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1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11.xml" ContentType="application/vnd.openxmlformats-officedocument.presentationml.notesSlide+xml"/>
  <Override PartName="/ppt/tags/tag9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tags/tag9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6.xml" ContentType="application/vnd.openxmlformats-officedocument.presentationml.tags+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97.xml" ContentType="application/vnd.openxmlformats-officedocument.presentationml.tags+xml"/>
  <Override PartName="/ppt/notesSlides/notesSlide18.xml" ContentType="application/vnd.openxmlformats-officedocument.presentationml.notesSlide+xml"/>
  <Override PartName="/ppt/tags/tag98.xml" ContentType="application/vnd.openxmlformats-officedocument.presentationml.tags+xml"/>
  <Override PartName="/ppt/notesSlides/notesSlide1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2.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02.xml" ContentType="application/vnd.openxmlformats-officedocument.presentationml.tags+xml"/>
  <Override PartName="/ppt/notesSlides/notesSlide35.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ags/tag10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8.xml" ContentType="application/vnd.openxmlformats-officedocument.presentationml.notesSlide+xml"/>
  <Override PartName="/ppt/tags/tag104.xml" ContentType="application/vnd.openxmlformats-officedocument.presentationml.tags+xml"/>
  <Override PartName="/ppt/notesSlides/notesSlide39.xml" ContentType="application/vnd.openxmlformats-officedocument.presentationml.notesSlide+xml"/>
  <Override PartName="/ppt/tags/tag10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06.xml" ContentType="application/vnd.openxmlformats-officedocument.presentationml.tags+xml"/>
  <Override PartName="/ppt/notesSlides/notesSlide45.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07.xml" ContentType="application/vnd.openxmlformats-officedocument.presentationml.tags+xml"/>
  <Override PartName="/ppt/notesSlides/notesSlide50.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ags/tag108.xml" ContentType="application/vnd.openxmlformats-officedocument.presentationml.tags+xml"/>
  <Override PartName="/ppt/notesSlides/notesSlide51.xml" ContentType="application/vnd.openxmlformats-officedocument.presentationml.notesSlide+xml"/>
  <Override PartName="/ppt/tags/tag109.xml" ContentType="application/vnd.openxmlformats-officedocument.presentationml.tags+xml"/>
  <Override PartName="/ppt/notesSlides/notesSlide52.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tags/tag110.xml" ContentType="application/vnd.openxmlformats-officedocument.presentationml.tags+xml"/>
  <Override PartName="/ppt/notesSlides/notesSlide53.xml" ContentType="application/vnd.openxmlformats-officedocument.presentationml.notesSlide+xml"/>
  <Override PartName="/ppt/tags/tag11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12.xml" ContentType="application/vnd.openxmlformats-officedocument.presentationml.tags+xml"/>
  <Override PartName="/ppt/notesSlides/notesSlide58.xml" ContentType="application/vnd.openxmlformats-officedocument.presentationml.notesSl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tags/tag113.xml" ContentType="application/vnd.openxmlformats-officedocument.presentationml.tags+xml"/>
  <Override PartName="/ppt/notesSlides/notesSlide59.xml" ContentType="application/vnd.openxmlformats-officedocument.presentationml.notesSlid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tags/tag114.xml" ContentType="application/vnd.openxmlformats-officedocument.presentationml.tags+xml"/>
  <Override PartName="/ppt/notesSlides/notesSlide60.xml" ContentType="application/vnd.openxmlformats-officedocument.presentationml.notesSlid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4"/>
  </p:sldMasterIdLst>
  <p:notesMasterIdLst>
    <p:notesMasterId r:id="rId73"/>
  </p:notesMasterIdLst>
  <p:sldIdLst>
    <p:sldId id="271" r:id="rId5"/>
    <p:sldId id="2147374567" r:id="rId6"/>
    <p:sldId id="2147374568" r:id="rId7"/>
    <p:sldId id="2147374656" r:id="rId8"/>
    <p:sldId id="2147374699" r:id="rId9"/>
    <p:sldId id="2147374578" r:id="rId10"/>
    <p:sldId id="2147374579" r:id="rId11"/>
    <p:sldId id="2147374581" r:id="rId12"/>
    <p:sldId id="2147374639" r:id="rId13"/>
    <p:sldId id="2147374545" r:id="rId14"/>
    <p:sldId id="2147374557" r:id="rId15"/>
    <p:sldId id="2147374506" r:id="rId16"/>
    <p:sldId id="2147374657" r:id="rId17"/>
    <p:sldId id="2147374585" r:id="rId18"/>
    <p:sldId id="2147374616" r:id="rId19"/>
    <p:sldId id="2147374593" r:id="rId20"/>
    <p:sldId id="2147374640" r:id="rId21"/>
    <p:sldId id="5827" r:id="rId22"/>
    <p:sldId id="5830" r:id="rId23"/>
    <p:sldId id="2147374560" r:id="rId24"/>
    <p:sldId id="2096975745" r:id="rId25"/>
    <p:sldId id="2147374617" r:id="rId26"/>
    <p:sldId id="2147374618" r:id="rId27"/>
    <p:sldId id="2147374619" r:id="rId28"/>
    <p:sldId id="2147374620" r:id="rId29"/>
    <p:sldId id="2147374688" r:id="rId30"/>
    <p:sldId id="2147374702" r:id="rId31"/>
    <p:sldId id="2147374660" r:id="rId32"/>
    <p:sldId id="2147374661" r:id="rId33"/>
    <p:sldId id="2147374662" r:id="rId34"/>
    <p:sldId id="2147374663" r:id="rId35"/>
    <p:sldId id="5843" r:id="rId36"/>
    <p:sldId id="2147374535" r:id="rId37"/>
    <p:sldId id="2147374584" r:id="rId38"/>
    <p:sldId id="5837" r:id="rId39"/>
    <p:sldId id="5839" r:id="rId40"/>
    <p:sldId id="2147374703" r:id="rId41"/>
    <p:sldId id="2147374516" r:id="rId42"/>
    <p:sldId id="2147374550" r:id="rId43"/>
    <p:sldId id="2147374495" r:id="rId44"/>
    <p:sldId id="2147374637" r:id="rId45"/>
    <p:sldId id="2147374510" r:id="rId46"/>
    <p:sldId id="2147374594" r:id="rId47"/>
    <p:sldId id="2147374629" r:id="rId48"/>
    <p:sldId id="2147374630" r:id="rId49"/>
    <p:sldId id="2147374631" r:id="rId50"/>
    <p:sldId id="2147374632" r:id="rId51"/>
    <p:sldId id="2147374634" r:id="rId52"/>
    <p:sldId id="2147374496" r:id="rId53"/>
    <p:sldId id="5852" r:id="rId54"/>
    <p:sldId id="2147374694" r:id="rId55"/>
    <p:sldId id="2147374563" r:id="rId56"/>
    <p:sldId id="2147374498" r:id="rId57"/>
    <p:sldId id="2147374653" r:id="rId58"/>
    <p:sldId id="2147374564" r:id="rId59"/>
    <p:sldId id="2147374652" r:id="rId60"/>
    <p:sldId id="2147374511" r:id="rId61"/>
    <p:sldId id="5846" r:id="rId62"/>
    <p:sldId id="5849" r:id="rId63"/>
    <p:sldId id="2147374575" r:id="rId64"/>
    <p:sldId id="2147374586" r:id="rId65"/>
    <p:sldId id="2147374522" r:id="rId66"/>
    <p:sldId id="2147374523" r:id="rId67"/>
    <p:sldId id="2147374700" r:id="rId68"/>
    <p:sldId id="2147374664" r:id="rId69"/>
    <p:sldId id="2147374665" r:id="rId70"/>
    <p:sldId id="2147374666" r:id="rId71"/>
    <p:sldId id="2147374667"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learning outcomes" id="{B7A2F436-26D9-4B66-B5F2-00DD199E5ABB}">
          <p14:sldIdLst>
            <p14:sldId id="271"/>
            <p14:sldId id="2147374567"/>
            <p14:sldId id="2147374568"/>
            <p14:sldId id="2147374656"/>
          </p14:sldIdLst>
        </p14:section>
        <p14:section name="Introduction" id="{1655343F-7F6E-42C3-89F8-A04AA0983B1C}">
          <p14:sldIdLst>
            <p14:sldId id="2147374699"/>
            <p14:sldId id="2147374578"/>
            <p14:sldId id="2147374579"/>
            <p14:sldId id="2147374581"/>
            <p14:sldId id="2147374639"/>
            <p14:sldId id="2147374545"/>
            <p14:sldId id="2147374557"/>
            <p14:sldId id="2147374506"/>
            <p14:sldId id="2147374657"/>
          </p14:sldIdLst>
        </p14:section>
        <p14:section name="Metabolic conditions" id="{791C48CC-FA5D-4E1F-9E24-C6B8552B2234}">
          <p14:sldIdLst>
            <p14:sldId id="2147374585"/>
            <p14:sldId id="2147374616"/>
            <p14:sldId id="2147374593"/>
            <p14:sldId id="2147374640"/>
            <p14:sldId id="5827"/>
            <p14:sldId id="5830"/>
            <p14:sldId id="2147374560"/>
            <p14:sldId id="2096975745"/>
            <p14:sldId id="2147374617"/>
            <p14:sldId id="2147374618"/>
            <p14:sldId id="2147374619"/>
            <p14:sldId id="2147374620"/>
            <p14:sldId id="2147374688"/>
            <p14:sldId id="2147374702"/>
            <p14:sldId id="2147374660"/>
            <p14:sldId id="2147374661"/>
            <p14:sldId id="2147374662"/>
            <p14:sldId id="2147374663"/>
            <p14:sldId id="5843"/>
            <p14:sldId id="2147374535"/>
          </p14:sldIdLst>
        </p14:section>
        <p14:section name="Cardiovascular disease" id="{46B2C717-6F47-4733-B72E-F685934E2BE6}">
          <p14:sldIdLst>
            <p14:sldId id="2147374584"/>
            <p14:sldId id="5837"/>
            <p14:sldId id="5839"/>
            <p14:sldId id="2147374703"/>
            <p14:sldId id="2147374516"/>
            <p14:sldId id="2147374550"/>
            <p14:sldId id="2147374495"/>
            <p14:sldId id="2147374637"/>
            <p14:sldId id="2147374510"/>
          </p14:sldIdLst>
        </p14:section>
        <p14:section name="CKD" id="{5C8AFFED-4599-462F-8A93-927106CFB671}">
          <p14:sldIdLst>
            <p14:sldId id="2147374594"/>
            <p14:sldId id="2147374629"/>
            <p14:sldId id="2147374630"/>
            <p14:sldId id="2147374631"/>
            <p14:sldId id="2147374632"/>
            <p14:sldId id="2147374634"/>
          </p14:sldIdLst>
        </p14:section>
        <p14:section name="Biochemical complications" id="{1F3F3F70-2DE2-486D-91A8-DF7AA894202A}">
          <p14:sldIdLst>
            <p14:sldId id="2147374496"/>
            <p14:sldId id="5852"/>
            <p14:sldId id="2147374694"/>
            <p14:sldId id="2147374563"/>
            <p14:sldId id="2147374498"/>
            <p14:sldId id="2147374653"/>
            <p14:sldId id="2147374564"/>
          </p14:sldIdLst>
        </p14:section>
        <p14:section name="Reproduction complications" id="{44C3A67E-60D7-47D7-B610-7B2395DFEABD}">
          <p14:sldIdLst>
            <p14:sldId id="2147374652"/>
            <p14:sldId id="2147374511"/>
            <p14:sldId id="5846"/>
            <p14:sldId id="5849"/>
            <p14:sldId id="2147374575"/>
          </p14:sldIdLst>
        </p14:section>
        <p14:section name="Psychological complications" id="{C24640F1-2481-44FE-8D0A-4FDBB0D0E30C}">
          <p14:sldIdLst>
            <p14:sldId id="2147374586"/>
            <p14:sldId id="2147374522"/>
            <p14:sldId id="2147374523"/>
          </p14:sldIdLst>
        </p14:section>
        <p14:section name="Key takeaways" id="{30EB0F2C-D6FF-49F2-B8BB-6FE81D24E84E}">
          <p14:sldIdLst>
            <p14:sldId id="2147374700"/>
            <p14:sldId id="2147374664"/>
          </p14:sldIdLst>
        </p14:section>
        <p14:section name="Assessments" id="{A68B3CA5-99A7-45C6-8E0B-C16B963F466B}">
          <p14:sldIdLst>
            <p14:sldId id="2147374665"/>
            <p14:sldId id="2147374666"/>
            <p14:sldId id="2147374667"/>
          </p14:sldIdLst>
        </p14:section>
      </p14:sectionLst>
    </p:ext>
    <p:ext uri="{EFAFB233-063F-42B5-8137-9DF3F51BA10A}">
      <p15:sldGuideLst xmlns:p15="http://schemas.microsoft.com/office/powerpoint/2012/main">
        <p15:guide id="10" orient="horz" pos="3264" userDrawn="1">
          <p15:clr>
            <a:srgbClr val="A4A3A4"/>
          </p15:clr>
        </p15:guide>
        <p15:guide id="12" orient="horz" pos="4176" userDrawn="1">
          <p15:clr>
            <a:srgbClr val="A4A3A4"/>
          </p15:clr>
        </p15:guide>
        <p15:guide id="14" pos="5042" userDrawn="1">
          <p15:clr>
            <a:srgbClr val="A4A3A4"/>
          </p15:clr>
        </p15:guide>
        <p15:guide id="18" pos="7344" userDrawn="1">
          <p15:clr>
            <a:srgbClr val="A4A3A4"/>
          </p15:clr>
        </p15:guide>
        <p15:guide id="19" pos="2400" userDrawn="1">
          <p15:clr>
            <a:srgbClr val="A4A3A4"/>
          </p15:clr>
        </p15:guide>
        <p15:guide id="20" orient="horz" pos="3984" userDrawn="1">
          <p15:clr>
            <a:srgbClr val="A4A3A4"/>
          </p15:clr>
        </p15:guide>
        <p15:guide id="21" orient="horz" pos="1776" userDrawn="1">
          <p15:clr>
            <a:srgbClr val="A4A3A4"/>
          </p15:clr>
        </p15:guide>
        <p15:guide id="22" orient="horz" pos="3612" userDrawn="1">
          <p15:clr>
            <a:srgbClr val="A4A3A4"/>
          </p15:clr>
        </p15:guide>
        <p15:guide id="23" orient="horz" pos="48" userDrawn="1">
          <p15:clr>
            <a:srgbClr val="A4A3A4"/>
          </p15:clr>
        </p15:guide>
        <p15:guide id="24" orient="horz" pos="2784" userDrawn="1">
          <p15:clr>
            <a:srgbClr val="A4A3A4"/>
          </p15:clr>
        </p15:guide>
        <p15:guide id="25" orient="horz" pos="2880" userDrawn="1">
          <p15:clr>
            <a:srgbClr val="A4A3A4"/>
          </p15:clr>
        </p15:guide>
        <p15:guide id="28" pos="6061" userDrawn="1">
          <p15:clr>
            <a:srgbClr val="A4A3A4"/>
          </p15:clr>
        </p15:guide>
        <p15:guide id="29" orient="horz" pos="1230" userDrawn="1">
          <p15:clr>
            <a:srgbClr val="A4A3A4"/>
          </p15:clr>
        </p15:guide>
      </p15:sldGuideLst>
    </p:ext>
    <p:ext uri="{2D200454-40CA-4A62-9FC3-DE9A4176ACB9}">
      <p15:notesGuideLst xmlns:p15="http://schemas.microsoft.com/office/powerpoint/2012/main">
        <p15:guide id="1" orient="horz" pos="2688" userDrawn="1">
          <p15:clr>
            <a:srgbClr val="A4A3A4"/>
          </p15:clr>
        </p15:guide>
        <p15:guide id="2" pos="2160" userDrawn="1">
          <p15:clr>
            <a:srgbClr val="A4A3A4"/>
          </p15:clr>
        </p15:guide>
        <p15:guide id="3" orient="horz" pos="720" userDrawn="1">
          <p15:clr>
            <a:srgbClr val="A4A3A4"/>
          </p15:clr>
        </p15:guide>
        <p15:guide id="4" pos="3888" userDrawn="1">
          <p15:clr>
            <a:srgbClr val="A4A3A4"/>
          </p15:clr>
        </p15:guide>
        <p15:guide id="5" pos="4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7E4C12-938B-0A7B-4C64-3D83C0D79B4A}" name="LDTS (Lauren Self)" initials="LS" userId="S::ldts@novonordisk.com::c7a98653-8b81-43d7-872d-392454deb22b" providerId="AD"/>
  <p188:author id="{806AC013-869C-B6EB-DCAC-53190E5C176A}" name="O'Llenecia Walker" initials="OW" userId="S::owalker@sixdegreesmed.com::04887c83-c392-4689-abfd-e284f8142aeb" providerId="AD"/>
  <p188:author id="{30D2AF1C-972C-331F-4446-0D38A947512A}" name="Sally Johnson-Majewski" initials="SJM" userId="Sally Johnson-Majewski" providerId="None"/>
  <p188:author id="{BDB94521-57F1-29B4-4240-578F34024B2B}" name="Martha Downen" initials="MD" userId="S::martha@downenconsults.com::72ea58f5-a10c-443d-bdc1-dd7dddb558b6" providerId="AD"/>
  <p188:author id="{D5EE6331-BE21-B068-44D4-092F2C099496}" name="Robert F Kushner" initials="RK" userId="S::rku694@ads.northwestern.edu::79a8d92c-de9e-41e9-b453-d6ec75d6e686" providerId="AD"/>
  <p188:author id="{4FB6B23C-2DE5-4E5F-7817-723DFFC851D3}" name="CIR (Cindy Rockoff)" initials="C(R" userId="S::CIR@novonordisk.com::4625a6b0-1628-469a-af8c-a3929d32e6d3" providerId="AD"/>
  <p188:author id="{8065794B-1C42-C3EA-3DA3-523D35A5E89F}" name="mwcollabllc@gmail.com" initials="mw" userId="S::urn:spo:guest#mwcollabllc@gmail.com::" providerId="AD"/>
  <p188:author id="{B39B3050-AB26-CB47-5EB6-BB64EF342589}" name="martha" initials="ma" userId="S::martha_grayskalegroup.com#ext#@novonordisk.onmicrosoft.com::1b787313-3202-4892-bc64-8aad8ce6aed0" providerId="AD"/>
  <p188:author id="{473D5053-9AFB-3D66-95E5-FC4E6E84D316}" name="cornier@musc.edu" initials="co" userId="S::urn:spo:guest#cornier@musc.edu::" providerId="AD"/>
  <p188:author id="{5681AC69-2D96-BD7A-58A4-AF57D8298DE7}" name="BRSZ (Gabriel Smolarz)" initials="BS" userId="S::brsz_novonordisk.com#ext#@sixdegreesmed.com::fe3a2788-a25e-430b-ab55-086b4040e359" providerId="AD"/>
  <p188:author id="{A8DB9C81-4782-88B5-1578-423CA05C64D9}" name="lisa@grayskalegroup.com" initials="li" userId="S::urn:spo:guest#lisa@grayskalegroup.com::" providerId="AD"/>
  <p188:author id="{53FB578E-439B-66BB-018F-8A201732EE8D}" name="LT (GS)" initials="LT" userId="LT (GS)" providerId="None"/>
  <p188:author id="{AD746296-9BAD-8EAB-FC46-97D0808E8ACD}" name="Robin Edwards" initials="RE" userId="275a01684d148080" providerId="Windows Live"/>
  <p188:author id="{DBC5319F-8119-722E-99E2-C96E7E0C77CE}" name="Nikta Tamashekan" initials="NT" userId="Nikta Tamashekan" providerId="None"/>
  <p188:author id="{660B61A7-3A8D-B6B9-3D5E-57B26B7F5813}" name="Six Degrees Medical " initials="SDM" userId="Six Degrees Medical " providerId="None"/>
  <p188:author id="{D7F1DEB0-FFB3-2874-7CD0-EC1AB842F828}" name="Guest User" initials="GU" userId="S::urn:spo:tenantanon#6845ecb7-a119-48d2-af09-a3fe93d1638a::" providerId="AD"/>
  <p188:author id="{B89B49BB-DA4A-AA39-208B-4B08082073BD}" name="Ellen Henneman" initials="EH" userId="3ebaa80f99e6affb" providerId="Windows Live"/>
  <p188:author id="{EAFBFDC6-5188-E3BB-1EF4-0B4680E9760B}" name="Herron, Genevieve" initials="GH" userId="S::gherron@middlebury.edu::ac43cc25-fc82-4c63-a452-984e5553e0a6" providerId="AD"/>
  <p188:author id="{E260DECF-5D16-C129-D53D-9510B96293D3}" name="Melissa Lohmann" initials="ML" userId="1ab7e9b8f9dc23b1" providerId="Windows Live"/>
  <p188:author id="{0D18BFD0-5F1D-E74B-152D-6F98CA49340B}" name="Robin Edwards" initials="RE" userId="S::RobinEdwards@RobinPresentationDesigner.onmicrosoft.com::9afa29d1-b830-4664-8620-b9cef5a3520b" providerId="AD"/>
  <p188:author id="{C38856D3-27A9-77F2-4676-840C3EB4FE90}" name="jtir@novonordisk.com" initials="jt" userId="S::urn:spo:guest#jtir@novonordisk.com::" providerId="AD"/>
  <p188:author id="{64D27CD9-29A8-C8CE-4F62-F40238EC0EC6}" name="Alison Terry" initials="AT" userId="813caf1177b3a882" providerId="Windows Live"/>
  <p188:author id="{43A959E2-2DDD-0507-DF1B-159094AA8C69}" name="LT" initials="LT" userId="LT" providerId="None"/>
  <p188:author id="{F12158E4-1962-E187-B8D7-238C4D79B815}" name="sally.majewski@hotmail.com" initials="sa" userId="S::urn:spo:guest#sally.majewski@hotmail.com::" providerId="AD"/>
  <p188:author id="{C71BF0EF-F165-52C9-45C1-5E73B47E4C7C}" name="BRSZ (Gabriel Smolarz)" initials="B(S" userId="S::BRSZ@novonordisk.com::0bb70a97-6657-4730-aa20-f334c76ea3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06F"/>
    <a:srgbClr val="E888A8"/>
    <a:srgbClr val="545773"/>
    <a:srgbClr val="DE5281"/>
    <a:srgbClr val="3B97DE"/>
    <a:srgbClr val="2A918B"/>
    <a:srgbClr val="003CF4"/>
    <a:srgbClr val="6F6356"/>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3" autoAdjust="0"/>
    <p:restoredTop sz="96239" autoAdjust="0"/>
  </p:normalViewPr>
  <p:slideViewPr>
    <p:cSldViewPr>
      <p:cViewPr varScale="1">
        <p:scale>
          <a:sx n="92" d="100"/>
          <a:sy n="92" d="100"/>
        </p:scale>
        <p:origin x="912" y="252"/>
      </p:cViewPr>
      <p:guideLst>
        <p:guide orient="horz" pos="3264"/>
        <p:guide orient="horz" pos="4176"/>
        <p:guide pos="5042"/>
        <p:guide pos="7344"/>
        <p:guide pos="2400"/>
        <p:guide orient="horz" pos="3984"/>
        <p:guide orient="horz" pos="1776"/>
        <p:guide orient="horz" pos="3612"/>
        <p:guide orient="horz" pos="48"/>
        <p:guide orient="horz" pos="2784"/>
        <p:guide orient="horz" pos="2880"/>
        <p:guide pos="6061"/>
        <p:guide orient="horz" pos="123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1" d="100"/>
          <a:sy n="81" d="100"/>
        </p:scale>
        <p:origin x="2436" y="68"/>
      </p:cViewPr>
      <p:guideLst>
        <p:guide orient="horz" pos="2688"/>
        <p:guide pos="2160"/>
        <p:guide orient="horz" pos="720"/>
        <p:guide pos="3888"/>
        <p:guide pos="4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gs" Target="tags/tag1.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https://robinpresentationdesigner-my.sharepoint.com/personal/robinedwards_robinpresentationdesigner_onmicrosoft_com/Documents/Desktop/Forst%20Plot%202.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128446838104906E-2"/>
          <c:y val="0.11310573976151241"/>
          <c:w val="0.96373283585041236"/>
          <c:h val="0.61812197279566972"/>
        </c:manualLayout>
      </c:layout>
      <c:barChart>
        <c:barDir val="col"/>
        <c:grouping val="clustered"/>
        <c:varyColors val="0"/>
        <c:ser>
          <c:idx val="0"/>
          <c:order val="0"/>
          <c:tx>
            <c:strRef>
              <c:f>Sheet1!$B$1</c:f>
              <c:strCache>
                <c:ptCount val="1"/>
                <c:pt idx="0">
                  <c:v>&lt;25</c:v>
                </c:pt>
              </c:strCache>
            </c:strRef>
          </c:tx>
          <c:spPr>
            <a:solidFill>
              <a:schemeClr val="tx1"/>
            </a:solidFill>
          </c:spPr>
          <c:invertIfNegative val="0"/>
          <c:dPt>
            <c:idx val="0"/>
            <c:invertIfNegative val="0"/>
            <c:bubble3D val="0"/>
            <c:extLst>
              <c:ext xmlns:c16="http://schemas.microsoft.com/office/drawing/2014/chart" uri="{C3380CC4-5D6E-409C-BE32-E72D297353CC}">
                <c16:uniqueId val="{00000000-E5B0-4824-8239-BC0F13F8FC50}"/>
              </c:ext>
            </c:extLst>
          </c:dPt>
          <c:cat>
            <c:strRef>
              <c:f>Sheet1!$A$2:$A$7</c:f>
              <c:strCache>
                <c:ptCount val="6"/>
                <c:pt idx="0">
                  <c:v>Adenoma of esophagus</c:v>
                </c:pt>
                <c:pt idx="1">
                  <c:v>Colorectal</c:v>
                </c:pt>
                <c:pt idx="2">
                  <c:v>Pancreas</c:v>
                </c:pt>
                <c:pt idx="3">
                  <c:v>Kidney</c:v>
                </c:pt>
                <c:pt idx="4">
                  <c:v>Postmenopausal breast</c:v>
                </c:pt>
                <c:pt idx="5">
                  <c:v>Endometrial</c:v>
                </c:pt>
              </c:strCache>
            </c:strRef>
          </c:cat>
          <c:val>
            <c:numRef>
              <c:f>Sheet1!$B$2:$B$7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1-E5B0-4824-8239-BC0F13F8FC50}"/>
            </c:ext>
          </c:extLst>
        </c:ser>
        <c:ser>
          <c:idx val="1"/>
          <c:order val="1"/>
          <c:tx>
            <c:strRef>
              <c:f>Sheet1!$C$1</c:f>
              <c:strCache>
                <c:ptCount val="1"/>
                <c:pt idx="0">
                  <c:v>25–29</c:v>
                </c:pt>
              </c:strCache>
            </c:strRef>
          </c:tx>
          <c:spPr>
            <a:solidFill>
              <a:schemeClr val="accent1"/>
            </a:solidFill>
          </c:spPr>
          <c:invertIfNegative val="0"/>
          <c:cat>
            <c:strRef>
              <c:f>Sheet1!$A$2:$A$7</c:f>
              <c:strCache>
                <c:ptCount val="6"/>
                <c:pt idx="0">
                  <c:v>Adenoma of esophagus</c:v>
                </c:pt>
                <c:pt idx="1">
                  <c:v>Colorectal</c:v>
                </c:pt>
                <c:pt idx="2">
                  <c:v>Pancreas</c:v>
                </c:pt>
                <c:pt idx="3">
                  <c:v>Kidney</c:v>
                </c:pt>
                <c:pt idx="4">
                  <c:v>Postmenopausal breast</c:v>
                </c:pt>
                <c:pt idx="5">
                  <c:v>Endometrial</c:v>
                </c:pt>
              </c:strCache>
            </c:strRef>
          </c:cat>
          <c:val>
            <c:numRef>
              <c:f>Sheet1!$C$2:$C$7</c:f>
              <c:numCache>
                <c:formatCode>General</c:formatCode>
                <c:ptCount val="6"/>
                <c:pt idx="0">
                  <c:v>1.55</c:v>
                </c:pt>
                <c:pt idx="1">
                  <c:v>1.18</c:v>
                </c:pt>
                <c:pt idx="2">
                  <c:v>1.1399999999999999</c:v>
                </c:pt>
                <c:pt idx="3">
                  <c:v>1.31</c:v>
                </c:pt>
                <c:pt idx="4">
                  <c:v>1.1299999999999999</c:v>
                </c:pt>
                <c:pt idx="5">
                  <c:v>1.6</c:v>
                </c:pt>
              </c:numCache>
            </c:numRef>
          </c:val>
          <c:extLst>
            <c:ext xmlns:c16="http://schemas.microsoft.com/office/drawing/2014/chart" uri="{C3380CC4-5D6E-409C-BE32-E72D297353CC}">
              <c16:uniqueId val="{00000002-E5B0-4824-8239-BC0F13F8FC50}"/>
            </c:ext>
          </c:extLst>
        </c:ser>
        <c:ser>
          <c:idx val="2"/>
          <c:order val="2"/>
          <c:tx>
            <c:strRef>
              <c:f>Sheet1!$D$1</c:f>
              <c:strCache>
                <c:ptCount val="1"/>
                <c:pt idx="0">
                  <c:v>≥30</c:v>
                </c:pt>
              </c:strCache>
            </c:strRef>
          </c:tx>
          <c:spPr>
            <a:solidFill>
              <a:schemeClr val="accent6">
                <a:lumMod val="75000"/>
              </a:schemeClr>
            </a:solidFill>
          </c:spPr>
          <c:invertIfNegative val="0"/>
          <c:cat>
            <c:strRef>
              <c:f>Sheet1!$A$2:$A$7</c:f>
              <c:strCache>
                <c:ptCount val="6"/>
                <c:pt idx="0">
                  <c:v>Adenoma of esophagus</c:v>
                </c:pt>
                <c:pt idx="1">
                  <c:v>Colorectal</c:v>
                </c:pt>
                <c:pt idx="2">
                  <c:v>Pancreas</c:v>
                </c:pt>
                <c:pt idx="3">
                  <c:v>Kidney</c:v>
                </c:pt>
                <c:pt idx="4">
                  <c:v>Postmenopausal breast</c:v>
                </c:pt>
                <c:pt idx="5">
                  <c:v>Endometrial</c:v>
                </c:pt>
              </c:strCache>
            </c:strRef>
          </c:cat>
          <c:val>
            <c:numRef>
              <c:f>Sheet1!$D$2:$D$7</c:f>
              <c:numCache>
                <c:formatCode>General</c:formatCode>
                <c:ptCount val="6"/>
                <c:pt idx="0">
                  <c:v>2.1</c:v>
                </c:pt>
                <c:pt idx="1">
                  <c:v>1.36</c:v>
                </c:pt>
                <c:pt idx="2">
                  <c:v>1.28</c:v>
                </c:pt>
                <c:pt idx="3">
                  <c:v>1.62</c:v>
                </c:pt>
                <c:pt idx="4">
                  <c:v>1.25</c:v>
                </c:pt>
                <c:pt idx="5">
                  <c:v>2.2000000000000002</c:v>
                </c:pt>
              </c:numCache>
            </c:numRef>
          </c:val>
          <c:extLst>
            <c:ext xmlns:c16="http://schemas.microsoft.com/office/drawing/2014/chart" uri="{C3380CC4-5D6E-409C-BE32-E72D297353CC}">
              <c16:uniqueId val="{00000003-E5B0-4824-8239-BC0F13F8FC50}"/>
            </c:ext>
          </c:extLst>
        </c:ser>
        <c:dLbls>
          <c:showLegendKey val="0"/>
          <c:showVal val="0"/>
          <c:showCatName val="0"/>
          <c:showSerName val="0"/>
          <c:showPercent val="0"/>
          <c:showBubbleSize val="0"/>
        </c:dLbls>
        <c:gapWidth val="100"/>
        <c:axId val="113615616"/>
        <c:axId val="113617152"/>
      </c:barChart>
      <c:catAx>
        <c:axId val="113615616"/>
        <c:scaling>
          <c:orientation val="minMax"/>
        </c:scaling>
        <c:delete val="0"/>
        <c:axPos val="b"/>
        <c:numFmt formatCode="General" sourceLinked="1"/>
        <c:majorTickMark val="none"/>
        <c:minorTickMark val="none"/>
        <c:tickLblPos val="none"/>
        <c:spPr>
          <a:ln w="12700">
            <a:solidFill>
              <a:schemeClr val="bg1">
                <a:lumMod val="65000"/>
              </a:schemeClr>
            </a:solidFill>
          </a:ln>
        </c:spPr>
        <c:txPr>
          <a:bodyPr rot="0" vert="horz"/>
          <a:lstStyle/>
          <a:p>
            <a:pPr>
              <a:defRPr sz="1400">
                <a:solidFill>
                  <a:srgbClr val="002060"/>
                </a:solidFill>
                <a:latin typeface="+mj-lt"/>
                <a:ea typeface="Verdana" panose="020B0604030504040204" pitchFamily="34" charset="0"/>
                <a:cs typeface="Verdana" panose="020B0604030504040204" pitchFamily="34" charset="0"/>
              </a:defRPr>
            </a:pPr>
            <a:endParaRPr lang="en-US"/>
          </a:p>
        </c:txPr>
        <c:crossAx val="113617152"/>
        <c:crosses val="autoZero"/>
        <c:auto val="0"/>
        <c:lblAlgn val="ctr"/>
        <c:lblOffset val="100"/>
        <c:noMultiLvlLbl val="0"/>
      </c:catAx>
      <c:valAx>
        <c:axId val="113617152"/>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spPr>
          <a:ln w="28472">
            <a:noFill/>
          </a:ln>
        </c:spPr>
        <c:txPr>
          <a:bodyPr/>
          <a:lstStyle/>
          <a:p>
            <a:pPr>
              <a:defRPr sz="200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113615616"/>
        <c:crosses val="autoZero"/>
        <c:crossBetween val="between"/>
        <c:majorUnit val="1"/>
      </c:valAx>
      <c:spPr>
        <a:noFill/>
        <a:ln w="25400">
          <a:noFill/>
        </a:ln>
      </c:spPr>
    </c:plotArea>
    <c:legend>
      <c:legendPos val="t"/>
      <c:layout>
        <c:manualLayout>
          <c:xMode val="edge"/>
          <c:yMode val="edge"/>
          <c:x val="0.34956298903613753"/>
          <c:y val="0.12190405156153078"/>
          <c:w val="0.2928758801701512"/>
          <c:h val="9.0941688668738349E-2"/>
        </c:manualLayout>
      </c:layout>
      <c:overlay val="0"/>
      <c:txPr>
        <a:bodyPr/>
        <a:lstStyle/>
        <a:p>
          <a:pPr>
            <a:defRPr sz="160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1548"/>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dirty="0"/>
              <a:t>Change in BP from baseline at week 68*</a:t>
            </a:r>
          </a:p>
        </c:rich>
      </c:tx>
      <c:layout>
        <c:manualLayout>
          <c:xMode val="edge"/>
          <c:yMode val="edge"/>
          <c:x val="0.17163397805497438"/>
          <c:y val="2.375296912114014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8557302231237321"/>
          <c:y val="0.22957244655581949"/>
          <c:w val="0.78653651115618661"/>
          <c:h val="0.61087243845113182"/>
        </c:manualLayout>
      </c:layout>
      <c:barChart>
        <c:barDir val="col"/>
        <c:grouping val="clustered"/>
        <c:varyColors val="0"/>
        <c:ser>
          <c:idx val="0"/>
          <c:order val="0"/>
          <c:tx>
            <c:strRef>
              <c:f>Sheet1!$B$1</c:f>
              <c:strCache>
                <c:ptCount val="1"/>
                <c:pt idx="0">
                  <c:v>Semaglutide </c:v>
                </c:pt>
              </c:strCache>
            </c:strRef>
          </c:tx>
          <c:spPr>
            <a:solidFill>
              <a:schemeClr val="accent1"/>
            </a:solidFill>
            <a:ln>
              <a:noFill/>
            </a:ln>
            <a:effectLst/>
          </c:spPr>
          <c:invertIfNegative val="0"/>
          <c:dLbls>
            <c:dLbl>
              <c:idx val="1"/>
              <c:tx>
                <c:rich>
                  <a:bodyPr/>
                  <a:lstStyle/>
                  <a:p>
                    <a:fld id="{FF017B73-4ECB-47A7-96D5-05C0F4AF197B}" type="VALUE">
                      <a:rPr lang="en-US" smtClean="0"/>
                      <a:pPr/>
                      <a:t>[VALUE]</a:t>
                    </a:fld>
                    <a:r>
                      <a:rPr lang="en-US" dirty="0"/>
                      <a:t>.0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F16-456C-B7E8-CC5133A7C4D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SBP</c:v>
                </c:pt>
                <c:pt idx="1">
                  <c:v>DBP</c:v>
                </c:pt>
              </c:strCache>
            </c:strRef>
          </c:cat>
          <c:val>
            <c:numRef>
              <c:f>Sheet1!$B$2:$B$3</c:f>
              <c:numCache>
                <c:formatCode>General</c:formatCode>
                <c:ptCount val="2"/>
                <c:pt idx="0">
                  <c:v>-5.6</c:v>
                </c:pt>
                <c:pt idx="1">
                  <c:v>-3</c:v>
                </c:pt>
              </c:numCache>
            </c:numRef>
          </c:val>
          <c:extLst>
            <c:ext xmlns:c16="http://schemas.microsoft.com/office/drawing/2014/chart" uri="{C3380CC4-5D6E-409C-BE32-E72D297353CC}">
              <c16:uniqueId val="{00000000-1EAB-42D5-B1BD-84B227CFB453}"/>
            </c:ext>
          </c:extLst>
        </c:ser>
        <c:ser>
          <c:idx val="1"/>
          <c:order val="1"/>
          <c:tx>
            <c:strRef>
              <c:f>Sheet1!$C$1</c:f>
              <c:strCache>
                <c:ptCount val="1"/>
                <c:pt idx="0">
                  <c:v>Placebo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SBP</c:v>
                </c:pt>
                <c:pt idx="1">
                  <c:v>DBP</c:v>
                </c:pt>
              </c:strCache>
            </c:strRef>
          </c:cat>
          <c:val>
            <c:numRef>
              <c:f>Sheet1!$C$2:$C$3</c:f>
              <c:numCache>
                <c:formatCode>General</c:formatCode>
                <c:ptCount val="2"/>
                <c:pt idx="0">
                  <c:v>-1.6</c:v>
                </c:pt>
                <c:pt idx="1">
                  <c:v>-0.8</c:v>
                </c:pt>
              </c:numCache>
            </c:numRef>
          </c:val>
          <c:extLst>
            <c:ext xmlns:c16="http://schemas.microsoft.com/office/drawing/2014/chart" uri="{C3380CC4-5D6E-409C-BE32-E72D297353CC}">
              <c16:uniqueId val="{00000001-1EAB-42D5-B1BD-84B227CFB453}"/>
            </c:ext>
          </c:extLst>
        </c:ser>
        <c:dLbls>
          <c:showLegendKey val="0"/>
          <c:showVal val="0"/>
          <c:showCatName val="0"/>
          <c:showSerName val="0"/>
          <c:showPercent val="0"/>
          <c:showBubbleSize val="0"/>
        </c:dLbls>
        <c:gapWidth val="149"/>
        <c:overlap val="-27"/>
        <c:axId val="1237610640"/>
        <c:axId val="1237621200"/>
      </c:barChart>
      <c:catAx>
        <c:axId val="1237610640"/>
        <c:scaling>
          <c:orientation val="minMax"/>
        </c:scaling>
        <c:delete val="0"/>
        <c:axPos val="b"/>
        <c:numFmt formatCode="General" sourceLinked="1"/>
        <c:majorTickMark val="none"/>
        <c:minorTickMark val="none"/>
        <c:tickLblPos val="high"/>
        <c:spPr>
          <a:noFill/>
          <a:ln w="19050" cap="flat" cmpd="sng" algn="ctr">
            <a:solidFill>
              <a:schemeClr val="bg2"/>
            </a:solidFill>
            <a:round/>
          </a:ln>
          <a:effectLst/>
        </c:spPr>
        <c:txPr>
          <a:bodyPr rot="-60000000" spcFirstLastPara="1" vertOverflow="ellipsis" vert="horz" wrap="square" anchor="b" anchorCtr="1"/>
          <a:lstStyle/>
          <a:p>
            <a:pPr>
              <a:defRPr sz="1400" b="0" i="0" u="none" strike="noStrike" kern="1200" baseline="0">
                <a:solidFill>
                  <a:schemeClr val="tx1"/>
                </a:solidFill>
                <a:latin typeface="+mn-lt"/>
                <a:ea typeface="+mn-ea"/>
                <a:cs typeface="+mn-cs"/>
              </a:defRPr>
            </a:pPr>
            <a:endParaRPr lang="en-US"/>
          </a:p>
        </c:txPr>
        <c:crossAx val="1237621200"/>
        <c:crosses val="autoZero"/>
        <c:auto val="1"/>
        <c:lblAlgn val="ctr"/>
        <c:lblOffset val="100"/>
        <c:noMultiLvlLbl val="0"/>
      </c:catAx>
      <c:valAx>
        <c:axId val="1237621200"/>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dirty="0"/>
                  <a:t>BP</a:t>
                </a:r>
                <a:r>
                  <a:rPr lang="en-GB" baseline="0" dirty="0"/>
                  <a:t> change from baseline </a:t>
                </a:r>
                <a:br>
                  <a:rPr lang="en-GB" baseline="0" dirty="0"/>
                </a:br>
                <a:r>
                  <a:rPr lang="en-GB" baseline="0" dirty="0"/>
                  <a:t>(mm Hg)</a:t>
                </a:r>
                <a:endParaRPr lang="en-GB" dirty="0"/>
              </a:p>
            </c:rich>
          </c:tx>
          <c:layout>
            <c:manualLayout>
              <c:xMode val="edge"/>
              <c:yMode val="edge"/>
              <c:x val="1.2677484787018255E-2"/>
              <c:y val="0.2256136183689627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GB"/>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7610640"/>
        <c:crosses val="autoZero"/>
        <c:crossBetween val="between"/>
      </c:valAx>
      <c:spPr>
        <a:noFill/>
        <a:ln>
          <a:noFill/>
        </a:ln>
        <a:effectLst/>
      </c:spPr>
    </c:plotArea>
    <c:legend>
      <c:legendPos val="b"/>
      <c:layout>
        <c:manualLayout>
          <c:xMode val="edge"/>
          <c:yMode val="edge"/>
          <c:x val="0.25336841769018226"/>
          <c:y val="0.91495003148359422"/>
          <c:w val="0.48819217070482823"/>
          <c:h val="8.504996851640575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Data</c:v>
                </c:pt>
              </c:strCache>
            </c:strRef>
          </c:tx>
          <c:spPr>
            <a:noFill/>
            <a:ln>
              <a:noFill/>
            </a:ln>
            <a:effectLst/>
          </c:spPr>
          <c:invertIfNegative val="0"/>
          <c:cat>
            <c:strRef>
              <c:f>Sheet1!$A$2:$A$14</c:f>
              <c:strCache>
                <c:ptCount val="5"/>
                <c:pt idx="0">
                  <c:v>&gt;40</c:v>
                </c:pt>
                <c:pt idx="1">
                  <c:v>35.0 to 39.9</c:v>
                </c:pt>
                <c:pt idx="2">
                  <c:v>30.0 to 34.9</c:v>
                </c:pt>
                <c:pt idx="3">
                  <c:v>25.0 to 29.9</c:v>
                </c:pt>
                <c:pt idx="4">
                  <c:v>18.5 to 24.9 9 (reference)</c:v>
                </c:pt>
              </c:strCache>
            </c:strRef>
          </c:cat>
          <c:val>
            <c:numRef>
              <c:f>Sheet1!$B$2:$B$6</c:f>
              <c:numCache>
                <c:formatCode>General</c:formatCode>
                <c:ptCount val="5"/>
                <c:pt idx="0">
                  <c:v>7.07</c:v>
                </c:pt>
                <c:pt idx="1">
                  <c:v>6.12</c:v>
                </c:pt>
                <c:pt idx="2">
                  <c:v>3.57</c:v>
                </c:pt>
                <c:pt idx="3">
                  <c:v>1.87</c:v>
                </c:pt>
                <c:pt idx="4">
                  <c:v>1</c:v>
                </c:pt>
              </c:numCache>
            </c:numRef>
          </c:val>
          <c:extLst>
            <c:ext xmlns:c16="http://schemas.microsoft.com/office/drawing/2014/chart" uri="{C3380CC4-5D6E-409C-BE32-E72D297353CC}">
              <c16:uniqueId val="{00000000-FC65-48A1-AEB2-9891041EECDC}"/>
            </c:ext>
          </c:extLst>
        </c:ser>
        <c:dLbls>
          <c:showLegendKey val="0"/>
          <c:showVal val="0"/>
          <c:showCatName val="0"/>
          <c:showSerName val="0"/>
          <c:showPercent val="0"/>
          <c:showBubbleSize val="0"/>
        </c:dLbls>
        <c:gapWidth val="182"/>
        <c:axId val="1414888288"/>
        <c:axId val="1414886848"/>
      </c:barChart>
      <c:scatterChart>
        <c:scatterStyle val="lineMarker"/>
        <c:varyColors val="0"/>
        <c:ser>
          <c:idx val="1"/>
          <c:order val="1"/>
          <c:spPr>
            <a:ln w="25400" cap="rnd">
              <a:noFill/>
              <a:round/>
            </a:ln>
            <a:effectLst/>
          </c:spPr>
          <c:marker>
            <c:symbol val="circle"/>
            <c:size val="5"/>
            <c:spPr>
              <a:solidFill>
                <a:schemeClr val="tx1"/>
              </a:solidFill>
              <a:ln w="9525">
                <a:noFill/>
              </a:ln>
              <a:effectLst/>
            </c:spPr>
          </c:marker>
          <c:errBars>
            <c:errDir val="x"/>
            <c:errBarType val="both"/>
            <c:errValType val="cust"/>
            <c:noEndCap val="0"/>
            <c:plus>
              <c:numRef>
                <c:f>Sheet1!$F$2:$F$14</c:f>
                <c:numCache>
                  <c:formatCode>General</c:formatCode>
                  <c:ptCount val="13"/>
                  <c:pt idx="0">
                    <c:v>2.2400000000000002</c:v>
                  </c:pt>
                  <c:pt idx="1">
                    <c:v>1.42</c:v>
                  </c:pt>
                  <c:pt idx="2">
                    <c:v>0.60999999999999988</c:v>
                  </c:pt>
                  <c:pt idx="3">
                    <c:v>0.27</c:v>
                  </c:pt>
                </c:numCache>
              </c:numRef>
            </c:plus>
            <c:minus>
              <c:numRef>
                <c:f>Sheet1!$D$2:$D$14</c:f>
                <c:numCache>
                  <c:formatCode>General</c:formatCode>
                  <c:ptCount val="13"/>
                  <c:pt idx="0">
                    <c:v>1.7000000000000002</c:v>
                  </c:pt>
                  <c:pt idx="1">
                    <c:v>1.1500000000000004</c:v>
                  </c:pt>
                  <c:pt idx="2">
                    <c:v>0.52</c:v>
                  </c:pt>
                  <c:pt idx="3">
                    <c:v>0.2300000000000002</c:v>
                  </c:pt>
                </c:numCache>
              </c:numRef>
            </c:minus>
            <c:spPr>
              <a:noFill/>
              <a:ln w="9525" cap="flat" cmpd="sng" algn="ctr">
                <a:solidFill>
                  <a:schemeClr val="tx2"/>
                </a:solidFill>
                <a:round/>
              </a:ln>
              <a:effectLst/>
            </c:spPr>
          </c:errBars>
          <c:xVal>
            <c:numRef>
              <c:f>Sheet1!$B$2:$B$14</c:f>
              <c:numCache>
                <c:formatCode>General</c:formatCode>
                <c:ptCount val="13"/>
                <c:pt idx="0">
                  <c:v>7.07</c:v>
                </c:pt>
                <c:pt idx="1">
                  <c:v>6.12</c:v>
                </c:pt>
                <c:pt idx="2">
                  <c:v>3.57</c:v>
                </c:pt>
                <c:pt idx="3">
                  <c:v>1.87</c:v>
                </c:pt>
                <c:pt idx="4">
                  <c:v>1</c:v>
                </c:pt>
              </c:numCache>
            </c:numRef>
          </c:xVal>
          <c:yVal>
            <c:numRef>
              <c:f>Sheet1!$G$2:$G$14</c:f>
              <c:numCache>
                <c:formatCode>General</c:formatCode>
                <c:ptCount val="13"/>
                <c:pt idx="0">
                  <c:v>1.6</c:v>
                </c:pt>
                <c:pt idx="1">
                  <c:v>4.5</c:v>
                </c:pt>
                <c:pt idx="2">
                  <c:v>7</c:v>
                </c:pt>
                <c:pt idx="3">
                  <c:v>9.8000000000000007</c:v>
                </c:pt>
                <c:pt idx="4">
                  <c:v>12.6</c:v>
                </c:pt>
              </c:numCache>
            </c:numRef>
          </c:yVal>
          <c:smooth val="0"/>
          <c:extLst>
            <c:ext xmlns:c16="http://schemas.microsoft.com/office/drawing/2014/chart" uri="{C3380CC4-5D6E-409C-BE32-E72D297353CC}">
              <c16:uniqueId val="{00000001-FC65-48A1-AEB2-9891041EECDC}"/>
            </c:ext>
          </c:extLst>
        </c:ser>
        <c:dLbls>
          <c:showLegendKey val="0"/>
          <c:showVal val="0"/>
          <c:showCatName val="0"/>
          <c:showSerName val="0"/>
          <c:showPercent val="0"/>
          <c:showBubbleSize val="0"/>
        </c:dLbls>
        <c:axId val="1414895008"/>
        <c:axId val="1414896448"/>
      </c:scatterChart>
      <c:catAx>
        <c:axId val="1414888288"/>
        <c:scaling>
          <c:orientation val="minMax"/>
        </c:scaling>
        <c:delete val="0"/>
        <c:axPos val="l"/>
        <c:numFmt formatCode="General" sourceLinked="1"/>
        <c:majorTickMark val="none"/>
        <c:minorTickMark val="none"/>
        <c:tickLblPos val="none"/>
        <c:spPr>
          <a:noFill/>
          <a:ln w="9525" cap="flat" cmpd="sng" algn="ctr">
            <a:solidFill>
              <a:schemeClr val="bg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414886848"/>
        <c:crosses val="autoZero"/>
        <c:auto val="1"/>
        <c:lblAlgn val="ctr"/>
        <c:lblOffset val="100"/>
        <c:noMultiLvlLbl val="0"/>
      </c:catAx>
      <c:valAx>
        <c:axId val="1414886848"/>
        <c:scaling>
          <c:orientation val="minMax"/>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14888288"/>
        <c:crosses val="autoZero"/>
        <c:crossBetween val="between"/>
      </c:valAx>
      <c:valAx>
        <c:axId val="1414896448"/>
        <c:scaling>
          <c:orientation val="minMax"/>
          <c:max val="14"/>
        </c:scaling>
        <c:delete val="1"/>
        <c:axPos val="r"/>
        <c:numFmt formatCode="General" sourceLinked="1"/>
        <c:majorTickMark val="out"/>
        <c:minorTickMark val="none"/>
        <c:tickLblPos val="nextTo"/>
        <c:crossAx val="1414895008"/>
        <c:crosses val="max"/>
        <c:crossBetween val="midCat"/>
      </c:valAx>
      <c:valAx>
        <c:axId val="1414895008"/>
        <c:scaling>
          <c:orientation val="minMax"/>
        </c:scaling>
        <c:delete val="1"/>
        <c:axPos val="b"/>
        <c:numFmt formatCode="General" sourceLinked="1"/>
        <c:majorTickMark val="out"/>
        <c:minorTickMark val="none"/>
        <c:tickLblPos val="nextTo"/>
        <c:crossAx val="14148964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2202350026708"/>
          <c:y val="0.21865580474493823"/>
          <c:w val="0.84408204287089206"/>
          <c:h val="0.6263722615017851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D200-4F47-808D-CF9839799858}"/>
              </c:ext>
            </c:extLst>
          </c:dPt>
          <c:dLbls>
            <c:dLbl>
              <c:idx val="0"/>
              <c:tx>
                <c:rich>
                  <a:bodyPr/>
                  <a:lstStyle/>
                  <a:p>
                    <a:fld id="{35EEC5F6-B9D2-46C2-824D-81B9DF774B8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200-4F47-808D-CF9839799858}"/>
                </c:ext>
              </c:extLst>
            </c:dLbl>
            <c:dLbl>
              <c:idx val="1"/>
              <c:tx>
                <c:rich>
                  <a:bodyPr/>
                  <a:lstStyle/>
                  <a:p>
                    <a:fld id="{C1DF7F1F-CEF2-4E0C-90FB-C82D9303546C}"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00-4F47-808D-CF983979985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196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 obesity</c:v>
                </c:pt>
                <c:pt idx="1">
                  <c:v>Obesity</c:v>
                </c:pt>
              </c:strCache>
            </c:strRef>
          </c:cat>
          <c:val>
            <c:numRef>
              <c:f>Sheet1!$B$2:$B$3</c:f>
              <c:numCache>
                <c:formatCode>General</c:formatCode>
                <c:ptCount val="2"/>
                <c:pt idx="0">
                  <c:v>12</c:v>
                </c:pt>
                <c:pt idx="1">
                  <c:v>16.5</c:v>
                </c:pt>
              </c:numCache>
            </c:numRef>
          </c:val>
          <c:extLst>
            <c:ext xmlns:c16="http://schemas.microsoft.com/office/drawing/2014/chart" uri="{C3380CC4-5D6E-409C-BE32-E72D297353CC}">
              <c16:uniqueId val="{00000002-D200-4F47-808D-CF9839799858}"/>
            </c:ext>
          </c:extLst>
        </c:ser>
        <c:dLbls>
          <c:showLegendKey val="0"/>
          <c:showVal val="0"/>
          <c:showCatName val="0"/>
          <c:showSerName val="0"/>
          <c:showPercent val="0"/>
          <c:showBubbleSize val="0"/>
        </c:dLbls>
        <c:gapWidth val="219"/>
        <c:overlap val="-27"/>
        <c:axId val="1019916192"/>
        <c:axId val="1019890752"/>
      </c:barChart>
      <c:catAx>
        <c:axId val="1019916192"/>
        <c:scaling>
          <c:orientation val="minMax"/>
        </c:scaling>
        <c:delete val="0"/>
        <c:axPos val="b"/>
        <c:numFmt formatCode="General" sourceLinked="1"/>
        <c:majorTickMark val="none"/>
        <c:minorTickMark val="none"/>
        <c:tickLblPos val="nextTo"/>
        <c:spPr>
          <a:noFill/>
          <a:ln w="15875" cap="flat" cmpd="sng" algn="ctr">
            <a:solidFill>
              <a:schemeClr val="bg2"/>
            </a:solidFill>
            <a:round/>
          </a:ln>
          <a:effectLst/>
        </c:spPr>
        <c:txPr>
          <a:bodyPr rot="-60000000" spcFirstLastPara="1" vertOverflow="ellipsis" vert="horz" wrap="square" anchor="ctr" anchorCtr="1"/>
          <a:lstStyle/>
          <a:p>
            <a:pPr>
              <a:defRPr sz="1197" b="0" i="0" u="none" strike="noStrike" kern="1200" baseline="0">
                <a:solidFill>
                  <a:srgbClr val="001965"/>
                </a:solidFill>
                <a:latin typeface="+mn-lt"/>
                <a:ea typeface="+mn-ea"/>
                <a:cs typeface="+mn-cs"/>
              </a:defRPr>
            </a:pPr>
            <a:endParaRPr lang="en-US"/>
          </a:p>
        </c:txPr>
        <c:crossAx val="1019890752"/>
        <c:crosses val="autoZero"/>
        <c:auto val="1"/>
        <c:lblAlgn val="ctr"/>
        <c:lblOffset val="100"/>
        <c:noMultiLvlLbl val="0"/>
      </c:catAx>
      <c:valAx>
        <c:axId val="1019890752"/>
        <c:scaling>
          <c:orientation val="minMax"/>
          <c:max val="100"/>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15875">
            <a:noFill/>
          </a:ln>
          <a:effectLst/>
        </c:spPr>
        <c:txPr>
          <a:bodyPr rot="-60000000" spcFirstLastPara="1" vertOverflow="ellipsis" vert="horz" wrap="square" anchor="ctr" anchorCtr="1"/>
          <a:lstStyle/>
          <a:p>
            <a:pPr>
              <a:defRPr sz="1197" b="0" i="0" u="none" strike="noStrike" kern="1200" baseline="0">
                <a:solidFill>
                  <a:srgbClr val="001965"/>
                </a:solidFill>
                <a:latin typeface="+mn-lt"/>
                <a:ea typeface="+mn-ea"/>
                <a:cs typeface="+mn-cs"/>
              </a:defRPr>
            </a:pPr>
            <a:endParaRPr lang="en-US"/>
          </a:p>
        </c:txPr>
        <c:crossAx val="1019916192"/>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noProof="0" dirty="0">
                <a:solidFill>
                  <a:schemeClr val="tx1"/>
                </a:solidFill>
              </a:rPr>
              <a:t>Prevalence of OSA</a:t>
            </a:r>
          </a:p>
        </c:rich>
      </c:tx>
      <c:layout>
        <c:manualLayout>
          <c:xMode val="edge"/>
          <c:yMode val="edge"/>
          <c:x val="0.24805555555555556"/>
          <c:y val="5.883569342939653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787-4674-963A-026F2F1C7D16}"/>
              </c:ext>
            </c:extLst>
          </c:dPt>
          <c:dPt>
            <c:idx val="1"/>
            <c:bubble3D val="0"/>
            <c:spPr>
              <a:solidFill>
                <a:schemeClr val="tx1">
                  <a:lumMod val="65000"/>
                  <a:lumOff val="35000"/>
                </a:schemeClr>
              </a:solidFill>
              <a:ln w="19050">
                <a:noFill/>
              </a:ln>
              <a:effectLst/>
            </c:spPr>
            <c:extLst>
              <c:ext xmlns:c16="http://schemas.microsoft.com/office/drawing/2014/chart" uri="{C3380CC4-5D6E-409C-BE32-E72D297353CC}">
                <c16:uniqueId val="{00000003-D787-4674-963A-026F2F1C7D16}"/>
              </c:ext>
            </c:extLst>
          </c:dPt>
          <c:dPt>
            <c:idx val="2"/>
            <c:bubble3D val="0"/>
            <c:spPr>
              <a:solidFill>
                <a:schemeClr val="accent3"/>
              </a:solidFill>
              <a:ln w="19050">
                <a:noFill/>
              </a:ln>
              <a:effectLst/>
            </c:spPr>
            <c:extLst>
              <c:ext xmlns:c16="http://schemas.microsoft.com/office/drawing/2014/chart" uri="{C3380CC4-5D6E-409C-BE32-E72D297353CC}">
                <c16:uniqueId val="{00000005-D787-4674-963A-026F2F1C7D16}"/>
              </c:ext>
            </c:extLst>
          </c:dPt>
          <c:dPt>
            <c:idx val="3"/>
            <c:bubble3D val="0"/>
            <c:spPr>
              <a:solidFill>
                <a:schemeClr val="accent4"/>
              </a:solidFill>
              <a:ln w="19050">
                <a:noFill/>
              </a:ln>
              <a:effectLst/>
            </c:spPr>
            <c:extLst>
              <c:ext xmlns:c16="http://schemas.microsoft.com/office/drawing/2014/chart" uri="{C3380CC4-5D6E-409C-BE32-E72D297353CC}">
                <c16:uniqueId val="{00000007-D787-4674-963A-026F2F1C7D16}"/>
              </c:ext>
            </c:extLst>
          </c:dPt>
          <c:dLbls>
            <c:dLbl>
              <c:idx val="0"/>
              <c:tx>
                <c:rich>
                  <a:bodyPr/>
                  <a:lstStyle/>
                  <a:p>
                    <a:r>
                      <a:rPr lang="en-US" dirty="0"/>
                      <a:t>85.7%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787-4674-963A-026F2F1C7D16}"/>
                </c:ext>
              </c:extLst>
            </c:dLbl>
            <c:dLbl>
              <c:idx val="1"/>
              <c:layout>
                <c:manualLayout>
                  <c:x val="-4.2437781360066642E-17"/>
                  <c:y val="1.0697398805344824E-2"/>
                </c:manualLayout>
              </c:layout>
              <c:tx>
                <c:rich>
                  <a:bodyPr/>
                  <a:lstStyle/>
                  <a:p>
                    <a:r>
                      <a:rPr lang="en-US" dirty="0"/>
                      <a:t>14.3%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787-4674-963A-026F2F1C7D16}"/>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OSA</c:v>
                </c:pt>
                <c:pt idx="1">
                  <c:v>No OSA</c:v>
                </c:pt>
              </c:strCache>
            </c:strRef>
          </c:cat>
          <c:val>
            <c:numRef>
              <c:f>Sheet1!$B$2:$B$5</c:f>
              <c:numCache>
                <c:formatCode>General</c:formatCode>
                <c:ptCount val="4"/>
                <c:pt idx="0">
                  <c:v>85.7</c:v>
                </c:pt>
                <c:pt idx="1">
                  <c:v>14.3</c:v>
                </c:pt>
              </c:numCache>
            </c:numRef>
          </c:val>
          <c:extLst>
            <c:ext xmlns:c16="http://schemas.microsoft.com/office/drawing/2014/chart" uri="{C3380CC4-5D6E-409C-BE32-E72D297353CC}">
              <c16:uniqueId val="{00000008-D787-4674-963A-026F2F1C7D16}"/>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2"/>
        <c:delete val="1"/>
      </c:legendEntry>
      <c:legendEntry>
        <c:idx val="3"/>
        <c:delete val="1"/>
      </c:legendEntry>
      <c:layout>
        <c:manualLayout>
          <c:xMode val="edge"/>
          <c:yMode val="edge"/>
          <c:x val="0.28131707494896474"/>
          <c:y val="0.78881355318312896"/>
          <c:w val="0.44525481189851268"/>
          <c:h val="0.104212458763422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400" b="1" noProof="0" dirty="0">
                <a:solidFill>
                  <a:schemeClr val="tx1"/>
                </a:solidFill>
                <a:latin typeface="Arial" panose="020B0604020202020204" pitchFamily="34" charset="0"/>
                <a:cs typeface="Arial" panose="020B0604020202020204" pitchFamily="34" charset="0"/>
              </a:rPr>
              <a:t>OSA severity</a:t>
            </a:r>
          </a:p>
        </c:rich>
      </c:tx>
      <c:layout>
        <c:manualLayout>
          <c:xMode val="edge"/>
          <c:yMode val="edge"/>
          <c:x val="0.26729336784290847"/>
          <c:y val="4.76541285860982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69082192559385"/>
          <c:y val="0.10177438578393232"/>
          <c:w val="0.36688815745522241"/>
          <c:h val="0.53612225748263931"/>
        </c:manualLayout>
      </c:layout>
      <c:doughnutChart>
        <c:varyColors val="1"/>
        <c:ser>
          <c:idx val="0"/>
          <c:order val="0"/>
          <c:tx>
            <c:strRef>
              <c:f>Sheet1!$B$1</c:f>
              <c:strCache>
                <c:ptCount val="1"/>
                <c:pt idx="0">
                  <c:v>Column1</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AAB2-4E66-87B1-9FA71F9760CE}"/>
              </c:ext>
            </c:extLst>
          </c:dPt>
          <c:dPt>
            <c:idx val="1"/>
            <c:bubble3D val="0"/>
            <c:spPr>
              <a:solidFill>
                <a:schemeClr val="accent3"/>
              </a:solidFill>
              <a:ln w="19050">
                <a:noFill/>
              </a:ln>
              <a:effectLst/>
            </c:spPr>
            <c:extLst>
              <c:ext xmlns:c16="http://schemas.microsoft.com/office/drawing/2014/chart" uri="{C3380CC4-5D6E-409C-BE32-E72D297353CC}">
                <c16:uniqueId val="{00000003-AAB2-4E66-87B1-9FA71F9760CE}"/>
              </c:ext>
            </c:extLst>
          </c:dPt>
          <c:dPt>
            <c:idx val="2"/>
            <c:bubble3D val="0"/>
            <c:spPr>
              <a:solidFill>
                <a:schemeClr val="accent3">
                  <a:lumMod val="75000"/>
                </a:schemeClr>
              </a:solidFill>
              <a:ln w="19050">
                <a:noFill/>
              </a:ln>
              <a:effectLst/>
            </c:spPr>
            <c:extLst>
              <c:ext xmlns:c16="http://schemas.microsoft.com/office/drawing/2014/chart" uri="{C3380CC4-5D6E-409C-BE32-E72D297353CC}">
                <c16:uniqueId val="{00000005-AAB2-4E66-87B1-9FA71F9760CE}"/>
              </c:ext>
            </c:extLst>
          </c:dPt>
          <c:dPt>
            <c:idx val="3"/>
            <c:bubble3D val="0"/>
            <c:spPr>
              <a:solidFill>
                <a:schemeClr val="accent4"/>
              </a:solidFill>
              <a:ln w="19050">
                <a:noFill/>
              </a:ln>
              <a:effectLst/>
            </c:spPr>
            <c:extLst>
              <c:ext xmlns:c16="http://schemas.microsoft.com/office/drawing/2014/chart" uri="{C3380CC4-5D6E-409C-BE32-E72D297353CC}">
                <c16:uniqueId val="{00000007-AAB2-4E66-87B1-9FA71F9760CE}"/>
              </c:ext>
            </c:extLst>
          </c:dPt>
          <c:dLbls>
            <c:dLbl>
              <c:idx val="0"/>
              <c:layout>
                <c:manualLayout>
                  <c:x val="3.8580246913579538E-3"/>
                  <c:y val="-1.5884709528699418E-2"/>
                </c:manualLayout>
              </c:layout>
              <c:tx>
                <c:rich>
                  <a:bodyPr/>
                  <a:lstStyle/>
                  <a:p>
                    <a:r>
                      <a:rPr lang="en-US" dirty="0"/>
                      <a:t>8.8%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AB2-4E66-87B1-9FA71F9760CE}"/>
                </c:ext>
              </c:extLst>
            </c:dLbl>
            <c:dLbl>
              <c:idx val="1"/>
              <c:tx>
                <c:rich>
                  <a:bodyPr/>
                  <a:lstStyle/>
                  <a:p>
                    <a:r>
                      <a:rPr lang="en-US" dirty="0"/>
                      <a:t>15.3%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AB2-4E66-87B1-9FA71F9760CE}"/>
                </c:ext>
              </c:extLst>
            </c:dLbl>
            <c:dLbl>
              <c:idx val="2"/>
              <c:layout>
                <c:manualLayout>
                  <c:x val="8.6466543251103117E-2"/>
                  <c:y val="2.7798241675223982E-2"/>
                </c:manualLayout>
              </c:layout>
              <c:tx>
                <c:rich>
                  <a:bodyPr/>
                  <a:lstStyle/>
                  <a:p>
                    <a:r>
                      <a:rPr lang="en-US" dirty="0"/>
                      <a:t>75.9%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AB2-4E66-87B1-9FA71F9760CE}"/>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Mild</c:v>
                </c:pt>
                <c:pt idx="1">
                  <c:v>Moderate</c:v>
                </c:pt>
                <c:pt idx="2">
                  <c:v>Severe</c:v>
                </c:pt>
              </c:strCache>
            </c:strRef>
          </c:cat>
          <c:val>
            <c:numRef>
              <c:f>Sheet1!$B$2:$B$4</c:f>
              <c:numCache>
                <c:formatCode>General</c:formatCode>
                <c:ptCount val="3"/>
                <c:pt idx="0">
                  <c:v>8.8000000000000007</c:v>
                </c:pt>
                <c:pt idx="1">
                  <c:v>15.3</c:v>
                </c:pt>
                <c:pt idx="2">
                  <c:v>75.900000000000006</c:v>
                </c:pt>
              </c:numCache>
            </c:numRef>
          </c:val>
          <c:extLst>
            <c:ext xmlns:c16="http://schemas.microsoft.com/office/drawing/2014/chart" uri="{C3380CC4-5D6E-409C-BE32-E72D297353CC}">
              <c16:uniqueId val="{00000008-AAB2-4E66-87B1-9FA71F9760C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11591055458345483"/>
          <c:y val="0.57088176397823176"/>
          <c:w val="0.62348990230387868"/>
          <c:h val="7.737323188799152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60074702200695E-2"/>
          <c:y val="3.55533377876638E-2"/>
          <c:w val="0.90203992529779897"/>
          <c:h val="0.834361987646281"/>
        </c:manualLayout>
      </c:layout>
      <c:barChart>
        <c:barDir val="col"/>
        <c:grouping val="clustered"/>
        <c:varyColors val="0"/>
        <c:ser>
          <c:idx val="0"/>
          <c:order val="0"/>
          <c:tx>
            <c:strRef>
              <c:f>Sheet1!$B$1</c:f>
              <c:strCache>
                <c:ptCount val="1"/>
                <c:pt idx="0">
                  <c:v>Intensive lifestyle intervention group</c:v>
                </c:pt>
              </c:strCache>
            </c:strRef>
          </c:tx>
          <c:spPr>
            <a:solidFill>
              <a:schemeClr val="accent1"/>
            </a:solidFill>
            <a:ln w="28575" cap="rnd">
              <a:noFill/>
              <a:round/>
            </a:ln>
            <a:effectLst/>
          </c:spPr>
          <c:invertIfNegative val="0"/>
          <c:dLbls>
            <c:dLbl>
              <c:idx val="1"/>
              <c:spPr>
                <a:noFill/>
                <a:ln>
                  <a:noFill/>
                </a:ln>
                <a:effectLst/>
              </c:spPr>
              <c:txPr>
                <a:bodyPr wrap="square" lIns="38100" tIns="19050" rIns="38100" bIns="19050" anchor="ctr">
                  <a:spAutoFit/>
                </a:bodyPr>
                <a:lstStyle/>
                <a:p>
                  <a:pPr>
                    <a:defRPr sz="1200" b="1">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0-5F22-436F-A403-A077A63C35E7}"/>
                </c:ext>
              </c:extLst>
            </c:dLbl>
            <c:spPr>
              <a:noFill/>
              <a:ln>
                <a:noFill/>
              </a:ln>
              <a:effectLst/>
            </c:spPr>
            <c:txPr>
              <a:bodyPr wrap="square" lIns="38100" tIns="19050" rIns="38100" bIns="19050" anchor="ctr">
                <a:spAutoFit/>
              </a:bodyPr>
              <a:lstStyle/>
              <a:p>
                <a:pPr>
                  <a:defRPr sz="1200" b="1">
                    <a:solidFill>
                      <a:schemeClr val="bg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&gt;0</c:v>
                </c:pt>
                <c:pt idx="1">
                  <c:v>-5 to 0</c:v>
                </c:pt>
                <c:pt idx="2">
                  <c:v>-15 to -5</c:v>
                </c:pt>
                <c:pt idx="3">
                  <c:v>&lt;-15</c:v>
                </c:pt>
              </c:strCache>
            </c:strRef>
          </c:cat>
          <c:val>
            <c:numRef>
              <c:f>Sheet1!$B$2:$B$5</c:f>
              <c:numCache>
                <c:formatCode>General</c:formatCode>
                <c:ptCount val="4"/>
                <c:pt idx="0">
                  <c:v>3</c:v>
                </c:pt>
                <c:pt idx="1">
                  <c:v>0</c:v>
                </c:pt>
                <c:pt idx="2">
                  <c:v>-4</c:v>
                </c:pt>
                <c:pt idx="3">
                  <c:v>-7</c:v>
                </c:pt>
              </c:numCache>
            </c:numRef>
          </c:val>
          <c:extLst>
            <c:ext xmlns:c16="http://schemas.microsoft.com/office/drawing/2014/chart" uri="{C3380CC4-5D6E-409C-BE32-E72D297353CC}">
              <c16:uniqueId val="{00000000-ED92-4C0F-94A3-CA6AAA8037FF}"/>
            </c:ext>
          </c:extLst>
        </c:ser>
        <c:dLbls>
          <c:showLegendKey val="0"/>
          <c:showVal val="0"/>
          <c:showCatName val="0"/>
          <c:showSerName val="0"/>
          <c:showPercent val="0"/>
          <c:showBubbleSize val="0"/>
        </c:dLbls>
        <c:gapWidth val="75"/>
        <c:axId val="-1549110768"/>
        <c:axId val="-1549108016"/>
      </c:barChart>
      <c:catAx>
        <c:axId val="-1549110768"/>
        <c:scaling>
          <c:orientation val="minMax"/>
        </c:scaling>
        <c:delete val="0"/>
        <c:axPos val="b"/>
        <c:numFmt formatCode="General" sourceLinked="1"/>
        <c:majorTickMark val="none"/>
        <c:minorTickMark val="none"/>
        <c:tickLblPos val="low"/>
        <c:spPr>
          <a:noFill/>
          <a:ln w="19050" cap="flat" cmpd="sng" algn="ctr">
            <a:solidFill>
              <a:schemeClr val="bg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9108016"/>
        <c:crosses val="autoZero"/>
        <c:auto val="1"/>
        <c:lblAlgn val="ctr"/>
        <c:lblOffset val="100"/>
        <c:noMultiLvlLbl val="0"/>
      </c:catAx>
      <c:valAx>
        <c:axId val="-1549108016"/>
        <c:scaling>
          <c:orientation val="minMax"/>
          <c:max val="4"/>
          <c:min val="-8"/>
        </c:scaling>
        <c:delete val="0"/>
        <c:axPos val="l"/>
        <c:majorGridlines>
          <c:spPr>
            <a:ln>
              <a:solidFill>
                <a:schemeClr val="bg1">
                  <a:lumMod val="85000"/>
                </a:schemeClr>
              </a:solidFill>
            </a:ln>
          </c:spPr>
        </c:majorGridlines>
        <c:numFmt formatCode="General" sourceLinked="1"/>
        <c:majorTickMark val="out"/>
        <c:minorTickMark val="none"/>
        <c:tickLblPos val="nextTo"/>
        <c:spPr>
          <a:noFill/>
          <a:ln w="19050">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Apis For Office" panose="020B0504010101010104" pitchFamily="34" charset="0"/>
                <a:cs typeface="Arial" panose="020B0604020202020204" pitchFamily="34" charset="0"/>
              </a:defRPr>
            </a:pPr>
            <a:endParaRPr lang="en-US"/>
          </a:p>
        </c:txPr>
        <c:crossAx val="-1549110768"/>
        <c:crosses val="autoZero"/>
        <c:crossBetween val="between"/>
        <c:majorUnit val="2"/>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60074702200695E-2"/>
          <c:y val="3.55533377876638E-2"/>
          <c:w val="0.90203992529779897"/>
          <c:h val="0.834361987646281"/>
        </c:manualLayout>
      </c:layout>
      <c:barChart>
        <c:barDir val="col"/>
        <c:grouping val="clustered"/>
        <c:varyColors val="0"/>
        <c:ser>
          <c:idx val="0"/>
          <c:order val="0"/>
          <c:tx>
            <c:strRef>
              <c:f>Sheet1!$B$1</c:f>
              <c:strCache>
                <c:ptCount val="1"/>
                <c:pt idx="0">
                  <c:v>Intensive lifestyle intervention group</c:v>
                </c:pt>
              </c:strCache>
            </c:strRef>
          </c:tx>
          <c:spPr>
            <a:solidFill>
              <a:schemeClr val="tx1"/>
            </a:solidFill>
            <a:ln w="28575" cap="rnd">
              <a:noFill/>
              <a:round/>
            </a:ln>
            <a:effectLst/>
          </c:spPr>
          <c:invertIfNegative val="0"/>
          <c:dLbls>
            <c:dLbl>
              <c:idx val="0"/>
              <c:tx>
                <c:rich>
                  <a:bodyPr/>
                  <a:lstStyle/>
                  <a:p>
                    <a:r>
                      <a:rPr lang="en-US" dirty="0"/>
                      <a:t>11</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A98-49CF-B3AC-2036DAB2C027}"/>
                </c:ext>
              </c:extLst>
            </c:dLbl>
            <c:dLbl>
              <c:idx val="1"/>
              <c:tx>
                <c:rich>
                  <a:bodyPr/>
                  <a:lstStyle/>
                  <a:p>
                    <a:r>
                      <a:rPr lang="en-US" dirty="0"/>
                      <a:t>38</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A98-49CF-B3AC-2036DAB2C027}"/>
                </c:ext>
              </c:extLst>
            </c:dLbl>
            <c:dLbl>
              <c:idx val="2"/>
              <c:tx>
                <c:rich>
                  <a:bodyPr/>
                  <a:lstStyle/>
                  <a:p>
                    <a:r>
                      <a:rPr lang="en-US" dirty="0"/>
                      <a:t>62</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A98-49CF-B3AC-2036DAB2C027}"/>
                </c:ext>
              </c:extLst>
            </c:dLbl>
            <c:dLbl>
              <c:idx val="3"/>
              <c:tx>
                <c:rich>
                  <a:bodyPr/>
                  <a:lstStyle/>
                  <a:p>
                    <a:r>
                      <a:rPr lang="en-US" dirty="0"/>
                      <a:t>88</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A98-49CF-B3AC-2036DAB2C027}"/>
                </c:ext>
              </c:extLst>
            </c:dLbl>
            <c:spPr>
              <a:noFill/>
              <a:ln>
                <a:noFill/>
              </a:ln>
              <a:effectLst/>
            </c:spPr>
            <c:txPr>
              <a:bodyPr wrap="square" lIns="38100" tIns="19050" rIns="38100" bIns="19050" anchor="ctr">
                <a:spAutoFit/>
              </a:bodyPr>
              <a:lstStyle/>
              <a:p>
                <a:pPr>
                  <a:defRPr sz="1200" b="1">
                    <a:solidFill>
                      <a:schemeClr val="bg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&lt;0</c:v>
                </c:pt>
                <c:pt idx="1">
                  <c:v>0 to 5</c:v>
                </c:pt>
                <c:pt idx="2">
                  <c:v>5 to 15</c:v>
                </c:pt>
                <c:pt idx="3">
                  <c:v>&gt;15</c:v>
                </c:pt>
              </c:strCache>
            </c:strRef>
          </c:cat>
          <c:val>
            <c:numRef>
              <c:f>Sheet1!$B$2:$B$5</c:f>
              <c:numCache>
                <c:formatCode>0%</c:formatCode>
                <c:ptCount val="4"/>
                <c:pt idx="0">
                  <c:v>0.11</c:v>
                </c:pt>
                <c:pt idx="1">
                  <c:v>0.38</c:v>
                </c:pt>
                <c:pt idx="2">
                  <c:v>0.62</c:v>
                </c:pt>
                <c:pt idx="3">
                  <c:v>0.88</c:v>
                </c:pt>
              </c:numCache>
            </c:numRef>
          </c:val>
          <c:extLst>
            <c:ext xmlns:c16="http://schemas.microsoft.com/office/drawing/2014/chart" uri="{C3380CC4-5D6E-409C-BE32-E72D297353CC}">
              <c16:uniqueId val="{00000000-A4DC-4D13-8753-35C6AFB9E7EF}"/>
            </c:ext>
          </c:extLst>
        </c:ser>
        <c:dLbls>
          <c:showLegendKey val="0"/>
          <c:showVal val="0"/>
          <c:showCatName val="0"/>
          <c:showSerName val="0"/>
          <c:showPercent val="0"/>
          <c:showBubbleSize val="0"/>
        </c:dLbls>
        <c:gapWidth val="75"/>
        <c:axId val="-1549085872"/>
        <c:axId val="-1549083120"/>
      </c:barChart>
      <c:catAx>
        <c:axId val="-1549085872"/>
        <c:scaling>
          <c:orientation val="minMax"/>
        </c:scaling>
        <c:delete val="0"/>
        <c:axPos val="b"/>
        <c:numFmt formatCode="General" sourceLinked="1"/>
        <c:majorTickMark val="none"/>
        <c:minorTickMark val="none"/>
        <c:tickLblPos val="low"/>
        <c:spPr>
          <a:noFill/>
          <a:ln w="19050" cap="flat" cmpd="sng" algn="ctr">
            <a:solidFill>
              <a:schemeClr val="bg2"/>
            </a:solidFill>
            <a:round/>
          </a:ln>
          <a:effectLst/>
        </c:spPr>
        <c:txPr>
          <a:bodyPr rot="-60000000" vert="horz"/>
          <a:lstStyle/>
          <a:p>
            <a:pPr>
              <a:defRPr sz="1000" b="0">
                <a:solidFill>
                  <a:schemeClr val="tx1"/>
                </a:solidFill>
                <a:latin typeface="Arial" panose="020B0604020202020204" pitchFamily="34" charset="0"/>
                <a:cs typeface="Arial" panose="020B0604020202020204" pitchFamily="34" charset="0"/>
              </a:defRPr>
            </a:pPr>
            <a:endParaRPr lang="en-US"/>
          </a:p>
        </c:txPr>
        <c:crossAx val="-1549083120"/>
        <c:crosses val="autoZero"/>
        <c:auto val="1"/>
        <c:lblAlgn val="ctr"/>
        <c:lblOffset val="100"/>
        <c:noMultiLvlLbl val="0"/>
      </c:catAx>
      <c:valAx>
        <c:axId val="-1549083120"/>
        <c:scaling>
          <c:orientation val="minMax"/>
          <c:max val="1"/>
          <c:min val="0"/>
        </c:scaling>
        <c:delete val="0"/>
        <c:axPos val="l"/>
        <c:majorGridlines>
          <c:spPr>
            <a:ln>
              <a:solidFill>
                <a:schemeClr val="bg1">
                  <a:lumMod val="85000"/>
                </a:schemeClr>
              </a:solidFill>
            </a:ln>
          </c:spPr>
        </c:majorGridlines>
        <c:numFmt formatCode="0%" sourceLinked="0"/>
        <c:majorTickMark val="out"/>
        <c:minorTickMark val="none"/>
        <c:tickLblPos val="nextTo"/>
        <c:spPr>
          <a:noFill/>
          <a:ln w="19050">
            <a:noFill/>
          </a:ln>
          <a:effectLst/>
        </c:spPr>
        <c:txPr>
          <a:bodyPr rot="-60000000" vert="horz"/>
          <a:lstStyle/>
          <a:p>
            <a:pPr>
              <a:defRPr sz="1050" b="0">
                <a:solidFill>
                  <a:schemeClr val="tx1"/>
                </a:solidFill>
                <a:latin typeface="+mj-lt"/>
                <a:ea typeface="Apis For Office" panose="020B0504010101010104" pitchFamily="34" charset="0"/>
                <a:cs typeface="Apis For Office" panose="020B0504010101010104" pitchFamily="34" charset="0"/>
              </a:defRPr>
            </a:pPr>
            <a:endParaRPr lang="en-US"/>
          </a:p>
        </c:txPr>
        <c:crossAx val="-1549085872"/>
        <c:crosses val="autoZero"/>
        <c:crossBetween val="between"/>
        <c:majorUnit val="0.2"/>
      </c:valAx>
      <c:spPr>
        <a:noFill/>
        <a:ln w="25400">
          <a:noFill/>
        </a:ln>
        <a:effectLst/>
      </c:spPr>
    </c:plotArea>
    <c:plotVisOnly val="1"/>
    <c:dispBlanksAs val="gap"/>
    <c:showDLblsOverMax val="0"/>
  </c:chart>
  <c:spPr>
    <a:noFill/>
    <a:ln>
      <a:noFill/>
    </a:ln>
    <a:effectLst/>
  </c:spPr>
  <c:txPr>
    <a:bodyPr/>
    <a:lstStyle/>
    <a:p>
      <a:pPr>
        <a:defRPr sz="800" b="1"/>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Lbls>
            <c:dLbl>
              <c:idx val="0"/>
              <c:layout>
                <c:manualLayout>
                  <c:x val="-2.3147880741854533E-17"/>
                  <c:y val="2.0047177910548036E-2"/>
                </c:manualLayout>
              </c:layout>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3E-4185-8ADE-9E20E8EF938E}"/>
                </c:ext>
              </c:extLst>
            </c:dLbl>
            <c:dLbl>
              <c:idx val="1"/>
              <c:layout>
                <c:manualLayout>
                  <c:x val="0"/>
                  <c:y val="1.1021811354541748E-2"/>
                </c:manualLayout>
              </c:layout>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3E-4185-8ADE-9E20E8EF938E}"/>
                </c:ext>
              </c:extLst>
            </c:dLbl>
            <c:dLbl>
              <c:idx val="2"/>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2-3F3E-4185-8ADE-9E20E8EF938E}"/>
                </c:ext>
              </c:extLst>
            </c:dLbl>
            <c:dLbl>
              <c:idx val="3"/>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3F3E-4185-8ADE-9E20E8EF938E}"/>
                </c:ext>
              </c:extLst>
            </c:dLbl>
            <c:dLbl>
              <c:idx val="4"/>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3F3E-4185-8ADE-9E20E8EF938E}"/>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Underweight</c:v>
                </c:pt>
                <c:pt idx="1">
                  <c:v>Normal</c:v>
                </c:pt>
                <c:pt idx="2">
                  <c:v>Overweight</c:v>
                </c:pt>
                <c:pt idx="3">
                  <c:v>Obesity</c:v>
                </c:pt>
                <c:pt idx="4">
                  <c:v>Severe obesity</c:v>
                </c:pt>
              </c:strCache>
            </c:strRef>
          </c:cat>
          <c:val>
            <c:numRef>
              <c:f>Sheet1!$B$2:$B$6</c:f>
              <c:numCache>
                <c:formatCode>General</c:formatCode>
                <c:ptCount val="5"/>
                <c:pt idx="0">
                  <c:v>0.4</c:v>
                </c:pt>
                <c:pt idx="1">
                  <c:v>0.39</c:v>
                </c:pt>
                <c:pt idx="2">
                  <c:v>1.18</c:v>
                </c:pt>
                <c:pt idx="3">
                  <c:v>2.58</c:v>
                </c:pt>
                <c:pt idx="4">
                  <c:v>5.69</c:v>
                </c:pt>
              </c:numCache>
            </c:numRef>
          </c:val>
          <c:extLst>
            <c:ext xmlns:c16="http://schemas.microsoft.com/office/drawing/2014/chart" uri="{C3380CC4-5D6E-409C-BE32-E72D297353CC}">
              <c16:uniqueId val="{00000000-FCA1-42A2-86E0-872AD628BB3C}"/>
            </c:ext>
          </c:extLst>
        </c:ser>
        <c:dLbls>
          <c:dLblPos val="inBase"/>
          <c:showLegendKey val="0"/>
          <c:showVal val="1"/>
          <c:showCatName val="0"/>
          <c:showSerName val="0"/>
          <c:showPercent val="0"/>
          <c:showBubbleSize val="0"/>
        </c:dLbls>
        <c:gapWidth val="140"/>
        <c:overlap val="-27"/>
        <c:axId val="1552039528"/>
        <c:axId val="1552044448"/>
      </c:barChart>
      <c:catAx>
        <c:axId val="1552039528"/>
        <c:scaling>
          <c:orientation val="minMax"/>
        </c:scaling>
        <c:delete val="0"/>
        <c:axPos val="b"/>
        <c:numFmt formatCode="General" sourceLinked="1"/>
        <c:majorTickMark val="none"/>
        <c:minorTickMark val="none"/>
        <c:tickLblPos val="nextTo"/>
        <c:spPr>
          <a:noFill/>
          <a:ln w="19050" cap="flat" cmpd="sng" algn="ctr">
            <a:solidFill>
              <a:schemeClr val="bg1">
                <a:lumMod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52044448"/>
        <c:crosses val="autoZero"/>
        <c:auto val="1"/>
        <c:lblAlgn val="ctr"/>
        <c:lblOffset val="100"/>
        <c:noMultiLvlLbl val="0"/>
      </c:catAx>
      <c:valAx>
        <c:axId val="1552044448"/>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noProof="0" dirty="0">
                    <a:latin typeface="Arial" panose="020B0604020202020204" pitchFamily="34" charset="0"/>
                    <a:cs typeface="Arial" panose="020B0604020202020204" pitchFamily="34" charset="0"/>
                  </a:rPr>
                  <a:t>Prevalence of PCOS (%)</a:t>
                </a:r>
              </a:p>
            </c:rich>
          </c:tx>
          <c:layout>
            <c:manualLayout>
              <c:xMode val="edge"/>
              <c:yMode val="edge"/>
              <c:x val="1.7676767676767676E-2"/>
              <c:y val="0.10514855047954716"/>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GB"/>
            </a:p>
          </c:txPr>
        </c:title>
        <c:numFmt formatCode="General" sourceLinked="1"/>
        <c:majorTickMark val="out"/>
        <c:minorTickMark val="none"/>
        <c:tickLblPos val="nextTo"/>
        <c:spPr>
          <a:noFill/>
          <a:ln w="19050">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52039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Lbls>
            <c:dLbl>
              <c:idx val="0"/>
              <c:tx>
                <c:rich>
                  <a:bodyPr/>
                  <a:lstStyle/>
                  <a:p>
                    <a:r>
                      <a:rPr lang="en-US" dirty="0"/>
                      <a:t>8.2</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6A6-454D-B229-8BCAF2771F7A}"/>
                </c:ext>
              </c:extLst>
            </c:dLbl>
            <c:dLbl>
              <c:idx val="1"/>
              <c:tx>
                <c:rich>
                  <a:bodyPr/>
                  <a:lstStyle/>
                  <a:p>
                    <a:r>
                      <a:rPr lang="en-US" dirty="0"/>
                      <a:t>9.8</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6A6-454D-B229-8BCAF2771F7A}"/>
                </c:ext>
              </c:extLst>
            </c:dLbl>
            <c:dLbl>
              <c:idx val="2"/>
              <c:tx>
                <c:rich>
                  <a:bodyPr/>
                  <a:lstStyle/>
                  <a:p>
                    <a:r>
                      <a:rPr lang="en-US" dirty="0"/>
                      <a:t>9.9</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6A6-454D-B229-8BCAF2771F7A}"/>
                </c:ext>
              </c:extLst>
            </c:dLbl>
            <c:dLbl>
              <c:idx val="3"/>
              <c:tx>
                <c:rich>
                  <a:bodyPr/>
                  <a:lstStyle/>
                  <a:p>
                    <a:r>
                      <a:rPr lang="en-US" dirty="0"/>
                      <a:t>5.2</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6A6-454D-B229-8BCAF2771F7A}"/>
                </c:ext>
              </c:extLst>
            </c:dLbl>
            <c:dLbl>
              <c:idx val="4"/>
              <c:tx>
                <c:rich>
                  <a:bodyPr/>
                  <a:lstStyle/>
                  <a:p>
                    <a:r>
                      <a:rPr lang="en-US" dirty="0"/>
                      <a:t>12.4</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6A6-454D-B229-8BCAF2771F7A}"/>
                </c:ext>
              </c:extLst>
            </c:dLbl>
            <c:dLbl>
              <c:idx val="5"/>
              <c:tx>
                <c:rich>
                  <a:bodyPr/>
                  <a:lstStyle/>
                  <a:p>
                    <a:r>
                      <a:rPr lang="en-US" dirty="0"/>
                      <a:t>11.5</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6A6-454D-B229-8BCAF2771F7A}"/>
                </c:ext>
              </c:extLst>
            </c:dLbl>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Underweight</c:v>
                </c:pt>
                <c:pt idx="1">
                  <c:v>Normal</c:v>
                </c:pt>
                <c:pt idx="2">
                  <c:v>Overweight</c:v>
                </c:pt>
                <c:pt idx="3">
                  <c:v>Class 1</c:v>
                </c:pt>
                <c:pt idx="4">
                  <c:v>Class 2</c:v>
                </c:pt>
                <c:pt idx="5">
                  <c:v>Class 3</c:v>
                </c:pt>
              </c:strCache>
            </c:strRef>
          </c:cat>
          <c:val>
            <c:numRef>
              <c:f>Sheet1!$B$2:$B$7</c:f>
              <c:numCache>
                <c:formatCode>General</c:formatCode>
                <c:ptCount val="6"/>
                <c:pt idx="0">
                  <c:v>8.1999999999999993</c:v>
                </c:pt>
                <c:pt idx="1">
                  <c:v>9.8000000000000007</c:v>
                </c:pt>
                <c:pt idx="2">
                  <c:v>9.9</c:v>
                </c:pt>
                <c:pt idx="3">
                  <c:v>5.2</c:v>
                </c:pt>
                <c:pt idx="4">
                  <c:v>12.4</c:v>
                </c:pt>
                <c:pt idx="5">
                  <c:v>11.5</c:v>
                </c:pt>
              </c:numCache>
            </c:numRef>
          </c:val>
          <c:extLst>
            <c:ext xmlns:c16="http://schemas.microsoft.com/office/drawing/2014/chart" uri="{C3380CC4-5D6E-409C-BE32-E72D297353CC}">
              <c16:uniqueId val="{00000006-B6A6-454D-B229-8BCAF2771F7A}"/>
            </c:ext>
          </c:extLst>
        </c:ser>
        <c:dLbls>
          <c:dLblPos val="outEnd"/>
          <c:showLegendKey val="0"/>
          <c:showVal val="1"/>
          <c:showCatName val="0"/>
          <c:showSerName val="0"/>
          <c:showPercent val="0"/>
          <c:showBubbleSize val="0"/>
        </c:dLbls>
        <c:gapWidth val="140"/>
        <c:overlap val="-27"/>
        <c:axId val="1552039528"/>
        <c:axId val="1552044448"/>
      </c:barChart>
      <c:catAx>
        <c:axId val="1552039528"/>
        <c:scaling>
          <c:orientation val="minMax"/>
        </c:scaling>
        <c:delete val="0"/>
        <c:axPos val="b"/>
        <c:numFmt formatCode="General" sourceLinked="1"/>
        <c:majorTickMark val="none"/>
        <c:minorTickMark val="none"/>
        <c:tickLblPos val="nextTo"/>
        <c:spPr>
          <a:noFill/>
          <a:ln w="19050" cap="flat" cmpd="sng" algn="ctr">
            <a:solidFill>
              <a:schemeClr val="bg1">
                <a:lumMod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52044448"/>
        <c:crosses val="autoZero"/>
        <c:auto val="1"/>
        <c:lblAlgn val="ctr"/>
        <c:lblOffset val="100"/>
        <c:noMultiLvlLbl val="0"/>
      </c:catAx>
      <c:valAx>
        <c:axId val="1552044448"/>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noProof="0" dirty="0">
                    <a:latin typeface="Arial" panose="020B0604020202020204" pitchFamily="34" charset="0"/>
                    <a:cs typeface="Arial" panose="020B0604020202020204" pitchFamily="34" charset="0"/>
                  </a:rPr>
                  <a:t>Prevalence of PCOS (%)</a:t>
                </a:r>
              </a:p>
            </c:rich>
          </c:tx>
          <c:layout>
            <c:manualLayout>
              <c:xMode val="edge"/>
              <c:yMode val="edge"/>
              <c:x val="1.953125E-2"/>
              <c:y val="7.4551467990416273E-2"/>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GB"/>
            </a:p>
          </c:txPr>
        </c:title>
        <c:numFmt formatCode="General" sourceLinked="1"/>
        <c:majorTickMark val="out"/>
        <c:minorTickMark val="none"/>
        <c:tickLblPos val="nextTo"/>
        <c:spPr>
          <a:noFill/>
          <a:ln w="19050">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52039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Before diet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&gt;5%</c:v>
                </c:pt>
                <c:pt idx="1">
                  <c:v>&lt;5%</c:v>
                </c:pt>
              </c:strCache>
            </c:strRef>
          </c:cat>
          <c:val>
            <c:numRef>
              <c:f>Sheet1!$B$2:$C$2</c:f>
              <c:numCache>
                <c:formatCode>General</c:formatCode>
                <c:ptCount val="2"/>
                <c:pt idx="0">
                  <c:v>80</c:v>
                </c:pt>
                <c:pt idx="1">
                  <c:v>80</c:v>
                </c:pt>
              </c:numCache>
            </c:numRef>
          </c:val>
          <c:extLst>
            <c:ext xmlns:c16="http://schemas.microsoft.com/office/drawing/2014/chart" uri="{C3380CC4-5D6E-409C-BE32-E72D297353CC}">
              <c16:uniqueId val="{00000000-C44B-43AB-92AE-1D73AC47AEBB}"/>
            </c:ext>
          </c:extLst>
        </c:ser>
        <c:ser>
          <c:idx val="1"/>
          <c:order val="1"/>
          <c:tx>
            <c:strRef>
              <c:f>Sheet1!$A$3</c:f>
              <c:strCache>
                <c:ptCount val="1"/>
                <c:pt idx="0">
                  <c:v>After diet</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&gt;5%</c:v>
                </c:pt>
                <c:pt idx="1">
                  <c:v>&lt;5%</c:v>
                </c:pt>
              </c:strCache>
            </c:strRef>
          </c:cat>
          <c:val>
            <c:numRef>
              <c:f>Sheet1!$B$3:$C$3</c:f>
              <c:numCache>
                <c:formatCode>General</c:formatCode>
                <c:ptCount val="2"/>
                <c:pt idx="0">
                  <c:v>60</c:v>
                </c:pt>
                <c:pt idx="1">
                  <c:v>75</c:v>
                </c:pt>
              </c:numCache>
            </c:numRef>
          </c:val>
          <c:extLst>
            <c:ext xmlns:c16="http://schemas.microsoft.com/office/drawing/2014/chart" uri="{C3380CC4-5D6E-409C-BE32-E72D297353CC}">
              <c16:uniqueId val="{00000001-C44B-43AB-92AE-1D73AC47AEBB}"/>
            </c:ext>
          </c:extLst>
        </c:ser>
        <c:dLbls>
          <c:dLblPos val="outEnd"/>
          <c:showLegendKey val="0"/>
          <c:showVal val="1"/>
          <c:showCatName val="0"/>
          <c:showSerName val="0"/>
          <c:showPercent val="0"/>
          <c:showBubbleSize val="0"/>
        </c:dLbls>
        <c:gapWidth val="219"/>
        <c:axId val="944806672"/>
        <c:axId val="944801424"/>
      </c:barChart>
      <c:catAx>
        <c:axId val="94480667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b="1" noProof="0" dirty="0"/>
                  <a:t>Weight loss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19050"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801424"/>
        <c:crosses val="autoZero"/>
        <c:auto val="1"/>
        <c:lblAlgn val="ctr"/>
        <c:lblOffset val="100"/>
        <c:noMultiLvlLbl val="0"/>
      </c:catAx>
      <c:valAx>
        <c:axId val="94480142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b="1" noProof="0" dirty="0"/>
                  <a:t>Free testosterone (pmol/L)</a:t>
                </a:r>
              </a:p>
            </c:rich>
          </c:tx>
          <c:layout>
            <c:manualLayout>
              <c:xMode val="edge"/>
              <c:yMode val="edge"/>
              <c:x val="1.7825630047796349E-2"/>
              <c:y val="0.1581448254176051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19050">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80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2380136704422"/>
          <c:y val="6.0626363480378136E-2"/>
          <c:w val="0.86675613881392133"/>
          <c:h val="0.67192757513346368"/>
        </c:manualLayout>
      </c:layout>
      <c:barChart>
        <c:barDir val="col"/>
        <c:grouping val="clustered"/>
        <c:varyColors val="0"/>
        <c:ser>
          <c:idx val="0"/>
          <c:order val="0"/>
          <c:tx>
            <c:strRef>
              <c:f>Sheet1!$B$1</c:f>
              <c:strCache>
                <c:ptCount val="1"/>
                <c:pt idx="0">
                  <c:v>Prediabetes HbA1c ≥5.7 to &lt;6.5%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18.5–24.9</c:v>
                </c:pt>
                <c:pt idx="1">
                  <c:v>25.0–29.9</c:v>
                </c:pt>
                <c:pt idx="2">
                  <c:v>30.0–34.9</c:v>
                </c:pt>
                <c:pt idx="3">
                  <c:v>35.0–39.9</c:v>
                </c:pt>
                <c:pt idx="4">
                  <c:v>≥40.0</c:v>
                </c:pt>
              </c:strCache>
            </c:strRef>
          </c:cat>
          <c:val>
            <c:numRef>
              <c:f>Sheet1!$B$2:$B$6</c:f>
              <c:numCache>
                <c:formatCode>General</c:formatCode>
                <c:ptCount val="5"/>
                <c:pt idx="0">
                  <c:v>17.7</c:v>
                </c:pt>
                <c:pt idx="1">
                  <c:v>25.3</c:v>
                </c:pt>
                <c:pt idx="2">
                  <c:v>28.1</c:v>
                </c:pt>
                <c:pt idx="3">
                  <c:v>34</c:v>
                </c:pt>
                <c:pt idx="4">
                  <c:v>36.299999999999997</c:v>
                </c:pt>
              </c:numCache>
            </c:numRef>
          </c:val>
          <c:extLst>
            <c:ext xmlns:c16="http://schemas.microsoft.com/office/drawing/2014/chart" uri="{C3380CC4-5D6E-409C-BE32-E72D297353CC}">
              <c16:uniqueId val="{00000000-3C7B-4285-ADF0-927A60F446DB}"/>
            </c:ext>
          </c:extLst>
        </c:ser>
        <c:ser>
          <c:idx val="1"/>
          <c:order val="1"/>
          <c:tx>
            <c:strRef>
              <c:f>Sheet1!$C$1</c:f>
              <c:strCache>
                <c:ptCount val="1"/>
                <c:pt idx="0">
                  <c:v> Diabetes HbA1c ≥6.5%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18.5–24.9</c:v>
                </c:pt>
                <c:pt idx="1">
                  <c:v>25.0–29.9</c:v>
                </c:pt>
                <c:pt idx="2">
                  <c:v>30.0–34.9</c:v>
                </c:pt>
                <c:pt idx="3">
                  <c:v>35.0–39.9</c:v>
                </c:pt>
                <c:pt idx="4">
                  <c:v>≥40.0</c:v>
                </c:pt>
              </c:strCache>
            </c:strRef>
          </c:cat>
          <c:val>
            <c:numRef>
              <c:f>Sheet1!$C$2:$C$6</c:f>
              <c:numCache>
                <c:formatCode>General</c:formatCode>
                <c:ptCount val="5"/>
                <c:pt idx="0">
                  <c:v>2.7</c:v>
                </c:pt>
                <c:pt idx="1">
                  <c:v>5.2</c:v>
                </c:pt>
                <c:pt idx="2">
                  <c:v>11.2</c:v>
                </c:pt>
                <c:pt idx="3">
                  <c:v>15.9</c:v>
                </c:pt>
                <c:pt idx="4">
                  <c:v>23.9</c:v>
                </c:pt>
              </c:numCache>
            </c:numRef>
          </c:val>
          <c:extLst>
            <c:ext xmlns:c16="http://schemas.microsoft.com/office/drawing/2014/chart" uri="{C3380CC4-5D6E-409C-BE32-E72D297353CC}">
              <c16:uniqueId val="{00000001-3C7B-4285-ADF0-927A60F446DB}"/>
            </c:ext>
          </c:extLst>
        </c:ser>
        <c:dLbls>
          <c:showLegendKey val="0"/>
          <c:showVal val="0"/>
          <c:showCatName val="0"/>
          <c:showSerName val="0"/>
          <c:showPercent val="0"/>
          <c:showBubbleSize val="0"/>
        </c:dLbls>
        <c:gapWidth val="139"/>
        <c:overlap val="-17"/>
        <c:axId val="2076925968"/>
        <c:axId val="2076926928"/>
      </c:barChart>
      <c:catAx>
        <c:axId val="20769259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1" noProof="0" dirty="0">
                    <a:solidFill>
                      <a:schemeClr val="tx1"/>
                    </a:solidFill>
                    <a:latin typeface="Arial" panose="020B0604020202020204" pitchFamily="34" charset="0"/>
                    <a:ea typeface="Verdana" panose="020B0604030504040204" pitchFamily="34" charset="0"/>
                    <a:cs typeface="Arial" panose="020B0604020202020204" pitchFamily="34" charset="0"/>
                  </a:rPr>
                  <a:t>BMI (kg/m</a:t>
                </a:r>
                <a:r>
                  <a:rPr lang="en-US" sz="1400" b="1" baseline="30000" noProof="0" dirty="0">
                    <a:solidFill>
                      <a:schemeClr val="tx1"/>
                    </a:solidFill>
                    <a:latin typeface="Arial" panose="020B0604020202020204" pitchFamily="34" charset="0"/>
                    <a:ea typeface="Verdana" panose="020B0604030504040204" pitchFamily="34" charset="0"/>
                    <a:cs typeface="Arial" panose="020B0604020202020204" pitchFamily="34" charset="0"/>
                  </a:rPr>
                  <a:t>2</a:t>
                </a:r>
                <a:r>
                  <a:rPr lang="en-US" sz="1400" b="1" noProof="0" dirty="0">
                    <a:solidFill>
                      <a:schemeClr val="tx1"/>
                    </a:solidFill>
                    <a:latin typeface="Arial" panose="020B0604020202020204" pitchFamily="34" charset="0"/>
                    <a:ea typeface="Verdana" panose="020B0604030504040204" pitchFamily="34" charset="0"/>
                    <a:cs typeface="Arial" panose="020B0604020202020204" pitchFamily="34" charset="0"/>
                  </a:rPr>
                  <a:t>)</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76926928"/>
        <c:crosses val="autoZero"/>
        <c:auto val="1"/>
        <c:lblAlgn val="ctr"/>
        <c:lblOffset val="100"/>
        <c:noMultiLvlLbl val="0"/>
      </c:catAx>
      <c:valAx>
        <c:axId val="2076926928"/>
        <c:scaling>
          <c:orientation val="minMax"/>
          <c:max val="6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sz="1400" b="1" dirty="0">
                    <a:solidFill>
                      <a:schemeClr val="tx1"/>
                    </a:solidFill>
                  </a:rPr>
                  <a:t>Individuals</a:t>
                </a:r>
                <a:r>
                  <a:rPr lang="en-GB" sz="1400" b="1" baseline="0" dirty="0">
                    <a:solidFill>
                      <a:schemeClr val="tx1"/>
                    </a:solidFill>
                  </a:rPr>
                  <a:t> (%)</a:t>
                </a:r>
                <a:endParaRPr lang="en-GB" sz="1400" b="1" dirty="0">
                  <a:solidFill>
                    <a:schemeClr val="tx1"/>
                  </a:solidFill>
                </a:endParaRPr>
              </a:p>
            </c:rich>
          </c:tx>
          <c:layout>
            <c:manualLayout>
              <c:xMode val="edge"/>
              <c:yMode val="edge"/>
              <c:x val="1.6915204288916418E-2"/>
              <c:y val="0.1657701690943477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GB"/>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769259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8818595841636"/>
          <c:y val="7.1428571428571425E-2"/>
          <c:w val="0.85300010968076079"/>
          <c:h val="0.75312804649418819"/>
        </c:manualLayout>
      </c:layout>
      <c:barChart>
        <c:barDir val="col"/>
        <c:grouping val="clustered"/>
        <c:varyColors val="0"/>
        <c:ser>
          <c:idx val="0"/>
          <c:order val="0"/>
          <c:tx>
            <c:strRef>
              <c:f>Sheet1!$A$2</c:f>
              <c:strCache>
                <c:ptCount val="1"/>
                <c:pt idx="0">
                  <c:v>Before diet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&gt;5%</c:v>
                </c:pt>
                <c:pt idx="1">
                  <c:v>&lt;5%</c:v>
                </c:pt>
              </c:strCache>
            </c:strRef>
          </c:cat>
          <c:val>
            <c:numRef>
              <c:f>Sheet1!$B$2:$C$2</c:f>
              <c:numCache>
                <c:formatCode>General</c:formatCode>
                <c:ptCount val="2"/>
                <c:pt idx="0">
                  <c:v>12.3</c:v>
                </c:pt>
                <c:pt idx="1">
                  <c:v>8.1</c:v>
                </c:pt>
              </c:numCache>
            </c:numRef>
          </c:val>
          <c:extLst>
            <c:ext xmlns:c16="http://schemas.microsoft.com/office/drawing/2014/chart" uri="{C3380CC4-5D6E-409C-BE32-E72D297353CC}">
              <c16:uniqueId val="{00000000-DE97-4D63-8FC0-2A979779C8EF}"/>
            </c:ext>
          </c:extLst>
        </c:ser>
        <c:ser>
          <c:idx val="1"/>
          <c:order val="1"/>
          <c:tx>
            <c:strRef>
              <c:f>Sheet1!$A$3</c:f>
              <c:strCache>
                <c:ptCount val="1"/>
                <c:pt idx="0">
                  <c:v>After diet</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&gt;5%</c:v>
                </c:pt>
                <c:pt idx="1">
                  <c:v>&lt;5%</c:v>
                </c:pt>
              </c:strCache>
            </c:strRef>
          </c:cat>
          <c:val>
            <c:numRef>
              <c:f>Sheet1!$B$3:$C$3</c:f>
              <c:numCache>
                <c:formatCode>General</c:formatCode>
                <c:ptCount val="2"/>
                <c:pt idx="0">
                  <c:v>3.4</c:v>
                </c:pt>
                <c:pt idx="1">
                  <c:v>8</c:v>
                </c:pt>
              </c:numCache>
            </c:numRef>
          </c:val>
          <c:extLst>
            <c:ext xmlns:c16="http://schemas.microsoft.com/office/drawing/2014/chart" uri="{C3380CC4-5D6E-409C-BE32-E72D297353CC}">
              <c16:uniqueId val="{00000001-DE97-4D63-8FC0-2A979779C8EF}"/>
            </c:ext>
          </c:extLst>
        </c:ser>
        <c:dLbls>
          <c:dLblPos val="outEnd"/>
          <c:showLegendKey val="0"/>
          <c:showVal val="1"/>
          <c:showCatName val="0"/>
          <c:showSerName val="0"/>
          <c:showPercent val="0"/>
          <c:showBubbleSize val="0"/>
        </c:dLbls>
        <c:gapWidth val="219"/>
        <c:axId val="944806672"/>
        <c:axId val="944801424"/>
      </c:barChart>
      <c:catAx>
        <c:axId val="9448066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b="1" noProof="0" dirty="0"/>
                  <a:t>Weight loss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19050"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801424"/>
        <c:crosses val="autoZero"/>
        <c:auto val="1"/>
        <c:lblAlgn val="ctr"/>
        <c:lblOffset val="100"/>
        <c:noMultiLvlLbl val="0"/>
      </c:catAx>
      <c:valAx>
        <c:axId val="944801424"/>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out"/>
        <c:minorTickMark val="none"/>
        <c:tickLblPos val="nextTo"/>
        <c:spPr>
          <a:noFill/>
          <a:ln w="19050">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80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Before diet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&gt;5%</c:v>
                </c:pt>
                <c:pt idx="1">
                  <c:v>&lt;5%</c:v>
                </c:pt>
              </c:strCache>
            </c:strRef>
          </c:cat>
          <c:val>
            <c:numRef>
              <c:f>Sheet1!$B$2:$C$2</c:f>
              <c:numCache>
                <c:formatCode>General</c:formatCode>
                <c:ptCount val="2"/>
                <c:pt idx="0">
                  <c:v>26.5</c:v>
                </c:pt>
                <c:pt idx="1">
                  <c:v>33.4</c:v>
                </c:pt>
              </c:numCache>
            </c:numRef>
          </c:val>
          <c:extLst>
            <c:ext xmlns:c16="http://schemas.microsoft.com/office/drawing/2014/chart" uri="{C3380CC4-5D6E-409C-BE32-E72D297353CC}">
              <c16:uniqueId val="{00000000-C44B-43AB-92AE-1D73AC47AEBB}"/>
            </c:ext>
          </c:extLst>
        </c:ser>
        <c:ser>
          <c:idx val="1"/>
          <c:order val="1"/>
          <c:tx>
            <c:strRef>
              <c:f>Sheet1!$A$3</c:f>
              <c:strCache>
                <c:ptCount val="1"/>
                <c:pt idx="0">
                  <c:v>After diet</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&gt;5%</c:v>
                </c:pt>
                <c:pt idx="1">
                  <c:v>&lt;5%</c:v>
                </c:pt>
              </c:strCache>
            </c:strRef>
          </c:cat>
          <c:val>
            <c:numRef>
              <c:f>Sheet1!$B$3:$C$3</c:f>
              <c:numCache>
                <c:formatCode>General</c:formatCode>
                <c:ptCount val="2"/>
                <c:pt idx="0">
                  <c:v>36.4</c:v>
                </c:pt>
                <c:pt idx="1">
                  <c:v>28.3</c:v>
                </c:pt>
              </c:numCache>
            </c:numRef>
          </c:val>
          <c:extLst>
            <c:ext xmlns:c16="http://schemas.microsoft.com/office/drawing/2014/chart" uri="{C3380CC4-5D6E-409C-BE32-E72D297353CC}">
              <c16:uniqueId val="{00000001-C44B-43AB-92AE-1D73AC47AEBB}"/>
            </c:ext>
          </c:extLst>
        </c:ser>
        <c:dLbls>
          <c:dLblPos val="outEnd"/>
          <c:showLegendKey val="0"/>
          <c:showVal val="1"/>
          <c:showCatName val="0"/>
          <c:showSerName val="0"/>
          <c:showPercent val="0"/>
          <c:showBubbleSize val="0"/>
        </c:dLbls>
        <c:gapWidth val="219"/>
        <c:axId val="944806672"/>
        <c:axId val="944801424"/>
      </c:barChart>
      <c:catAx>
        <c:axId val="94480667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b="1" noProof="0" dirty="0"/>
                  <a:t>Weight loss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19050"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801424"/>
        <c:crosses val="autoZero"/>
        <c:auto val="1"/>
        <c:lblAlgn val="ctr"/>
        <c:lblOffset val="100"/>
        <c:noMultiLvlLbl val="0"/>
      </c:catAx>
      <c:valAx>
        <c:axId val="944801424"/>
        <c:scaling>
          <c:orientation val="minMax"/>
          <c:max val="45"/>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b="1" noProof="0" dirty="0"/>
                  <a:t>SHBG</a:t>
                </a:r>
                <a:r>
                  <a:rPr lang="en-US" b="1" baseline="0" noProof="0" dirty="0"/>
                  <a:t> (</a:t>
                </a:r>
                <a:r>
                  <a:rPr lang="en-US" b="1" noProof="0" dirty="0"/>
                  <a:t>nmol/L)</a:t>
                </a:r>
              </a:p>
            </c:rich>
          </c:tx>
          <c:layout>
            <c:manualLayout>
              <c:xMode val="edge"/>
              <c:yMode val="edge"/>
              <c:x val="1.7825630047796349E-2"/>
              <c:y val="0.2926191530459670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19050">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80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8818595841636"/>
          <c:y val="7.1428571428571425E-2"/>
          <c:w val="0.85300010968076079"/>
          <c:h val="0.75312804649418819"/>
        </c:manualLayout>
      </c:layout>
      <c:barChart>
        <c:barDir val="col"/>
        <c:grouping val="clustered"/>
        <c:varyColors val="0"/>
        <c:ser>
          <c:idx val="0"/>
          <c:order val="0"/>
          <c:tx>
            <c:strRef>
              <c:f>Sheet1!$A$2</c:f>
              <c:strCache>
                <c:ptCount val="1"/>
                <c:pt idx="0">
                  <c:v>Before diet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&gt;5%</c:v>
                </c:pt>
                <c:pt idx="1">
                  <c:v>&lt;5%</c:v>
                </c:pt>
              </c:strCache>
            </c:strRef>
          </c:cat>
          <c:val>
            <c:numRef>
              <c:f>Sheet1!$B$2:$C$2</c:f>
              <c:numCache>
                <c:formatCode>General</c:formatCode>
                <c:ptCount val="2"/>
                <c:pt idx="0">
                  <c:v>427</c:v>
                </c:pt>
                <c:pt idx="1">
                  <c:v>400</c:v>
                </c:pt>
              </c:numCache>
            </c:numRef>
          </c:val>
          <c:extLst>
            <c:ext xmlns:c16="http://schemas.microsoft.com/office/drawing/2014/chart" uri="{C3380CC4-5D6E-409C-BE32-E72D297353CC}">
              <c16:uniqueId val="{00000000-DE97-4D63-8FC0-2A979779C8EF}"/>
            </c:ext>
          </c:extLst>
        </c:ser>
        <c:ser>
          <c:idx val="1"/>
          <c:order val="1"/>
          <c:tx>
            <c:strRef>
              <c:f>Sheet1!$A$3</c:f>
              <c:strCache>
                <c:ptCount val="1"/>
                <c:pt idx="0">
                  <c:v>After diet</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&gt;5%</c:v>
                </c:pt>
                <c:pt idx="1">
                  <c:v>&lt;5%</c:v>
                </c:pt>
              </c:strCache>
            </c:strRef>
          </c:cat>
          <c:val>
            <c:numRef>
              <c:f>Sheet1!$B$3:$C$3</c:f>
              <c:numCache>
                <c:formatCode>General</c:formatCode>
                <c:ptCount val="2"/>
                <c:pt idx="0">
                  <c:v>142</c:v>
                </c:pt>
                <c:pt idx="1">
                  <c:v>350</c:v>
                </c:pt>
              </c:numCache>
            </c:numRef>
          </c:val>
          <c:extLst>
            <c:ext xmlns:c16="http://schemas.microsoft.com/office/drawing/2014/chart" uri="{C3380CC4-5D6E-409C-BE32-E72D297353CC}">
              <c16:uniqueId val="{00000001-DE97-4D63-8FC0-2A979779C8EF}"/>
            </c:ext>
          </c:extLst>
        </c:ser>
        <c:dLbls>
          <c:dLblPos val="outEnd"/>
          <c:showLegendKey val="0"/>
          <c:showVal val="1"/>
          <c:showCatName val="0"/>
          <c:showSerName val="0"/>
          <c:showPercent val="0"/>
          <c:showBubbleSize val="0"/>
        </c:dLbls>
        <c:gapWidth val="219"/>
        <c:axId val="944806672"/>
        <c:axId val="944801424"/>
      </c:barChart>
      <c:catAx>
        <c:axId val="9448066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b="1" noProof="0" dirty="0"/>
                  <a:t>Weight loss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19050"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801424"/>
        <c:crosses val="autoZero"/>
        <c:auto val="1"/>
        <c:lblAlgn val="ctr"/>
        <c:lblOffset val="100"/>
        <c:noMultiLvlLbl val="0"/>
      </c:catAx>
      <c:valAx>
        <c:axId val="944801424"/>
        <c:scaling>
          <c:orientation val="minMax"/>
          <c:max val="500"/>
        </c:scaling>
        <c:delete val="0"/>
        <c:axPos val="l"/>
        <c:majorGridlines>
          <c:spPr>
            <a:ln w="9525" cap="flat" cmpd="sng" algn="ctr">
              <a:solidFill>
                <a:schemeClr val="bg1">
                  <a:lumMod val="75000"/>
                </a:schemeClr>
              </a:solidFill>
              <a:round/>
            </a:ln>
            <a:effectLst/>
          </c:spPr>
        </c:majorGridlines>
        <c:numFmt formatCode="General" sourceLinked="1"/>
        <c:majorTickMark val="out"/>
        <c:minorTickMark val="none"/>
        <c:tickLblPos val="nextTo"/>
        <c:spPr>
          <a:noFill/>
          <a:ln w="19050">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80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771396405579836E-2"/>
          <c:y val="6.3019627229822531E-2"/>
          <c:w val="0.90806349263095798"/>
          <c:h val="0.80230520917066495"/>
        </c:manualLayout>
      </c:layout>
      <c:lineChart>
        <c:grouping val="standard"/>
        <c:varyColors val="0"/>
        <c:ser>
          <c:idx val="1"/>
          <c:order val="0"/>
          <c:tx>
            <c:strRef>
              <c:f>Sheet1!$B$1</c:f>
              <c:strCache>
                <c:ptCount val="1"/>
              </c:strCache>
            </c:strRef>
          </c:tx>
          <c:marker>
            <c:symbol val="none"/>
          </c:marker>
          <c:cat>
            <c:strRef>
              <c:f>Sheet1!$A$2:$A$7</c:f>
              <c:strCache>
                <c:ptCount val="6"/>
                <c:pt idx="0">
                  <c:v>Gained &gt;2%</c:v>
                </c:pt>
                <c:pt idx="1">
                  <c:v>Gained 
≤2%~
Lost &lt;2%</c:v>
                </c:pt>
                <c:pt idx="2">
                  <c:v>Lost 
≥2%~
Lost &lt;5%</c:v>
                </c:pt>
                <c:pt idx="3">
                  <c:v>Lost 
≥5%~
Lost &lt;10</c:v>
                </c:pt>
                <c:pt idx="4">
                  <c:v>Lost 
≥10%~
Lost &lt;15%</c:v>
                </c:pt>
                <c:pt idx="5">
                  <c:v>Lost 
≥15%</c:v>
                </c:pt>
              </c:strCache>
            </c:strRef>
          </c:cat>
          <c:val>
            <c:numRef>
              <c:f>Sheet1!$B$2:$B$7</c:f>
              <c:numCache>
                <c:formatCode>General</c:formatCode>
                <c:ptCount val="6"/>
              </c:numCache>
            </c:numRef>
          </c:val>
          <c:smooth val="0"/>
          <c:extLst>
            <c:ext xmlns:c16="http://schemas.microsoft.com/office/drawing/2014/chart" uri="{C3380CC4-5D6E-409C-BE32-E72D297353CC}">
              <c16:uniqueId val="{00000000-E2D5-4820-A43B-0D2DB2EB3E8E}"/>
            </c:ext>
          </c:extLst>
        </c:ser>
        <c:dLbls>
          <c:showLegendKey val="0"/>
          <c:showVal val="0"/>
          <c:showCatName val="0"/>
          <c:showSerName val="0"/>
          <c:showPercent val="0"/>
          <c:showBubbleSize val="0"/>
        </c:dLbls>
        <c:smooth val="0"/>
        <c:axId val="-1551604368"/>
        <c:axId val="-1551602048"/>
      </c:lineChart>
      <c:catAx>
        <c:axId val="-1551604368"/>
        <c:scaling>
          <c:orientation val="minMax"/>
        </c:scaling>
        <c:delete val="0"/>
        <c:axPos val="b"/>
        <c:numFmt formatCode="General" sourceLinked="0"/>
        <c:majorTickMark val="none"/>
        <c:minorTickMark val="none"/>
        <c:tickLblPos val="none"/>
        <c:spPr>
          <a:ln w="12627">
            <a:noFill/>
            <a:prstDash val="solid"/>
          </a:ln>
        </c:spPr>
        <c:txPr>
          <a:bodyPr rot="0" vert="horz"/>
          <a:lstStyle/>
          <a:p>
            <a:pPr>
              <a:defRPr sz="800" baseline="0">
                <a:solidFill>
                  <a:schemeClr val="tx2"/>
                </a:solidFill>
                <a:latin typeface="+mj-lt"/>
              </a:defRPr>
            </a:pPr>
            <a:endParaRPr lang="en-US"/>
          </a:p>
        </c:txPr>
        <c:crossAx val="-1551602048"/>
        <c:crossesAt val="-8"/>
        <c:auto val="1"/>
        <c:lblAlgn val="ctr"/>
        <c:lblOffset val="100"/>
        <c:tickLblSkip val="1"/>
        <c:tickMarkSkip val="1"/>
        <c:noMultiLvlLbl val="0"/>
      </c:catAx>
      <c:valAx>
        <c:axId val="-1551602048"/>
        <c:scaling>
          <c:orientation val="minMax"/>
          <c:max val="0"/>
          <c:min val="-1"/>
        </c:scaling>
        <c:delete val="0"/>
        <c:axPos val="l"/>
        <c:numFmt formatCode="#,##0.0" sourceLinked="0"/>
        <c:majorTickMark val="none"/>
        <c:minorTickMark val="none"/>
        <c:tickLblPos val="nextTo"/>
        <c:spPr>
          <a:ln w="19050">
            <a:solidFill>
              <a:schemeClr val="bg1">
                <a:lumMod val="75000"/>
              </a:schemeClr>
            </a:solidFill>
            <a:prstDash val="solid"/>
          </a:ln>
        </c:spPr>
        <c:txPr>
          <a:bodyPr rot="0" vert="horz"/>
          <a:lstStyle/>
          <a:p>
            <a:pPr>
              <a:defRPr sz="1200" b="0" baseline="0">
                <a:solidFill>
                  <a:schemeClr val="tx1"/>
                </a:solidFill>
                <a:latin typeface="Arial" panose="020B0604020202020204" pitchFamily="34" charset="0"/>
                <a:cs typeface="Arial" panose="020B0604020202020204" pitchFamily="34" charset="0"/>
              </a:defRPr>
            </a:pPr>
            <a:endParaRPr lang="en-US"/>
          </a:p>
        </c:txPr>
        <c:crossAx val="-1551604368"/>
        <c:crosses val="autoZero"/>
        <c:crossBetween val="between"/>
        <c:majorUnit val="0.2"/>
        <c:minorUnit val="0.1"/>
      </c:valAx>
      <c:spPr>
        <a:noFill/>
        <a:ln w="25400">
          <a:noFill/>
        </a:ln>
      </c:spPr>
    </c:plotArea>
    <c:plotVisOnly val="1"/>
    <c:dispBlanksAs val="gap"/>
    <c:showDLblsOverMax val="0"/>
  </c:chart>
  <c:spPr>
    <a:noFill/>
    <a:ln>
      <a:noFill/>
    </a:ln>
  </c:spPr>
  <c:txPr>
    <a:bodyPr/>
    <a:lstStyle/>
    <a:p>
      <a:pPr rtl="0">
        <a:defRPr sz="1000" b="1" i="0" u="none" strike="noStrike" baseline="0">
          <a:solidFill>
            <a:schemeClr val="accent2"/>
          </a:solidFill>
          <a:latin typeface="Verdana"/>
          <a:ea typeface="Verdana"/>
          <a:cs typeface="Verdana"/>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7072008370101"/>
          <c:y val="6.3019690949420004E-2"/>
          <c:w val="0.86582927991629899"/>
          <c:h val="0.80230520917066495"/>
        </c:manualLayout>
      </c:layout>
      <c:lineChart>
        <c:grouping val="standard"/>
        <c:varyColors val="0"/>
        <c:ser>
          <c:idx val="1"/>
          <c:order val="0"/>
          <c:tx>
            <c:strRef>
              <c:f>Sheet1!$B$1</c:f>
              <c:strCache>
                <c:ptCount val="1"/>
              </c:strCache>
            </c:strRef>
          </c:tx>
          <c:spPr>
            <a:ln w="28575" cap="rnd" cmpd="sng" algn="ctr">
              <a:solidFill>
                <a:schemeClr val="accent4">
                  <a:shade val="95000"/>
                  <a:satMod val="105000"/>
                </a:schemeClr>
              </a:solidFill>
              <a:prstDash val="solid"/>
              <a:round/>
            </a:ln>
            <a:effectLst/>
          </c:spPr>
          <c:marker>
            <c:symbol val="none"/>
          </c:marker>
          <c:cat>
            <c:strRef>
              <c:f>Sheet1!$A$2:$A$7</c:f>
              <c:strCache>
                <c:ptCount val="6"/>
                <c:pt idx="0">
                  <c:v>Gained &gt;2%</c:v>
                </c:pt>
                <c:pt idx="1">
                  <c:v>Gained 
≤2%~
Lost &lt;2%</c:v>
                </c:pt>
                <c:pt idx="2">
                  <c:v>Lost 
≥2%~
Lost &lt;5%</c:v>
                </c:pt>
                <c:pt idx="3">
                  <c:v>Lost 
≥5%~
Lost &lt;10</c:v>
                </c:pt>
                <c:pt idx="4">
                  <c:v>Lost 
≥10%~
Lost &lt;15%</c:v>
                </c:pt>
                <c:pt idx="5">
                  <c:v>Lost 
≥15%</c:v>
                </c:pt>
              </c:strCache>
            </c:strRef>
          </c:cat>
          <c:val>
            <c:numRef>
              <c:f>Sheet1!$B$2:$B$7</c:f>
              <c:numCache>
                <c:formatCode>General</c:formatCode>
                <c:ptCount val="6"/>
              </c:numCache>
            </c:numRef>
          </c:val>
          <c:smooth val="0"/>
          <c:extLst>
            <c:ext xmlns:c16="http://schemas.microsoft.com/office/drawing/2014/chart" uri="{C3380CC4-5D6E-409C-BE32-E72D297353CC}">
              <c16:uniqueId val="{00000000-6B38-49AC-B334-E56C370CFF5E}"/>
            </c:ext>
          </c:extLst>
        </c:ser>
        <c:dLbls>
          <c:showLegendKey val="0"/>
          <c:showVal val="0"/>
          <c:showCatName val="0"/>
          <c:showSerName val="0"/>
          <c:showPercent val="0"/>
          <c:showBubbleSize val="0"/>
        </c:dLbls>
        <c:smooth val="0"/>
        <c:axId val="-1551687584"/>
        <c:axId val="-1551678928"/>
      </c:lineChart>
      <c:catAx>
        <c:axId val="-1551687584"/>
        <c:scaling>
          <c:orientation val="minMax"/>
        </c:scaling>
        <c:delete val="0"/>
        <c:axPos val="b"/>
        <c:numFmt formatCode="General" sourceLinked="0"/>
        <c:majorTickMark val="none"/>
        <c:minorTickMark val="none"/>
        <c:tickLblPos val="none"/>
        <c:spPr>
          <a:solidFill>
            <a:srgbClr val="FFFFFF"/>
          </a:solidFill>
          <a:ln w="12627" cap="flat" cmpd="sng" algn="ctr">
            <a:noFill/>
            <a:prstDash val="solid"/>
            <a:round/>
          </a:ln>
          <a:effectLst/>
        </c:spPr>
        <c:txPr>
          <a:bodyPr rot="0" spcFirstLastPara="1" vertOverflow="ellipsis" wrap="square" anchor="ctr" anchorCtr="1"/>
          <a:lstStyle/>
          <a:p>
            <a:pPr>
              <a:defRPr sz="800" b="1" i="0" u="none" strike="noStrike" kern="1200" baseline="0">
                <a:solidFill>
                  <a:schemeClr val="tx2"/>
                </a:solidFill>
                <a:latin typeface="+mj-lt"/>
                <a:ea typeface="Verdana"/>
                <a:cs typeface="Verdana"/>
              </a:defRPr>
            </a:pPr>
            <a:endParaRPr lang="en-US"/>
          </a:p>
        </c:txPr>
        <c:crossAx val="-1551678928"/>
        <c:crossesAt val="-50"/>
        <c:auto val="1"/>
        <c:lblAlgn val="ctr"/>
        <c:lblOffset val="100"/>
        <c:tickLblSkip val="1"/>
        <c:tickMarkSkip val="1"/>
        <c:noMultiLvlLbl val="0"/>
      </c:catAx>
      <c:valAx>
        <c:axId val="-1551678928"/>
        <c:scaling>
          <c:orientation val="minMax"/>
          <c:max val="0"/>
          <c:min val="-50"/>
        </c:scaling>
        <c:delete val="0"/>
        <c:axPos val="l"/>
        <c:numFmt formatCode="#,##0" sourceLinked="0"/>
        <c:majorTickMark val="none"/>
        <c:minorTickMark val="none"/>
        <c:tickLblPos val="nextTo"/>
        <c:spPr>
          <a:noFill/>
          <a:ln w="19050" cap="flat" cmpd="sng" algn="ctr">
            <a:solidFill>
              <a:schemeClr val="bg1">
                <a:lumMod val="75000"/>
              </a:schemeClr>
            </a:solidFill>
            <a:prstDash val="solid"/>
            <a:round/>
          </a:ln>
          <a:effectLst/>
        </c:spPr>
        <c:txPr>
          <a:bodyPr rot="0" spcFirstLastPara="1" vertOverflow="ellipsis" wrap="square" anchor="ctr" anchorCtr="1"/>
          <a:lstStyle/>
          <a:p>
            <a:pPr>
              <a:defRPr sz="1200" b="0" i="0" u="none" strike="noStrike" kern="1200" baseline="0">
                <a:solidFill>
                  <a:schemeClr val="tx1"/>
                </a:solidFill>
                <a:latin typeface="Arial" panose="020B0604020202020204" pitchFamily="34" charset="0"/>
                <a:ea typeface="Verdana"/>
                <a:cs typeface="Arial" panose="020B0604020202020204" pitchFamily="34" charset="0"/>
              </a:defRPr>
            </a:pPr>
            <a:endParaRPr lang="en-US"/>
          </a:p>
        </c:txPr>
        <c:crossAx val="-1551687584"/>
        <c:crosses val="autoZero"/>
        <c:crossBetween val="between"/>
        <c:majorUnit val="10"/>
        <c:minorUnit val="5"/>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000" b="1" i="0" u="none" strike="noStrike" baseline="0">
          <a:solidFill>
            <a:schemeClr val="accent2"/>
          </a:solidFill>
          <a:latin typeface="Verdana"/>
          <a:ea typeface="Verdana"/>
          <a:cs typeface="Verdana"/>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558106575963712E-2"/>
          <c:y val="5.7846210448859459E-2"/>
          <c:w val="0.91464314058956919"/>
          <c:h val="0.80630684326710822"/>
        </c:manualLayout>
      </c:layout>
      <c:barChart>
        <c:barDir val="col"/>
        <c:grouping val="clustered"/>
        <c:varyColors val="0"/>
        <c:ser>
          <c:idx val="0"/>
          <c:order val="0"/>
          <c:tx>
            <c:strRef>
              <c:f>Sheet1!$B$1</c:f>
              <c:strCache>
                <c:ptCount val="1"/>
                <c:pt idx="0">
                  <c:v>Liraglutide 3.0 mg</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10-470A-40D8-9E0E-72A5C6F2A955}"/>
              </c:ext>
            </c:extLst>
          </c:dPt>
          <c:dPt>
            <c:idx val="1"/>
            <c:invertIfNegative val="0"/>
            <c:bubble3D val="0"/>
            <c:extLst>
              <c:ext xmlns:c16="http://schemas.microsoft.com/office/drawing/2014/chart" uri="{C3380CC4-5D6E-409C-BE32-E72D297353CC}">
                <c16:uniqueId val="{00000011-470A-40D8-9E0E-72A5C6F2A955}"/>
              </c:ext>
            </c:extLst>
          </c:dPt>
          <c:dPt>
            <c:idx val="2"/>
            <c:invertIfNegative val="0"/>
            <c:bubble3D val="0"/>
            <c:extLst>
              <c:ext xmlns:c16="http://schemas.microsoft.com/office/drawing/2014/chart" uri="{C3380CC4-5D6E-409C-BE32-E72D297353CC}">
                <c16:uniqueId val="{00000001-470A-40D8-9E0E-72A5C6F2A955}"/>
              </c:ext>
            </c:extLst>
          </c:dPt>
          <c:dPt>
            <c:idx val="3"/>
            <c:invertIfNegative val="0"/>
            <c:bubble3D val="0"/>
            <c:extLst>
              <c:ext xmlns:c16="http://schemas.microsoft.com/office/drawing/2014/chart" uri="{C3380CC4-5D6E-409C-BE32-E72D297353CC}">
                <c16:uniqueId val="{00000003-470A-40D8-9E0E-72A5C6F2A955}"/>
              </c:ext>
            </c:extLst>
          </c:dPt>
          <c:dPt>
            <c:idx val="4"/>
            <c:invertIfNegative val="0"/>
            <c:bubble3D val="0"/>
            <c:extLst>
              <c:ext xmlns:c16="http://schemas.microsoft.com/office/drawing/2014/chart" uri="{C3380CC4-5D6E-409C-BE32-E72D297353CC}">
                <c16:uniqueId val="{00000005-470A-40D8-9E0E-72A5C6F2A955}"/>
              </c:ext>
            </c:extLst>
          </c:dPt>
          <c:dPt>
            <c:idx val="5"/>
            <c:invertIfNegative val="0"/>
            <c:bubble3D val="0"/>
            <c:extLst>
              <c:ext xmlns:c16="http://schemas.microsoft.com/office/drawing/2014/chart" uri="{C3380CC4-5D6E-409C-BE32-E72D297353CC}">
                <c16:uniqueId val="{00000007-470A-40D8-9E0E-72A5C6F2A955}"/>
              </c:ext>
            </c:extLst>
          </c:dPt>
          <c:dPt>
            <c:idx val="6"/>
            <c:invertIfNegative val="0"/>
            <c:bubble3D val="0"/>
            <c:extLst>
              <c:ext xmlns:c16="http://schemas.microsoft.com/office/drawing/2014/chart" uri="{C3380CC4-5D6E-409C-BE32-E72D297353CC}">
                <c16:uniqueId val="{00000009-470A-40D8-9E0E-72A5C6F2A955}"/>
              </c:ext>
            </c:extLst>
          </c:dPt>
          <c:dPt>
            <c:idx val="7"/>
            <c:invertIfNegative val="0"/>
            <c:bubble3D val="0"/>
            <c:extLst>
              <c:ext xmlns:c16="http://schemas.microsoft.com/office/drawing/2014/chart" uri="{C3380CC4-5D6E-409C-BE32-E72D297353CC}">
                <c16:uniqueId val="{0000000B-470A-40D8-9E0E-72A5C6F2A955}"/>
              </c:ext>
            </c:extLst>
          </c:dPt>
          <c:dPt>
            <c:idx val="8"/>
            <c:invertIfNegative val="0"/>
            <c:bubble3D val="0"/>
            <c:extLst>
              <c:ext xmlns:c16="http://schemas.microsoft.com/office/drawing/2014/chart" uri="{C3380CC4-5D6E-409C-BE32-E72D297353CC}">
                <c16:uniqueId val="{0000000D-470A-40D8-9E0E-72A5C6F2A955}"/>
              </c:ext>
            </c:extLst>
          </c:dPt>
          <c:dPt>
            <c:idx val="9"/>
            <c:invertIfNegative val="0"/>
            <c:bubble3D val="0"/>
            <c:extLst>
              <c:ext xmlns:c16="http://schemas.microsoft.com/office/drawing/2014/chart" uri="{C3380CC4-5D6E-409C-BE32-E72D297353CC}">
                <c16:uniqueId val="{0000000F-470A-40D8-9E0E-72A5C6F2A955}"/>
              </c:ext>
            </c:extLst>
          </c:dPt>
          <c:dLbls>
            <c:dLbl>
              <c:idx val="0"/>
              <c:tx>
                <c:rich>
                  <a:bodyPr/>
                  <a:lstStyle/>
                  <a:p>
                    <a:r>
                      <a:rPr lang="en-US" dirty="0"/>
                      <a:t>72</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470A-40D8-9E0E-72A5C6F2A955}"/>
                </c:ext>
              </c:extLst>
            </c:dLbl>
            <c:dLbl>
              <c:idx val="1"/>
              <c:tx>
                <c:rich>
                  <a:bodyPr/>
                  <a:lstStyle/>
                  <a:p>
                    <a:r>
                      <a:rPr lang="en-US" dirty="0"/>
                      <a:t>36</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470A-40D8-9E0E-72A5C6F2A955}"/>
                </c:ext>
              </c:extLst>
            </c:dLbl>
            <c:dLbl>
              <c:idx val="2"/>
              <c:tx>
                <c:rich>
                  <a:bodyPr/>
                  <a:lstStyle/>
                  <a:p>
                    <a:r>
                      <a:rPr lang="en-US" dirty="0"/>
                      <a:t>75</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70A-40D8-9E0E-72A5C6F2A955}"/>
                </c:ext>
              </c:extLst>
            </c:dLbl>
            <c:dLbl>
              <c:idx val="3"/>
              <c:tx>
                <c:rich>
                  <a:bodyPr/>
                  <a:lstStyle/>
                  <a:p>
                    <a:r>
                      <a:rPr lang="en-US" dirty="0"/>
                      <a:t>62</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70A-40D8-9E0E-72A5C6F2A955}"/>
                </c:ext>
              </c:extLst>
            </c:dLbl>
            <c:dLbl>
              <c:idx val="4"/>
              <c:tx>
                <c:rich>
                  <a:bodyPr/>
                  <a:lstStyle/>
                  <a:p>
                    <a:r>
                      <a:rPr lang="en-US" dirty="0"/>
                      <a:t>68</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70A-40D8-9E0E-72A5C6F2A955}"/>
                </c:ext>
              </c:extLst>
            </c:dLbl>
            <c:dLbl>
              <c:idx val="5"/>
              <c:tx>
                <c:rich>
                  <a:bodyPr/>
                  <a:lstStyle/>
                  <a:p>
                    <a:r>
                      <a:rPr lang="en-US" dirty="0"/>
                      <a:t>35</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70A-40D8-9E0E-72A5C6F2A955}"/>
                </c:ext>
              </c:extLst>
            </c:dLbl>
            <c:dLbl>
              <c:idx val="6"/>
              <c:tx>
                <c:rich>
                  <a:bodyPr/>
                  <a:lstStyle/>
                  <a:p>
                    <a:r>
                      <a:rPr lang="en-US" dirty="0"/>
                      <a:t>85</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70A-40D8-9E0E-72A5C6F2A955}"/>
                </c:ext>
              </c:extLst>
            </c:dLbl>
            <c:dLbl>
              <c:idx val="7"/>
              <c:tx>
                <c:rich>
                  <a:bodyPr/>
                  <a:lstStyle/>
                  <a:p>
                    <a:r>
                      <a:rPr lang="en-US" dirty="0"/>
                      <a:t>50</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470A-40D8-9E0E-72A5C6F2A955}"/>
                </c:ext>
              </c:extLst>
            </c:dLbl>
            <c:spPr>
              <a:noFill/>
              <a:ln>
                <a:noFill/>
              </a:ln>
              <a:effectLst/>
            </c:spPr>
            <c:txPr>
              <a:bodyPr wrap="square" lIns="38100" tIns="19050" rIns="38100" bIns="19050" anchor="ctr">
                <a:spAutoFit/>
              </a:bodyPr>
              <a:lstStyle/>
              <a:p>
                <a:pPr>
                  <a:defRPr sz="2000"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2-y FU
(n=342)</c:v>
                </c:pt>
                <c:pt idx="1">
                  <c:v>10-y FU
(n=118)</c:v>
                </c:pt>
                <c:pt idx="2">
                  <c:v>2-y FU
(n=410)</c:v>
                </c:pt>
                <c:pt idx="3">
                  <c:v>6-y FU
(n=387)</c:v>
                </c:pt>
                <c:pt idx="4">
                  <c:v>5-y FU
(n=3006)</c:v>
                </c:pt>
                <c:pt idx="5">
                  <c:v>10-y FU
(n=2254)</c:v>
                </c:pt>
                <c:pt idx="6">
                  <c:v>2-y FU
(n=34)</c:v>
                </c:pt>
                <c:pt idx="7">
                  <c:v>5-y FU
(n=19)</c:v>
                </c:pt>
              </c:strCache>
            </c:strRef>
          </c:cat>
          <c:val>
            <c:numRef>
              <c:f>Sheet1!$B$2:$B$9</c:f>
              <c:numCache>
                <c:formatCode>General</c:formatCode>
                <c:ptCount val="8"/>
                <c:pt idx="0">
                  <c:v>72</c:v>
                </c:pt>
                <c:pt idx="1">
                  <c:v>36</c:v>
                </c:pt>
                <c:pt idx="2">
                  <c:v>75</c:v>
                </c:pt>
                <c:pt idx="3">
                  <c:v>62</c:v>
                </c:pt>
                <c:pt idx="4">
                  <c:v>68</c:v>
                </c:pt>
                <c:pt idx="5">
                  <c:v>35</c:v>
                </c:pt>
                <c:pt idx="6">
                  <c:v>85</c:v>
                </c:pt>
                <c:pt idx="7">
                  <c:v>50</c:v>
                </c:pt>
              </c:numCache>
            </c:numRef>
          </c:val>
          <c:extLst>
            <c:ext xmlns:c16="http://schemas.microsoft.com/office/drawing/2014/chart" uri="{C3380CC4-5D6E-409C-BE32-E72D297353CC}">
              <c16:uniqueId val="{00000012-470A-40D8-9E0E-72A5C6F2A955}"/>
            </c:ext>
          </c:extLst>
        </c:ser>
        <c:dLbls>
          <c:showLegendKey val="0"/>
          <c:showVal val="0"/>
          <c:showCatName val="0"/>
          <c:showSerName val="0"/>
          <c:showPercent val="0"/>
          <c:showBubbleSize val="0"/>
        </c:dLbls>
        <c:gapWidth val="74"/>
        <c:axId val="511679104"/>
        <c:axId val="511713664"/>
      </c:barChart>
      <c:catAx>
        <c:axId val="511679104"/>
        <c:scaling>
          <c:orientation val="minMax"/>
        </c:scaling>
        <c:delete val="0"/>
        <c:axPos val="b"/>
        <c:numFmt formatCode="General" sourceLinked="1"/>
        <c:majorTickMark val="none"/>
        <c:minorTickMark val="none"/>
        <c:tickLblPos val="nextTo"/>
        <c:spPr>
          <a:noFill/>
          <a:ln w="19050" cap="flat" cmpd="sng" algn="ctr">
            <a:solidFill>
              <a:schemeClr val="bg2"/>
            </a:solidFill>
            <a:round/>
          </a:ln>
          <a:effectLst/>
        </c:spPr>
        <c:txPr>
          <a:bodyPr rot="-60000000" vert="horz"/>
          <a:lstStyle/>
          <a:p>
            <a:pPr>
              <a:defRPr>
                <a:solidFill>
                  <a:schemeClr val="tx1"/>
                </a:solidFill>
              </a:defRPr>
            </a:pPr>
            <a:endParaRPr lang="en-US"/>
          </a:p>
        </c:txPr>
        <c:crossAx val="511713664"/>
        <c:crosses val="autoZero"/>
        <c:auto val="1"/>
        <c:lblAlgn val="ctr"/>
        <c:lblOffset val="100"/>
        <c:noMultiLvlLbl val="0"/>
      </c:catAx>
      <c:valAx>
        <c:axId val="511713664"/>
        <c:scaling>
          <c:orientation val="minMax"/>
          <c:max val="100"/>
        </c:scaling>
        <c:delete val="0"/>
        <c:axPos val="l"/>
        <c:majorGridlines>
          <c:spPr>
            <a:ln>
              <a:solidFill>
                <a:schemeClr val="bg1">
                  <a:lumMod val="85000"/>
                </a:schemeClr>
              </a:solidFill>
            </a:ln>
          </c:spPr>
        </c:majorGridlines>
        <c:numFmt formatCode="General" sourceLinked="1"/>
        <c:majorTickMark val="out"/>
        <c:minorTickMark val="none"/>
        <c:tickLblPos val="nextTo"/>
        <c:spPr>
          <a:noFill/>
          <a:ln w="19050">
            <a:noFill/>
          </a:ln>
          <a:effectLst/>
        </c:spPr>
        <c:txPr>
          <a:bodyPr rot="-60000000" vert="horz"/>
          <a:lstStyle/>
          <a:p>
            <a:pPr>
              <a:defRPr>
                <a:solidFill>
                  <a:schemeClr val="tx1"/>
                </a:solidFill>
              </a:defRPr>
            </a:pPr>
            <a:endParaRPr lang="en-US"/>
          </a:p>
        </c:txPr>
        <c:crossAx val="511679104"/>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solidFill>
            <a:schemeClr val="tx1">
              <a:lumMod val="50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92242740186507"/>
          <c:y val="0.19445329112743653"/>
          <c:w val="0.85321749845154637"/>
          <c:h val="0.6417368555417915"/>
        </c:manualLayout>
      </c:layout>
      <c:barChart>
        <c:barDir val="col"/>
        <c:grouping val="clustered"/>
        <c:varyColors val="0"/>
        <c:ser>
          <c:idx val="0"/>
          <c:order val="0"/>
          <c:tx>
            <c:strRef>
              <c:f>Sheet1!$B$1</c:f>
              <c:strCache>
                <c:ptCount val="1"/>
                <c:pt idx="0">
                  <c:v>With obesity  (n=302)</c:v>
                </c:pt>
              </c:strCache>
            </c:strRef>
          </c:tx>
          <c:spPr>
            <a:solidFill>
              <a:schemeClr val="tx1"/>
            </a:solidFill>
            <a:ln>
              <a:noFill/>
            </a:ln>
            <a:effectLst/>
          </c:spPr>
          <c:invertIfNegative val="0"/>
          <c:dLbls>
            <c:dLbl>
              <c:idx val="2"/>
              <c:tx>
                <c:rich>
                  <a:bodyPr/>
                  <a:lstStyle/>
                  <a:p>
                    <a:fld id="{C44F02D2-EFCE-4CDA-8C1D-D44D0F1AF196}" type="VALUE">
                      <a:rPr lang="en-US" smtClean="0"/>
                      <a:pPr/>
                      <a:t>[VALUE]</a:t>
                    </a:fld>
                    <a:r>
                      <a:rPr lang="en-US" dirty="0"/>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55A-4CF3-A574-C792BFA0C66B}"/>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MASLD</c:v>
                </c:pt>
                <c:pt idx="1">
                  <c:v>At-risk MASH</c:v>
                </c:pt>
                <c:pt idx="2">
                  <c:v>Cirrhosis</c:v>
                </c:pt>
              </c:strCache>
            </c:strRef>
          </c:cat>
          <c:val>
            <c:numRef>
              <c:f>Sheet1!$B$2:$B$4</c:f>
              <c:numCache>
                <c:formatCode>General</c:formatCode>
                <c:ptCount val="3"/>
                <c:pt idx="0">
                  <c:v>77.8</c:v>
                </c:pt>
                <c:pt idx="1">
                  <c:v>15.9</c:v>
                </c:pt>
                <c:pt idx="2">
                  <c:v>9</c:v>
                </c:pt>
              </c:numCache>
            </c:numRef>
          </c:val>
          <c:extLst>
            <c:ext xmlns:c16="http://schemas.microsoft.com/office/drawing/2014/chart" uri="{C3380CC4-5D6E-409C-BE32-E72D297353CC}">
              <c16:uniqueId val="{00000000-455A-4CF3-A574-C792BFA0C66B}"/>
            </c:ext>
          </c:extLst>
        </c:ser>
        <c:ser>
          <c:idx val="1"/>
          <c:order val="1"/>
          <c:tx>
            <c:strRef>
              <c:f>Sheet1!$C$1</c:f>
              <c:strCache>
                <c:ptCount val="1"/>
                <c:pt idx="0">
                  <c:v>Without obesity  (n=228)</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MASLD</c:v>
                </c:pt>
                <c:pt idx="1">
                  <c:v>At-risk MASH</c:v>
                </c:pt>
                <c:pt idx="2">
                  <c:v>Cirrhosis</c:v>
                </c:pt>
              </c:strCache>
            </c:strRef>
          </c:cat>
          <c:val>
            <c:numRef>
              <c:f>Sheet1!$C$2:$C$4</c:f>
              <c:numCache>
                <c:formatCode>General</c:formatCode>
                <c:ptCount val="3"/>
                <c:pt idx="0">
                  <c:v>58.6</c:v>
                </c:pt>
                <c:pt idx="1">
                  <c:v>10.1</c:v>
                </c:pt>
                <c:pt idx="2">
                  <c:v>3.5</c:v>
                </c:pt>
              </c:numCache>
            </c:numRef>
          </c:val>
          <c:extLst>
            <c:ext xmlns:c16="http://schemas.microsoft.com/office/drawing/2014/chart" uri="{C3380CC4-5D6E-409C-BE32-E72D297353CC}">
              <c16:uniqueId val="{00000001-455A-4CF3-A574-C792BFA0C66B}"/>
            </c:ext>
          </c:extLst>
        </c:ser>
        <c:dLbls>
          <c:showLegendKey val="0"/>
          <c:showVal val="0"/>
          <c:showCatName val="0"/>
          <c:showSerName val="0"/>
          <c:showPercent val="0"/>
          <c:showBubbleSize val="0"/>
        </c:dLbls>
        <c:gapWidth val="109"/>
        <c:overlap val="-27"/>
        <c:axId val="1568711936"/>
        <c:axId val="1568719136"/>
      </c:barChart>
      <c:catAx>
        <c:axId val="1568711936"/>
        <c:scaling>
          <c:orientation val="minMax"/>
        </c:scaling>
        <c:delete val="0"/>
        <c:axPos val="b"/>
        <c:numFmt formatCode="General" sourceLinked="1"/>
        <c:majorTickMark val="none"/>
        <c:minorTickMark val="none"/>
        <c:tickLblPos val="nextTo"/>
        <c:spPr>
          <a:noFill/>
          <a:ln w="19050" cap="flat" cmpd="sng" algn="ctr">
            <a:solidFill>
              <a:schemeClr val="bg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568719136"/>
        <c:crosses val="autoZero"/>
        <c:auto val="1"/>
        <c:lblAlgn val="ctr"/>
        <c:lblOffset val="100"/>
        <c:noMultiLvlLbl val="0"/>
      </c:catAx>
      <c:valAx>
        <c:axId val="1568719136"/>
        <c:scaling>
          <c:orientation val="minMax"/>
          <c:max val="10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GB" sz="1600" dirty="0"/>
                  <a:t>Prevalence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568711936"/>
        <c:crosses val="autoZero"/>
        <c:crossBetween val="between"/>
        <c:majorUnit val="20"/>
      </c:valAx>
      <c:spPr>
        <a:noFill/>
        <a:ln>
          <a:noFill/>
        </a:ln>
        <a:effectLst/>
      </c:spPr>
    </c:plotArea>
    <c:legend>
      <c:legendPos val="b"/>
      <c:layout>
        <c:manualLayout>
          <c:xMode val="edge"/>
          <c:yMode val="edge"/>
          <c:x val="0.54840478667543724"/>
          <c:y val="0.21543351832384433"/>
          <c:w val="0.3683451101611202"/>
          <c:h val="0.1568285040635575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3416447944007"/>
          <c:y val="1.8229106278014998E-2"/>
          <c:w val="0.73538779527559051"/>
          <c:h val="0.92111620988153697"/>
        </c:manualLayout>
      </c:layout>
      <c:barChart>
        <c:barDir val="col"/>
        <c:grouping val="percentStacked"/>
        <c:varyColors val="0"/>
        <c:ser>
          <c:idx val="0"/>
          <c:order val="0"/>
          <c:tx>
            <c:strRef>
              <c:f>Sheet1!$B$1</c:f>
              <c:strCache>
                <c:ptCount val="1"/>
                <c:pt idx="0">
                  <c:v>Regressed</c:v>
                </c:pt>
              </c:strCache>
            </c:strRef>
          </c:tx>
          <c:spPr>
            <a:solidFill>
              <a:srgbClr val="001965"/>
            </a:solidFill>
            <a:ln>
              <a:noFill/>
            </a:ln>
            <a:effectLst/>
          </c:spPr>
          <c:invertIfNegative val="0"/>
          <c:cat>
            <c:strRef>
              <c:f>Sheet1!$A$2:$A$5</c:f>
              <c:strCache>
                <c:ptCount val="4"/>
                <c:pt idx="0">
                  <c:v>&lt;5%</c:v>
                </c:pt>
                <c:pt idx="1">
                  <c:v>5–7%</c:v>
                </c:pt>
                <c:pt idx="2">
                  <c:v>7–10%</c:v>
                </c:pt>
                <c:pt idx="3">
                  <c:v>≥10%</c:v>
                </c:pt>
              </c:strCache>
            </c:strRef>
          </c:cat>
          <c:val>
            <c:numRef>
              <c:f>Sheet1!$B$2:$B$5</c:f>
              <c:numCache>
                <c:formatCode>General</c:formatCode>
                <c:ptCount val="4"/>
                <c:pt idx="0">
                  <c:v>45</c:v>
                </c:pt>
                <c:pt idx="1">
                  <c:v>38</c:v>
                </c:pt>
                <c:pt idx="2">
                  <c:v>50</c:v>
                </c:pt>
                <c:pt idx="3">
                  <c:v>81</c:v>
                </c:pt>
              </c:numCache>
            </c:numRef>
          </c:val>
          <c:extLst>
            <c:ext xmlns:c16="http://schemas.microsoft.com/office/drawing/2014/chart" uri="{C3380CC4-5D6E-409C-BE32-E72D297353CC}">
              <c16:uniqueId val="{00000004-C09B-4058-ACDD-B28A5FEA091D}"/>
            </c:ext>
          </c:extLst>
        </c:ser>
        <c:ser>
          <c:idx val="1"/>
          <c:order val="1"/>
          <c:tx>
            <c:strRef>
              <c:f>Sheet1!$C$1</c:f>
              <c:strCache>
                <c:ptCount val="1"/>
                <c:pt idx="0">
                  <c:v>Stabilized</c:v>
                </c:pt>
              </c:strCache>
            </c:strRef>
          </c:tx>
          <c:spPr>
            <a:solidFill>
              <a:srgbClr val="2A918B"/>
            </a:solidFill>
            <a:ln>
              <a:noFill/>
            </a:ln>
            <a:effectLst/>
          </c:spPr>
          <c:invertIfNegative val="0"/>
          <c:cat>
            <c:strRef>
              <c:f>Sheet1!$A$2:$A$5</c:f>
              <c:strCache>
                <c:ptCount val="4"/>
                <c:pt idx="0">
                  <c:v>&lt;5%</c:v>
                </c:pt>
                <c:pt idx="1">
                  <c:v>5–7%</c:v>
                </c:pt>
                <c:pt idx="2">
                  <c:v>7–10%</c:v>
                </c:pt>
                <c:pt idx="3">
                  <c:v>≥10%</c:v>
                </c:pt>
              </c:strCache>
            </c:strRef>
          </c:cat>
          <c:val>
            <c:numRef>
              <c:f>Sheet1!$C$2:$C$5</c:f>
              <c:numCache>
                <c:formatCode>General</c:formatCode>
                <c:ptCount val="4"/>
                <c:pt idx="0">
                  <c:v>45</c:v>
                </c:pt>
                <c:pt idx="1">
                  <c:v>44</c:v>
                </c:pt>
                <c:pt idx="2">
                  <c:v>50</c:v>
                </c:pt>
                <c:pt idx="3">
                  <c:v>19</c:v>
                </c:pt>
              </c:numCache>
            </c:numRef>
          </c:val>
          <c:extLst>
            <c:ext xmlns:c16="http://schemas.microsoft.com/office/drawing/2014/chart" uri="{C3380CC4-5D6E-409C-BE32-E72D297353CC}">
              <c16:uniqueId val="{00000009-C09B-4058-ACDD-B28A5FEA091D}"/>
            </c:ext>
          </c:extLst>
        </c:ser>
        <c:ser>
          <c:idx val="2"/>
          <c:order val="2"/>
          <c:tx>
            <c:strRef>
              <c:f>Sheet1!$D$1</c:f>
              <c:strCache>
                <c:ptCount val="1"/>
                <c:pt idx="0">
                  <c:v>Worsened</c:v>
                </c:pt>
              </c:strCache>
            </c:strRef>
          </c:tx>
          <c:spPr>
            <a:solidFill>
              <a:srgbClr val="EEA7BF">
                <a:lumMod val="75000"/>
              </a:srgbClr>
            </a:solidFill>
            <a:ln>
              <a:noFill/>
            </a:ln>
            <a:effectLst/>
          </c:spPr>
          <c:invertIfNegative val="0"/>
          <c:cat>
            <c:strRef>
              <c:f>Sheet1!$A$2:$A$5</c:f>
              <c:strCache>
                <c:ptCount val="4"/>
                <c:pt idx="0">
                  <c:v>&lt;5%</c:v>
                </c:pt>
                <c:pt idx="1">
                  <c:v>5–7%</c:v>
                </c:pt>
                <c:pt idx="2">
                  <c:v>7–10%</c:v>
                </c:pt>
                <c:pt idx="3">
                  <c:v>≥10%</c:v>
                </c:pt>
              </c:strCache>
            </c:strRef>
          </c:cat>
          <c:val>
            <c:numRef>
              <c:f>Sheet1!$D$2:$D$5</c:f>
              <c:numCache>
                <c:formatCode>General</c:formatCode>
                <c:ptCount val="4"/>
                <c:pt idx="0">
                  <c:v>10</c:v>
                </c:pt>
                <c:pt idx="1">
                  <c:v>18</c:v>
                </c:pt>
                <c:pt idx="2">
                  <c:v>0</c:v>
                </c:pt>
                <c:pt idx="3">
                  <c:v>0</c:v>
                </c:pt>
              </c:numCache>
            </c:numRef>
          </c:val>
          <c:extLst>
            <c:ext xmlns:c16="http://schemas.microsoft.com/office/drawing/2014/chart" uri="{C3380CC4-5D6E-409C-BE32-E72D297353CC}">
              <c16:uniqueId val="{0000000E-C09B-4058-ACDD-B28A5FEA091D}"/>
            </c:ext>
          </c:extLst>
        </c:ser>
        <c:dLbls>
          <c:showLegendKey val="0"/>
          <c:showVal val="0"/>
          <c:showCatName val="0"/>
          <c:showSerName val="0"/>
          <c:showPercent val="0"/>
          <c:showBubbleSize val="0"/>
        </c:dLbls>
        <c:gapWidth val="17"/>
        <c:overlap val="100"/>
        <c:axId val="-1549306080"/>
        <c:axId val="-1549302816"/>
      </c:barChart>
      <c:catAx>
        <c:axId val="-1549306080"/>
        <c:scaling>
          <c:orientation val="minMax"/>
        </c:scaling>
        <c:delete val="0"/>
        <c:axPos val="b"/>
        <c:numFmt formatCode="General" sourceLinked="1"/>
        <c:majorTickMark val="none"/>
        <c:minorTickMark val="none"/>
        <c:tickLblPos val="nextTo"/>
        <c:spPr>
          <a:noFill/>
          <a:ln w="19050" cap="flat" cmpd="sng" algn="ctr">
            <a:solidFill>
              <a:srgbClr val="BEC0D0"/>
            </a:solidFill>
            <a:round/>
          </a:ln>
          <a:effectLst/>
        </c:spPr>
        <c:txPr>
          <a:bodyPr rot="-60000000" vert="horz"/>
          <a:lstStyle/>
          <a:p>
            <a:pPr>
              <a:defRPr sz="1000" b="0">
                <a:solidFill>
                  <a:schemeClr val="tx1"/>
                </a:solidFill>
                <a:latin typeface="Arial" panose="020B0604020202020204" pitchFamily="34" charset="0"/>
                <a:cs typeface="Arial" panose="020B0604020202020204" pitchFamily="34" charset="0"/>
              </a:defRPr>
            </a:pPr>
            <a:endParaRPr lang="en-US"/>
          </a:p>
        </c:txPr>
        <c:crossAx val="-1549302816"/>
        <c:crosses val="autoZero"/>
        <c:auto val="1"/>
        <c:lblAlgn val="ctr"/>
        <c:lblOffset val="100"/>
        <c:noMultiLvlLbl val="0"/>
      </c:catAx>
      <c:valAx>
        <c:axId val="-1549302816"/>
        <c:scaling>
          <c:orientation val="minMax"/>
        </c:scaling>
        <c:delete val="0"/>
        <c:axPos val="l"/>
        <c:majorGridlines>
          <c:spPr>
            <a:ln>
              <a:solidFill>
                <a:srgbClr val="FFFFFF">
                  <a:lumMod val="85000"/>
                </a:srgbClr>
              </a:solidFill>
            </a:ln>
          </c:spPr>
        </c:majorGridlines>
        <c:title>
          <c:tx>
            <c:rich>
              <a:bodyPr/>
              <a:lstStyle/>
              <a:p>
                <a:pPr>
                  <a:defRPr sz="1200">
                    <a:solidFill>
                      <a:schemeClr val="tx1"/>
                    </a:solidFill>
                    <a:latin typeface="Arial" panose="020B0604020202020204" pitchFamily="34" charset="0"/>
                    <a:cs typeface="Arial" panose="020B0604020202020204" pitchFamily="34" charset="0"/>
                  </a:defRPr>
                </a:pPr>
                <a:r>
                  <a:rPr lang="en-US" sz="1200" noProof="0" dirty="0">
                    <a:solidFill>
                      <a:schemeClr val="tx1"/>
                    </a:solidFill>
                    <a:latin typeface="Arial" panose="020B0604020202020204" pitchFamily="34" charset="0"/>
                    <a:cs typeface="Arial" panose="020B0604020202020204" pitchFamily="34" charset="0"/>
                  </a:rPr>
                  <a:t>Proportion of patients (%)</a:t>
                </a:r>
              </a:p>
            </c:rich>
          </c:tx>
          <c:layout>
            <c:manualLayout>
              <c:xMode val="edge"/>
              <c:yMode val="edge"/>
              <c:x val="2.4764643803348255E-2"/>
              <c:y val="0.15932919688084846"/>
            </c:manualLayout>
          </c:layout>
          <c:overlay val="0"/>
        </c:title>
        <c:numFmt formatCode="0%" sourceLinked="1"/>
        <c:majorTickMark val="out"/>
        <c:minorTickMark val="none"/>
        <c:tickLblPos val="nextTo"/>
        <c:spPr>
          <a:noFill/>
          <a:ln w="19050">
            <a:noFill/>
          </a:ln>
          <a:effectLst/>
        </c:spPr>
        <c:txPr>
          <a:bodyPr rot="-60000000" vert="horz"/>
          <a:lstStyle/>
          <a:p>
            <a:pPr>
              <a:defRPr sz="1000" b="0">
                <a:solidFill>
                  <a:schemeClr val="tx1"/>
                </a:solidFill>
                <a:latin typeface="Arial" panose="020B0604020202020204" pitchFamily="34" charset="0"/>
                <a:cs typeface="Arial" panose="020B0604020202020204" pitchFamily="34" charset="0"/>
              </a:defRPr>
            </a:pPr>
            <a:endParaRPr lang="en-US"/>
          </a:p>
        </c:txPr>
        <c:crossAx val="-1549306080"/>
        <c:crosses val="autoZero"/>
        <c:crossBetween val="between"/>
        <c:majorUnit val="0.2"/>
      </c:valAx>
      <c:spPr>
        <a:noFill/>
        <a:ln w="25400">
          <a:noFill/>
        </a:ln>
        <a:effectLst/>
      </c:spPr>
    </c:plotArea>
    <c:plotVisOnly val="1"/>
    <c:dispBlanksAs val="gap"/>
    <c:showDLblsOverMax val="0"/>
  </c:chart>
  <c:spPr>
    <a:noFill/>
    <a:ln>
      <a:noFill/>
    </a:ln>
    <a:effectLst/>
  </c:spPr>
  <c:txPr>
    <a:bodyPr/>
    <a:lstStyle/>
    <a:p>
      <a:pPr>
        <a:defRPr sz="800" b="1">
          <a:solidFill>
            <a:schemeClr val="tx1"/>
          </a:solidFill>
          <a:latin typeface="Calibri" panose="020F0502020204030204" pitchFamily="34" charset="0"/>
          <a:cs typeface="Calibri" panose="020F050202020403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18 and over</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Normal weight</c:v>
                </c:pt>
                <c:pt idx="1">
                  <c:v>Overweight</c:v>
                </c:pt>
                <c:pt idx="2">
                  <c:v>Obesity class 1</c:v>
                </c:pt>
                <c:pt idx="3">
                  <c:v>Obesity class 2</c:v>
                </c:pt>
                <c:pt idx="4">
                  <c:v>Obesity class 3</c:v>
                </c:pt>
              </c:strCache>
            </c:strRef>
          </c:cat>
          <c:val>
            <c:numRef>
              <c:f>Sheet1!$B$2:$B$6</c:f>
              <c:numCache>
                <c:formatCode>General</c:formatCode>
                <c:ptCount val="5"/>
                <c:pt idx="0">
                  <c:v>45</c:v>
                </c:pt>
                <c:pt idx="1">
                  <c:v>67</c:v>
                </c:pt>
                <c:pt idx="2">
                  <c:v>79</c:v>
                </c:pt>
                <c:pt idx="3">
                  <c:v>79</c:v>
                </c:pt>
                <c:pt idx="4">
                  <c:v>87</c:v>
                </c:pt>
              </c:numCache>
            </c:numRef>
          </c:val>
          <c:extLst>
            <c:ext xmlns:c16="http://schemas.microsoft.com/office/drawing/2014/chart" uri="{C3380CC4-5D6E-409C-BE32-E72D297353CC}">
              <c16:uniqueId val="{00000000-A6BA-4ACD-98A5-5CE306113923}"/>
            </c:ext>
          </c:extLst>
        </c:ser>
        <c:dLbls>
          <c:dLblPos val="outEnd"/>
          <c:showLegendKey val="0"/>
          <c:showVal val="1"/>
          <c:showCatName val="0"/>
          <c:showSerName val="0"/>
          <c:showPercent val="0"/>
          <c:showBubbleSize val="0"/>
        </c:dLbls>
        <c:gapWidth val="111"/>
        <c:axId val="646848064"/>
        <c:axId val="646856224"/>
      </c:barChart>
      <c:catAx>
        <c:axId val="646848064"/>
        <c:scaling>
          <c:orientation val="minMax"/>
        </c:scaling>
        <c:delete val="0"/>
        <c:axPos val="b"/>
        <c:numFmt formatCode="General" sourceLinked="1"/>
        <c:majorTickMark val="none"/>
        <c:minorTickMark val="none"/>
        <c:tickLblPos val="nextTo"/>
        <c:spPr>
          <a:noFill/>
          <a:ln w="19050" cap="flat" cmpd="sng" algn="ctr">
            <a:solidFill>
              <a:schemeClr val="bg2"/>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6856224"/>
        <c:crosses val="autoZero"/>
        <c:auto val="1"/>
        <c:lblAlgn val="ctr"/>
        <c:lblOffset val="100"/>
        <c:noMultiLvlLbl val="0"/>
      </c:catAx>
      <c:valAx>
        <c:axId val="646856224"/>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684806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dirty="0"/>
              <a:t>Blood pressure</a:t>
            </a:r>
          </a:p>
        </c:rich>
      </c:tx>
      <c:layout>
        <c:manualLayout>
          <c:xMode val="edge"/>
          <c:yMode val="edge"/>
          <c:x val="0.43764889382556016"/>
          <c:y val="1.983531998900467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9361619140211084"/>
          <c:y val="0.12033401625552581"/>
          <c:w val="0.77758426906067724"/>
          <c:h val="0.65833348484573018"/>
        </c:manualLayout>
      </c:layout>
      <c:barChart>
        <c:barDir val="col"/>
        <c:grouping val="clustered"/>
        <c:varyColors val="0"/>
        <c:ser>
          <c:idx val="0"/>
          <c:order val="0"/>
          <c:tx>
            <c:strRef>
              <c:f>Sheet1!$B$1</c:f>
              <c:strCache>
                <c:ptCount val="1"/>
                <c:pt idx="0">
                  <c:v>Pre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SBP</c:v>
                </c:pt>
                <c:pt idx="1">
                  <c:v>DBP</c:v>
                </c:pt>
              </c:strCache>
            </c:strRef>
          </c:cat>
          <c:val>
            <c:numRef>
              <c:f>Sheet1!$B$2:$B$3</c:f>
              <c:numCache>
                <c:formatCode>General</c:formatCode>
                <c:ptCount val="2"/>
                <c:pt idx="0">
                  <c:v>139</c:v>
                </c:pt>
                <c:pt idx="1">
                  <c:v>87</c:v>
                </c:pt>
              </c:numCache>
            </c:numRef>
          </c:val>
          <c:extLst>
            <c:ext xmlns:c16="http://schemas.microsoft.com/office/drawing/2014/chart" uri="{C3380CC4-5D6E-409C-BE32-E72D297353CC}">
              <c16:uniqueId val="{00000000-C032-460E-8BE9-77DFD0C7E0C6}"/>
            </c:ext>
          </c:extLst>
        </c:ser>
        <c:ser>
          <c:idx val="1"/>
          <c:order val="1"/>
          <c:tx>
            <c:strRef>
              <c:f>Sheet1!$C$1</c:f>
              <c:strCache>
                <c:ptCount val="1"/>
                <c:pt idx="0">
                  <c:v>Post</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SBP</c:v>
                </c:pt>
                <c:pt idx="1">
                  <c:v>DBP</c:v>
                </c:pt>
              </c:strCache>
            </c:strRef>
          </c:cat>
          <c:val>
            <c:numRef>
              <c:f>Sheet1!$C$2:$C$3</c:f>
              <c:numCache>
                <c:formatCode>General</c:formatCode>
                <c:ptCount val="2"/>
                <c:pt idx="0">
                  <c:v>124</c:v>
                </c:pt>
                <c:pt idx="1">
                  <c:v>77</c:v>
                </c:pt>
              </c:numCache>
            </c:numRef>
          </c:val>
          <c:extLst>
            <c:ext xmlns:c16="http://schemas.microsoft.com/office/drawing/2014/chart" uri="{C3380CC4-5D6E-409C-BE32-E72D297353CC}">
              <c16:uniqueId val="{00000001-C032-460E-8BE9-77DFD0C7E0C6}"/>
            </c:ext>
          </c:extLst>
        </c:ser>
        <c:dLbls>
          <c:showLegendKey val="0"/>
          <c:showVal val="0"/>
          <c:showCatName val="0"/>
          <c:showSerName val="0"/>
          <c:showPercent val="0"/>
          <c:showBubbleSize val="0"/>
        </c:dLbls>
        <c:gapWidth val="102"/>
        <c:axId val="148055695"/>
        <c:axId val="877103407"/>
      </c:barChart>
      <c:catAx>
        <c:axId val="148055695"/>
        <c:scaling>
          <c:orientation val="minMax"/>
        </c:scaling>
        <c:delete val="0"/>
        <c:axPos val="b"/>
        <c:numFmt formatCode="General" sourceLinked="1"/>
        <c:majorTickMark val="none"/>
        <c:minorTickMark val="none"/>
        <c:tickLblPos val="nextTo"/>
        <c:spPr>
          <a:noFill/>
          <a:ln w="19050" cap="flat" cmpd="sng" algn="ctr">
            <a:solidFill>
              <a:schemeClr val="bg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7103407"/>
        <c:crosses val="autoZero"/>
        <c:auto val="1"/>
        <c:lblAlgn val="ctr"/>
        <c:lblOffset val="100"/>
        <c:noMultiLvlLbl val="0"/>
      </c:catAx>
      <c:valAx>
        <c:axId val="877103407"/>
        <c:scaling>
          <c:orientation val="minMax"/>
          <c:min val="4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t>BP (mm Hg)</a:t>
                </a:r>
              </a:p>
            </c:rich>
          </c:tx>
          <c:layout>
            <c:manualLayout>
              <c:xMode val="edge"/>
              <c:yMode val="edge"/>
              <c:x val="4.9744659200638579E-2"/>
              <c:y val="0.2533328740115410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8055695"/>
        <c:crosses val="autoZero"/>
        <c:crossBetween val="between"/>
      </c:valAx>
      <c:spPr>
        <a:noFill/>
        <a:ln w="25400">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ayout>
        <c:manualLayout>
          <c:xMode val="edge"/>
          <c:yMode val="edge"/>
          <c:x val="0.40634562910810895"/>
          <c:y val="0.89097071244720993"/>
          <c:w val="0.24490761470545308"/>
          <c:h val="8.52269035659844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C05D315-F0E8-46B4-81B5-9D21FF04829D}" type="datetimeFigureOut">
              <a:rPr lang="en-CA" smtClean="0"/>
              <a:pPr/>
              <a:t>2026-01-30</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3175">
            <a:solidFill>
              <a:schemeClr val="accent3"/>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45720" rIns="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CA" dirty="0"/>
          </a:p>
        </p:txBody>
      </p:sp>
      <p:sp>
        <p:nvSpPr>
          <p:cNvPr id="8" name="Slide Number Placeholder 7">
            <a:extLst>
              <a:ext uri="{FF2B5EF4-FFF2-40B4-BE49-F238E27FC236}">
                <a16:creationId xmlns:a16="http://schemas.microsoft.com/office/drawing/2014/main" id="{FC0FD0D6-3810-FF10-ECDB-09D5F83956B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CFC1E-EA92-4404-B763-74C841264F30}" type="slidenum">
              <a:rPr lang="en-US" smtClean="0"/>
              <a:t>‹#›</a:t>
            </a:fld>
            <a:endParaRPr lang="en-US" dirty="0"/>
          </a:p>
        </p:txBody>
      </p:sp>
    </p:spTree>
    <p:extLst>
      <p:ext uri="{BB962C8B-B14F-4D97-AF65-F5344CB8AC3E}">
        <p14:creationId xmlns:p14="http://schemas.microsoft.com/office/powerpoint/2010/main" val="738258016"/>
      </p:ext>
    </p:extLst>
  </p:cSld>
  <p:clrMap bg1="lt1" tx1="dk1" bg2="lt2" tx2="dk2" accent1="accent1" accent2="accent2" accent3="accent3" accent4="accent4" accent5="accent5" accent6="accent6" hlink="hlink" folHlink="folHlink"/>
  <p:notesStyle>
    <a:lvl1pPr marL="136525" indent="-136525"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1pPr>
    <a:lvl2pPr marL="333375" indent="-195263"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2pPr>
    <a:lvl3pPr marL="509588" indent="-166688"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3pPr>
    <a:lvl4pPr marL="693738" indent="-1841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850900" indent="-150813"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User:Nephr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1</a:t>
            </a:fld>
            <a:endParaRPr lang="en-CA" dirty="0"/>
          </a:p>
        </p:txBody>
      </p:sp>
    </p:spTree>
    <p:extLst>
      <p:ext uri="{BB962C8B-B14F-4D97-AF65-F5344CB8AC3E}">
        <p14:creationId xmlns:p14="http://schemas.microsoft.com/office/powerpoint/2010/main" val="12000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FCF70-E063-826C-622F-6525A1BCA6C0}"/>
            </a:ext>
          </a:extLst>
        </p:cNvPr>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FC69A11E-D006-D450-E7AD-759F799C0B9A}"/>
              </a:ext>
            </a:extLst>
          </p:cNvPr>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a:extLst>
              <a:ext uri="{FF2B5EF4-FFF2-40B4-BE49-F238E27FC236}">
                <a16:creationId xmlns:a16="http://schemas.microsoft.com/office/drawing/2014/main" id="{CD1C32FF-ADE2-48DF-A6FA-1BCD2EED0EA8}"/>
              </a:ext>
            </a:extLst>
          </p:cNvPr>
          <p:cNvSpPr>
            <a:spLocks noGrp="1"/>
          </p:cNvSpPr>
          <p:nvPr>
            <p:ph type="body" idx="1"/>
          </p:nvPr>
        </p:nvSpPr>
        <p:spPr/>
        <p:txBody>
          <a:bodyPr/>
          <a:lstStyle/>
          <a:p>
            <a:pPr marL="0" marR="0" lvl="0" indent="0" algn="l" defTabSz="685273"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E77A386E-658C-46BA-7A8A-2BE47120938E}"/>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10</a:t>
            </a:fld>
            <a:endParaRPr lang="en-US" dirty="0"/>
          </a:p>
        </p:txBody>
      </p:sp>
    </p:spTree>
    <p:extLst>
      <p:ext uri="{BB962C8B-B14F-4D97-AF65-F5344CB8AC3E}">
        <p14:creationId xmlns:p14="http://schemas.microsoft.com/office/powerpoint/2010/main" val="1024025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B087E-3F0A-191B-68F7-A176CE6A45D1}"/>
            </a:ext>
          </a:extLst>
        </p:cNvPr>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19C54D24-839C-A81A-B5C6-D2F73D23C4A0}"/>
              </a:ext>
            </a:extLst>
          </p:cNvPr>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a:extLst>
              <a:ext uri="{FF2B5EF4-FFF2-40B4-BE49-F238E27FC236}">
                <a16:creationId xmlns:a16="http://schemas.microsoft.com/office/drawing/2014/main" id="{F555F289-18A3-4177-9A48-64E11C087BBB}"/>
              </a:ext>
            </a:extLst>
          </p:cNvPr>
          <p:cNvSpPr>
            <a:spLocks noGrp="1"/>
          </p:cNvSpPr>
          <p:nvPr>
            <p:ph type="body" idx="1"/>
          </p:nvPr>
        </p:nvSpPr>
        <p:spPr/>
        <p:txBody>
          <a:bodyPr/>
          <a:lstStyle/>
          <a:p>
            <a:pPr marL="0" marR="0" lvl="0" indent="0" algn="l" defTabSz="685273" rtl="0" eaLnBrk="1" fontAlgn="auto" latinLnBrk="0" hangingPunct="1">
              <a:lnSpc>
                <a:spcPct val="100000"/>
              </a:lnSpc>
              <a:spcBef>
                <a:spcPts val="0"/>
              </a:spcBef>
              <a:spcAft>
                <a:spcPts val="0"/>
              </a:spcAft>
              <a:buClrTx/>
              <a:buSzTx/>
              <a:buFontTx/>
              <a:buNone/>
              <a:tabLst/>
              <a:defRPr/>
            </a:pPr>
            <a:endParaRPr lang="en-US" sz="1200" dirty="0"/>
          </a:p>
        </p:txBody>
      </p:sp>
      <p:sp>
        <p:nvSpPr>
          <p:cNvPr id="2" name="Slide Number Placeholder 3">
            <a:extLst>
              <a:ext uri="{FF2B5EF4-FFF2-40B4-BE49-F238E27FC236}">
                <a16:creationId xmlns:a16="http://schemas.microsoft.com/office/drawing/2014/main" id="{21BD3BEC-9B4B-A61F-6C49-CA3DE1392D5D}"/>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11</a:t>
            </a:fld>
            <a:endParaRPr lang="en-US" dirty="0"/>
          </a:p>
        </p:txBody>
      </p:sp>
    </p:spTree>
    <p:extLst>
      <p:ext uri="{BB962C8B-B14F-4D97-AF65-F5344CB8AC3E}">
        <p14:creationId xmlns:p14="http://schemas.microsoft.com/office/powerpoint/2010/main" val="1580643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a:xfrm>
            <a:off x="685800" y="4400550"/>
            <a:ext cx="5486400" cy="4743450"/>
          </a:xfrm>
        </p:spPr>
        <p:txBody>
          <a:bodyPr/>
          <a:lstStyle/>
          <a:p>
            <a:pPr marL="0" indent="0" defTabSz="907219">
              <a:buNone/>
              <a:defRPr/>
            </a:pPr>
            <a:r>
              <a:rPr lang="en-GB" sz="1000" b="1" dirty="0"/>
              <a:t>FACILITATOR</a:t>
            </a:r>
            <a:r>
              <a:rPr lang="en-GB" sz="1000" b="1" baseline="0" dirty="0"/>
              <a:t> NOTES</a:t>
            </a:r>
          </a:p>
          <a:p>
            <a:pPr marL="0" indent="0">
              <a:spcBef>
                <a:spcPts val="600"/>
              </a:spcBef>
              <a:buNone/>
            </a:pPr>
            <a:r>
              <a:rPr lang="en-GB" sz="1000" b="1" dirty="0"/>
              <a:t>Key points</a:t>
            </a:r>
          </a:p>
          <a:p>
            <a:pPr marL="170104" indent="-170104">
              <a:buFont typeface="Arial" panose="020B0604020202020204" pitchFamily="34" charset="0"/>
              <a:buChar char="•"/>
            </a:pPr>
            <a:r>
              <a:rPr lang="en-GB" sz="1000" dirty="0"/>
              <a:t>Overweight</a:t>
            </a:r>
            <a:r>
              <a:rPr lang="en-GB" sz="1000" baseline="0" dirty="0"/>
              <a:t> and obesity also increase the risk of cancer; r</a:t>
            </a:r>
            <a:r>
              <a:rPr lang="en-GB" sz="1000" dirty="0"/>
              <a:t>esults from this comprehensive meta-analysis showed that each 5 kg/m</a:t>
            </a:r>
            <a:r>
              <a:rPr lang="en-GB" sz="1000" baseline="30000" dirty="0"/>
              <a:t>2</a:t>
            </a:r>
            <a:r>
              <a:rPr lang="en-GB" sz="1000" dirty="0"/>
              <a:t> increase in BMI is associated with:</a:t>
            </a:r>
            <a:r>
              <a:rPr lang="en-GB" sz="1000" baseline="30000" dirty="0"/>
              <a:t>1</a:t>
            </a:r>
          </a:p>
          <a:p>
            <a:pPr marL="396908" lvl="1" indent="-170104"/>
            <a:r>
              <a:rPr lang="en-GB" sz="1000" dirty="0"/>
              <a:t>30–60% increased risk of adenoma of the esophagus, kidney cancer, and endometrial cancer</a:t>
            </a:r>
          </a:p>
          <a:p>
            <a:pPr marL="396908" lvl="1" indent="-170104"/>
            <a:r>
              <a:rPr lang="en-GB" sz="1000" dirty="0"/>
              <a:t>13–18% increased risk of colorectal cancer, pancreatic cancer, and postmenopausal breast cancer</a:t>
            </a:r>
          </a:p>
          <a:p>
            <a:pPr marL="170104" indent="-170104">
              <a:buFont typeface="Arial" panose="020B0604020202020204" pitchFamily="34" charset="0"/>
              <a:buChar char="•"/>
            </a:pPr>
            <a:r>
              <a:rPr lang="en-GB" sz="1000" baseline="0" dirty="0"/>
              <a:t>A recent umbrella review of systematic reviews and meta-analyses through 2015 confirmed that 11 cancer types are associated with obesity, including esophageal adenocarcinoma, multiple myeloma, cancers of the gastric cardia, colon, rectum, biliary tract system, pancreas, breast, endometrium, ovary, and kidney</a:t>
            </a:r>
            <a:r>
              <a:rPr lang="en-GB" sz="1000" baseline="30000" dirty="0"/>
              <a:t>2</a:t>
            </a:r>
          </a:p>
          <a:p>
            <a:pPr marL="398704" lvl="1" indent="-170104">
              <a:buFont typeface="Arial" panose="020B0604020202020204" pitchFamily="34" charset="0"/>
              <a:buChar char="•"/>
            </a:pPr>
            <a:r>
              <a:rPr lang="en-GB" sz="1000" baseline="0" dirty="0"/>
              <a:t>Uncertainty remains concerning the association of other types of cancers with obesity, as the strongest evidence for a correlation with obesity in those organs of the digestive organs and hormone-related malignancies in women</a:t>
            </a:r>
          </a:p>
          <a:p>
            <a:pPr marL="0" indent="0">
              <a:spcBef>
                <a:spcPts val="600"/>
              </a:spcBef>
              <a:buNone/>
            </a:pPr>
            <a:r>
              <a:rPr lang="en-GB" sz="1000" b="1" dirty="0"/>
              <a:t>Additional points</a:t>
            </a:r>
          </a:p>
          <a:p>
            <a:pPr marL="170104" indent="-170104">
              <a:buFont typeface="Arial" panose="020B0604020202020204" pitchFamily="34" charset="0"/>
              <a:buChar char="•"/>
            </a:pPr>
            <a:r>
              <a:rPr lang="en-GB" sz="1000" dirty="0"/>
              <a:t>These data were provided in the Annual Report to the Nation on the status of cancer, which highlights several cancers associated with excess weight</a:t>
            </a:r>
            <a:r>
              <a:rPr lang="en-GB" sz="1000" baseline="30000" dirty="0"/>
              <a:t>1</a:t>
            </a:r>
          </a:p>
          <a:p>
            <a:pPr marL="170104" indent="-170104">
              <a:buFont typeface="Arial" panose="020B0604020202020204" pitchFamily="34" charset="0"/>
              <a:buChar char="•"/>
            </a:pPr>
            <a:r>
              <a:rPr lang="en-GB" sz="1000" dirty="0"/>
              <a:t>Data relating to cancer incidence were obtained from the CDC, NCI, and NAACCR</a:t>
            </a:r>
            <a:r>
              <a:rPr lang="en-GB" sz="1000" baseline="30000" dirty="0"/>
              <a:t>1</a:t>
            </a:r>
          </a:p>
          <a:p>
            <a:pPr marL="170104" indent="-170104">
              <a:buFont typeface="Arial" panose="020B0604020202020204" pitchFamily="34" charset="0"/>
              <a:buChar char="•"/>
            </a:pPr>
            <a:r>
              <a:rPr lang="en-GB" sz="1000" dirty="0"/>
              <a:t>Data from NHANES were used to estimate the proportion of adults who were overweight or have obesity</a:t>
            </a:r>
            <a:r>
              <a:rPr lang="en-GB" sz="1000" baseline="30000" dirty="0"/>
              <a:t>1</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000" dirty="0"/>
              <a:t>BMI, body mass index; CDC, Centers for Disease Control and Prevention; NAACCR, North American Association of Central Cancer Registries; NCI, National Cancer Institute; NHANES, National Health and Nutrition Examination Survey.</a:t>
            </a:r>
          </a:p>
          <a:p>
            <a:pPr marL="226805" indent="-226805">
              <a:spcBef>
                <a:spcPts val="600"/>
              </a:spcBef>
              <a:buFont typeface="+mj-lt"/>
              <a:buAutoNum type="arabicPeriod"/>
            </a:pPr>
            <a:r>
              <a:rPr lang="en-GB" sz="1000" dirty="0"/>
              <a:t>Eheman C et al. Cancer</a:t>
            </a:r>
            <a:r>
              <a:rPr lang="en-GB" sz="1000" i="1" dirty="0"/>
              <a:t> </a:t>
            </a:r>
            <a:r>
              <a:rPr lang="en-GB" sz="1000" dirty="0"/>
              <a:t>2012;118:2338–2366.</a:t>
            </a:r>
          </a:p>
          <a:p>
            <a:pPr marL="226805" indent="-226805">
              <a:buFont typeface="+mj-lt"/>
              <a:buAutoNum type="arabicPeriod"/>
            </a:pPr>
            <a:r>
              <a:rPr lang="en-GB" sz="1000" dirty="0"/>
              <a:t>Kyrgiou</a:t>
            </a:r>
            <a:r>
              <a:rPr lang="en-GB" sz="1000" baseline="0" dirty="0"/>
              <a:t> M et al. BMJ</a:t>
            </a:r>
            <a:r>
              <a:rPr lang="en-GB" sz="1000" i="0" baseline="0" dirty="0"/>
              <a:t> 2017;256:j477.</a:t>
            </a:r>
            <a:endParaRPr lang="en-GB" sz="1000" dirty="0"/>
          </a:p>
          <a:p>
            <a:pPr marL="0" indent="0">
              <a:buFont typeface="+mj-lt"/>
              <a:buNone/>
            </a:pPr>
            <a:endParaRPr lang="en-GB" sz="1000" dirty="0"/>
          </a:p>
        </p:txBody>
      </p:sp>
      <p:sp>
        <p:nvSpPr>
          <p:cNvPr id="2" name="Slide Number Placeholder 3">
            <a:extLst>
              <a:ext uri="{FF2B5EF4-FFF2-40B4-BE49-F238E27FC236}">
                <a16:creationId xmlns:a16="http://schemas.microsoft.com/office/drawing/2014/main" id="{015D3C13-9981-D373-B2E3-E1B344278D39}"/>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12</a:t>
            </a:fld>
            <a:endParaRPr lang="en-US" dirty="0"/>
          </a:p>
        </p:txBody>
      </p:sp>
    </p:spTree>
    <p:extLst>
      <p:ext uri="{BB962C8B-B14F-4D97-AF65-F5344CB8AC3E}">
        <p14:creationId xmlns:p14="http://schemas.microsoft.com/office/powerpoint/2010/main" val="3554777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A5B6B8-595B-30E0-89E5-A1DF53FAC4B0}"/>
            </a:ext>
          </a:extLst>
        </p:cNvPr>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AA3F7C34-2FCD-4C0D-E888-AA8D31F1A0BE}"/>
              </a:ext>
            </a:extLst>
          </p:cNvPr>
          <p:cNvSpPr>
            <a:spLocks noGrp="1" noRot="1" noChangeAspect="1"/>
          </p:cNvSpPr>
          <p:nvPr>
            <p:ph type="sldImg"/>
          </p:nvPr>
        </p:nvSpPr>
        <p:spPr>
          <a:xfrm>
            <a:off x="685800"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52204A3C-8B8B-05EE-A924-7DB720AC16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aseline="0" dirty="0"/>
          </a:p>
        </p:txBody>
      </p:sp>
      <p:sp>
        <p:nvSpPr>
          <p:cNvPr id="2" name="Slide Number Placeholder 3">
            <a:extLst>
              <a:ext uri="{FF2B5EF4-FFF2-40B4-BE49-F238E27FC236}">
                <a16:creationId xmlns:a16="http://schemas.microsoft.com/office/drawing/2014/main" id="{2244C029-7462-3612-2F47-3F11ABBBC580}"/>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13</a:t>
            </a:fld>
            <a:endParaRPr lang="en-US" dirty="0"/>
          </a:p>
        </p:txBody>
      </p:sp>
    </p:spTree>
    <p:extLst>
      <p:ext uri="{BB962C8B-B14F-4D97-AF65-F5344CB8AC3E}">
        <p14:creationId xmlns:p14="http://schemas.microsoft.com/office/powerpoint/2010/main" val="323265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600E7-68BC-FAAF-979E-8940BD7FB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64F20-89B9-1BB5-E1A0-1621EA61FD6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1E5E6FC-2161-1612-7CEB-9B2AF57F26DE}"/>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a:extLst>
              <a:ext uri="{FF2B5EF4-FFF2-40B4-BE49-F238E27FC236}">
                <a16:creationId xmlns:a16="http://schemas.microsoft.com/office/drawing/2014/main" id="{49AA4F8B-3218-A940-19BA-C84CA199B705}"/>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14</a:t>
            </a:fld>
            <a:endParaRPr lang="en-CA" dirty="0"/>
          </a:p>
        </p:txBody>
      </p:sp>
    </p:spTree>
    <p:extLst>
      <p:ext uri="{BB962C8B-B14F-4D97-AF65-F5344CB8AC3E}">
        <p14:creationId xmlns:p14="http://schemas.microsoft.com/office/powerpoint/2010/main" val="1042518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endParaRPr lang="en-GB"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13CCFC1E-EA92-4404-B763-74C841264F30}" type="slidenum">
              <a:rPr lang="en-US" smtClean="0"/>
              <a:t>15</a:t>
            </a:fld>
            <a:endParaRPr lang="en-US" dirty="0"/>
          </a:p>
        </p:txBody>
      </p:sp>
    </p:spTree>
    <p:extLst>
      <p:ext uri="{BB962C8B-B14F-4D97-AF65-F5344CB8AC3E}">
        <p14:creationId xmlns:p14="http://schemas.microsoft.com/office/powerpoint/2010/main" val="42323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41E38-662B-8332-42DA-351DD4CF7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A9FF7-E5D7-288D-BD7C-9E4AA0A0AD1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C3DA2B1-E32B-AEF0-55DF-9613EF3651D4}"/>
              </a:ext>
            </a:extLst>
          </p:cNvPr>
          <p:cNvSpPr>
            <a:spLocks noGrp="1"/>
          </p:cNvSpPr>
          <p:nvPr>
            <p:ph type="body" idx="1"/>
          </p:nvPr>
        </p:nvSpPr>
        <p:spPr>
          <a:xfrm>
            <a:off x="685800" y="4400550"/>
            <a:ext cx="5486400" cy="4743450"/>
          </a:xfrm>
        </p:spPr>
        <p: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GB" sz="1050" b="1" dirty="0"/>
              <a:t>Voice over: </a:t>
            </a:r>
          </a:p>
          <a:p>
            <a:pPr marL="228600" indent="-228600">
              <a:buFont typeface="+mj-lt"/>
              <a:buAutoNum type="arabicPeriod"/>
            </a:pPr>
            <a:r>
              <a:rPr lang="en-US" sz="1050" dirty="0"/>
              <a:t>Visceral adiposity is an important trigger of key pathophysiological processes involved in metabolic syndrome.</a:t>
            </a:r>
          </a:p>
          <a:p>
            <a:pPr marL="228600" indent="-228600">
              <a:buFont typeface="+mj-lt"/>
              <a:buAutoNum type="arabicPeriod"/>
            </a:pPr>
            <a:r>
              <a:rPr lang="en-US" sz="1050" dirty="0"/>
              <a:t>Excess visceral adipose tissue is associated with insulin resistance, which leads to increased lipolysis and an increase in circulating free fatty acids. </a:t>
            </a:r>
          </a:p>
          <a:p>
            <a:pPr marL="228600" indent="-228600">
              <a:buFont typeface="+mj-lt"/>
              <a:buAutoNum type="arabicPeriod"/>
            </a:pPr>
            <a:r>
              <a:rPr lang="en-US" sz="1050" dirty="0"/>
              <a:t>Increased plasma free fatty acids contribute to insulin resistance in skeletal muscle cells and liver cells.</a:t>
            </a:r>
          </a:p>
          <a:p>
            <a:pPr marL="228600" indent="-228600">
              <a:buFont typeface="+mj-lt"/>
              <a:buAutoNum type="arabicPeriod"/>
            </a:pPr>
            <a:r>
              <a:rPr lang="en-GB" sz="1050" dirty="0"/>
              <a:t>Insulin resistance results in decreased glucose uptake in skeletal cells and increased glucose production in liver cells, the net result being elevated plasma glucose levels, leading to hyperglycemia, a component of metabolic syndrome.</a:t>
            </a:r>
          </a:p>
          <a:p>
            <a:pPr marL="228600" indent="-228600">
              <a:buFont typeface="+mj-lt"/>
              <a:buAutoNum type="arabicPeriod"/>
            </a:pPr>
            <a:r>
              <a:rPr lang="en-US" sz="1050" dirty="0"/>
              <a:t>In liver cells, the increase in free fatty acids stimulates triglyceride production resulting in their accumulation in the hepatocytes and elevated levels in the plasma. </a:t>
            </a:r>
          </a:p>
          <a:p>
            <a:pPr marL="228600" indent="-228600">
              <a:buFont typeface="+mj-lt"/>
              <a:buAutoNum type="arabicPeriod"/>
            </a:pPr>
            <a:r>
              <a:rPr lang="en-US" sz="1050" dirty="0"/>
              <a:t>Excessive accumulation of triglycerides in the liver manifests as MASLD, which for some people advances to the more severe disease state, namely MASH.</a:t>
            </a:r>
          </a:p>
          <a:p>
            <a:pPr marL="228600" indent="-228600">
              <a:buFont typeface="+mj-lt"/>
              <a:buAutoNum type="arabicPeriod"/>
            </a:pPr>
            <a:r>
              <a:rPr lang="en-GB" sz="1050" dirty="0"/>
              <a:t>Elevated triglyceride levels in the plasma increase HDL-cholesterol clearance and reduce plasma levels of HDL-cholesterol, resulting in dyslipidemia, a component of metabolic syndrome.</a:t>
            </a:r>
          </a:p>
          <a:p>
            <a:pPr marL="228600" indent="-228600">
              <a:buFont typeface="+mj-lt"/>
              <a:buAutoNum type="arabicPeriod"/>
            </a:pPr>
            <a:r>
              <a:rPr lang="en-US" sz="1050" dirty="0"/>
              <a:t>Free fatty acids can cause vasoconstriction, and as insulin is a vasodilator, insulin resistance can increase blood pressure leading to hypertension, a component of metabolic syndrome. </a:t>
            </a:r>
          </a:p>
          <a:p>
            <a:pPr marL="228600" indent="-228600">
              <a:buFont typeface="+mj-lt"/>
              <a:buAutoNum type="arabicPeriod"/>
            </a:pPr>
            <a:r>
              <a:rPr lang="en-US" sz="1050" dirty="0"/>
              <a:t>The pathophysiology of metabolic syndrome encompasses several complex mechanisms. Insulin resistance, chronic inflammation, and hormonal activation are all essential players in the development and progression of metabolic syndrome and its subsequent transition to type 2 diabetes and cardiovascular disease. </a:t>
            </a:r>
          </a:p>
          <a:p>
            <a:pPr marL="228600" indent="-228600">
              <a:buFont typeface="+mj-lt"/>
              <a:buAutoNum type="arabicPeriod"/>
            </a:pPr>
            <a:r>
              <a:rPr lang="en-US" sz="1050" dirty="0">
                <a:latin typeface="Arial" panose="020B0604020202020204" pitchFamily="34" charset="0"/>
              </a:rPr>
              <a:t>Insulin resistance, key in the development of metabolic syndrome, is the initiating factor in the pathophysiology of MASLD.</a:t>
            </a:r>
            <a:endParaRPr lang="en-GB" sz="1050" dirty="0">
              <a:latin typeface="Arial" panose="020B0604020202020204" pitchFamily="34" charset="0"/>
            </a:endParaRPr>
          </a:p>
          <a:p>
            <a:pPr marL="0" indent="0">
              <a:lnSpc>
                <a:spcPct val="120000"/>
              </a:lnSpc>
              <a:buNone/>
            </a:pPr>
            <a:endParaRPr lang="en-GB" sz="1050" dirty="0">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GB" sz="1050" dirty="0"/>
          </a:p>
          <a:p>
            <a:pPr marL="0" indent="0">
              <a:buNone/>
            </a:pPr>
            <a:endParaRPr lang="en-GB" sz="1050" dirty="0"/>
          </a:p>
        </p:txBody>
      </p:sp>
      <p:sp>
        <p:nvSpPr>
          <p:cNvPr id="7" name="Slide Number Placeholder 3">
            <a:extLst>
              <a:ext uri="{FF2B5EF4-FFF2-40B4-BE49-F238E27FC236}">
                <a16:creationId xmlns:a16="http://schemas.microsoft.com/office/drawing/2014/main" id="{AC52DBF6-DA0B-CCCB-A6E7-E2DACBD6BA68}"/>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16</a:t>
            </a:fld>
            <a:endParaRPr lang="en-US" dirty="0"/>
          </a:p>
        </p:txBody>
      </p:sp>
    </p:spTree>
    <p:extLst>
      <p:ext uri="{BB962C8B-B14F-4D97-AF65-F5344CB8AC3E}">
        <p14:creationId xmlns:p14="http://schemas.microsoft.com/office/powerpoint/2010/main" val="1619715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E5ED-E238-E1F8-4A8A-2E79A8062F6A}"/>
            </a:ext>
          </a:extLst>
        </p:cNvPr>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A24CF8E8-59FD-2B51-9EA1-3F955CB148C6}"/>
              </a:ext>
            </a:extLst>
          </p:cNvPr>
          <p:cNvSpPr>
            <a:spLocks noGrp="1" noRot="1" noChangeAspect="1"/>
          </p:cNvSpPr>
          <p:nvPr>
            <p:ph type="sldImg"/>
          </p:nvPr>
        </p:nvSpPr>
        <p:spPr>
          <a:xfrm>
            <a:off x="685800"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BFC5C0E7-EF8A-DE84-6EDC-F2215BDCE30F}"/>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dirty="0"/>
          </a:p>
        </p:txBody>
      </p:sp>
      <p:sp>
        <p:nvSpPr>
          <p:cNvPr id="2" name="Slide Number Placeholder 3">
            <a:extLst>
              <a:ext uri="{FF2B5EF4-FFF2-40B4-BE49-F238E27FC236}">
                <a16:creationId xmlns:a16="http://schemas.microsoft.com/office/drawing/2014/main" id="{AD9192E4-A26D-2153-92B8-B573642BC6B1}"/>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17</a:t>
            </a:fld>
            <a:endParaRPr lang="en-US" dirty="0"/>
          </a:p>
        </p:txBody>
      </p:sp>
    </p:spTree>
    <p:extLst>
      <p:ext uri="{BB962C8B-B14F-4D97-AF65-F5344CB8AC3E}">
        <p14:creationId xmlns:p14="http://schemas.microsoft.com/office/powerpoint/2010/main" val="76540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7763"/>
            <a:ext cx="5486400" cy="30861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AA58C1D3-B5B5-1F72-F29F-CE8A2B0B007F}"/>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18</a:t>
            </a:fld>
            <a:endParaRPr lang="en-US" dirty="0"/>
          </a:p>
        </p:txBody>
      </p:sp>
    </p:spTree>
    <p:extLst>
      <p:ext uri="{BB962C8B-B14F-4D97-AF65-F5344CB8AC3E}">
        <p14:creationId xmlns:p14="http://schemas.microsoft.com/office/powerpoint/2010/main" val="131967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6400" cy="3087688"/>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90DF2601-C540-395F-9D50-E502614A2913}"/>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19</a:t>
            </a:fld>
            <a:endParaRPr lang="en-US" dirty="0"/>
          </a:p>
        </p:txBody>
      </p:sp>
    </p:spTree>
    <p:extLst>
      <p:ext uri="{BB962C8B-B14F-4D97-AF65-F5344CB8AC3E}">
        <p14:creationId xmlns:p14="http://schemas.microsoft.com/office/powerpoint/2010/main" val="177934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5F45-0D13-6676-51EF-7DFF434CB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07A93-5CA5-AFB6-BF2F-8132AF821CB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0C93900-C165-A7DB-D2A4-00D816B700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0E6B4EE-CC1F-5460-E16C-4C46CB2CD41C}"/>
              </a:ext>
            </a:extLst>
          </p:cNvPr>
          <p:cNvSpPr>
            <a:spLocks noGrp="1"/>
          </p:cNvSpPr>
          <p:nvPr>
            <p:ph type="sldNum" sz="quarter" idx="5"/>
          </p:nvPr>
        </p:nvSpPr>
        <p:spPr>
          <a:xfrm>
            <a:off x="3884613" y="8685213"/>
            <a:ext cx="2971800" cy="458787"/>
          </a:xfrm>
          <a:prstGeom prst="rect">
            <a:avLst/>
          </a:prstGeom>
        </p:spPr>
        <p:txBody>
          <a:bodyPr/>
          <a:lstStyle/>
          <a:p>
            <a:fld id="{F55C3A4A-438B-4C02-AD11-AE32F1D429DA}" type="slidenum">
              <a:rPr lang="en-CA" smtClean="0"/>
              <a:pPr/>
              <a:t>2</a:t>
            </a:fld>
            <a:endParaRPr lang="en-CA" dirty="0"/>
          </a:p>
        </p:txBody>
      </p:sp>
    </p:spTree>
    <p:extLst>
      <p:ext uri="{BB962C8B-B14F-4D97-AF65-F5344CB8AC3E}">
        <p14:creationId xmlns:p14="http://schemas.microsoft.com/office/powerpoint/2010/main" val="1617078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vert="horz" lIns="0" tIns="45720" rIns="0" bIns="45720" rtlCol="0"/>
          <a:lstStyle/>
          <a:p>
            <a:pPr marL="0" indent="0">
              <a:buNone/>
            </a:pPr>
            <a:endParaRPr lang="en-15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F55C3A4A-438B-4C02-AD11-AE32F1D429DA}" type="slidenum">
              <a:rPr lang="en-CA" smtClean="0"/>
              <a:pPr/>
              <a:t>20</a:t>
            </a:fld>
            <a:endParaRPr lang="en-CA" dirty="0"/>
          </a:p>
        </p:txBody>
      </p:sp>
    </p:spTree>
    <p:extLst>
      <p:ext uri="{BB962C8B-B14F-4D97-AF65-F5344CB8AC3E}">
        <p14:creationId xmlns:p14="http://schemas.microsoft.com/office/powerpoint/2010/main" val="2443678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CFAD1-D197-4A88-B173-A6412E995EE5}" type="slidenum">
              <a:rPr lang="en-GB" smtClean="0"/>
              <a:pPr/>
              <a:t>21</a:t>
            </a:fld>
            <a:endParaRPr lang="en-GB" dirty="0"/>
          </a:p>
        </p:txBody>
      </p:sp>
    </p:spTree>
    <p:extLst>
      <p:ext uri="{BB962C8B-B14F-4D97-AF65-F5344CB8AC3E}">
        <p14:creationId xmlns:p14="http://schemas.microsoft.com/office/powerpoint/2010/main" val="1012794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13CCFC1E-EA92-4404-B763-74C841264F30}" type="slidenum">
              <a:rPr lang="en-US" smtClean="0"/>
              <a:t>22</a:t>
            </a:fld>
            <a:endParaRPr lang="en-US" dirty="0"/>
          </a:p>
        </p:txBody>
      </p:sp>
    </p:spTree>
    <p:extLst>
      <p:ext uri="{BB962C8B-B14F-4D97-AF65-F5344CB8AC3E}">
        <p14:creationId xmlns:p14="http://schemas.microsoft.com/office/powerpoint/2010/main" val="915041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a:xfrm>
            <a:off x="685800" y="4400550"/>
            <a:ext cx="5486400" cy="4743450"/>
          </a:xfrm>
        </p:spPr>
        <p:txBody>
          <a:bodyPr/>
          <a:lstStyle/>
          <a:p>
            <a:pPr marL="0">
              <a:buNone/>
            </a:pPr>
            <a:r>
              <a:rPr lang="en-GB" sz="1100" dirty="0"/>
              <a:t>MASLD is a spectrum of hepatic consequences ranging from steatosis to MASH with fibrosis. A healthy liver will progress into a MASL where it will experience steatosis. Fibrosis is the scarring of the liver due to inflammation, and it is categorised into four groups from F1 to F4, increasing in severity. Progression from F1 to F4 is characterized by the joint increase in steatosis, hepatocyte ballooning, and lobular inflammation. The last stage is MASH with advanced fibrosis (F4), which can eventually lead to irreversible cirrhosis. Many factors contribute to the unchallenged progression of MASH, which is why it is important to take the correct steps to stop progression and aid the reversal of any damage that has already occurred. </a:t>
            </a:r>
          </a:p>
          <a:p>
            <a:pPr marL="0">
              <a:buNone/>
            </a:pPr>
            <a:endParaRPr lang="en-US" sz="1100" b="1" dirty="0"/>
          </a:p>
          <a:p>
            <a:pPr marL="0">
              <a:buNone/>
            </a:pPr>
            <a:r>
              <a:rPr lang="en-US" sz="1100" b="1" dirty="0"/>
              <a:t>Abbreviations</a:t>
            </a:r>
            <a:endParaRPr lang="en-US" sz="1100" dirty="0"/>
          </a:p>
          <a:p>
            <a:pPr marL="0">
              <a:buNone/>
            </a:pPr>
            <a:r>
              <a:rPr lang="en-US" sz="1100" dirty="0"/>
              <a:t>MASH, metabolic dysfunction</a:t>
            </a:r>
            <a:r>
              <a:rPr lang="en-GB" sz="1100" dirty="0">
                <a:solidFill>
                  <a:schemeClr val="tx1"/>
                </a:solidFill>
              </a:rPr>
              <a:t>–</a:t>
            </a:r>
            <a:r>
              <a:rPr lang="en-US" sz="1100" dirty="0"/>
              <a:t>associated steatohepatitis; MASL, metabolic dysfunction</a:t>
            </a:r>
            <a:r>
              <a:rPr lang="en-GB" sz="1100" dirty="0"/>
              <a:t>–</a:t>
            </a:r>
            <a:r>
              <a:rPr lang="en-US" sz="1100" dirty="0"/>
              <a:t>associated steatotic liver; MASLD, metabolic dysfunction</a:t>
            </a:r>
            <a:r>
              <a:rPr lang="en-GB" sz="1100" dirty="0">
                <a:solidFill>
                  <a:schemeClr val="tx1"/>
                </a:solidFill>
              </a:rPr>
              <a:t>–</a:t>
            </a:r>
            <a:r>
              <a:rPr lang="en-US" sz="1100" dirty="0"/>
              <a:t>associated steatotic liver disease.</a:t>
            </a:r>
          </a:p>
          <a:p>
            <a:pPr marL="0">
              <a:buNone/>
            </a:pPr>
            <a:endParaRPr lang="en-US" sz="1100" b="1" dirty="0"/>
          </a:p>
          <a:p>
            <a:pPr marL="0">
              <a:buNone/>
            </a:pPr>
            <a:r>
              <a:rPr lang="en-US" sz="1100" b="1" dirty="0"/>
              <a:t>References</a:t>
            </a:r>
            <a:endParaRPr lang="en-US" sz="1100" dirty="0"/>
          </a:p>
          <a:p>
            <a:pPr marL="0">
              <a:buNone/>
            </a:pPr>
            <a:r>
              <a:rPr lang="en-US" sz="1100" dirty="0"/>
              <a:t>1. Chalasani N et al. </a:t>
            </a:r>
            <a:r>
              <a:rPr lang="en-US" sz="1100" i="0" dirty="0"/>
              <a:t>Hepatology</a:t>
            </a:r>
            <a:r>
              <a:rPr lang="en-US" sz="1100" i="1" dirty="0"/>
              <a:t>. </a:t>
            </a:r>
            <a:r>
              <a:rPr lang="en-US" sz="1100" dirty="0"/>
              <a:t>2018;67:328–35.</a:t>
            </a:r>
          </a:p>
          <a:p>
            <a:pPr marL="0">
              <a:buNone/>
            </a:pPr>
            <a:endParaRPr lang="en-US" sz="1100" dirty="0"/>
          </a:p>
          <a:p>
            <a:pPr marL="0">
              <a:buNone/>
            </a:pPr>
            <a:r>
              <a:rPr lang="en-US" sz="1100" dirty="0"/>
              <a:t>Images are licensed under the Creative Commons Attribution-Share Alike 4.0 International license. Steatosis images: Copyright © 2014 Calicut Medical College. You are free to share and adapt this image as per the CC BY-SA 4.0. Ballooning image: Copyright © 2009 </a:t>
            </a:r>
            <a:r>
              <a:rPr lang="en-US" sz="1100" dirty="0">
                <a:hlinkClick r:id="rId3"/>
              </a:rPr>
              <a:t>Michael Bonert</a:t>
            </a:r>
            <a:r>
              <a:rPr lang="en-US" sz="1100" dirty="0"/>
              <a:t>. You are free to share and adapt this image as per the CC BY-SA 3.0. Inflammation image: Copyright © 2016 </a:t>
            </a:r>
            <a:r>
              <a:rPr lang="en-US" sz="1100" dirty="0">
                <a:hlinkClick r:id="rId3"/>
              </a:rPr>
              <a:t>Michael Bonert</a:t>
            </a:r>
            <a:r>
              <a:rPr lang="en-US" sz="1100" dirty="0"/>
              <a:t>. You are free to share and adapt this image as per the CC BY-SA 3.0. MASH with cirrhosis: Copyright © 2016 Ed Uthman. You are free to share and adapt this image as per the CC BY-SA 2.0.</a:t>
            </a:r>
            <a:endParaRPr lang="en-GB" sz="1100" dirty="0"/>
          </a:p>
          <a:p>
            <a:pPr marL="0"/>
            <a:endParaRPr lang="en-GB" sz="1100" dirty="0"/>
          </a:p>
        </p:txBody>
      </p:sp>
      <p:sp>
        <p:nvSpPr>
          <p:cNvPr id="4" name="Slide Number Placeholder 3"/>
          <p:cNvSpPr>
            <a:spLocks noGrp="1"/>
          </p:cNvSpPr>
          <p:nvPr>
            <p:ph type="sldNum" sz="quarter" idx="5"/>
          </p:nvPr>
        </p:nvSpPr>
        <p:spPr/>
        <p:txBody>
          <a:bodyPr/>
          <a:lstStyle/>
          <a:p>
            <a:fld id="{13CCFC1E-EA92-4404-B763-74C841264F30}" type="slidenum">
              <a:rPr lang="en-US" smtClean="0"/>
              <a:t>23</a:t>
            </a:fld>
            <a:endParaRPr lang="en-US" dirty="0"/>
          </a:p>
        </p:txBody>
      </p:sp>
    </p:spTree>
    <p:extLst>
      <p:ext uri="{BB962C8B-B14F-4D97-AF65-F5344CB8AC3E}">
        <p14:creationId xmlns:p14="http://schemas.microsoft.com/office/powerpoint/2010/main" val="2430715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CFC1E-EA92-4404-B763-74C841264F30}" type="slidenum">
              <a:rPr lang="en-US" smtClean="0"/>
              <a:t>24</a:t>
            </a:fld>
            <a:endParaRPr lang="en-US" dirty="0"/>
          </a:p>
        </p:txBody>
      </p:sp>
    </p:spTree>
    <p:extLst>
      <p:ext uri="{BB962C8B-B14F-4D97-AF65-F5344CB8AC3E}">
        <p14:creationId xmlns:p14="http://schemas.microsoft.com/office/powerpoint/2010/main" val="1524293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13CCFC1E-EA92-4404-B763-74C841264F30}" type="slidenum">
              <a:rPr lang="en-US" smtClean="0"/>
              <a:t>25</a:t>
            </a:fld>
            <a:endParaRPr lang="en-US" dirty="0"/>
          </a:p>
        </p:txBody>
      </p:sp>
    </p:spTree>
    <p:extLst>
      <p:ext uri="{BB962C8B-B14F-4D97-AF65-F5344CB8AC3E}">
        <p14:creationId xmlns:p14="http://schemas.microsoft.com/office/powerpoint/2010/main" val="4169121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CB6CDA-DB12-D1FC-009E-7FD28E139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E5360-938D-4AE0-14C8-BD9ED96A124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3874F3E-82F6-2044-8C52-A684F273DE3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A1BF72-DACE-CE62-C685-6F5280CB7B13}"/>
              </a:ext>
            </a:extLst>
          </p:cNvPr>
          <p:cNvSpPr>
            <a:spLocks noGrp="1"/>
          </p:cNvSpPr>
          <p:nvPr>
            <p:ph type="sldNum" sz="quarter" idx="5"/>
          </p:nvPr>
        </p:nvSpPr>
        <p:spPr/>
        <p:txBody>
          <a:bodyPr/>
          <a:lstStyle/>
          <a:p>
            <a:fld id="{13CCFC1E-EA92-4404-B763-74C841264F30}" type="slidenum">
              <a:rPr lang="en-US" smtClean="0"/>
              <a:t>26</a:t>
            </a:fld>
            <a:endParaRPr lang="en-US" dirty="0"/>
          </a:p>
        </p:txBody>
      </p:sp>
    </p:spTree>
    <p:extLst>
      <p:ext uri="{BB962C8B-B14F-4D97-AF65-F5344CB8AC3E}">
        <p14:creationId xmlns:p14="http://schemas.microsoft.com/office/powerpoint/2010/main" val="275770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CCFC1E-EA92-4404-B763-74C841264F30}" type="slidenum">
              <a:rPr lang="en-US" smtClean="0"/>
              <a:t>27</a:t>
            </a:fld>
            <a:endParaRPr lang="en-US" dirty="0"/>
          </a:p>
        </p:txBody>
      </p:sp>
    </p:spTree>
    <p:extLst>
      <p:ext uri="{BB962C8B-B14F-4D97-AF65-F5344CB8AC3E}">
        <p14:creationId xmlns:p14="http://schemas.microsoft.com/office/powerpoint/2010/main" val="1393930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49A5F-9B08-EBFD-9E57-F357A38FA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CD7CE-549C-EA27-B21A-3EBAE4FAF78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B54F970-4484-C74C-5D60-1C272FFFD4C2}"/>
              </a:ext>
            </a:extLst>
          </p:cNvPr>
          <p:cNvSpPr>
            <a:spLocks noGrp="1"/>
          </p:cNvSpPr>
          <p:nvPr>
            <p:ph type="body" idx="1"/>
          </p:nvPr>
        </p:nvSpPr>
        <p:spPr/>
        <p:txBody>
          <a:bodyPr/>
          <a:lstStyle/>
          <a:p>
            <a:pPr marL="0" indent="0">
              <a:buNone/>
            </a:pPr>
            <a:endParaRPr lang="en-GB"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A46E5166-174A-986C-9850-0DDD84E936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CFC1E-EA92-4404-B763-74C841264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212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8A553-FFBA-FB13-00DA-85C0365A6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FC8DB-3266-174A-B217-357AA6DE68A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A266480-CF9B-0476-51FA-12274E9AAFF0}"/>
              </a:ext>
            </a:extLst>
          </p:cNvPr>
          <p:cNvSpPr>
            <a:spLocks noGrp="1"/>
          </p:cNvSpPr>
          <p:nvPr>
            <p:ph type="body" idx="1"/>
          </p:nvPr>
        </p:nvSpPr>
        <p:spPr/>
        <p:txBody>
          <a:bodyPr/>
          <a:lstStyle/>
          <a:p>
            <a:pPr marL="0" indent="0">
              <a:buNone/>
            </a:pPr>
            <a:endParaRPr lang="en-GB"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1D483AFE-DB35-6228-ECF8-9B004A4D91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CFC1E-EA92-4404-B763-74C841264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47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7D073-6CAC-51AD-10F8-EA76669DA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DD1A7-A441-65DA-F4BD-03C2267498F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2F7411-34F1-E9F6-B2CA-D425F4D7F8C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2251099-A03E-6FC5-58B3-BA913E23BDF0}"/>
              </a:ext>
            </a:extLst>
          </p:cNvPr>
          <p:cNvSpPr>
            <a:spLocks noGrp="1"/>
          </p:cNvSpPr>
          <p:nvPr>
            <p:ph type="sldNum" sz="quarter" idx="5"/>
          </p:nvPr>
        </p:nvSpPr>
        <p:spPr>
          <a:xfrm>
            <a:off x="3884613" y="8685213"/>
            <a:ext cx="2971800" cy="458787"/>
          </a:xfrm>
          <a:prstGeom prst="rect">
            <a:avLst/>
          </a:prstGeom>
        </p:spPr>
        <p:txBody>
          <a:bodyPr/>
          <a:lstStyle/>
          <a:p>
            <a:fld id="{F55C3A4A-438B-4C02-AD11-AE32F1D429DA}" type="slidenum">
              <a:rPr lang="en-CA" smtClean="0"/>
              <a:pPr/>
              <a:t>3</a:t>
            </a:fld>
            <a:endParaRPr lang="en-CA" dirty="0"/>
          </a:p>
        </p:txBody>
      </p:sp>
    </p:spTree>
    <p:extLst>
      <p:ext uri="{BB962C8B-B14F-4D97-AF65-F5344CB8AC3E}">
        <p14:creationId xmlns:p14="http://schemas.microsoft.com/office/powerpoint/2010/main" val="3004979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C7CBB-9092-0A2D-E5EA-A6975A86A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A55BB-FED1-08A3-C67B-43929F0822A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A83BB36-B309-2B30-560B-53FAF0ACF875}"/>
              </a:ext>
            </a:extLst>
          </p:cNvPr>
          <p:cNvSpPr>
            <a:spLocks noGrp="1"/>
          </p:cNvSpPr>
          <p:nvPr>
            <p:ph type="body" idx="1"/>
          </p:nvPr>
        </p:nvSpPr>
        <p:spPr/>
        <p:txBody>
          <a:bodyPr/>
          <a:lstStyle/>
          <a:p>
            <a:pPr marL="0" indent="0">
              <a:buNone/>
            </a:pPr>
            <a:endParaRPr lang="en-GB"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C56F2106-D2F3-CDBF-A3FC-D83425B8E6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CFC1E-EA92-4404-B763-74C841264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985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672B8-1270-C6E1-F2CF-2F46865ED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B9633-C12D-8BCB-4641-1D39AC6302E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62E1AE9-CFFA-7979-A521-62FA7AC8FBD6}"/>
              </a:ext>
            </a:extLst>
          </p:cNvPr>
          <p:cNvSpPr>
            <a:spLocks noGrp="1"/>
          </p:cNvSpPr>
          <p:nvPr>
            <p:ph type="body" idx="1"/>
          </p:nvPr>
        </p:nvSpPr>
        <p:spPr/>
        <p:txBody>
          <a:bodyPr/>
          <a:lstStyle/>
          <a:p>
            <a:pPr marL="0" indent="0">
              <a:buNone/>
            </a:pPr>
            <a:endParaRPr lang="en-GB"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37914F5B-C2A5-7538-3C40-1896B9E908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CFC1E-EA92-4404-B763-74C841264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8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BFE25B75-C223-D3BC-03A3-0420BF4FE151}"/>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32</a:t>
            </a:fld>
            <a:endParaRPr lang="en-US" dirty="0"/>
          </a:p>
        </p:txBody>
      </p:sp>
    </p:spTree>
    <p:extLst>
      <p:ext uri="{BB962C8B-B14F-4D97-AF65-F5344CB8AC3E}">
        <p14:creationId xmlns:p14="http://schemas.microsoft.com/office/powerpoint/2010/main" val="173209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15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F55C3A4A-438B-4C02-AD11-AE32F1D429DA}" type="slidenum">
              <a:rPr lang="en-CA" smtClean="0"/>
              <a:pPr/>
              <a:t>33</a:t>
            </a:fld>
            <a:endParaRPr lang="en-CA" dirty="0"/>
          </a:p>
        </p:txBody>
      </p:sp>
    </p:spTree>
    <p:extLst>
      <p:ext uri="{BB962C8B-B14F-4D97-AF65-F5344CB8AC3E}">
        <p14:creationId xmlns:p14="http://schemas.microsoft.com/office/powerpoint/2010/main" val="1599053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5600C-DBC5-315F-E8D2-85DC352F6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7EC15-C19C-1996-D2F7-FB308186FB6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62AB21A-CA04-A996-7C18-BB344C3D8E68}"/>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a:extLst>
              <a:ext uri="{FF2B5EF4-FFF2-40B4-BE49-F238E27FC236}">
                <a16:creationId xmlns:a16="http://schemas.microsoft.com/office/drawing/2014/main" id="{61278D0C-3A8C-C0CF-4279-B82085AEFD3C}"/>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34</a:t>
            </a:fld>
            <a:endParaRPr lang="en-CA" dirty="0"/>
          </a:p>
        </p:txBody>
      </p:sp>
    </p:spTree>
    <p:extLst>
      <p:ext uri="{BB962C8B-B14F-4D97-AF65-F5344CB8AC3E}">
        <p14:creationId xmlns:p14="http://schemas.microsoft.com/office/powerpoint/2010/main" val="1009410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F9BECBFF-8F23-8955-1024-A38A7B8A133F}"/>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35</a:t>
            </a:fld>
            <a:endParaRPr lang="en-US" dirty="0"/>
          </a:p>
        </p:txBody>
      </p:sp>
    </p:spTree>
    <p:extLst>
      <p:ext uri="{BB962C8B-B14F-4D97-AF65-F5344CB8AC3E}">
        <p14:creationId xmlns:p14="http://schemas.microsoft.com/office/powerpoint/2010/main" val="624096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8975" y="1143000"/>
            <a:ext cx="5483225" cy="3084513"/>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D7CE12E8-3965-B888-905B-75E61B15E1B9}"/>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36</a:t>
            </a:fld>
            <a:endParaRPr lang="en-US" dirty="0"/>
          </a:p>
        </p:txBody>
      </p:sp>
    </p:spTree>
    <p:extLst>
      <p:ext uri="{BB962C8B-B14F-4D97-AF65-F5344CB8AC3E}">
        <p14:creationId xmlns:p14="http://schemas.microsoft.com/office/powerpoint/2010/main" val="238260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13CCFC1E-EA92-4404-B763-74C841264F30}" type="slidenum">
              <a:rPr lang="en-US" smtClean="0"/>
              <a:t>37</a:t>
            </a:fld>
            <a:endParaRPr lang="en-US" dirty="0"/>
          </a:p>
        </p:txBody>
      </p:sp>
    </p:spTree>
    <p:extLst>
      <p:ext uri="{BB962C8B-B14F-4D97-AF65-F5344CB8AC3E}">
        <p14:creationId xmlns:p14="http://schemas.microsoft.com/office/powerpoint/2010/main" val="1758910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38</a:t>
            </a:fld>
            <a:endParaRPr lang="en-CA" dirty="0"/>
          </a:p>
        </p:txBody>
      </p:sp>
    </p:spTree>
    <p:extLst>
      <p:ext uri="{BB962C8B-B14F-4D97-AF65-F5344CB8AC3E}">
        <p14:creationId xmlns:p14="http://schemas.microsoft.com/office/powerpoint/2010/main" val="2628641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EA0AB-D62B-D2B7-94ED-A3F82FBFD64F}"/>
            </a:ext>
          </a:extLst>
        </p:cNvPr>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B0CD43CA-7B4A-B259-6D47-0A948CF8796E}"/>
              </a:ext>
            </a:extLst>
          </p:cNvPr>
          <p:cNvSpPr>
            <a:spLocks noGrp="1" noRot="1" noChangeAspect="1"/>
          </p:cNvSpPr>
          <p:nvPr>
            <p:ph type="sldImg"/>
          </p:nvPr>
        </p:nvSpPr>
        <p:spPr>
          <a:xfrm>
            <a:off x="684213" y="1139825"/>
            <a:ext cx="5486400" cy="3086100"/>
          </a:xfrm>
        </p:spPr>
        <p:txBody>
          <a:bodyPr/>
          <a:lstStyle/>
          <a:p>
            <a:endParaRPr lang="en-US" dirty="0"/>
          </a:p>
        </p:txBody>
      </p:sp>
      <p:sp>
        <p:nvSpPr>
          <p:cNvPr id="5" name="Notes Placeholder 4">
            <a:extLst>
              <a:ext uri="{FF2B5EF4-FFF2-40B4-BE49-F238E27FC236}">
                <a16:creationId xmlns:a16="http://schemas.microsoft.com/office/drawing/2014/main" id="{66A90C2F-3337-08B5-53C9-274DE06BD4D8}"/>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D1B56B82-CCF7-3F62-BADC-EB001A448872}"/>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39</a:t>
            </a:fld>
            <a:endParaRPr lang="en-US" dirty="0"/>
          </a:p>
        </p:txBody>
      </p:sp>
    </p:spTree>
    <p:extLst>
      <p:ext uri="{BB962C8B-B14F-4D97-AF65-F5344CB8AC3E}">
        <p14:creationId xmlns:p14="http://schemas.microsoft.com/office/powerpoint/2010/main" val="219635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CFC1E-EA92-4404-B763-74C841264F30}" type="slidenum">
              <a:rPr lang="en-US" smtClean="0"/>
              <a:t>4</a:t>
            </a:fld>
            <a:endParaRPr lang="en-US" dirty="0"/>
          </a:p>
        </p:txBody>
      </p:sp>
    </p:spTree>
    <p:extLst>
      <p:ext uri="{BB962C8B-B14F-4D97-AF65-F5344CB8AC3E}">
        <p14:creationId xmlns:p14="http://schemas.microsoft.com/office/powerpoint/2010/main" val="3746046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50938"/>
            <a:ext cx="5486400" cy="30861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2832E47F-3432-653F-7002-F55B7C93C1F2}"/>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40</a:t>
            </a:fld>
            <a:endParaRPr lang="en-US" dirty="0"/>
          </a:p>
        </p:txBody>
      </p:sp>
    </p:spTree>
    <p:extLst>
      <p:ext uri="{BB962C8B-B14F-4D97-AF65-F5344CB8AC3E}">
        <p14:creationId xmlns:p14="http://schemas.microsoft.com/office/powerpoint/2010/main" val="1010553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b="1" dirty="0"/>
              <a:t>Voice over:</a:t>
            </a:r>
            <a:endParaRPr lang="en-US" dirty="0"/>
          </a:p>
          <a:p>
            <a:pPr marL="228600" indent="-228600">
              <a:buFont typeface="+mj-lt"/>
              <a:buAutoNum type="arabicPeriod"/>
            </a:pPr>
            <a:r>
              <a:rPr lang="en-GB" dirty="0"/>
              <a:t>The increased adiposity associated with obesity can create a pro-arrhythmic environment in the heart.</a:t>
            </a:r>
          </a:p>
          <a:p>
            <a:pPr marL="228600" indent="-228600">
              <a:buFont typeface="+mj-lt"/>
              <a:buAutoNum type="arabicPeriod"/>
            </a:pPr>
            <a:r>
              <a:rPr lang="en-GB" dirty="0"/>
              <a:t>Inflammation, oxidative stress, and neurohormonal changes associated with increased epicardial adipose tissue are key pathological processes of obesity-mediated atrial fibrillation.</a:t>
            </a:r>
          </a:p>
          <a:p>
            <a:pPr marL="228600" indent="-228600">
              <a:buFont typeface="+mj-lt"/>
              <a:buAutoNum type="arabicPeriod"/>
            </a:pPr>
            <a:r>
              <a:rPr lang="en-GB" dirty="0"/>
              <a:t>Hemodynamic changes such as increased circulating blood volume and cardiac stroke volume associated with obesity can lead to structural alterations in the heart.</a:t>
            </a:r>
            <a:endParaRPr lang="en-US" dirty="0"/>
          </a:p>
          <a:p>
            <a:pPr marL="228600" indent="-228600">
              <a:buFont typeface="+mj-lt"/>
              <a:buAutoNum type="arabicPeriod"/>
            </a:pPr>
            <a:r>
              <a:rPr lang="en-GB" dirty="0"/>
              <a:t>These pathologies drive structural and electrical remodeling of cardiac tissue, which increases the risk for atrial fibrillation.</a:t>
            </a:r>
            <a:endParaRPr lang="en-US" dirty="0"/>
          </a:p>
          <a:p>
            <a:pPr marL="228600" indent="-228600">
              <a:buFont typeface="+mj-lt"/>
              <a:buAutoNum type="arabicPeriod"/>
            </a:pPr>
            <a:endParaRPr lang="en-US" dirty="0"/>
          </a:p>
          <a:p>
            <a:pPr marL="228600" indent="-228600">
              <a:buFont typeface="+mj-lt"/>
              <a:buAutoNum type="arabicPeriod"/>
            </a:pP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13CCFC1E-EA92-4404-B763-74C841264F30}" type="slidenum">
              <a:rPr lang="en-US" smtClean="0"/>
              <a:t>41</a:t>
            </a:fld>
            <a:endParaRPr lang="en-US" dirty="0"/>
          </a:p>
        </p:txBody>
      </p:sp>
    </p:spTree>
    <p:extLst>
      <p:ext uri="{BB962C8B-B14F-4D97-AF65-F5344CB8AC3E}">
        <p14:creationId xmlns:p14="http://schemas.microsoft.com/office/powerpoint/2010/main" val="2283482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42</a:t>
            </a:fld>
            <a:endParaRPr lang="en-CA" dirty="0"/>
          </a:p>
        </p:txBody>
      </p:sp>
    </p:spTree>
    <p:extLst>
      <p:ext uri="{BB962C8B-B14F-4D97-AF65-F5344CB8AC3E}">
        <p14:creationId xmlns:p14="http://schemas.microsoft.com/office/powerpoint/2010/main" val="655728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5676C-E2DE-8DA1-D629-54E0A8455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6BF5B-52D5-ACCE-0D20-5A3ECDA6E8B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93DE9ED-5B73-C87E-2C49-112AF0BD314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a:extLst>
              <a:ext uri="{FF2B5EF4-FFF2-40B4-BE49-F238E27FC236}">
                <a16:creationId xmlns:a16="http://schemas.microsoft.com/office/drawing/2014/main" id="{819918AE-258D-832F-DB4E-DAB53924D677}"/>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43</a:t>
            </a:fld>
            <a:endParaRPr lang="en-CA" dirty="0"/>
          </a:p>
        </p:txBody>
      </p:sp>
    </p:spTree>
    <p:extLst>
      <p:ext uri="{BB962C8B-B14F-4D97-AF65-F5344CB8AC3E}">
        <p14:creationId xmlns:p14="http://schemas.microsoft.com/office/powerpoint/2010/main" val="3147328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B3578B-2698-8CA7-FD3E-268560F55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B4B2D-3644-CA83-BE22-EBDCCD89902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256D0BA-66DC-6318-DDE4-1394CFF9156D}"/>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a:extLst>
              <a:ext uri="{FF2B5EF4-FFF2-40B4-BE49-F238E27FC236}">
                <a16:creationId xmlns:a16="http://schemas.microsoft.com/office/drawing/2014/main" id="{10A17E8B-8F57-7960-7D34-989C444448FB}"/>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44</a:t>
            </a:fld>
            <a:endParaRPr lang="en-CA" dirty="0"/>
          </a:p>
        </p:txBody>
      </p:sp>
    </p:spTree>
    <p:extLst>
      <p:ext uri="{BB962C8B-B14F-4D97-AF65-F5344CB8AC3E}">
        <p14:creationId xmlns:p14="http://schemas.microsoft.com/office/powerpoint/2010/main" val="2436611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Arial" panose="020B0604020202020204" pitchFamily="34" charset="0"/>
                <a:ea typeface="+mn-ea"/>
                <a:cs typeface="+mn-cs"/>
              </a:rPr>
              <a:t>Overweight: 1.87 (95% CI 1.64, 2.14)</a:t>
            </a:r>
          </a:p>
          <a:p>
            <a:r>
              <a:rPr lang="en-GB" sz="1200" b="0" i="0" u="none" strike="noStrike" kern="1200" baseline="0" dirty="0">
                <a:solidFill>
                  <a:schemeClr val="tx1"/>
                </a:solidFill>
                <a:latin typeface="Arial" panose="020B0604020202020204" pitchFamily="34" charset="0"/>
                <a:ea typeface="+mn-ea"/>
                <a:cs typeface="+mn-cs"/>
              </a:rPr>
              <a:t>Class 1: 3.57 (95% CI 3.05, 4.18)</a:t>
            </a:r>
          </a:p>
          <a:p>
            <a:r>
              <a:rPr lang="en-GB" sz="1200" b="0" i="0" u="none" strike="noStrike" kern="1200" baseline="0" dirty="0">
                <a:solidFill>
                  <a:schemeClr val="tx1"/>
                </a:solidFill>
                <a:latin typeface="Arial" panose="020B0604020202020204" pitchFamily="34" charset="0"/>
                <a:ea typeface="+mn-ea"/>
                <a:cs typeface="+mn-cs"/>
              </a:rPr>
              <a:t>Class 2: 6.12 (95% CI 4.97, 7.54)</a:t>
            </a:r>
          </a:p>
          <a:p>
            <a:r>
              <a:rPr lang="en-GB" sz="1200" b="0" i="0" u="none" strike="noStrike" kern="1200" baseline="0" dirty="0">
                <a:solidFill>
                  <a:schemeClr val="tx1"/>
                </a:solidFill>
                <a:latin typeface="Arial" panose="020B0604020202020204" pitchFamily="34" charset="0"/>
                <a:ea typeface="+mn-ea"/>
                <a:cs typeface="+mn-cs"/>
              </a:rPr>
              <a:t>Class 3: 7.07 (95% CI 5.37, 9.31)</a:t>
            </a:r>
            <a:endParaRPr lang="en-GB" dirty="0"/>
          </a:p>
        </p:txBody>
      </p:sp>
      <p:sp>
        <p:nvSpPr>
          <p:cNvPr id="4" name="Slide Number Placeholder 3"/>
          <p:cNvSpPr>
            <a:spLocks noGrp="1"/>
          </p:cNvSpPr>
          <p:nvPr>
            <p:ph type="sldNum" sz="quarter" idx="5"/>
          </p:nvPr>
        </p:nvSpPr>
        <p:spPr/>
        <p:txBody>
          <a:bodyPr/>
          <a:lstStyle/>
          <a:p>
            <a:fld id="{13CCFC1E-EA92-4404-B763-74C841264F30}" type="slidenum">
              <a:rPr lang="en-US" smtClean="0"/>
              <a:t>45</a:t>
            </a:fld>
            <a:endParaRPr lang="en-US" dirty="0"/>
          </a:p>
        </p:txBody>
      </p:sp>
    </p:spTree>
    <p:extLst>
      <p:ext uri="{BB962C8B-B14F-4D97-AF65-F5344CB8AC3E}">
        <p14:creationId xmlns:p14="http://schemas.microsoft.com/office/powerpoint/2010/main" val="2478140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CFC1E-EA92-4404-B763-74C841264F30}" type="slidenum">
              <a:rPr lang="en-US" smtClean="0"/>
              <a:t>46</a:t>
            </a:fld>
            <a:endParaRPr lang="en-US" dirty="0"/>
          </a:p>
        </p:txBody>
      </p:sp>
    </p:spTree>
    <p:extLst>
      <p:ext uri="{BB962C8B-B14F-4D97-AF65-F5344CB8AC3E}">
        <p14:creationId xmlns:p14="http://schemas.microsoft.com/office/powerpoint/2010/main" val="127549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a:xfrm>
            <a:off x="685800" y="4400550"/>
            <a:ext cx="5486400" cy="4743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1" dirty="0">
                <a:cs typeface="Arial" panose="020B0604020202020204" pitchFamily="34" charset="0"/>
              </a:rPr>
              <a:t>Narration:</a:t>
            </a:r>
          </a:p>
          <a:p>
            <a:pPr marL="0" lvl="0" indent="0">
              <a:buNone/>
              <a:defRPr/>
            </a:pPr>
            <a:r>
              <a:rPr lang="en-US" sz="1100" b="0" i="0" dirty="0">
                <a:solidFill>
                  <a:srgbClr val="242021"/>
                </a:solidFill>
                <a:effectLst/>
                <a:cs typeface="Arial" panose="020B0604020202020204" pitchFamily="34" charset="0"/>
              </a:rPr>
              <a:t>There is a well-described bidirectional association between the dysfunction of the heart and the kidneys, known as cardiorenal syndrome, whereby dysfunction in one of the organs is associated with dysfunction in the other. There is similarly widespread appreciation of the syndrome of cardiometabolic disease. Excess and dysfunctional adipose tissue (particularly visceral adiposity and other ectopic fat deposition) can cause inflammation, insulin resistance, and the emergence of metabolic risk factors and myriad systemic effects, including an increased risk for CVD. Although these syndromes are well recognized, there is growing awareness that metabolic abnormalities play a key pathophysiological role in bidirectional cardiovascular</a:t>
            </a:r>
            <a:r>
              <a:rPr lang="en-GB" sz="1100" dirty="0">
                <a:cs typeface="Arial" panose="020B0604020202020204" pitchFamily="34" charset="0"/>
              </a:rPr>
              <a:t>–</a:t>
            </a:r>
            <a:r>
              <a:rPr lang="en-US" sz="1100" b="0" i="0" dirty="0">
                <a:solidFill>
                  <a:srgbClr val="242021"/>
                </a:solidFill>
                <a:effectLst/>
                <a:cs typeface="Arial" panose="020B0604020202020204" pitchFamily="34" charset="0"/>
              </a:rPr>
              <a:t>kidney interactions. In addition, kidney dysfunction is increasingly recognized as a key mediator of the relationship between metabolic risk factors and CVD, particularly HF.</a:t>
            </a:r>
            <a:r>
              <a:rPr lang="en-US" sz="1100" b="0" i="0" baseline="30000" dirty="0">
                <a:solidFill>
                  <a:srgbClr val="242021"/>
                </a:solidFill>
                <a:effectLst/>
                <a:cs typeface="Arial" panose="020B0604020202020204" pitchFamily="34" charset="0"/>
              </a:rPr>
              <a:t>1,2</a:t>
            </a:r>
            <a:r>
              <a:rPr lang="en-US" sz="1100" b="0" i="0" dirty="0">
                <a:solidFill>
                  <a:srgbClr val="242021"/>
                </a:solidFill>
                <a:effectLs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202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2021"/>
                </a:solidFill>
                <a:effectLst/>
                <a:cs typeface="Arial" panose="020B0604020202020204" pitchFamily="34" charset="0"/>
              </a:rPr>
              <a:t>Therefore, rather than simply considering cardiorenal syndrome and cardiometabolic disease as separate entities, it is increasingly clear that we need to consider their overlap as a broader construct of CKM syndrome.</a:t>
            </a:r>
            <a:endParaRPr lang="en-CA" sz="1100" b="0" dirty="0">
              <a:cs typeface="Arial" panose="020B0604020202020204" pitchFamily="34" charset="0"/>
            </a:endParaRPr>
          </a:p>
          <a:p>
            <a:endParaRPr lang="en-US" sz="1100" b="1" i="0" dirty="0">
              <a:ea typeface="Apis For Office" panose="020B05040101010101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b="1" dirty="0">
                <a:cs typeface="Arial" panose="020B0604020202020204" pitchFamily="34" charset="0"/>
              </a:rPr>
              <a:t>Abbreviations for narration:</a:t>
            </a:r>
          </a:p>
          <a:p>
            <a:pPr marL="0" indent="0">
              <a:buNone/>
            </a:pPr>
            <a:r>
              <a:rPr lang="en-US" sz="1100" b="0" i="0" dirty="0">
                <a:solidFill>
                  <a:srgbClr val="242021"/>
                </a:solidFill>
                <a:effectLst/>
                <a:cs typeface="Arial" panose="020B0604020202020204" pitchFamily="34" charset="0"/>
              </a:rPr>
              <a:t>CKM, cardiovascular-kidney-metabolic; CVD, cardiovascular disease; HF, heart failure.</a:t>
            </a:r>
            <a:endParaRPr lang="en-CA" sz="1100" dirty="0">
              <a:cs typeface="Arial" panose="020B0604020202020204" pitchFamily="34" charset="0"/>
            </a:endParaRPr>
          </a:p>
          <a:p>
            <a:endParaRPr lang="en-CA" sz="11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b="1" dirty="0">
                <a:cs typeface="Arial" panose="020B0604020202020204" pitchFamily="34" charset="0"/>
              </a:rPr>
              <a:t>References for narration:</a:t>
            </a:r>
          </a:p>
          <a:p>
            <a:pPr marL="228600" indent="-228600">
              <a:buAutoNum type="arabicPeriod"/>
            </a:pPr>
            <a:r>
              <a:rPr lang="en-US" sz="1100" dirty="0">
                <a:cs typeface="Arial" panose="020B0604020202020204" pitchFamily="34" charset="0"/>
              </a:rPr>
              <a:t>Ndumele CE et al. </a:t>
            </a:r>
            <a:r>
              <a:rPr lang="en-US" sz="1100" i="0" dirty="0">
                <a:cs typeface="Arial" panose="020B0604020202020204" pitchFamily="34" charset="0"/>
              </a:rPr>
              <a:t>Circulation</a:t>
            </a:r>
            <a:r>
              <a:rPr lang="en-US" sz="1100" dirty="0">
                <a:cs typeface="Arial" panose="020B0604020202020204" pitchFamily="34" charset="0"/>
              </a:rPr>
              <a:t> 2023;148:1606</a:t>
            </a:r>
            <a:r>
              <a:rPr lang="en-GB" sz="1100" dirty="0">
                <a:cs typeface="Arial" panose="020B0604020202020204" pitchFamily="34" charset="0"/>
              </a:rPr>
              <a:t>–</a:t>
            </a:r>
            <a:r>
              <a:rPr lang="en-US" sz="1100" dirty="0">
                <a:cs typeface="Arial" panose="020B0604020202020204" pitchFamily="34" charset="0"/>
              </a:rPr>
              <a:t>1635.</a:t>
            </a:r>
          </a:p>
          <a:p>
            <a:pPr marL="228600" indent="-228600">
              <a:buAutoNum type="arabicPeriod"/>
            </a:pPr>
            <a:r>
              <a:rPr lang="en-US" sz="1100" kern="1200" dirty="0">
                <a:solidFill>
                  <a:schemeClr val="tx1"/>
                </a:solidFill>
                <a:cs typeface="Arial" panose="020B0604020202020204" pitchFamily="34" charset="0"/>
              </a:rPr>
              <a:t>Ndumele CE et al. </a:t>
            </a:r>
            <a:r>
              <a:rPr lang="en-US" sz="1100" i="0" kern="1200" dirty="0">
                <a:solidFill>
                  <a:schemeClr val="tx1"/>
                </a:solidFill>
                <a:cs typeface="Arial" panose="020B0604020202020204" pitchFamily="34" charset="0"/>
              </a:rPr>
              <a:t>Circulation</a:t>
            </a:r>
            <a:r>
              <a:rPr lang="en-US" sz="1100" kern="1200" dirty="0">
                <a:solidFill>
                  <a:schemeClr val="tx1"/>
                </a:solidFill>
                <a:cs typeface="Arial" panose="020B0604020202020204" pitchFamily="34" charset="0"/>
              </a:rPr>
              <a:t> 2023;148:1636</a:t>
            </a:r>
            <a:r>
              <a:rPr lang="en-GB" sz="1100" dirty="0">
                <a:cs typeface="Arial" panose="020B0604020202020204" pitchFamily="34" charset="0"/>
              </a:rPr>
              <a:t>–</a:t>
            </a:r>
            <a:r>
              <a:rPr lang="en-US" sz="1100" kern="1200" dirty="0">
                <a:solidFill>
                  <a:schemeClr val="tx1"/>
                </a:solidFill>
                <a:cs typeface="Arial" panose="020B0604020202020204" pitchFamily="34" charset="0"/>
              </a:rPr>
              <a:t>1664.</a:t>
            </a:r>
            <a:endParaRPr lang="en-CA" sz="1100" b="1" dirty="0">
              <a:cs typeface="Arial" panose="020B0604020202020204" pitchFamily="34" charset="0"/>
            </a:endParaRPr>
          </a:p>
          <a:p>
            <a:pPr marL="0" indent="0">
              <a:buNone/>
            </a:pPr>
            <a:endParaRPr lang="en-GB" sz="110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CFC1E-EA92-4404-B763-74C841264F30}" type="slidenum">
              <a:rPr lang="en-US" smtClean="0"/>
              <a:t>47</a:t>
            </a:fld>
            <a:endParaRPr lang="en-US" dirty="0"/>
          </a:p>
        </p:txBody>
      </p:sp>
    </p:spTree>
    <p:extLst>
      <p:ext uri="{BB962C8B-B14F-4D97-AF65-F5344CB8AC3E}">
        <p14:creationId xmlns:p14="http://schemas.microsoft.com/office/powerpoint/2010/main" val="967260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CFC1E-EA92-4404-B763-74C841264F30}" type="slidenum">
              <a:rPr lang="en-US" smtClean="0"/>
              <a:t>48</a:t>
            </a:fld>
            <a:endParaRPr lang="en-US" dirty="0"/>
          </a:p>
        </p:txBody>
      </p:sp>
    </p:spTree>
    <p:extLst>
      <p:ext uri="{BB962C8B-B14F-4D97-AF65-F5344CB8AC3E}">
        <p14:creationId xmlns:p14="http://schemas.microsoft.com/office/powerpoint/2010/main" val="22393054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49</a:t>
            </a:fld>
            <a:endParaRPr lang="en-CA" dirty="0"/>
          </a:p>
        </p:txBody>
      </p:sp>
    </p:spTree>
    <p:extLst>
      <p:ext uri="{BB962C8B-B14F-4D97-AF65-F5344CB8AC3E}">
        <p14:creationId xmlns:p14="http://schemas.microsoft.com/office/powerpoint/2010/main" val="246366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30E18-4549-F906-6E1B-28E4ABB16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0A3C-40B6-0510-BA42-71515F2C399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AB585BA-E961-2E72-3C1F-D6B919636EA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a:extLst>
              <a:ext uri="{FF2B5EF4-FFF2-40B4-BE49-F238E27FC236}">
                <a16:creationId xmlns:a16="http://schemas.microsoft.com/office/drawing/2014/main" id="{6239EEF8-5A30-1A6C-B25F-8BAF23EFBE22}"/>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5</a:t>
            </a:fld>
            <a:endParaRPr lang="en-CA" dirty="0"/>
          </a:p>
        </p:txBody>
      </p:sp>
    </p:spTree>
    <p:extLst>
      <p:ext uri="{BB962C8B-B14F-4D97-AF65-F5344CB8AC3E}">
        <p14:creationId xmlns:p14="http://schemas.microsoft.com/office/powerpoint/2010/main" val="697265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6400" cy="3087688"/>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80DD2BBD-1182-7EDB-E3A9-E765B5F5A6F8}"/>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50</a:t>
            </a:fld>
            <a:endParaRPr lang="en-US" dirty="0"/>
          </a:p>
        </p:txBody>
      </p:sp>
    </p:spTree>
    <p:extLst>
      <p:ext uri="{BB962C8B-B14F-4D97-AF65-F5344CB8AC3E}">
        <p14:creationId xmlns:p14="http://schemas.microsoft.com/office/powerpoint/2010/main" val="35235267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536B8D6B-7A93-B2A4-9256-38922C493C12}"/>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51</a:t>
            </a:fld>
            <a:endParaRPr lang="en-US" dirty="0"/>
          </a:p>
        </p:txBody>
      </p:sp>
    </p:spTree>
    <p:extLst>
      <p:ext uri="{BB962C8B-B14F-4D97-AF65-F5344CB8AC3E}">
        <p14:creationId xmlns:p14="http://schemas.microsoft.com/office/powerpoint/2010/main" val="462255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75E6FFDC-26D6-A57F-3FC2-D9C909DCB985}"/>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52</a:t>
            </a:fld>
            <a:endParaRPr lang="en-US" dirty="0"/>
          </a:p>
        </p:txBody>
      </p:sp>
    </p:spTree>
    <p:extLst>
      <p:ext uri="{BB962C8B-B14F-4D97-AF65-F5344CB8AC3E}">
        <p14:creationId xmlns:p14="http://schemas.microsoft.com/office/powerpoint/2010/main" val="36420742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2EC770D4-225F-07EA-60BB-672A5FDBDF5B}"/>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53</a:t>
            </a:fld>
            <a:endParaRPr lang="en-US" dirty="0"/>
          </a:p>
        </p:txBody>
      </p:sp>
    </p:spTree>
    <p:extLst>
      <p:ext uri="{BB962C8B-B14F-4D97-AF65-F5344CB8AC3E}">
        <p14:creationId xmlns:p14="http://schemas.microsoft.com/office/powerpoint/2010/main" val="3960460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B2937-266C-D40F-F478-D3133319EF6A}"/>
            </a:ext>
          </a:extLst>
        </p:cNvPr>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CB84916A-6078-6E9D-408A-4E438D3B0975}"/>
              </a:ext>
            </a:extLst>
          </p:cNvPr>
          <p:cNvSpPr>
            <a:spLocks noGrp="1" noRot="1" noChangeAspect="1"/>
          </p:cNvSpPr>
          <p:nvPr>
            <p:ph type="sldImg"/>
          </p:nvPr>
        </p:nvSpPr>
        <p:spPr>
          <a:xfrm>
            <a:off x="693738" y="1154113"/>
            <a:ext cx="5478462" cy="3082925"/>
          </a:xfrm>
        </p:spPr>
        <p:txBody>
          <a:bodyPr/>
          <a:lstStyle/>
          <a:p>
            <a:endParaRPr lang="en-US" dirty="0"/>
          </a:p>
        </p:txBody>
      </p:sp>
      <p:sp>
        <p:nvSpPr>
          <p:cNvPr id="5" name="Notes Placeholder 4">
            <a:extLst>
              <a:ext uri="{FF2B5EF4-FFF2-40B4-BE49-F238E27FC236}">
                <a16:creationId xmlns:a16="http://schemas.microsoft.com/office/drawing/2014/main" id="{F3FBE9E2-7A3B-3197-ED92-F2FB63260D51}"/>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graphicFrame>
        <p:nvGraphicFramePr>
          <p:cNvPr id="2" name="Table 1">
            <a:extLst>
              <a:ext uri="{FF2B5EF4-FFF2-40B4-BE49-F238E27FC236}">
                <a16:creationId xmlns:a16="http://schemas.microsoft.com/office/drawing/2014/main" id="{0A11C2D0-5D40-5D14-D471-5E3C5A91EFB0}"/>
              </a:ext>
            </a:extLst>
          </p:cNvPr>
          <p:cNvGraphicFramePr>
            <a:graphicFrameLocks noGrp="1"/>
          </p:cNvGraphicFramePr>
          <p:nvPr>
            <p:extLst>
              <p:ext uri="{D42A27DB-BD31-4B8C-83A1-F6EECF244321}">
                <p14:modId xmlns:p14="http://schemas.microsoft.com/office/powerpoint/2010/main" val="1784716435"/>
              </p:ext>
            </p:extLst>
          </p:nvPr>
        </p:nvGraphicFramePr>
        <p:xfrm>
          <a:off x="114300" y="4343400"/>
          <a:ext cx="6629400" cy="1946464"/>
        </p:xfrm>
        <a:graphic>
          <a:graphicData uri="http://schemas.openxmlformats.org/drawingml/2006/table">
            <a:tbl>
              <a:tblPr firstRow="1" bandRow="1">
                <a:tableStyleId>{073A0DAA-6AF3-43AB-8588-CEC1D06C72B9}</a:tableStyleId>
              </a:tblPr>
              <a:tblGrid>
                <a:gridCol w="828675">
                  <a:extLst>
                    <a:ext uri="{9D8B030D-6E8A-4147-A177-3AD203B41FA5}">
                      <a16:colId xmlns:a16="http://schemas.microsoft.com/office/drawing/2014/main" val="2339343787"/>
                    </a:ext>
                  </a:extLst>
                </a:gridCol>
                <a:gridCol w="828675">
                  <a:extLst>
                    <a:ext uri="{9D8B030D-6E8A-4147-A177-3AD203B41FA5}">
                      <a16:colId xmlns:a16="http://schemas.microsoft.com/office/drawing/2014/main" val="1778917440"/>
                    </a:ext>
                  </a:extLst>
                </a:gridCol>
                <a:gridCol w="828675">
                  <a:extLst>
                    <a:ext uri="{9D8B030D-6E8A-4147-A177-3AD203B41FA5}">
                      <a16:colId xmlns:a16="http://schemas.microsoft.com/office/drawing/2014/main" val="1843480997"/>
                    </a:ext>
                  </a:extLst>
                </a:gridCol>
                <a:gridCol w="905761">
                  <a:extLst>
                    <a:ext uri="{9D8B030D-6E8A-4147-A177-3AD203B41FA5}">
                      <a16:colId xmlns:a16="http://schemas.microsoft.com/office/drawing/2014/main" val="1028218727"/>
                    </a:ext>
                  </a:extLst>
                </a:gridCol>
                <a:gridCol w="751589">
                  <a:extLst>
                    <a:ext uri="{9D8B030D-6E8A-4147-A177-3AD203B41FA5}">
                      <a16:colId xmlns:a16="http://schemas.microsoft.com/office/drawing/2014/main" val="3356189811"/>
                    </a:ext>
                  </a:extLst>
                </a:gridCol>
                <a:gridCol w="828675">
                  <a:extLst>
                    <a:ext uri="{9D8B030D-6E8A-4147-A177-3AD203B41FA5}">
                      <a16:colId xmlns:a16="http://schemas.microsoft.com/office/drawing/2014/main" val="4086251950"/>
                    </a:ext>
                  </a:extLst>
                </a:gridCol>
                <a:gridCol w="886490">
                  <a:extLst>
                    <a:ext uri="{9D8B030D-6E8A-4147-A177-3AD203B41FA5}">
                      <a16:colId xmlns:a16="http://schemas.microsoft.com/office/drawing/2014/main" val="2735069383"/>
                    </a:ext>
                  </a:extLst>
                </a:gridCol>
                <a:gridCol w="770860">
                  <a:extLst>
                    <a:ext uri="{9D8B030D-6E8A-4147-A177-3AD203B41FA5}">
                      <a16:colId xmlns:a16="http://schemas.microsoft.com/office/drawing/2014/main" val="3997095662"/>
                    </a:ext>
                  </a:extLst>
                </a:gridCol>
              </a:tblGrid>
              <a:tr h="226240">
                <a:tc rowSpan="2">
                  <a:txBody>
                    <a:bodyPr/>
                    <a:lstStyle/>
                    <a:p>
                      <a:r>
                        <a:rPr lang="en-GB" sz="1050" b="1" i="0" u="none" strike="noStrike" kern="1200" baseline="0" dirty="0">
                          <a:solidFill>
                            <a:schemeClr val="lt1"/>
                          </a:solidFill>
                          <a:latin typeface="+mn-lt"/>
                          <a:ea typeface="+mn-ea"/>
                          <a:cs typeface="+mn-cs"/>
                        </a:rPr>
                        <a:t>WOMAC index</a:t>
                      </a:r>
                      <a:endParaRPr lang="en-GB" sz="1050" b="1" dirty="0"/>
                    </a:p>
                  </a:txBody>
                  <a:tcPr/>
                </a:tc>
                <a:tc gridSpan="3">
                  <a:txBody>
                    <a:bodyPr/>
                    <a:lstStyle/>
                    <a:p>
                      <a:r>
                        <a:rPr lang="en-GB" sz="1050" b="1" i="0" u="none" strike="noStrike" kern="1200" baseline="0" dirty="0">
                          <a:solidFill>
                            <a:schemeClr val="lt1"/>
                          </a:solidFill>
                          <a:latin typeface="+mn-lt"/>
                          <a:ea typeface="+mn-ea"/>
                          <a:cs typeface="+mn-cs"/>
                        </a:rPr>
                        <a:t>Low-energy diet</a:t>
                      </a:r>
                      <a:endParaRPr lang="en-GB" sz="1050" b="1" dirty="0"/>
                    </a:p>
                  </a:txBody>
                  <a:tcPr/>
                </a:tc>
                <a:tc hMerge="1">
                  <a:txBody>
                    <a:bodyPr/>
                    <a:lstStyle/>
                    <a:p>
                      <a:endParaRPr lang="en-GB"/>
                    </a:p>
                  </a:txBody>
                  <a:tcPr/>
                </a:tc>
                <a:tc hMerge="1">
                  <a:txBody>
                    <a:bodyPr/>
                    <a:lstStyle/>
                    <a:p>
                      <a:endParaRPr lang="en-GB"/>
                    </a:p>
                  </a:txBody>
                  <a:tcPr/>
                </a:tc>
                <a:tc gridSpan="3">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GB" sz="1050" b="1" i="0" u="none" strike="noStrike" kern="1200" baseline="0" dirty="0">
                          <a:solidFill>
                            <a:schemeClr val="lt1"/>
                          </a:solidFill>
                          <a:latin typeface="+mn-lt"/>
                          <a:ea typeface="+mn-ea"/>
                          <a:cs typeface="+mn-cs"/>
                        </a:rPr>
                        <a:t>Control</a:t>
                      </a:r>
                      <a:endParaRPr lang="en-GB" sz="1050" b="1" dirty="0"/>
                    </a:p>
                  </a:txBody>
                  <a:tcPr/>
                </a:tc>
                <a:tc hMerge="1">
                  <a:txBody>
                    <a:bodyPr/>
                    <a:lstStyle/>
                    <a:p>
                      <a:endParaRPr/>
                    </a:p>
                  </a:txBody>
                  <a:tcPr/>
                </a:tc>
                <a:tc hMerge="1">
                  <a:txBody>
                    <a:bodyPr/>
                    <a:lstStyle/>
                    <a:p>
                      <a:endParaRPr lang="en-GB"/>
                    </a:p>
                  </a:txBody>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GB" sz="1050" dirty="0"/>
                        <a:t>Difference</a:t>
                      </a:r>
                    </a:p>
                  </a:txBody>
                  <a:tcPr/>
                </a:tc>
                <a:extLst>
                  <a:ext uri="{0D108BD9-81ED-4DB2-BD59-A6C34878D82A}">
                    <a16:rowId xmlns:a16="http://schemas.microsoft.com/office/drawing/2014/main" val="2351729076"/>
                  </a:ext>
                </a:extLst>
              </a:tr>
              <a:tr h="646400">
                <a:tc vMerge="1">
                  <a:txBody>
                    <a:bodyPr/>
                    <a:lstStyle/>
                    <a:p>
                      <a:endParaRPr lang="en-GB"/>
                    </a:p>
                  </a:txBody>
                  <a:tcPr/>
                </a:tc>
                <a:tc>
                  <a:txBody>
                    <a:bodyPr/>
                    <a:lstStyle/>
                    <a:p>
                      <a:r>
                        <a:rPr lang="en-GB" sz="1050" dirty="0"/>
                        <a:t>Baseline, mm</a:t>
                      </a:r>
                    </a:p>
                  </a:txBody>
                  <a:tcPr/>
                </a:tc>
                <a:tc>
                  <a:txBody>
                    <a:bodyPr/>
                    <a:lstStyle/>
                    <a:p>
                      <a:r>
                        <a:rPr lang="en-GB" sz="1050" dirty="0"/>
                        <a:t>8 weeks, mm</a:t>
                      </a:r>
                    </a:p>
                  </a:txBody>
                  <a:tcPr/>
                </a:tc>
                <a:tc>
                  <a:txBody>
                    <a:bodyPr/>
                    <a:lstStyle/>
                    <a:p>
                      <a:r>
                        <a:rPr lang="en-GB" sz="1050" dirty="0"/>
                        <a:t>Percentage change (%)</a:t>
                      </a:r>
                    </a:p>
                  </a:txBody>
                  <a:tcPr/>
                </a:tc>
                <a:tc>
                  <a:txBody>
                    <a:bodyPr/>
                    <a:lstStyle/>
                    <a:p>
                      <a:r>
                        <a:rPr lang="en-GB" sz="1050" dirty="0"/>
                        <a:t>Baseline, mm</a:t>
                      </a:r>
                    </a:p>
                  </a:txBody>
                  <a:tcPr/>
                </a:tc>
                <a:tc>
                  <a:txBody>
                    <a:bodyPr/>
                    <a:lstStyle/>
                    <a:p>
                      <a:r>
                        <a:rPr lang="en-GB" sz="1050" dirty="0"/>
                        <a:t>8 weeks, mm</a:t>
                      </a:r>
                    </a:p>
                  </a:txBody>
                  <a:tcPr/>
                </a:tc>
                <a:tc>
                  <a:txBody>
                    <a:bodyPr/>
                    <a:lstStyle/>
                    <a:p>
                      <a:r>
                        <a:rPr lang="en-GB" sz="1050" dirty="0"/>
                        <a:t>Percentage change</a:t>
                      </a:r>
                    </a:p>
                  </a:txBody>
                  <a:tcPr/>
                </a:tc>
                <a:tc>
                  <a:txBody>
                    <a:bodyPr/>
                    <a:lstStyle/>
                    <a:p>
                      <a:r>
                        <a:rPr lang="en-GB" sz="1050" dirty="0"/>
                        <a:t> </a:t>
                      </a:r>
                    </a:p>
                  </a:txBody>
                  <a:tcPr/>
                </a:tc>
                <a:extLst>
                  <a:ext uri="{0D108BD9-81ED-4DB2-BD59-A6C34878D82A}">
                    <a16:rowId xmlns:a16="http://schemas.microsoft.com/office/drawing/2014/main" val="3854252518"/>
                  </a:ext>
                </a:extLst>
              </a:tr>
              <a:tr h="262151">
                <a:tc>
                  <a:txBody>
                    <a:bodyPr/>
                    <a:lstStyle/>
                    <a:p>
                      <a:r>
                        <a:rPr lang="en-GB" sz="1050" dirty="0">
                          <a:solidFill>
                            <a:schemeClr val="tx1"/>
                          </a:solidFill>
                        </a:rPr>
                        <a:t>Total</a:t>
                      </a:r>
                    </a:p>
                  </a:txBody>
                  <a:tcPr/>
                </a:tc>
                <a:tc>
                  <a:txBody>
                    <a:bodyPr/>
                    <a:lstStyle/>
                    <a:p>
                      <a:r>
                        <a:rPr lang="en-GB" sz="1050" b="0" i="0" u="none" strike="noStrike" kern="1200" baseline="0" dirty="0">
                          <a:solidFill>
                            <a:schemeClr val="dk1"/>
                          </a:solidFill>
                          <a:latin typeface="+mn-lt"/>
                          <a:ea typeface="+mn-ea"/>
                          <a:cs typeface="+mn-cs"/>
                        </a:rPr>
                        <a:t>950.1</a:t>
                      </a:r>
                      <a:endParaRPr lang="en-GB" sz="1050" dirty="0"/>
                    </a:p>
                  </a:txBody>
                  <a:tcPr/>
                </a:tc>
                <a:tc>
                  <a:txBody>
                    <a:bodyPr/>
                    <a:lstStyle/>
                    <a:p>
                      <a:r>
                        <a:rPr lang="en-GB" sz="1050" b="0" i="0" u="none" strike="noStrike" kern="1200" baseline="0" dirty="0">
                          <a:solidFill>
                            <a:schemeClr val="dk1"/>
                          </a:solidFill>
                          <a:latin typeface="+mn-lt"/>
                          <a:ea typeface="+mn-ea"/>
                          <a:cs typeface="+mn-cs"/>
                        </a:rPr>
                        <a:t>-334.5</a:t>
                      </a:r>
                      <a:endParaRPr lang="en-GB" sz="1050" dirty="0"/>
                    </a:p>
                  </a:txBody>
                  <a:tcPr/>
                </a:tc>
                <a:tc>
                  <a:txBody>
                    <a:bodyPr/>
                    <a:lstStyle/>
                    <a:p>
                      <a:r>
                        <a:rPr lang="en-GB" sz="1050" dirty="0"/>
                        <a:t>35.2</a:t>
                      </a:r>
                    </a:p>
                  </a:txBody>
                  <a:tcPr/>
                </a:tc>
                <a:tc>
                  <a:txBody>
                    <a:bodyPr/>
                    <a:lstStyle/>
                    <a:p>
                      <a:r>
                        <a:rPr lang="en-GB" sz="1050" b="0" i="0" u="none" strike="noStrike" kern="1200" baseline="0" dirty="0">
                          <a:solidFill>
                            <a:schemeClr val="dk1"/>
                          </a:solidFill>
                          <a:latin typeface="+mn-lt"/>
                          <a:ea typeface="+mn-ea"/>
                          <a:cs typeface="+mn-cs"/>
                        </a:rPr>
                        <a:t>838.2</a:t>
                      </a:r>
                      <a:endParaRPr lang="en-GB" sz="1050" dirty="0"/>
                    </a:p>
                  </a:txBody>
                  <a:tcPr/>
                </a:tc>
                <a:tc>
                  <a:txBody>
                    <a:bodyPr/>
                    <a:lstStyle/>
                    <a:p>
                      <a:r>
                        <a:rPr lang="en-GB" sz="1050" b="0" i="0" u="none" strike="noStrike" kern="1200" baseline="0" dirty="0">
                          <a:solidFill>
                            <a:schemeClr val="dk1"/>
                          </a:solidFill>
                          <a:latin typeface="+mn-lt"/>
                          <a:ea typeface="+mn-ea"/>
                          <a:cs typeface="+mn-cs"/>
                        </a:rPr>
                        <a:t>-115.2</a:t>
                      </a:r>
                      <a:endParaRPr lang="en-GB" sz="1050" dirty="0"/>
                    </a:p>
                  </a:txBody>
                  <a:tcPr/>
                </a:tc>
                <a:tc>
                  <a:txBody>
                    <a:bodyPr/>
                    <a:lstStyle/>
                    <a:p>
                      <a:r>
                        <a:rPr lang="en-GB" sz="1050" dirty="0"/>
                        <a:t>13.7</a:t>
                      </a:r>
                    </a:p>
                  </a:txBody>
                  <a:tcPr/>
                </a:tc>
                <a:tc>
                  <a:txBody>
                    <a:bodyPr/>
                    <a:lstStyle/>
                    <a:p>
                      <a:r>
                        <a:rPr lang="en-GB" sz="1050" dirty="0"/>
                        <a:t>21.5</a:t>
                      </a:r>
                    </a:p>
                  </a:txBody>
                  <a:tcPr/>
                </a:tc>
                <a:extLst>
                  <a:ext uri="{0D108BD9-81ED-4DB2-BD59-A6C34878D82A}">
                    <a16:rowId xmlns:a16="http://schemas.microsoft.com/office/drawing/2014/main" val="2862159492"/>
                  </a:ext>
                </a:extLst>
              </a:tr>
              <a:tr h="262151">
                <a:tc>
                  <a:txBody>
                    <a:bodyPr/>
                    <a:lstStyle/>
                    <a:p>
                      <a:r>
                        <a:rPr lang="en-GB" sz="1050" dirty="0">
                          <a:solidFill>
                            <a:schemeClr val="tx1"/>
                          </a:solidFill>
                        </a:rPr>
                        <a:t>Pain</a:t>
                      </a:r>
                    </a:p>
                  </a:txBody>
                  <a:tcPr/>
                </a:tc>
                <a:tc>
                  <a:txBody>
                    <a:bodyPr/>
                    <a:lstStyle/>
                    <a:p>
                      <a:r>
                        <a:rPr lang="en-GB" sz="1050" b="0" i="0" u="none" strike="noStrike" kern="1200" baseline="0" dirty="0">
                          <a:solidFill>
                            <a:schemeClr val="dk1"/>
                          </a:solidFill>
                          <a:latin typeface="+mn-lt"/>
                          <a:ea typeface="+mn-ea"/>
                          <a:cs typeface="+mn-cs"/>
                        </a:rPr>
                        <a:t>197.0</a:t>
                      </a:r>
                      <a:endParaRPr lang="en-GB" sz="1050" dirty="0"/>
                    </a:p>
                  </a:txBody>
                  <a:tcPr/>
                </a:tc>
                <a:tc>
                  <a:txBody>
                    <a:bodyPr/>
                    <a:lstStyle/>
                    <a:p>
                      <a:r>
                        <a:rPr lang="en-GB" sz="1050" b="0" i="0" u="none" strike="noStrike" kern="1200" baseline="0" dirty="0">
                          <a:solidFill>
                            <a:schemeClr val="dk1"/>
                          </a:solidFill>
                          <a:latin typeface="+mn-lt"/>
                          <a:ea typeface="+mn-ea"/>
                          <a:cs typeface="+mn-cs"/>
                        </a:rPr>
                        <a:t>-57.0</a:t>
                      </a:r>
                      <a:endParaRPr lang="en-GB" sz="1050" dirty="0"/>
                    </a:p>
                  </a:txBody>
                  <a:tcPr/>
                </a:tc>
                <a:tc>
                  <a:txBody>
                    <a:bodyPr/>
                    <a:lstStyle/>
                    <a:p>
                      <a:r>
                        <a:rPr lang="en-GB" sz="1050" dirty="0"/>
                        <a:t>28.9</a:t>
                      </a:r>
                    </a:p>
                  </a:txBody>
                  <a:tcPr/>
                </a:tc>
                <a:tc>
                  <a:txBody>
                    <a:bodyPr/>
                    <a:lstStyle/>
                    <a:p>
                      <a:r>
                        <a:rPr lang="en-GB" sz="1050" b="0" i="0" u="none" strike="noStrike" kern="1200" baseline="0" dirty="0">
                          <a:solidFill>
                            <a:schemeClr val="dk1"/>
                          </a:solidFill>
                          <a:latin typeface="+mn-lt"/>
                          <a:ea typeface="+mn-ea"/>
                          <a:cs typeface="+mn-cs"/>
                        </a:rPr>
                        <a:t>170.5</a:t>
                      </a:r>
                      <a:endParaRPr lang="en-GB" sz="1050" dirty="0"/>
                    </a:p>
                  </a:txBody>
                  <a:tcPr/>
                </a:tc>
                <a:tc>
                  <a:txBody>
                    <a:bodyPr/>
                    <a:lstStyle/>
                    <a:p>
                      <a:r>
                        <a:rPr lang="en-GB" sz="1050" b="0" i="0" u="none" strike="noStrike" kern="1200" baseline="0" dirty="0">
                          <a:solidFill>
                            <a:schemeClr val="dk1"/>
                          </a:solidFill>
                          <a:latin typeface="+mn-lt"/>
                          <a:ea typeface="+mn-ea"/>
                          <a:cs typeface="+mn-cs"/>
                        </a:rPr>
                        <a:t>-29.8</a:t>
                      </a:r>
                      <a:endParaRPr lang="en-GB" sz="1050" dirty="0"/>
                    </a:p>
                  </a:txBody>
                  <a:tcPr/>
                </a:tc>
                <a:tc>
                  <a:txBody>
                    <a:bodyPr/>
                    <a:lstStyle/>
                    <a:p>
                      <a:r>
                        <a:rPr lang="en-GB" sz="1050" dirty="0"/>
                        <a:t>17.5</a:t>
                      </a:r>
                    </a:p>
                  </a:txBody>
                  <a:tcPr/>
                </a:tc>
                <a:tc>
                  <a:txBody>
                    <a:bodyPr/>
                    <a:lstStyle/>
                    <a:p>
                      <a:r>
                        <a:rPr lang="en-GB" sz="1050" dirty="0"/>
                        <a:t>11.4</a:t>
                      </a:r>
                    </a:p>
                  </a:txBody>
                  <a:tcPr/>
                </a:tc>
                <a:extLst>
                  <a:ext uri="{0D108BD9-81ED-4DB2-BD59-A6C34878D82A}">
                    <a16:rowId xmlns:a16="http://schemas.microsoft.com/office/drawing/2014/main" val="1632805922"/>
                  </a:ext>
                </a:extLst>
              </a:tr>
              <a:tr h="262151">
                <a:tc>
                  <a:txBody>
                    <a:bodyPr/>
                    <a:lstStyle/>
                    <a:p>
                      <a:r>
                        <a:rPr lang="en-GB" sz="1050" dirty="0">
                          <a:solidFill>
                            <a:schemeClr val="tx1"/>
                          </a:solidFill>
                        </a:rPr>
                        <a:t>Functional</a:t>
                      </a:r>
                    </a:p>
                  </a:txBody>
                  <a:tcPr/>
                </a:tc>
                <a:tc>
                  <a:txBody>
                    <a:bodyPr/>
                    <a:lstStyle/>
                    <a:p>
                      <a:r>
                        <a:rPr lang="en-GB" sz="1050" b="0" i="0" u="none" strike="noStrike" kern="1200" baseline="0" dirty="0">
                          <a:solidFill>
                            <a:schemeClr val="dk1"/>
                          </a:solidFill>
                          <a:latin typeface="+mn-lt"/>
                          <a:ea typeface="+mn-ea"/>
                          <a:cs typeface="+mn-cs"/>
                        </a:rPr>
                        <a:t>678.9</a:t>
                      </a:r>
                      <a:endParaRPr lang="en-GB" sz="1050" dirty="0"/>
                    </a:p>
                  </a:txBody>
                  <a:tcPr/>
                </a:tc>
                <a:tc>
                  <a:txBody>
                    <a:bodyPr/>
                    <a:lstStyle/>
                    <a:p>
                      <a:r>
                        <a:rPr lang="en-GB" sz="1050" b="0" i="0" u="none" strike="noStrike" kern="1200" baseline="0" dirty="0">
                          <a:solidFill>
                            <a:schemeClr val="dk1"/>
                          </a:solidFill>
                          <a:latin typeface="+mn-lt"/>
                          <a:ea typeface="+mn-ea"/>
                          <a:cs typeface="+mn-cs"/>
                        </a:rPr>
                        <a:t>-252.5</a:t>
                      </a:r>
                      <a:endParaRPr lang="en-GB" sz="1050" dirty="0"/>
                    </a:p>
                  </a:txBody>
                  <a:tcPr/>
                </a:tc>
                <a:tc>
                  <a:txBody>
                    <a:bodyPr/>
                    <a:lstStyle/>
                    <a:p>
                      <a:r>
                        <a:rPr lang="en-GB" sz="1050" dirty="0"/>
                        <a:t>37.2</a:t>
                      </a:r>
                    </a:p>
                  </a:txBody>
                  <a:tcPr/>
                </a:tc>
                <a:tc>
                  <a:txBody>
                    <a:bodyPr/>
                    <a:lstStyle/>
                    <a:p>
                      <a:r>
                        <a:rPr lang="en-GB" sz="1050" b="0" i="0" u="none" strike="noStrike" kern="1200" baseline="0" dirty="0">
                          <a:solidFill>
                            <a:schemeClr val="dk1"/>
                          </a:solidFill>
                          <a:latin typeface="+mn-lt"/>
                          <a:ea typeface="+mn-ea"/>
                          <a:cs typeface="+mn-cs"/>
                        </a:rPr>
                        <a:t>592.1</a:t>
                      </a:r>
                      <a:endParaRPr lang="en-GB" sz="1050" dirty="0"/>
                    </a:p>
                  </a:txBody>
                  <a:tcPr/>
                </a:tc>
                <a:tc>
                  <a:txBody>
                    <a:bodyPr/>
                    <a:lstStyle/>
                    <a:p>
                      <a:r>
                        <a:rPr lang="en-GB" sz="1050" b="0" i="0" u="none" strike="noStrike" kern="1200" baseline="0" dirty="0">
                          <a:solidFill>
                            <a:schemeClr val="dk1"/>
                          </a:solidFill>
                          <a:latin typeface="+mn-lt"/>
                          <a:ea typeface="+mn-ea"/>
                          <a:cs typeface="+mn-cs"/>
                        </a:rPr>
                        <a:t>-85.6</a:t>
                      </a:r>
                      <a:endParaRPr lang="en-GB" sz="1050" dirty="0"/>
                    </a:p>
                  </a:txBody>
                  <a:tcPr/>
                </a:tc>
                <a:tc>
                  <a:txBody>
                    <a:bodyPr/>
                    <a:lstStyle/>
                    <a:p>
                      <a:r>
                        <a:rPr lang="en-GB" sz="1050" dirty="0"/>
                        <a:t>14.5</a:t>
                      </a:r>
                    </a:p>
                  </a:txBody>
                  <a:tcPr/>
                </a:tc>
                <a:tc>
                  <a:txBody>
                    <a:bodyPr/>
                    <a:lstStyle/>
                    <a:p>
                      <a:r>
                        <a:rPr lang="en-GB" sz="1050" dirty="0"/>
                        <a:t>22.7</a:t>
                      </a:r>
                    </a:p>
                  </a:txBody>
                  <a:tcPr/>
                </a:tc>
                <a:extLst>
                  <a:ext uri="{0D108BD9-81ED-4DB2-BD59-A6C34878D82A}">
                    <a16:rowId xmlns:a16="http://schemas.microsoft.com/office/drawing/2014/main" val="417297851"/>
                  </a:ext>
                </a:extLst>
              </a:tr>
              <a:tr h="262151">
                <a:tc>
                  <a:txBody>
                    <a:bodyPr/>
                    <a:lstStyle/>
                    <a:p>
                      <a:r>
                        <a:rPr lang="en-GB" sz="1050" dirty="0">
                          <a:solidFill>
                            <a:schemeClr val="tx1"/>
                          </a:solidFill>
                        </a:rPr>
                        <a:t>Stiffness</a:t>
                      </a:r>
                    </a:p>
                  </a:txBody>
                  <a:tcPr/>
                </a:tc>
                <a:tc>
                  <a:txBody>
                    <a:bodyPr/>
                    <a:lstStyle/>
                    <a:p>
                      <a:r>
                        <a:rPr lang="en-GB" sz="1050" b="0" i="0" u="none" strike="noStrike" kern="1200" baseline="0" dirty="0">
                          <a:solidFill>
                            <a:schemeClr val="dk1"/>
                          </a:solidFill>
                          <a:latin typeface="+mn-lt"/>
                          <a:ea typeface="+mn-ea"/>
                          <a:cs typeface="+mn-cs"/>
                        </a:rPr>
                        <a:t>74.5</a:t>
                      </a:r>
                      <a:endParaRPr lang="en-GB" sz="1050" dirty="0"/>
                    </a:p>
                  </a:txBody>
                  <a:tcPr/>
                </a:tc>
                <a:tc>
                  <a:txBody>
                    <a:bodyPr/>
                    <a:lstStyle/>
                    <a:p>
                      <a:r>
                        <a:rPr lang="en-GB" sz="1050" dirty="0"/>
                        <a:t>-</a:t>
                      </a:r>
                      <a:r>
                        <a:rPr lang="en-GB" sz="1050" b="0" i="0" u="none" strike="noStrike" kern="1200" baseline="0" dirty="0">
                          <a:solidFill>
                            <a:schemeClr val="dk1"/>
                          </a:solidFill>
                          <a:latin typeface="+mn-lt"/>
                          <a:ea typeface="+mn-ea"/>
                          <a:cs typeface="+mn-cs"/>
                        </a:rPr>
                        <a:t>22.6</a:t>
                      </a:r>
                      <a:endParaRPr lang="en-GB" sz="1050" dirty="0"/>
                    </a:p>
                  </a:txBody>
                  <a:tcPr/>
                </a:tc>
                <a:tc>
                  <a:txBody>
                    <a:bodyPr/>
                    <a:lstStyle/>
                    <a:p>
                      <a:r>
                        <a:rPr lang="en-GB" sz="1050" dirty="0"/>
                        <a:t>30.3</a:t>
                      </a:r>
                    </a:p>
                  </a:txBody>
                  <a:tcPr/>
                </a:tc>
                <a:tc>
                  <a:txBody>
                    <a:bodyPr/>
                    <a:lstStyle/>
                    <a:p>
                      <a:r>
                        <a:rPr lang="en-GB" sz="1050" b="0" i="0" u="none" strike="noStrike" kern="1200" baseline="0" dirty="0">
                          <a:solidFill>
                            <a:schemeClr val="dk1"/>
                          </a:solidFill>
                          <a:latin typeface="+mn-lt"/>
                          <a:ea typeface="+mn-ea"/>
                          <a:cs typeface="+mn-cs"/>
                        </a:rPr>
                        <a:t>75.1</a:t>
                      </a:r>
                      <a:endParaRPr lang="en-GB" sz="1050" dirty="0"/>
                    </a:p>
                  </a:txBody>
                  <a:tcPr/>
                </a:tc>
                <a:tc>
                  <a:txBody>
                    <a:bodyPr/>
                    <a:lstStyle/>
                    <a:p>
                      <a:r>
                        <a:rPr lang="en-GB" sz="1050" b="0" i="0" u="none" strike="noStrike" kern="1200" baseline="0" dirty="0">
                          <a:solidFill>
                            <a:schemeClr val="dk1"/>
                          </a:solidFill>
                          <a:latin typeface="+mn-lt"/>
                          <a:ea typeface="+mn-ea"/>
                          <a:cs typeface="+mn-cs"/>
                        </a:rPr>
                        <a:t>-10.2</a:t>
                      </a:r>
                      <a:endParaRPr lang="en-GB" sz="1050" dirty="0"/>
                    </a:p>
                  </a:txBody>
                  <a:tcPr/>
                </a:tc>
                <a:tc>
                  <a:txBody>
                    <a:bodyPr/>
                    <a:lstStyle/>
                    <a:p>
                      <a:r>
                        <a:rPr lang="en-GB" sz="1050" dirty="0"/>
                        <a:t>13.6</a:t>
                      </a:r>
                    </a:p>
                  </a:txBody>
                  <a:tcPr/>
                </a:tc>
                <a:tc>
                  <a:txBody>
                    <a:bodyPr/>
                    <a:lstStyle/>
                    <a:p>
                      <a:r>
                        <a:rPr lang="en-GB" sz="1050" dirty="0"/>
                        <a:t>16.7</a:t>
                      </a:r>
                    </a:p>
                  </a:txBody>
                  <a:tcPr/>
                </a:tc>
                <a:extLst>
                  <a:ext uri="{0D108BD9-81ED-4DB2-BD59-A6C34878D82A}">
                    <a16:rowId xmlns:a16="http://schemas.microsoft.com/office/drawing/2014/main" val="3160808091"/>
                  </a:ext>
                </a:extLst>
              </a:tr>
            </a:tbl>
          </a:graphicData>
        </a:graphic>
      </p:graphicFrame>
      <p:sp>
        <p:nvSpPr>
          <p:cNvPr id="6" name="Slide Number Placeholder 3">
            <a:extLst>
              <a:ext uri="{FF2B5EF4-FFF2-40B4-BE49-F238E27FC236}">
                <a16:creationId xmlns:a16="http://schemas.microsoft.com/office/drawing/2014/main" id="{DDF31CC3-9BC3-6B56-2016-FDB89D9CA975}"/>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54</a:t>
            </a:fld>
            <a:endParaRPr lang="en-US" dirty="0"/>
          </a:p>
        </p:txBody>
      </p:sp>
    </p:spTree>
    <p:extLst>
      <p:ext uri="{BB962C8B-B14F-4D97-AF65-F5344CB8AC3E}">
        <p14:creationId xmlns:p14="http://schemas.microsoft.com/office/powerpoint/2010/main" val="1379340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15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F55C3A4A-438B-4C02-AD11-AE32F1D429DA}" type="slidenum">
              <a:rPr lang="en-CA" smtClean="0"/>
              <a:pPr/>
              <a:t>55</a:t>
            </a:fld>
            <a:endParaRPr lang="en-CA" dirty="0"/>
          </a:p>
        </p:txBody>
      </p:sp>
    </p:spTree>
    <p:extLst>
      <p:ext uri="{BB962C8B-B14F-4D97-AF65-F5344CB8AC3E}">
        <p14:creationId xmlns:p14="http://schemas.microsoft.com/office/powerpoint/2010/main" val="7824624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05AE9-D57E-CDEB-2C66-C80A43F6B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56618-07C1-B6C6-3AE1-97DDF10D518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B16A6C-7517-AF3B-1CD3-6F6FDFDD331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a:extLst>
              <a:ext uri="{FF2B5EF4-FFF2-40B4-BE49-F238E27FC236}">
                <a16:creationId xmlns:a16="http://schemas.microsoft.com/office/drawing/2014/main" id="{544F49DA-7629-BCC5-195D-87BCC04F6774}"/>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56</a:t>
            </a:fld>
            <a:endParaRPr lang="en-CA" dirty="0"/>
          </a:p>
        </p:txBody>
      </p:sp>
    </p:spTree>
    <p:extLst>
      <p:ext uri="{BB962C8B-B14F-4D97-AF65-F5344CB8AC3E}">
        <p14:creationId xmlns:p14="http://schemas.microsoft.com/office/powerpoint/2010/main" val="900122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57</a:t>
            </a:fld>
            <a:endParaRPr lang="en-CA" dirty="0"/>
          </a:p>
        </p:txBody>
      </p:sp>
    </p:spTree>
    <p:extLst>
      <p:ext uri="{BB962C8B-B14F-4D97-AF65-F5344CB8AC3E}">
        <p14:creationId xmlns:p14="http://schemas.microsoft.com/office/powerpoint/2010/main" val="1119569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52463" y="1143000"/>
            <a:ext cx="5553075" cy="3124200"/>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2" name="Slide Number Placeholder 3">
            <a:extLst>
              <a:ext uri="{FF2B5EF4-FFF2-40B4-BE49-F238E27FC236}">
                <a16:creationId xmlns:a16="http://schemas.microsoft.com/office/drawing/2014/main" id="{E3157A8E-EC24-7346-36CD-3D8D0CDF08C0}"/>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58</a:t>
            </a:fld>
            <a:endParaRPr lang="en-US" dirty="0"/>
          </a:p>
        </p:txBody>
      </p:sp>
    </p:spTree>
    <p:extLst>
      <p:ext uri="{BB962C8B-B14F-4D97-AF65-F5344CB8AC3E}">
        <p14:creationId xmlns:p14="http://schemas.microsoft.com/office/powerpoint/2010/main" val="40724391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931DD96D-7B93-427E-804F-301045C534EE}"/>
              </a:ext>
            </a:extLst>
          </p:cNvPr>
          <p:cNvSpPr>
            <a:spLocks noGrp="1" noRot="1" noChangeAspect="1"/>
          </p:cNvSpPr>
          <p:nvPr>
            <p:ph type="sldImg"/>
          </p:nvPr>
        </p:nvSpPr>
        <p:spPr>
          <a:xfrm>
            <a:off x="685800" y="1143000"/>
            <a:ext cx="5481638" cy="3082925"/>
          </a:xfrm>
        </p:spPr>
        <p:txBody>
          <a:bodyPr/>
          <a:lstStyle/>
          <a:p>
            <a:endParaRPr lang="en-US" dirty="0"/>
          </a:p>
        </p:txBody>
      </p:sp>
      <p:sp>
        <p:nvSpPr>
          <p:cNvPr id="5" name="Notes Placeholder 4">
            <a:extLst>
              <a:ext uri="{FF2B5EF4-FFF2-40B4-BE49-F238E27FC236}">
                <a16:creationId xmlns:a16="http://schemas.microsoft.com/office/drawing/2014/main" id="{98BE9691-032A-4D63-8FA4-F5B9604B4AD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r>
              <a:rPr lang="en-US" dirty="0"/>
              <a:t>A study conducted to examine the effect of long-term caloric restriction on the clinical and biochemical abnormalities in women with PCOS and obesity (n=144) showed that caloric restriction for 4 weeks causes an increase in SHBG and decreases of free testosterone and insulin, with consequent improvement of the clinical picture.</a:t>
            </a:r>
          </a:p>
        </p:txBody>
      </p:sp>
      <p:sp>
        <p:nvSpPr>
          <p:cNvPr id="2" name="Slide Number Placeholder 3">
            <a:extLst>
              <a:ext uri="{FF2B5EF4-FFF2-40B4-BE49-F238E27FC236}">
                <a16:creationId xmlns:a16="http://schemas.microsoft.com/office/drawing/2014/main" id="{7456D158-00AD-4F66-5137-108753E3E974}"/>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59</a:t>
            </a:fld>
            <a:endParaRPr lang="en-US" dirty="0"/>
          </a:p>
        </p:txBody>
      </p:sp>
    </p:spTree>
    <p:extLst>
      <p:ext uri="{BB962C8B-B14F-4D97-AF65-F5344CB8AC3E}">
        <p14:creationId xmlns:p14="http://schemas.microsoft.com/office/powerpoint/2010/main" val="4056429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CAB24-15CF-BD19-1980-F6DF9C6E4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BA923-ADC6-31F1-8C86-C8AB1C0755B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0CA90B7-CDDB-7B24-4774-CC327816719F}"/>
              </a:ext>
            </a:extLst>
          </p:cNvPr>
          <p:cNvSpPr>
            <a:spLocks noGrp="1"/>
          </p:cNvSpPr>
          <p:nvPr>
            <p:ph type="body" idx="1"/>
          </p:nvPr>
        </p:nvSpPr>
        <p:spPr/>
        <p:txBody>
          <a:bodyPr/>
          <a:lstStyle/>
          <a:p>
            <a:pPr marL="0" indent="0">
              <a:buNone/>
            </a:pPr>
            <a:endParaRPr lang="en-GB" dirty="0">
              <a:solidFill>
                <a:srgbClr val="000000"/>
              </a:solidFill>
            </a:endParaRPr>
          </a:p>
        </p:txBody>
      </p:sp>
      <p:sp>
        <p:nvSpPr>
          <p:cNvPr id="4" name="Slide Number Placeholder 3">
            <a:extLst>
              <a:ext uri="{FF2B5EF4-FFF2-40B4-BE49-F238E27FC236}">
                <a16:creationId xmlns:a16="http://schemas.microsoft.com/office/drawing/2014/main" id="{9EF6F425-3B68-5BB4-D83F-BB0E2D72DC4F}"/>
              </a:ext>
            </a:extLst>
          </p:cNvPr>
          <p:cNvSpPr>
            <a:spLocks noGrp="1"/>
          </p:cNvSpPr>
          <p:nvPr>
            <p:ph type="sldNum" sz="quarter" idx="5"/>
          </p:nvPr>
        </p:nvSpPr>
        <p:spPr>
          <a:xfrm>
            <a:off x="3884613" y="8685213"/>
            <a:ext cx="2971800" cy="458787"/>
          </a:xfrm>
          <a:prstGeom prst="rect">
            <a:avLst/>
          </a:prstGeom>
        </p:spPr>
        <p:txBody>
          <a:bodyPr/>
          <a:lstStyle/>
          <a:p>
            <a:fld id="{A16CFAD1-D197-4A88-B173-A6412E995EE5}" type="slidenum">
              <a:rPr lang="en-GB" smtClean="0"/>
              <a:pPr/>
              <a:t>6</a:t>
            </a:fld>
            <a:endParaRPr lang="en-GB" dirty="0"/>
          </a:p>
        </p:txBody>
      </p:sp>
    </p:spTree>
    <p:extLst>
      <p:ext uri="{BB962C8B-B14F-4D97-AF65-F5344CB8AC3E}">
        <p14:creationId xmlns:p14="http://schemas.microsoft.com/office/powerpoint/2010/main" val="21396802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4D640-AAE4-5BA9-1620-195ED338C6AE}"/>
            </a:ext>
          </a:extLst>
        </p:cNvPr>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35419856-F408-6383-6D60-B2C63D806F96}"/>
              </a:ext>
            </a:extLst>
          </p:cNvPr>
          <p:cNvSpPr>
            <a:spLocks noGrp="1" noRot="1" noChangeAspect="1"/>
          </p:cNvSpPr>
          <p:nvPr>
            <p:ph type="sldImg"/>
          </p:nvPr>
        </p:nvSpPr>
        <p:spPr>
          <a:xfrm>
            <a:off x="677863" y="1143000"/>
            <a:ext cx="5486400" cy="3086100"/>
          </a:xfrm>
        </p:spPr>
        <p:txBody>
          <a:bodyPr/>
          <a:lstStyle/>
          <a:p>
            <a:endParaRPr lang="en-US" dirty="0"/>
          </a:p>
        </p:txBody>
      </p:sp>
      <p:sp>
        <p:nvSpPr>
          <p:cNvPr id="5" name="Notes Placeholder 4">
            <a:extLst>
              <a:ext uri="{FF2B5EF4-FFF2-40B4-BE49-F238E27FC236}">
                <a16:creationId xmlns:a16="http://schemas.microsoft.com/office/drawing/2014/main" id="{9D4040DA-3C74-B32D-8482-91FDEEDD94DB}"/>
              </a:ext>
            </a:extLst>
          </p:cNvPr>
          <p:cNvSpPr>
            <a:spLocks noGrp="1"/>
          </p:cNvSpPr>
          <p:nvPr>
            <p:ph type="body" idx="1"/>
          </p:nvPr>
        </p:nvSpPr>
        <p:spPr/>
        <p:txBody>
          <a:bodyPr/>
          <a:lstStyle/>
          <a:p>
            <a:pPr marL="0" indent="0">
              <a:buNone/>
            </a:pPr>
            <a:r>
              <a:rPr lang="en-US" b="0" i="0" dirty="0">
                <a:solidFill>
                  <a:srgbClr val="212121"/>
                </a:solidFill>
                <a:effectLst/>
                <a:latin typeface="Arial" panose="020B0604020202020204" pitchFamily="34" charset="0"/>
              </a:rPr>
              <a:t>A study conducted to examine the effect of long-term caloric restriction on the clinical and biochemical abnormalities in </a:t>
            </a:r>
            <a:r>
              <a:rPr lang="en-US" dirty="0"/>
              <a:t>women with PCOS and obesity </a:t>
            </a:r>
            <a:r>
              <a:rPr lang="en-US" b="0" i="0" dirty="0">
                <a:solidFill>
                  <a:srgbClr val="212121"/>
                </a:solidFill>
                <a:effectLst/>
                <a:latin typeface="Arial" panose="020B0604020202020204" pitchFamily="34" charset="0"/>
              </a:rPr>
              <a:t>(n=144) showed that caloric restriction for 4 weeks causes an increase in SHBG and decreases of free testosterone and insulin, with consequent improvement of the clinical picture.</a:t>
            </a:r>
          </a:p>
        </p:txBody>
      </p:sp>
      <p:sp>
        <p:nvSpPr>
          <p:cNvPr id="6" name="Slide Number Placeholder 3">
            <a:extLst>
              <a:ext uri="{FF2B5EF4-FFF2-40B4-BE49-F238E27FC236}">
                <a16:creationId xmlns:a16="http://schemas.microsoft.com/office/drawing/2014/main" id="{04B6C9E7-2E6A-9BA7-5FAA-04CFE27F04D6}"/>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60</a:t>
            </a:fld>
            <a:endParaRPr lang="en-US" dirty="0"/>
          </a:p>
        </p:txBody>
      </p:sp>
    </p:spTree>
    <p:extLst>
      <p:ext uri="{BB962C8B-B14F-4D97-AF65-F5344CB8AC3E}">
        <p14:creationId xmlns:p14="http://schemas.microsoft.com/office/powerpoint/2010/main" val="1113216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03ED-9679-337B-AFD2-43DA59908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F6929-75B1-F879-5E29-572547CCA71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2FB1681-E272-5BAB-EAD4-0B70DD5CE9C7}"/>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a:extLst>
              <a:ext uri="{FF2B5EF4-FFF2-40B4-BE49-F238E27FC236}">
                <a16:creationId xmlns:a16="http://schemas.microsoft.com/office/drawing/2014/main" id="{6E5E193A-53BE-8BF7-FA15-6F3B3992BE4D}"/>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61</a:t>
            </a:fld>
            <a:endParaRPr lang="en-CA" dirty="0"/>
          </a:p>
        </p:txBody>
      </p:sp>
    </p:spTree>
    <p:extLst>
      <p:ext uri="{BB962C8B-B14F-4D97-AF65-F5344CB8AC3E}">
        <p14:creationId xmlns:p14="http://schemas.microsoft.com/office/powerpoint/2010/main" val="19896027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15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F55C3A4A-438B-4C02-AD11-AE32F1D429DA}" type="slidenum">
              <a:rPr lang="en-CA" smtClean="0"/>
              <a:pPr/>
              <a:t>62</a:t>
            </a:fld>
            <a:endParaRPr lang="en-CA" dirty="0"/>
          </a:p>
        </p:txBody>
      </p:sp>
    </p:spTree>
    <p:extLst>
      <p:ext uri="{BB962C8B-B14F-4D97-AF65-F5344CB8AC3E}">
        <p14:creationId xmlns:p14="http://schemas.microsoft.com/office/powerpoint/2010/main" val="2678670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15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F55C3A4A-438B-4C02-AD11-AE32F1D429DA}" type="slidenum">
              <a:rPr lang="en-CA" smtClean="0"/>
              <a:pPr/>
              <a:t>63</a:t>
            </a:fld>
            <a:endParaRPr lang="en-CA" dirty="0"/>
          </a:p>
        </p:txBody>
      </p:sp>
    </p:spTree>
    <p:extLst>
      <p:ext uri="{BB962C8B-B14F-4D97-AF65-F5344CB8AC3E}">
        <p14:creationId xmlns:p14="http://schemas.microsoft.com/office/powerpoint/2010/main" val="3421369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08A69-4E52-C9F0-9AA5-407D13CB0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E93CD-36DA-7DDC-AC23-C483F6D7580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9EB3E15-A480-5F80-EB40-4C71E29D79F0}"/>
              </a:ext>
            </a:extLst>
          </p:cNvPr>
          <p:cNvSpPr>
            <a:spLocks noGrp="1"/>
          </p:cNvSpPr>
          <p:nvPr>
            <p:ph type="body" idx="1"/>
          </p:nvPr>
        </p:nvSpPr>
        <p:spPr/>
        <p:txBody>
          <a:bodyPr vert="horz" lIns="0" tIns="45720" rIns="0" bIns="45720" rtlCol="0"/>
          <a:lstStyle/>
          <a:p>
            <a:pPr marL="0" indent="0" fontAlgn="base">
              <a:spcBef>
                <a:spcPct val="30000"/>
              </a:spcBef>
              <a:spcAft>
                <a:spcPct val="0"/>
              </a:spcAft>
              <a:buNone/>
            </a:pPr>
            <a:endParaRPr lang="en-US" dirty="0"/>
          </a:p>
        </p:txBody>
      </p:sp>
      <p:sp>
        <p:nvSpPr>
          <p:cNvPr id="4" name="Slide Number Placeholder 3">
            <a:extLst>
              <a:ext uri="{FF2B5EF4-FFF2-40B4-BE49-F238E27FC236}">
                <a16:creationId xmlns:a16="http://schemas.microsoft.com/office/drawing/2014/main" id="{D2768CA0-B03C-1201-1848-F4BE4D2D4FB1}"/>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64</a:t>
            </a:fld>
            <a:endParaRPr lang="en-CA" dirty="0"/>
          </a:p>
        </p:txBody>
      </p:sp>
    </p:spTree>
    <p:extLst>
      <p:ext uri="{BB962C8B-B14F-4D97-AF65-F5344CB8AC3E}">
        <p14:creationId xmlns:p14="http://schemas.microsoft.com/office/powerpoint/2010/main" val="7750822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F55C3A4A-438B-4C02-AD11-AE32F1D429DA}" type="slidenum">
              <a:rPr lang="en-CA" smtClean="0"/>
              <a:pPr/>
              <a:t>65</a:t>
            </a:fld>
            <a:endParaRPr lang="en-CA" dirty="0"/>
          </a:p>
        </p:txBody>
      </p:sp>
    </p:spTree>
    <p:extLst>
      <p:ext uri="{BB962C8B-B14F-4D97-AF65-F5344CB8AC3E}">
        <p14:creationId xmlns:p14="http://schemas.microsoft.com/office/powerpoint/2010/main" val="40043830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93FBE-0B6C-8538-D61A-3B85E44EA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55CB0-4ACE-7530-3A10-38575D684B7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233EB19-35A1-0B12-8E47-0499EA25988E}"/>
              </a:ext>
            </a:extLst>
          </p:cNvPr>
          <p:cNvSpPr>
            <a:spLocks noGrp="1"/>
          </p:cNvSpPr>
          <p:nvPr>
            <p:ph type="body" idx="1"/>
          </p:nvPr>
        </p:nvSpPr>
        <p:spPr/>
        <p:txBody>
          <a:bodyPr/>
          <a:lstStyle/>
          <a:p>
            <a:pPr marL="0" indent="0">
              <a:buNone/>
            </a:pPr>
            <a:r>
              <a:rPr lang="en-US" b="1" dirty="0">
                <a:cs typeface="Arial" panose="020B0604020202020204" pitchFamily="34" charset="0"/>
              </a:rPr>
              <a:t>Answer key:</a:t>
            </a:r>
          </a:p>
          <a:p>
            <a:pPr marL="0" indent="0">
              <a:buNone/>
            </a:pPr>
            <a:endParaRPr lang="en-US" b="1" dirty="0">
              <a:cs typeface="Arial" panose="020B0604020202020204" pitchFamily="34" charset="0"/>
            </a:endParaRPr>
          </a:p>
          <a:p>
            <a:pPr marL="228600" indent="-228600">
              <a:buAutoNum type="arabicPeriod"/>
            </a:pPr>
            <a:r>
              <a:rPr lang="en-US" b="1" dirty="0">
                <a:highlight>
                  <a:srgbClr val="FFFF00"/>
                </a:highlight>
                <a:cs typeface="Arial" panose="020B0604020202020204" pitchFamily="34" charset="0"/>
              </a:rPr>
              <a:t>b</a:t>
            </a:r>
            <a:r>
              <a:rPr lang="en-US" dirty="0">
                <a:cs typeface="Arial" panose="020B0604020202020204" pitchFamily="34" charset="0"/>
              </a:rPr>
              <a:t> (slide 9, in people with obesity, the prevalence of myocardial infarction is 21% and the prevalence of ischemic heart disease is 8%)</a:t>
            </a:r>
          </a:p>
          <a:p>
            <a:pPr marL="228600" indent="-228600">
              <a:buAutoNum type="arabicPeriod"/>
            </a:pPr>
            <a:r>
              <a:rPr lang="en-US" b="1" dirty="0">
                <a:highlight>
                  <a:srgbClr val="FFFF00"/>
                </a:highlight>
                <a:cs typeface="Arial" panose="020B0604020202020204" pitchFamily="34" charset="0"/>
              </a:rPr>
              <a:t>a</a:t>
            </a:r>
            <a:r>
              <a:rPr lang="en-US" b="1" dirty="0">
                <a:cs typeface="Arial" panose="020B0604020202020204" pitchFamily="34" charset="0"/>
              </a:rPr>
              <a:t> </a:t>
            </a:r>
            <a:r>
              <a:rPr lang="en-US" b="0" dirty="0">
                <a:cs typeface="Arial" panose="020B0604020202020204" pitchFamily="34" charset="0"/>
              </a:rPr>
              <a:t>(slide 11, at age 40, women with class </a:t>
            </a:r>
            <a:r>
              <a:rPr lang="en-US" dirty="0">
                <a:cs typeface="Arial" panose="020B0604020202020204" pitchFamily="34" charset="0"/>
              </a:rPr>
              <a:t>2</a:t>
            </a:r>
            <a:r>
              <a:rPr lang="en-US" b="0" dirty="0">
                <a:cs typeface="Arial" panose="020B0604020202020204" pitchFamily="34" charset="0"/>
              </a:rPr>
              <a:t> obesity are likely to die around 5 years earlier than counterparts of healthy BMI; slide 12, women with obesity have a 2-fold risk of endometrial cancer vs women of healthy BMI; slide 45, people with class 2 obesity have a 6.12 relative risk of kidney failure compared with people in the healthy BMI range)</a:t>
            </a:r>
          </a:p>
          <a:p>
            <a:pPr marL="228600" indent="-228600">
              <a:buAutoNum type="arabicPeriod"/>
            </a:pPr>
            <a:r>
              <a:rPr lang="en-US" b="1" dirty="0">
                <a:highlight>
                  <a:srgbClr val="FFFF00"/>
                </a:highlight>
                <a:cs typeface="Arial" panose="020B0604020202020204" pitchFamily="34" charset="0"/>
              </a:rPr>
              <a:t>c</a:t>
            </a:r>
            <a:r>
              <a:rPr lang="en-US" dirty="0">
                <a:cs typeface="Arial" panose="020B0604020202020204" pitchFamily="34" charset="0"/>
              </a:rPr>
              <a:t> (slide 13, T2D remission is expected for weight loss 10–15% of total body weight; 10–15% of 90.7 kilograms is 9.7–13.6 kilograms)</a:t>
            </a:r>
          </a:p>
          <a:p>
            <a:pPr marL="228600" lvl="0" indent="-228600">
              <a:buFont typeface="Arial" panose="020B0604020202020204" pitchFamily="34" charset="0"/>
              <a:buAutoNum type="arabicPeriod"/>
            </a:pPr>
            <a:r>
              <a:rPr lang="en-US" b="1" dirty="0">
                <a:highlight>
                  <a:srgbClr val="FFFF00"/>
                </a:highlight>
                <a:cs typeface="Arial" panose="020B0604020202020204" pitchFamily="34" charset="0"/>
              </a:rPr>
              <a:t>d</a:t>
            </a:r>
            <a:r>
              <a:rPr lang="en-US" b="1" dirty="0">
                <a:cs typeface="Arial" panose="020B0604020202020204" pitchFamily="34" charset="0"/>
              </a:rPr>
              <a:t> </a:t>
            </a:r>
            <a:r>
              <a:rPr lang="en-US" dirty="0">
                <a:cs typeface="Arial" panose="020B0604020202020204" pitchFamily="34" charset="0"/>
              </a:rPr>
              <a:t>(slide 16 </a:t>
            </a:r>
            <a:r>
              <a:rPr lang="en-GB" dirty="0">
                <a:cs typeface="Arial" panose="020B0604020202020204" pitchFamily="34" charset="0"/>
              </a:rPr>
              <a:t>video, in obesity, the development of insulin resistance in adipose tissue increases lipolysis—the </a:t>
            </a:r>
            <a:r>
              <a:rPr lang="en-GB" sz="1200" b="0" i="0" kern="1200" dirty="0">
                <a:solidFill>
                  <a:schemeClr val="tx1"/>
                </a:solidFill>
                <a:effectLst/>
                <a:cs typeface="Arial" panose="020B0604020202020204" pitchFamily="34" charset="0"/>
              </a:rPr>
              <a:t>breakdown of stored triglycerides into glycerol and fatty acids [for information </a:t>
            </a:r>
            <a:r>
              <a:rPr lang="en-US" dirty="0">
                <a:ea typeface="Calibri" panose="020F0502020204030204" pitchFamily="34" charset="0"/>
                <a:cs typeface="Arial" panose="020B0604020202020204" pitchFamily="34" charset="0"/>
              </a:rPr>
              <a:t>lipogenesis is the </a:t>
            </a:r>
            <a:r>
              <a:rPr lang="en-GB" dirty="0">
                <a:cs typeface="Arial" panose="020B0604020202020204" pitchFamily="34" charset="0"/>
              </a:rPr>
              <a:t>synthesis of fatty acids; </a:t>
            </a:r>
            <a:r>
              <a:rPr lang="en-GB" sz="1200" b="0" i="0" kern="1200" dirty="0">
                <a:solidFill>
                  <a:schemeClr val="tx1"/>
                </a:solidFill>
                <a:effectLst/>
                <a:cs typeface="Arial" panose="020B0604020202020204" pitchFamily="34" charset="0"/>
              </a:rPr>
              <a:t>glycolysis is the </a:t>
            </a:r>
            <a:r>
              <a:rPr lang="en-GB" dirty="0">
                <a:cs typeface="Arial" panose="020B0604020202020204" pitchFamily="34" charset="0"/>
              </a:rPr>
              <a:t>breakdown of glucose into pyruvate to generate energy</a:t>
            </a:r>
            <a:r>
              <a:rPr lang="en-GB" sz="1200" b="0" i="0" kern="1200" dirty="0">
                <a:solidFill>
                  <a:schemeClr val="tx1"/>
                </a:solidFill>
                <a:effectLst/>
                <a:cs typeface="Arial" panose="020B0604020202020204" pitchFamily="34" charset="0"/>
              </a:rPr>
              <a:t>; </a:t>
            </a:r>
            <a:r>
              <a:rPr lang="en-GB" dirty="0">
                <a:cs typeface="Arial" panose="020B0604020202020204" pitchFamily="34" charset="0"/>
              </a:rPr>
              <a:t>gluconeogenesis is the synthesis of glucose from non-carbohydrate sources like pyruvate, lactate, and amino acids])</a:t>
            </a:r>
            <a:endParaRPr lang="en-US" dirty="0">
              <a:cs typeface="Arial" panose="020B0604020202020204" pitchFamily="34" charset="0"/>
            </a:endParaRPr>
          </a:p>
        </p:txBody>
      </p:sp>
      <p:sp>
        <p:nvSpPr>
          <p:cNvPr id="5" name="Slide Number Placeholder 3">
            <a:extLst>
              <a:ext uri="{FF2B5EF4-FFF2-40B4-BE49-F238E27FC236}">
                <a16:creationId xmlns:a16="http://schemas.microsoft.com/office/drawing/2014/main" id="{31B96851-FE1D-BEE9-E965-03362D84501F}"/>
              </a:ext>
            </a:extLst>
          </p:cNvPr>
          <p:cNvSpPr>
            <a:spLocks noGrp="1"/>
          </p:cNvSpPr>
          <p:nvPr>
            <p:ph type="sldNum" sz="quarter" idx="5"/>
          </p:nvPr>
        </p:nvSpPr>
        <p:spPr>
          <a:xfrm>
            <a:off x="3884613" y="8685213"/>
            <a:ext cx="2971800" cy="458787"/>
          </a:xfrm>
        </p:spPr>
        <p:txBody>
          <a:bodyPr/>
          <a:lstStyle/>
          <a:p>
            <a:fld id="{13CCFC1E-EA92-4404-B763-74C841264F30}" type="slidenum">
              <a:rPr lang="en-US" smtClean="0"/>
              <a:t>66</a:t>
            </a:fld>
            <a:endParaRPr lang="en-US" dirty="0"/>
          </a:p>
        </p:txBody>
      </p:sp>
    </p:spTree>
    <p:extLst>
      <p:ext uri="{BB962C8B-B14F-4D97-AF65-F5344CB8AC3E}">
        <p14:creationId xmlns:p14="http://schemas.microsoft.com/office/powerpoint/2010/main" val="3962529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661E0-984B-0332-B4C3-D6A668B3C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AE0B8-EAE8-63EC-6895-CE22E1A590A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123A8E7-570D-5ACC-28C6-AB78116CFF77}"/>
              </a:ext>
            </a:extLst>
          </p:cNvPr>
          <p:cNvSpPr>
            <a:spLocks noGrp="1"/>
          </p:cNvSpPr>
          <p:nvPr>
            <p:ph type="body" idx="1"/>
          </p:nvPr>
        </p:nvSpPr>
        <p:spPr>
          <a:xfrm>
            <a:off x="685800" y="4400550"/>
            <a:ext cx="5486400" cy="4743450"/>
          </a:xfrm>
        </p:spPr>
        <p:txBody>
          <a:bodyPr/>
          <a:lstStyle/>
          <a:p>
            <a:pPr marL="0" indent="0">
              <a:buNone/>
            </a:pPr>
            <a:r>
              <a:rPr lang="en-US" b="1" dirty="0"/>
              <a:t>Answer key:</a:t>
            </a:r>
          </a:p>
          <a:p>
            <a:pPr marL="0" indent="0">
              <a:buNone/>
            </a:pP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5"/>
              <a:tabLst/>
              <a:defRPr/>
            </a:pPr>
            <a:r>
              <a:rPr lang="en-US" b="1" dirty="0">
                <a:highlight>
                  <a:srgbClr val="FFFF00"/>
                </a:highlight>
              </a:rPr>
              <a:t>d</a:t>
            </a:r>
            <a:r>
              <a:rPr lang="en-US" b="1" dirty="0"/>
              <a:t> </a:t>
            </a:r>
            <a:r>
              <a:rPr lang="en-US" dirty="0"/>
              <a:t>(slide 18, reduced </a:t>
            </a:r>
            <a:r>
              <a:rPr lang="el-GR" dirty="0"/>
              <a:t>β</a:t>
            </a:r>
            <a:r>
              <a:rPr lang="en-US" dirty="0"/>
              <a:t>-cell activity and insulin secretion, along with islet inflammation in the pancreas, leads to insulin resistance)</a:t>
            </a:r>
          </a:p>
          <a:p>
            <a:pPr marL="228600" indent="-228600">
              <a:buAutoNum type="arabicPeriod" startAt="5"/>
            </a:pPr>
            <a:r>
              <a:rPr lang="en-US" b="1" dirty="0">
                <a:highlight>
                  <a:srgbClr val="FFFF00"/>
                </a:highlight>
              </a:rPr>
              <a:t>a</a:t>
            </a:r>
            <a:r>
              <a:rPr lang="en-US" b="1" dirty="0"/>
              <a:t> </a:t>
            </a:r>
            <a:r>
              <a:rPr lang="en-US" dirty="0"/>
              <a:t>(slide 15, </a:t>
            </a:r>
            <a:r>
              <a:rPr lang="en-GB" dirty="0"/>
              <a:t>MASLD is the hepatic manifestation of metabolic syndrome; slide 22, MASLD is defined by the presence of 1 or more cardiometabolic factors— as obesity is one of those factors, individuals without obesity can still develop MASLD; slide 23, MASLD is an umbrella term for the spectrum of histological changes that goes from simple hepatic steatosis at one end to MASH with fibrosis at the other end</a:t>
            </a:r>
            <a:r>
              <a:rPr lang="en-US" dirty="0"/>
              <a:t>)</a:t>
            </a:r>
          </a:p>
          <a:p>
            <a:pPr marL="228600" indent="-228600">
              <a:buAutoNum type="arabicPeriod" startAt="5"/>
            </a:pPr>
            <a:r>
              <a:rPr lang="en-US" b="1" dirty="0">
                <a:highlight>
                  <a:srgbClr val="FFFF00"/>
                </a:highlight>
              </a:rPr>
              <a:t>d</a:t>
            </a:r>
            <a:r>
              <a:rPr lang="en-US" dirty="0"/>
              <a:t> (slide 20, multiple studies have shown weight loss can reduce risk of progression of prediabetes to type 2 diabetes in people with obesity; slide 21, weight loss can induce remission in type 2 diabetes; slide 32, weight loss can improve liver fibrosis in patients with MASH)</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startAt="5"/>
              <a:tabLst/>
              <a:defRPr/>
            </a:pPr>
            <a:r>
              <a:rPr lang="en-US" b="1" dirty="0">
                <a:highlight>
                  <a:srgbClr val="FFFF00"/>
                </a:highlight>
              </a:rPr>
              <a:t>a</a:t>
            </a:r>
            <a:r>
              <a:rPr lang="en-US" dirty="0"/>
              <a:t> (slide 38 and slide 41 video, epicardial adipose tissue and increased blood volume are features of both atrial fibrillation development and atherosclerotic cardiovascular disease; </a:t>
            </a:r>
            <a:r>
              <a:rPr lang="en-US" dirty="0">
                <a:cs typeface="Times New Roman" panose="02020603050405020304" pitchFamily="18" charset="0"/>
              </a:rPr>
              <a:t>i</a:t>
            </a:r>
            <a:r>
              <a:rPr lang="en-US" sz="1200" dirty="0">
                <a:latin typeface="Arial" panose="020B0604020202020204" pitchFamily="34" charset="0"/>
                <a:ea typeface="Calibri" panose="020F0502020204030204" pitchFamily="34" charset="0"/>
                <a:cs typeface="Times New Roman" panose="02020603050405020304" pitchFamily="18" charset="0"/>
              </a:rPr>
              <a:t>nflammation is a feature of both but thrombosis is only a feature of </a:t>
            </a:r>
            <a:r>
              <a:rPr lang="en-US" dirty="0"/>
              <a:t>atherosclerotic cardiovascular disease; </a:t>
            </a:r>
            <a:r>
              <a:rPr lang="en-US" sz="1200" noProof="0" dirty="0">
                <a:latin typeface="Arial" panose="020B0604020202020204" pitchFamily="34" charset="0"/>
                <a:ea typeface="Calibri" panose="020F0502020204030204" pitchFamily="34" charset="0"/>
                <a:cs typeface="Times New Roman" panose="02020603050405020304" pitchFamily="18" charset="0"/>
              </a:rPr>
              <a:t>neurohormonal changes are common to both, but structural remodeling of the heart is only a feature of atrial fibrillation)</a:t>
            </a:r>
          </a:p>
          <a:p>
            <a:pPr marL="228600" indent="-228600">
              <a:buAutoNum type="arabicPeriod" startAt="5"/>
            </a:pPr>
            <a:endParaRPr lang="en-US" dirty="0"/>
          </a:p>
        </p:txBody>
      </p:sp>
      <p:sp>
        <p:nvSpPr>
          <p:cNvPr id="4" name="Slide Number Placeholder 3">
            <a:extLst>
              <a:ext uri="{FF2B5EF4-FFF2-40B4-BE49-F238E27FC236}">
                <a16:creationId xmlns:a16="http://schemas.microsoft.com/office/drawing/2014/main" id="{8A2130EF-DD3E-119A-15D3-4E5B96BEE60F}"/>
              </a:ext>
            </a:extLst>
          </p:cNvPr>
          <p:cNvSpPr>
            <a:spLocks noGrp="1"/>
          </p:cNvSpPr>
          <p:nvPr>
            <p:ph type="sldNum" sz="quarter" idx="5"/>
          </p:nvPr>
        </p:nvSpPr>
        <p:spPr>
          <a:xfrm>
            <a:off x="3884613" y="8685213"/>
            <a:ext cx="2971800" cy="458787"/>
          </a:xfrm>
          <a:prstGeom prst="rect">
            <a:avLst/>
          </a:prstGeom>
        </p:spPr>
        <p:txBody>
          <a:bodyPr/>
          <a:lstStyle/>
          <a:p>
            <a:fld id="{55832E42-BD01-4652-99BC-29345047F757}" type="slidenum">
              <a:rPr lang="en-CA" smtClean="0"/>
              <a:pPr/>
              <a:t>67</a:t>
            </a:fld>
            <a:endParaRPr lang="en-CA" dirty="0"/>
          </a:p>
        </p:txBody>
      </p:sp>
    </p:spTree>
    <p:extLst>
      <p:ext uri="{BB962C8B-B14F-4D97-AF65-F5344CB8AC3E}">
        <p14:creationId xmlns:p14="http://schemas.microsoft.com/office/powerpoint/2010/main" val="4155512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2F65-DAB9-53ED-0246-870A20B08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66D11-820C-B6F2-B271-75CB08158EC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448D08C-4C00-6B97-70F1-BFF935DFC61D}"/>
              </a:ext>
            </a:extLst>
          </p:cNvPr>
          <p:cNvSpPr>
            <a:spLocks noGrp="1"/>
          </p:cNvSpPr>
          <p:nvPr>
            <p:ph type="body" idx="1"/>
          </p:nvPr>
        </p:nvSpPr>
        <p:spPr/>
        <p:txBody>
          <a:bodyPr/>
          <a:lstStyle/>
          <a:p>
            <a:pPr marL="0" indent="0">
              <a:buNone/>
            </a:pPr>
            <a:r>
              <a:rPr lang="en-US" b="1" dirty="0"/>
              <a:t>Answer key:</a:t>
            </a:r>
          </a:p>
          <a:p>
            <a:pPr marL="0" indent="0">
              <a:buNone/>
            </a:pPr>
            <a:endParaRPr lang="en-US" b="1" dirty="0"/>
          </a:p>
          <a:p>
            <a:pPr marL="228600" indent="-228600">
              <a:buFont typeface="+mj-lt"/>
              <a:buAutoNum type="arabicPeriod" startAt="9"/>
              <a:defRPr/>
            </a:pPr>
            <a:r>
              <a:rPr lang="en-US" b="1" dirty="0">
                <a:highlight>
                  <a:srgbClr val="FFFF00"/>
                </a:highlight>
              </a:rPr>
              <a:t>d</a:t>
            </a:r>
            <a:r>
              <a:rPr lang="en-US" b="1" dirty="0"/>
              <a:t> </a:t>
            </a:r>
            <a:r>
              <a:rPr lang="en-US" dirty="0"/>
              <a:t>(slide 40, AOMs have been shown to improve exercise function, decrease risk of kidney disease, and improve heart function through weight loss)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b="1" dirty="0">
                <a:highlight>
                  <a:srgbClr val="FFFF00"/>
                </a:highlight>
              </a:rPr>
              <a:t>c</a:t>
            </a:r>
            <a:r>
              <a:rPr lang="en-US" dirty="0"/>
              <a:t> (slide 51, narrowed airway is a weight-dependent factor)</a:t>
            </a:r>
          </a:p>
        </p:txBody>
      </p:sp>
      <p:sp>
        <p:nvSpPr>
          <p:cNvPr id="4" name="Slide Number Placeholder 3">
            <a:extLst>
              <a:ext uri="{FF2B5EF4-FFF2-40B4-BE49-F238E27FC236}">
                <a16:creationId xmlns:a16="http://schemas.microsoft.com/office/drawing/2014/main" id="{97CA50B7-3F36-A804-2DAF-921E9D1E5834}"/>
              </a:ext>
            </a:extLst>
          </p:cNvPr>
          <p:cNvSpPr>
            <a:spLocks noGrp="1"/>
          </p:cNvSpPr>
          <p:nvPr>
            <p:ph type="sldNum" sz="quarter" idx="5"/>
          </p:nvPr>
        </p:nvSpPr>
        <p:spPr>
          <a:xfrm>
            <a:off x="3884613" y="8685213"/>
            <a:ext cx="2971800" cy="458787"/>
          </a:xfrm>
          <a:prstGeom prst="rect">
            <a:avLst/>
          </a:prstGeom>
        </p:spPr>
        <p:txBody>
          <a:bodyPr/>
          <a:lstStyle/>
          <a:p>
            <a:fld id="{55832E42-BD01-4652-99BC-29345047F757}" type="slidenum">
              <a:rPr lang="en-CA" smtClean="0"/>
              <a:pPr/>
              <a:t>68</a:t>
            </a:fld>
            <a:endParaRPr lang="en-CA" dirty="0"/>
          </a:p>
        </p:txBody>
      </p:sp>
    </p:spTree>
    <p:extLst>
      <p:ext uri="{BB962C8B-B14F-4D97-AF65-F5344CB8AC3E}">
        <p14:creationId xmlns:p14="http://schemas.microsoft.com/office/powerpoint/2010/main" val="280578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A3512-1928-1056-99E6-6630F810A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659608-D9C1-E688-30EF-6273B1AACD5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50BD1CB-E581-CC22-5FCB-CAD2D5A339A1}"/>
              </a:ext>
            </a:extLst>
          </p:cNvPr>
          <p:cNvSpPr>
            <a:spLocks noGrp="1"/>
          </p:cNvSpPr>
          <p:nvPr>
            <p:ph type="body" idx="1"/>
          </p:nvPr>
        </p:nvSpPr>
        <p:spPr/>
        <p:txBody>
          <a:bodyPr/>
          <a:lstStyle/>
          <a:p>
            <a:pPr marL="0" indent="0">
              <a:buNone/>
            </a:pPr>
            <a:endParaRPr lang="en-GB" dirty="0">
              <a:solidFill>
                <a:srgbClr val="000000"/>
              </a:solidFill>
            </a:endParaRPr>
          </a:p>
        </p:txBody>
      </p:sp>
      <p:sp>
        <p:nvSpPr>
          <p:cNvPr id="4" name="Slide Number Placeholder 3">
            <a:extLst>
              <a:ext uri="{FF2B5EF4-FFF2-40B4-BE49-F238E27FC236}">
                <a16:creationId xmlns:a16="http://schemas.microsoft.com/office/drawing/2014/main" id="{DB119F79-1A12-C753-A629-28A4091C61DD}"/>
              </a:ext>
            </a:extLst>
          </p:cNvPr>
          <p:cNvSpPr>
            <a:spLocks noGrp="1"/>
          </p:cNvSpPr>
          <p:nvPr>
            <p:ph type="sldNum" sz="quarter" idx="5"/>
          </p:nvPr>
        </p:nvSpPr>
        <p:spPr>
          <a:xfrm>
            <a:off x="3884613" y="8685213"/>
            <a:ext cx="2971800" cy="458787"/>
          </a:xfrm>
          <a:prstGeom prst="rect">
            <a:avLst/>
          </a:prstGeom>
        </p:spPr>
        <p:txBody>
          <a:bodyPr/>
          <a:lstStyle/>
          <a:p>
            <a:fld id="{A16CFAD1-D197-4A88-B173-A6412E995EE5}" type="slidenum">
              <a:rPr lang="en-GB" smtClean="0"/>
              <a:pPr/>
              <a:t>7</a:t>
            </a:fld>
            <a:endParaRPr lang="en-GB" dirty="0"/>
          </a:p>
        </p:txBody>
      </p:sp>
    </p:spTree>
    <p:extLst>
      <p:ext uri="{BB962C8B-B14F-4D97-AF65-F5344CB8AC3E}">
        <p14:creationId xmlns:p14="http://schemas.microsoft.com/office/powerpoint/2010/main" val="672877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6DB48-9B01-20AC-6F32-D9EC9D31E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23746-9867-AE54-0BCE-F60B8F260A8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D86DA26-CACF-EFFE-BEFA-CEE8985643B1}"/>
              </a:ext>
            </a:extLst>
          </p:cNvPr>
          <p:cNvSpPr>
            <a:spLocks noGrp="1"/>
          </p:cNvSpPr>
          <p:nvPr>
            <p:ph type="body" idx="1"/>
          </p:nvPr>
        </p:nvSpPr>
        <p:spPr/>
        <p:txBody>
          <a:bodyPr/>
          <a:lstStyle/>
          <a:p>
            <a:pPr marL="0" indent="0">
              <a:buNone/>
            </a:pPr>
            <a:endParaRPr lang="en-GB" dirty="0">
              <a:solidFill>
                <a:srgbClr val="000000"/>
              </a:solidFill>
            </a:endParaRPr>
          </a:p>
        </p:txBody>
      </p:sp>
      <p:sp>
        <p:nvSpPr>
          <p:cNvPr id="4" name="Slide Number Placeholder 3">
            <a:extLst>
              <a:ext uri="{FF2B5EF4-FFF2-40B4-BE49-F238E27FC236}">
                <a16:creationId xmlns:a16="http://schemas.microsoft.com/office/drawing/2014/main" id="{C6E9C715-BCDB-D74C-8F7B-B025A47687DF}"/>
              </a:ext>
            </a:extLst>
          </p:cNvPr>
          <p:cNvSpPr>
            <a:spLocks noGrp="1"/>
          </p:cNvSpPr>
          <p:nvPr>
            <p:ph type="sldNum" sz="quarter" idx="5"/>
          </p:nvPr>
        </p:nvSpPr>
        <p:spPr>
          <a:xfrm>
            <a:off x="3884613" y="8685213"/>
            <a:ext cx="2971800" cy="458787"/>
          </a:xfrm>
          <a:prstGeom prst="rect">
            <a:avLst/>
          </a:prstGeom>
        </p:spPr>
        <p:txBody>
          <a:bodyPr/>
          <a:lstStyle/>
          <a:p>
            <a:fld id="{A16CFAD1-D197-4A88-B173-A6412E995EE5}" type="slidenum">
              <a:rPr lang="en-GB" smtClean="0"/>
              <a:pPr/>
              <a:t>8</a:t>
            </a:fld>
            <a:endParaRPr lang="en-GB" dirty="0"/>
          </a:p>
        </p:txBody>
      </p:sp>
    </p:spTree>
    <p:extLst>
      <p:ext uri="{BB962C8B-B14F-4D97-AF65-F5344CB8AC3E}">
        <p14:creationId xmlns:p14="http://schemas.microsoft.com/office/powerpoint/2010/main" val="144443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2BD55-2FD5-C779-E0A5-675223556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86584-2EDB-9201-8499-3A0749AF683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1F9D4EE-9501-EA79-2502-D806F1DDB05A}"/>
              </a:ext>
            </a:extLst>
          </p:cNvPr>
          <p:cNvSpPr>
            <a:spLocks noGrp="1"/>
          </p:cNvSpPr>
          <p:nvPr>
            <p:ph type="body" idx="1"/>
          </p:nvPr>
        </p:nvSpPr>
        <p:spPr/>
        <p:txBody>
          <a:bodyPr/>
          <a:lstStyle/>
          <a:p>
            <a:endParaRPr lang="en-US" noProof="0" dirty="0">
              <a:highlight>
                <a:srgbClr val="00FF00"/>
              </a:highlight>
            </a:endParaRPr>
          </a:p>
          <a:p>
            <a:endParaRPr lang="en-US" noProof="0" dirty="0">
              <a:highlight>
                <a:srgbClr val="00FF00"/>
              </a:highlight>
            </a:endParaRPr>
          </a:p>
          <a:p>
            <a:endParaRPr lang="en-US" noProof="0" dirty="0">
              <a:highlight>
                <a:srgbClr val="00FF00"/>
              </a:highlight>
            </a:endParaRPr>
          </a:p>
          <a:p>
            <a:endParaRPr lang="en-CA" dirty="0"/>
          </a:p>
        </p:txBody>
      </p:sp>
      <p:sp>
        <p:nvSpPr>
          <p:cNvPr id="4" name="Slide Number Placeholder 3">
            <a:extLst>
              <a:ext uri="{FF2B5EF4-FFF2-40B4-BE49-F238E27FC236}">
                <a16:creationId xmlns:a16="http://schemas.microsoft.com/office/drawing/2014/main" id="{C60EFBA5-9ADE-F531-43AF-C8A6ED4658FF}"/>
              </a:ext>
            </a:extLst>
          </p:cNvPr>
          <p:cNvSpPr>
            <a:spLocks noGrp="1"/>
          </p:cNvSpPr>
          <p:nvPr>
            <p:ph type="sldNum" sz="quarter" idx="5"/>
          </p:nvPr>
        </p:nvSpPr>
        <p:spPr>
          <a:xfrm>
            <a:off x="3884613" y="8685213"/>
            <a:ext cx="2971800" cy="458787"/>
          </a:xfrm>
          <a:prstGeom prst="rect">
            <a:avLst/>
          </a:prstGeom>
        </p:spPr>
        <p:txBody>
          <a:bodyPr/>
          <a:lstStyle/>
          <a:p>
            <a:fld id="{16C5AC6E-6F3A-4E33-96A7-4F573F32F515}" type="slidenum">
              <a:rPr lang="en-CA" smtClean="0"/>
              <a:pPr/>
              <a:t>9</a:t>
            </a:fld>
            <a:endParaRPr lang="en-CA" dirty="0"/>
          </a:p>
        </p:txBody>
      </p:sp>
    </p:spTree>
    <p:extLst>
      <p:ext uri="{BB962C8B-B14F-4D97-AF65-F5344CB8AC3E}">
        <p14:creationId xmlns:p14="http://schemas.microsoft.com/office/powerpoint/2010/main" val="1233839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04A2FAC-A0EA-2D4A-C472-C61D2BF075E4}"/>
              </a:ext>
            </a:extLst>
          </p:cNvPr>
          <p:cNvSpPr>
            <a:spLocks noGrp="1"/>
          </p:cNvSpPr>
          <p:nvPr>
            <p:ph type="body" sz="quarter" idx="10"/>
          </p:nvPr>
        </p:nvSpPr>
        <p:spPr>
          <a:xfrm>
            <a:off x="553980" y="1910218"/>
            <a:ext cx="5505508" cy="1814512"/>
          </a:xfrm>
        </p:spPr>
        <p:txBody>
          <a:bodyPr anchor="b"/>
          <a:lstStyle>
            <a:lvl1pPr marL="0" indent="0">
              <a:buNone/>
              <a:defRPr sz="3600">
                <a:solidFill>
                  <a:schemeClr val="bg1"/>
                </a:solidFill>
              </a:defRPr>
            </a:lvl1pPr>
          </a:lstStyle>
          <a:p>
            <a:pPr lvl="0"/>
            <a:r>
              <a:rPr lang="en-US"/>
              <a:t>Click to edit Master text styles</a:t>
            </a:r>
          </a:p>
        </p:txBody>
      </p:sp>
      <p:sp>
        <p:nvSpPr>
          <p:cNvPr id="11" name="Text Placeholder 8">
            <a:extLst>
              <a:ext uri="{FF2B5EF4-FFF2-40B4-BE49-F238E27FC236}">
                <a16:creationId xmlns:a16="http://schemas.microsoft.com/office/drawing/2014/main" id="{5FBE5829-B806-81D6-105E-738C6499BE4A}"/>
              </a:ext>
            </a:extLst>
          </p:cNvPr>
          <p:cNvSpPr>
            <a:spLocks noGrp="1"/>
          </p:cNvSpPr>
          <p:nvPr>
            <p:ph type="body" sz="quarter" idx="11"/>
          </p:nvPr>
        </p:nvSpPr>
        <p:spPr>
          <a:xfrm>
            <a:off x="553980" y="3883932"/>
            <a:ext cx="5505508" cy="1655309"/>
          </a:xfrm>
        </p:spPr>
        <p:txBody>
          <a:bodyPr anchor="t"/>
          <a:lstStyle>
            <a:lvl1pPr marL="0" indent="0">
              <a:buNone/>
              <a:defRPr sz="1800" i="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A2AF1CFD-AE02-0374-C256-8623AFEB8A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374957">
            <a:off x="-1855487" y="-510205"/>
            <a:ext cx="6781800" cy="6045791"/>
          </a:xfrm>
          <a:prstGeom prst="rect">
            <a:avLst/>
          </a:prstGeom>
        </p:spPr>
      </p:pic>
      <p:pic>
        <p:nvPicPr>
          <p:cNvPr id="6" name="Graphic 5">
            <a:extLst>
              <a:ext uri="{FF2B5EF4-FFF2-40B4-BE49-F238E27FC236}">
                <a16:creationId xmlns:a16="http://schemas.microsoft.com/office/drawing/2014/main" id="{1AF858F4-2E2F-687C-3100-E80E896948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180768">
            <a:off x="6907079" y="2072980"/>
            <a:ext cx="6781800" cy="6045791"/>
          </a:xfrm>
          <a:prstGeom prst="rect">
            <a:avLst/>
          </a:prstGeom>
        </p:spPr>
      </p:pic>
      <p:pic>
        <p:nvPicPr>
          <p:cNvPr id="7" name="Picture 6" descr="A black and white sign&#10;&#10;Description automatically generated with low confidence">
            <a:extLst>
              <a:ext uri="{FF2B5EF4-FFF2-40B4-BE49-F238E27FC236}">
                <a16:creationId xmlns:a16="http://schemas.microsoft.com/office/drawing/2014/main" id="{E4638E65-9D5F-C9AB-B915-13A728C40B3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15735" y="4162425"/>
            <a:ext cx="2776184" cy="781050"/>
          </a:xfrm>
          <a:prstGeom prst="rect">
            <a:avLst/>
          </a:prstGeom>
        </p:spPr>
      </p:pic>
    </p:spTree>
    <p:extLst>
      <p:ext uri="{BB962C8B-B14F-4D97-AF65-F5344CB8AC3E}">
        <p14:creationId xmlns:p14="http://schemas.microsoft.com/office/powerpoint/2010/main" val="112581360"/>
      </p:ext>
    </p:extLst>
  </p:cSld>
  <p:clrMapOvr>
    <a:masterClrMapping/>
  </p:clrMapOvr>
  <p:extLst>
    <p:ext uri="{DCECCB84-F9BA-43D5-87BE-67443E8EF086}">
      <p15:sldGuideLst xmlns:p15="http://schemas.microsoft.com/office/powerpoint/2012/main">
        <p15:guide id="1" pos="3840">
          <p15:clr>
            <a:srgbClr val="FBAE40"/>
          </p15:clr>
        </p15:guide>
        <p15:guide id="4" pos="749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04A2FAC-A0EA-2D4A-C472-C61D2BF075E4}"/>
              </a:ext>
            </a:extLst>
          </p:cNvPr>
          <p:cNvSpPr>
            <a:spLocks noGrp="1"/>
          </p:cNvSpPr>
          <p:nvPr>
            <p:ph type="body" sz="quarter" idx="10"/>
          </p:nvPr>
        </p:nvSpPr>
        <p:spPr>
          <a:xfrm>
            <a:off x="553980" y="1910218"/>
            <a:ext cx="5505508" cy="1814512"/>
          </a:xfrm>
        </p:spPr>
        <p:txBody>
          <a:bodyPr anchor="b"/>
          <a:lstStyle>
            <a:lvl1pPr marL="0" indent="0">
              <a:buNone/>
              <a:defRPr sz="3600">
                <a:solidFill>
                  <a:schemeClr val="bg1"/>
                </a:solidFill>
              </a:defRPr>
            </a:lvl1pPr>
          </a:lstStyle>
          <a:p>
            <a:pPr lvl="0"/>
            <a:r>
              <a:rPr lang="en-US"/>
              <a:t>Click to edit Master text styles</a:t>
            </a:r>
          </a:p>
        </p:txBody>
      </p:sp>
      <p:sp>
        <p:nvSpPr>
          <p:cNvPr id="11" name="Text Placeholder 8">
            <a:extLst>
              <a:ext uri="{FF2B5EF4-FFF2-40B4-BE49-F238E27FC236}">
                <a16:creationId xmlns:a16="http://schemas.microsoft.com/office/drawing/2014/main" id="{5FBE5829-B806-81D6-105E-738C6499BE4A}"/>
              </a:ext>
            </a:extLst>
          </p:cNvPr>
          <p:cNvSpPr>
            <a:spLocks noGrp="1"/>
          </p:cNvSpPr>
          <p:nvPr>
            <p:ph type="body" sz="quarter" idx="11"/>
          </p:nvPr>
        </p:nvSpPr>
        <p:spPr>
          <a:xfrm>
            <a:off x="553980" y="3883932"/>
            <a:ext cx="5505508" cy="1655309"/>
          </a:xfrm>
        </p:spPr>
        <p:txBody>
          <a:bodyPr anchor="t"/>
          <a:lstStyle>
            <a:lvl1pPr marL="0" indent="0">
              <a:buNone/>
              <a:defRPr sz="1800" i="0">
                <a:solidFill>
                  <a:schemeClr val="bg1"/>
                </a:solidFill>
              </a:defRPr>
            </a:lvl1pPr>
          </a:lstStyle>
          <a:p>
            <a:pPr lvl="0"/>
            <a:r>
              <a:rPr lang="en-US"/>
              <a:t>Click to edit Master text styles</a:t>
            </a:r>
          </a:p>
        </p:txBody>
      </p:sp>
      <p:pic>
        <p:nvPicPr>
          <p:cNvPr id="10" name="Picture 9" descr="A black and white sign&#10;&#10;Description automatically generated with low confidence">
            <a:extLst>
              <a:ext uri="{FF2B5EF4-FFF2-40B4-BE49-F238E27FC236}">
                <a16:creationId xmlns:a16="http://schemas.microsoft.com/office/drawing/2014/main" id="{C0D68EB5-DC4C-A2E3-4B2A-C1078754EA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5735" y="4162425"/>
            <a:ext cx="2776184" cy="781050"/>
          </a:xfrm>
          <a:prstGeom prst="rect">
            <a:avLst/>
          </a:prstGeom>
        </p:spPr>
      </p:pic>
    </p:spTree>
    <p:extLst>
      <p:ext uri="{BB962C8B-B14F-4D97-AF65-F5344CB8AC3E}">
        <p14:creationId xmlns:p14="http://schemas.microsoft.com/office/powerpoint/2010/main" val="3139358647"/>
      </p:ext>
    </p:extLst>
  </p:cSld>
  <p:clrMapOvr>
    <a:masterClrMapping/>
  </p:clrMapOvr>
  <p:extLst>
    <p:ext uri="{DCECCB84-F9BA-43D5-87BE-67443E8EF086}">
      <p15:sldGuideLst xmlns:p15="http://schemas.microsoft.com/office/powerpoint/2012/main">
        <p15:guide id="1" pos="3840">
          <p15:clr>
            <a:srgbClr val="FBAE40"/>
          </p15:clr>
        </p15:guide>
        <p15:guide id="3" pos="347">
          <p15:clr>
            <a:srgbClr val="FBAE40"/>
          </p15:clr>
        </p15:guide>
        <p15:guide id="4" pos="749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p:txBody>
          <a:bodyPr/>
          <a:lstStyle/>
          <a:p>
            <a:r>
              <a:rPr lang="en-US"/>
              <a:t>Click to edit Master title style</a:t>
            </a:r>
            <a:endParaRPr lang="en-CA"/>
          </a:p>
        </p:txBody>
      </p:sp>
      <p:sp>
        <p:nvSpPr>
          <p:cNvPr id="3" name="Text Placeholder 4">
            <a:extLst>
              <a:ext uri="{FF2B5EF4-FFF2-40B4-BE49-F238E27FC236}">
                <a16:creationId xmlns:a16="http://schemas.microsoft.com/office/drawing/2014/main" id="{1F551345-FF83-E4FA-DE22-CD97F31ECA69}"/>
              </a:ext>
            </a:extLst>
          </p:cNvPr>
          <p:cNvSpPr>
            <a:spLocks noGrp="1"/>
          </p:cNvSpPr>
          <p:nvPr>
            <p:ph type="body" sz="quarter" idx="13" hasCustomPrompt="1"/>
          </p:nvPr>
        </p:nvSpPr>
        <p:spPr>
          <a:xfrm>
            <a:off x="536240" y="6020060"/>
            <a:ext cx="10896000" cy="324000"/>
          </a:xfrm>
        </p:spPr>
        <p:txBody>
          <a:bodyPr vert="horz" lIns="0" tIns="0" rIns="0" bIns="0" rtlCol="0" anchor="b">
            <a:noAutofit/>
          </a:bodyPr>
          <a:lstStyle>
            <a:lvl1pPr marL="0" indent="0">
              <a:buNone/>
              <a:defRPr lang="en-GB" sz="800" i="0" dirty="0"/>
            </a:lvl1pPr>
          </a:lstStyle>
          <a:p>
            <a:pPr marL="269993" lvl="0" indent="-269993"/>
            <a:r>
              <a:rPr lang="en-GB"/>
              <a:t>Insert notes</a:t>
            </a:r>
          </a:p>
        </p:txBody>
      </p:sp>
    </p:spTree>
    <p:extLst>
      <p:ext uri="{BB962C8B-B14F-4D97-AF65-F5344CB8AC3E}">
        <p14:creationId xmlns:p14="http://schemas.microsoft.com/office/powerpoint/2010/main" val="35344027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p:txBody>
          <a:bodyPr/>
          <a:lstStyle/>
          <a:p>
            <a:r>
              <a:rPr lang="en-US"/>
              <a:t>Click to edit Master title style</a:t>
            </a:r>
            <a:endParaRPr lang="en-CA"/>
          </a:p>
        </p:txBody>
      </p:sp>
      <p:sp>
        <p:nvSpPr>
          <p:cNvPr id="5" name="Text Placeholder 4">
            <a:extLst>
              <a:ext uri="{FF2B5EF4-FFF2-40B4-BE49-F238E27FC236}">
                <a16:creationId xmlns:a16="http://schemas.microsoft.com/office/drawing/2014/main" id="{357EF66D-6895-F9D0-22EB-D34C38101672}"/>
              </a:ext>
            </a:extLst>
          </p:cNvPr>
          <p:cNvSpPr>
            <a:spLocks noGrp="1"/>
          </p:cNvSpPr>
          <p:nvPr>
            <p:ph type="body" sz="quarter" idx="14"/>
          </p:nvPr>
        </p:nvSpPr>
        <p:spPr>
          <a:xfrm>
            <a:off x="536240" y="1661160"/>
            <a:ext cx="10896000" cy="4315160"/>
          </a:xfrm>
        </p:spPr>
        <p:txBody>
          <a:body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EC50018B-FCD9-2351-F61E-0B5208F85706}"/>
              </a:ext>
            </a:extLst>
          </p:cNvPr>
          <p:cNvSpPr>
            <a:spLocks noGrp="1"/>
          </p:cNvSpPr>
          <p:nvPr>
            <p:ph type="body" sz="quarter" idx="13" hasCustomPrompt="1"/>
          </p:nvPr>
        </p:nvSpPr>
        <p:spPr>
          <a:xfrm>
            <a:off x="536240" y="6020060"/>
            <a:ext cx="10896000" cy="324000"/>
          </a:xfrm>
        </p:spPr>
        <p:txBody>
          <a:bodyPr vert="horz" lIns="0" tIns="0" rIns="0" bIns="0" rtlCol="0" anchor="b">
            <a:noAutofit/>
          </a:bodyPr>
          <a:lstStyle>
            <a:lvl1pPr marL="0" indent="0">
              <a:buNone/>
              <a:defRPr lang="en-GB" sz="800" i="0" dirty="0"/>
            </a:lvl1pPr>
          </a:lstStyle>
          <a:p>
            <a:pPr marL="269993" lvl="0" indent="-269993"/>
            <a:r>
              <a:rPr lang="en-GB"/>
              <a:t>Insert notes</a:t>
            </a:r>
          </a:p>
        </p:txBody>
      </p:sp>
    </p:spTree>
    <p:extLst>
      <p:ext uri="{BB962C8B-B14F-4D97-AF65-F5344CB8AC3E}">
        <p14:creationId xmlns:p14="http://schemas.microsoft.com/office/powerpoint/2010/main" val="2450447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plit Layout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rot="10800000">
            <a:off x="5494020" y="-1"/>
            <a:ext cx="669798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4630120" cy="5562000"/>
          </a:xfrm>
        </p:spPr>
        <p:txBody>
          <a:bodyPr anchor="ctr"/>
          <a:lstStyle>
            <a:lvl1pPr>
              <a:defRPr>
                <a:solidFill>
                  <a:schemeClr val="tx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5854400" y="414320"/>
            <a:ext cx="5577840" cy="5562000"/>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5" name="Picture 4" descr="A black and white sign&#10;&#10;Description automatically generated with low confidence">
            <a:extLst>
              <a:ext uri="{FF2B5EF4-FFF2-40B4-BE49-F238E27FC236}">
                <a16:creationId xmlns:a16="http://schemas.microsoft.com/office/drawing/2014/main" id="{1B80BD61-E30F-2A95-C59D-CEDFE22944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24604"/>
            <a:ext cx="1368625" cy="385048"/>
          </a:xfrm>
          <a:prstGeom prst="rect">
            <a:avLst/>
          </a:prstGeom>
        </p:spPr>
      </p:pic>
      <p:sp>
        <p:nvSpPr>
          <p:cNvPr id="9" name="Text Placeholder 4">
            <a:extLst>
              <a:ext uri="{FF2B5EF4-FFF2-40B4-BE49-F238E27FC236}">
                <a16:creationId xmlns:a16="http://schemas.microsoft.com/office/drawing/2014/main" id="{BA02ACCB-FF32-050F-F2FD-3596172EA62D}"/>
              </a:ext>
            </a:extLst>
          </p:cNvPr>
          <p:cNvSpPr>
            <a:spLocks noGrp="1"/>
          </p:cNvSpPr>
          <p:nvPr>
            <p:ph type="body" sz="quarter" idx="13" hasCustomPrompt="1"/>
          </p:nvPr>
        </p:nvSpPr>
        <p:spPr>
          <a:xfrm>
            <a:off x="5854400" y="6401983"/>
            <a:ext cx="4893527" cy="324000"/>
          </a:xfrm>
        </p:spPr>
        <p:txBody>
          <a:bodyPr vert="horz" lIns="0" tIns="0" rIns="0" bIns="0" rtlCol="0" anchor="b">
            <a:noAutofit/>
          </a:bodyPr>
          <a:lstStyle>
            <a:lvl1pPr marL="0" indent="0">
              <a:buNone/>
              <a:defRPr lang="en-GB" sz="800" i="0" dirty="0">
                <a:solidFill>
                  <a:schemeClr val="bg1"/>
                </a:solidFill>
              </a:defRPr>
            </a:lvl1pPr>
          </a:lstStyle>
          <a:p>
            <a:pPr marL="269993" lvl="0" indent="-269993"/>
            <a:r>
              <a:rPr lang="en-GB"/>
              <a:t>Insert notes</a:t>
            </a:r>
          </a:p>
        </p:txBody>
      </p:sp>
      <p:pic>
        <p:nvPicPr>
          <p:cNvPr id="10" name="Picture 9" descr="A black and white sign&#10;&#10;Description automatically generated with low confidence">
            <a:extLst>
              <a:ext uri="{FF2B5EF4-FFF2-40B4-BE49-F238E27FC236}">
                <a16:creationId xmlns:a16="http://schemas.microsoft.com/office/drawing/2014/main" id="{0078288B-17C4-AEC1-5B44-26B83BFF6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7927" y="6339844"/>
            <a:ext cx="1368625" cy="385048"/>
          </a:xfrm>
          <a:prstGeom prst="rect">
            <a:avLst/>
          </a:prstGeom>
        </p:spPr>
      </p:pic>
      <p:sp>
        <p:nvSpPr>
          <p:cNvPr id="7" name="Rectangle: Rounded Corners 6">
            <a:extLst>
              <a:ext uri="{FF2B5EF4-FFF2-40B4-BE49-F238E27FC236}">
                <a16:creationId xmlns:a16="http://schemas.microsoft.com/office/drawing/2014/main" id="{D6C8C719-B309-F8CA-1C6B-FE8D4D1174A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6" name="Rectangle: Rounded Corners 5">
            <a:extLst>
              <a:ext uri="{FF2B5EF4-FFF2-40B4-BE49-F238E27FC236}">
                <a16:creationId xmlns:a16="http://schemas.microsoft.com/office/drawing/2014/main" id="{2828997B-CE24-417C-7F15-C0849AD60B06}"/>
              </a:ext>
            </a:extLst>
          </p:cNvPr>
          <p:cNvSpPr/>
          <p:nvPr userDrawn="1"/>
        </p:nvSpPr>
        <p:spPr>
          <a:xfrm>
            <a:off x="9878993" y="102833"/>
            <a:ext cx="1669241" cy="4143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solidFill>
                  <a:schemeClr val="tx1"/>
                </a:solidFill>
              </a:rPr>
              <a:t>Complications</a:t>
            </a:r>
          </a:p>
        </p:txBody>
      </p:sp>
    </p:spTree>
    <p:extLst>
      <p:ext uri="{BB962C8B-B14F-4D97-AF65-F5344CB8AC3E}">
        <p14:creationId xmlns:p14="http://schemas.microsoft.com/office/powerpoint/2010/main" val="388814183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plit Layout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a:off x="0" y="0"/>
            <a:ext cx="557784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4630120" cy="5562000"/>
          </a:xfrm>
        </p:spPr>
        <p:txBody>
          <a:bodyPr anchor="ctr"/>
          <a:lstStyle>
            <a:lvl1pPr>
              <a:defRPr>
                <a:solidFill>
                  <a:schemeClr val="bg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5854400" y="414320"/>
            <a:ext cx="5577840" cy="5562000"/>
          </a:xfrm>
        </p:spPr>
        <p:txBody>
          <a:bodyPr anchor="ct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B511BDAC-A7E9-8605-7131-93B5D0D02E76}"/>
              </a:ext>
            </a:extLst>
          </p:cNvPr>
          <p:cNvSpPr>
            <a:spLocks noGrp="1"/>
          </p:cNvSpPr>
          <p:nvPr>
            <p:ph type="body" sz="quarter" idx="13" hasCustomPrompt="1"/>
          </p:nvPr>
        </p:nvSpPr>
        <p:spPr>
          <a:xfrm>
            <a:off x="5854400" y="6401983"/>
            <a:ext cx="5577840"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a:t>Insert notes</a:t>
            </a:r>
          </a:p>
        </p:txBody>
      </p:sp>
      <p:pic>
        <p:nvPicPr>
          <p:cNvPr id="6" name="Picture 5" descr="A black and white sign&#10;&#10;Description automatically generated with low confidence">
            <a:extLst>
              <a:ext uri="{FF2B5EF4-FFF2-40B4-BE49-F238E27FC236}">
                <a16:creationId xmlns:a16="http://schemas.microsoft.com/office/drawing/2014/main" id="{3CCF2D27-6A7E-125E-2090-35C5E0EB2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39844"/>
            <a:ext cx="1368625" cy="385048"/>
          </a:xfrm>
          <a:prstGeom prst="rect">
            <a:avLst/>
          </a:prstGeom>
        </p:spPr>
      </p:pic>
      <p:sp>
        <p:nvSpPr>
          <p:cNvPr id="11" name="Rectangle: Rounded Corners 10">
            <a:extLst>
              <a:ext uri="{FF2B5EF4-FFF2-40B4-BE49-F238E27FC236}">
                <a16:creationId xmlns:a16="http://schemas.microsoft.com/office/drawing/2014/main" id="{B2D39208-7BAA-723A-190E-AD49A59D476B}"/>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5" name="Rectangle: Rounded Corners 4">
            <a:extLst>
              <a:ext uri="{FF2B5EF4-FFF2-40B4-BE49-F238E27FC236}">
                <a16:creationId xmlns:a16="http://schemas.microsoft.com/office/drawing/2014/main" id="{B96B51EF-22A9-9D4A-C120-8BEF92DEE09B}"/>
              </a:ext>
            </a:extLst>
          </p:cNvPr>
          <p:cNvSpPr/>
          <p:nvPr userDrawn="1"/>
        </p:nvSpPr>
        <p:spPr>
          <a:xfrm>
            <a:off x="9878993" y="102833"/>
            <a:ext cx="1669241"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Complications</a:t>
            </a:r>
          </a:p>
        </p:txBody>
      </p:sp>
    </p:spTree>
    <p:extLst>
      <p:ext uri="{BB962C8B-B14F-4D97-AF65-F5344CB8AC3E}">
        <p14:creationId xmlns:p14="http://schemas.microsoft.com/office/powerpoint/2010/main" val="413717140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plit Layout Colour Sli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a:off x="0" y="0"/>
            <a:ext cx="38989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3154209" cy="5562000"/>
          </a:xfrm>
        </p:spPr>
        <p:txBody>
          <a:bodyPr anchor="ctr"/>
          <a:lstStyle>
            <a:lvl1pPr>
              <a:defRPr>
                <a:solidFill>
                  <a:schemeClr val="bg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4006851" y="414320"/>
            <a:ext cx="7425390" cy="5562000"/>
          </a:xfrm>
        </p:spPr>
        <p:txBody>
          <a:bodyPr anchor="ct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B511BDAC-A7E9-8605-7131-93B5D0D02E76}"/>
              </a:ext>
            </a:extLst>
          </p:cNvPr>
          <p:cNvSpPr>
            <a:spLocks noGrp="1"/>
          </p:cNvSpPr>
          <p:nvPr>
            <p:ph type="body" sz="quarter" idx="13" hasCustomPrompt="1"/>
          </p:nvPr>
        </p:nvSpPr>
        <p:spPr>
          <a:xfrm>
            <a:off x="4006851" y="6401983"/>
            <a:ext cx="7425390"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a:t>Insert notes</a:t>
            </a:r>
          </a:p>
        </p:txBody>
      </p:sp>
      <p:pic>
        <p:nvPicPr>
          <p:cNvPr id="6" name="Picture 5" descr="A black and white sign&#10;&#10;Description automatically generated with low confidence">
            <a:extLst>
              <a:ext uri="{FF2B5EF4-FFF2-40B4-BE49-F238E27FC236}">
                <a16:creationId xmlns:a16="http://schemas.microsoft.com/office/drawing/2014/main" id="{3CCF2D27-6A7E-125E-2090-35C5E0EB2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39844"/>
            <a:ext cx="1368625" cy="385048"/>
          </a:xfrm>
          <a:prstGeom prst="rect">
            <a:avLst/>
          </a:prstGeom>
        </p:spPr>
      </p:pic>
      <p:sp>
        <p:nvSpPr>
          <p:cNvPr id="7" name="Rectangle: Rounded Corners 6">
            <a:extLst>
              <a:ext uri="{FF2B5EF4-FFF2-40B4-BE49-F238E27FC236}">
                <a16:creationId xmlns:a16="http://schemas.microsoft.com/office/drawing/2014/main" id="{3D30DCE8-21D7-4DA2-412B-7FD7F408476C}"/>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5" name="Rectangle: Rounded Corners 4">
            <a:extLst>
              <a:ext uri="{FF2B5EF4-FFF2-40B4-BE49-F238E27FC236}">
                <a16:creationId xmlns:a16="http://schemas.microsoft.com/office/drawing/2014/main" id="{9E4E3254-8B2A-5B67-9015-67CC0AB6AA4A}"/>
              </a:ext>
            </a:extLst>
          </p:cNvPr>
          <p:cNvSpPr/>
          <p:nvPr userDrawn="1"/>
        </p:nvSpPr>
        <p:spPr>
          <a:xfrm>
            <a:off x="9878993" y="102833"/>
            <a:ext cx="1669241"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Complications</a:t>
            </a:r>
          </a:p>
        </p:txBody>
      </p:sp>
    </p:spTree>
    <p:extLst>
      <p:ext uri="{BB962C8B-B14F-4D97-AF65-F5344CB8AC3E}">
        <p14:creationId xmlns:p14="http://schemas.microsoft.com/office/powerpoint/2010/main" val="118446805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tags" Target="../tags/tag19.xml"/><Relationship Id="rId21" Type="http://schemas.openxmlformats.org/officeDocument/2006/relationships/tags" Target="../tags/tag14.xml"/><Relationship Id="rId42" Type="http://schemas.openxmlformats.org/officeDocument/2006/relationships/tags" Target="../tags/tag35.xml"/><Relationship Id="rId47" Type="http://schemas.openxmlformats.org/officeDocument/2006/relationships/tags" Target="../tags/tag40.xml"/><Relationship Id="rId63" Type="http://schemas.openxmlformats.org/officeDocument/2006/relationships/tags" Target="../tags/tag56.xml"/><Relationship Id="rId68" Type="http://schemas.openxmlformats.org/officeDocument/2006/relationships/tags" Target="../tags/tag61.xml"/><Relationship Id="rId84" Type="http://schemas.openxmlformats.org/officeDocument/2006/relationships/tags" Target="../tags/tag77.xml"/><Relationship Id="rId89" Type="http://schemas.openxmlformats.org/officeDocument/2006/relationships/tags" Target="../tags/tag82.xml"/><Relationship Id="rId16" Type="http://schemas.openxmlformats.org/officeDocument/2006/relationships/tags" Target="../tags/tag9.xml"/><Relationship Id="rId11" Type="http://schemas.openxmlformats.org/officeDocument/2006/relationships/tags" Target="../tags/tag4.xml"/><Relationship Id="rId32" Type="http://schemas.openxmlformats.org/officeDocument/2006/relationships/tags" Target="../tags/tag25.xml"/><Relationship Id="rId37" Type="http://schemas.openxmlformats.org/officeDocument/2006/relationships/tags" Target="../tags/tag30.xml"/><Relationship Id="rId53" Type="http://schemas.openxmlformats.org/officeDocument/2006/relationships/tags" Target="../tags/tag46.xml"/><Relationship Id="rId58" Type="http://schemas.openxmlformats.org/officeDocument/2006/relationships/tags" Target="../tags/tag51.xml"/><Relationship Id="rId74" Type="http://schemas.openxmlformats.org/officeDocument/2006/relationships/tags" Target="../tags/tag67.xml"/><Relationship Id="rId79" Type="http://schemas.openxmlformats.org/officeDocument/2006/relationships/tags" Target="../tags/tag72.xml"/><Relationship Id="rId5" Type="http://schemas.openxmlformats.org/officeDocument/2006/relationships/slideLayout" Target="../slideLayouts/slideLayout5.xml"/><Relationship Id="rId90" Type="http://schemas.openxmlformats.org/officeDocument/2006/relationships/tags" Target="../tags/tag83.xml"/><Relationship Id="rId95" Type="http://schemas.openxmlformats.org/officeDocument/2006/relationships/tags" Target="../tags/tag88.xml"/><Relationship Id="rId22" Type="http://schemas.openxmlformats.org/officeDocument/2006/relationships/tags" Target="../tags/tag15.xml"/><Relationship Id="rId27" Type="http://schemas.openxmlformats.org/officeDocument/2006/relationships/tags" Target="../tags/tag20.xml"/><Relationship Id="rId43" Type="http://schemas.openxmlformats.org/officeDocument/2006/relationships/tags" Target="../tags/tag36.xml"/><Relationship Id="rId48" Type="http://schemas.openxmlformats.org/officeDocument/2006/relationships/tags" Target="../tags/tag41.xml"/><Relationship Id="rId64" Type="http://schemas.openxmlformats.org/officeDocument/2006/relationships/tags" Target="../tags/tag57.xml"/><Relationship Id="rId69" Type="http://schemas.openxmlformats.org/officeDocument/2006/relationships/tags" Target="../tags/tag62.xml"/><Relationship Id="rId80" Type="http://schemas.openxmlformats.org/officeDocument/2006/relationships/tags" Target="../tags/tag73.xml"/><Relationship Id="rId85" Type="http://schemas.openxmlformats.org/officeDocument/2006/relationships/tags" Target="../tags/tag78.xml"/><Relationship Id="rId3" Type="http://schemas.openxmlformats.org/officeDocument/2006/relationships/slideLayout" Target="../slideLayouts/slideLayout3.x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33" Type="http://schemas.openxmlformats.org/officeDocument/2006/relationships/tags" Target="../tags/tag26.xml"/><Relationship Id="rId38" Type="http://schemas.openxmlformats.org/officeDocument/2006/relationships/tags" Target="../tags/tag31.xml"/><Relationship Id="rId46" Type="http://schemas.openxmlformats.org/officeDocument/2006/relationships/tags" Target="../tags/tag39.xml"/><Relationship Id="rId59" Type="http://schemas.openxmlformats.org/officeDocument/2006/relationships/tags" Target="../tags/tag52.xml"/><Relationship Id="rId67" Type="http://schemas.openxmlformats.org/officeDocument/2006/relationships/tags" Target="../tags/tag60.xml"/><Relationship Id="rId20" Type="http://schemas.openxmlformats.org/officeDocument/2006/relationships/tags" Target="../tags/tag13.xml"/><Relationship Id="rId41" Type="http://schemas.openxmlformats.org/officeDocument/2006/relationships/tags" Target="../tags/tag34.xml"/><Relationship Id="rId54" Type="http://schemas.openxmlformats.org/officeDocument/2006/relationships/tags" Target="../tags/tag47.xml"/><Relationship Id="rId62" Type="http://schemas.openxmlformats.org/officeDocument/2006/relationships/tags" Target="../tags/tag55.xml"/><Relationship Id="rId70" Type="http://schemas.openxmlformats.org/officeDocument/2006/relationships/tags" Target="../tags/tag63.xml"/><Relationship Id="rId75" Type="http://schemas.openxmlformats.org/officeDocument/2006/relationships/tags" Target="../tags/tag68.xml"/><Relationship Id="rId83" Type="http://schemas.openxmlformats.org/officeDocument/2006/relationships/tags" Target="../tags/tag76.xml"/><Relationship Id="rId88" Type="http://schemas.openxmlformats.org/officeDocument/2006/relationships/tags" Target="../tags/tag81.xml"/><Relationship Id="rId91" Type="http://schemas.openxmlformats.org/officeDocument/2006/relationships/tags" Target="../tags/tag84.xml"/><Relationship Id="rId96" Type="http://schemas.openxmlformats.org/officeDocument/2006/relationships/tags" Target="../tags/tag89.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tags" Target="../tags/tag21.xml"/><Relationship Id="rId36" Type="http://schemas.openxmlformats.org/officeDocument/2006/relationships/tags" Target="../tags/tag29.xml"/><Relationship Id="rId49" Type="http://schemas.openxmlformats.org/officeDocument/2006/relationships/tags" Target="../tags/tag42.xml"/><Relationship Id="rId57" Type="http://schemas.openxmlformats.org/officeDocument/2006/relationships/tags" Target="../tags/tag50.xml"/><Relationship Id="rId10" Type="http://schemas.openxmlformats.org/officeDocument/2006/relationships/tags" Target="../tags/tag3.xml"/><Relationship Id="rId31" Type="http://schemas.openxmlformats.org/officeDocument/2006/relationships/tags" Target="../tags/tag24.xml"/><Relationship Id="rId44" Type="http://schemas.openxmlformats.org/officeDocument/2006/relationships/tags" Target="../tags/tag37.xml"/><Relationship Id="rId52" Type="http://schemas.openxmlformats.org/officeDocument/2006/relationships/tags" Target="../tags/tag45.xml"/><Relationship Id="rId60" Type="http://schemas.openxmlformats.org/officeDocument/2006/relationships/tags" Target="../tags/tag53.xml"/><Relationship Id="rId65" Type="http://schemas.openxmlformats.org/officeDocument/2006/relationships/tags" Target="../tags/tag58.xml"/><Relationship Id="rId73" Type="http://schemas.openxmlformats.org/officeDocument/2006/relationships/tags" Target="../tags/tag66.xml"/><Relationship Id="rId78" Type="http://schemas.openxmlformats.org/officeDocument/2006/relationships/tags" Target="../tags/tag71.xml"/><Relationship Id="rId81" Type="http://schemas.openxmlformats.org/officeDocument/2006/relationships/tags" Target="../tags/tag74.xml"/><Relationship Id="rId86" Type="http://schemas.openxmlformats.org/officeDocument/2006/relationships/tags" Target="../tags/tag79.xml"/><Relationship Id="rId94" Type="http://schemas.openxmlformats.org/officeDocument/2006/relationships/tags" Target="../tags/tag87.xml"/><Relationship Id="rId4" Type="http://schemas.openxmlformats.org/officeDocument/2006/relationships/slideLayout" Target="../slideLayouts/slideLayout4.xml"/><Relationship Id="rId9" Type="http://schemas.openxmlformats.org/officeDocument/2006/relationships/tags" Target="../tags/tag2.xml"/><Relationship Id="rId13" Type="http://schemas.openxmlformats.org/officeDocument/2006/relationships/tags" Target="../tags/tag6.xml"/><Relationship Id="rId18" Type="http://schemas.openxmlformats.org/officeDocument/2006/relationships/tags" Target="../tags/tag11.xml"/><Relationship Id="rId39" Type="http://schemas.openxmlformats.org/officeDocument/2006/relationships/tags" Target="../tags/tag32.xml"/><Relationship Id="rId34" Type="http://schemas.openxmlformats.org/officeDocument/2006/relationships/tags" Target="../tags/tag27.xml"/><Relationship Id="rId50" Type="http://schemas.openxmlformats.org/officeDocument/2006/relationships/tags" Target="../tags/tag43.xml"/><Relationship Id="rId55" Type="http://schemas.openxmlformats.org/officeDocument/2006/relationships/tags" Target="../tags/tag48.xml"/><Relationship Id="rId76" Type="http://schemas.openxmlformats.org/officeDocument/2006/relationships/tags" Target="../tags/tag69.xml"/><Relationship Id="rId97"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tags" Target="../tags/tag64.xml"/><Relationship Id="rId92" Type="http://schemas.openxmlformats.org/officeDocument/2006/relationships/tags" Target="../tags/tag85.xml"/><Relationship Id="rId2" Type="http://schemas.openxmlformats.org/officeDocument/2006/relationships/slideLayout" Target="../slideLayouts/slideLayout2.xml"/><Relationship Id="rId29" Type="http://schemas.openxmlformats.org/officeDocument/2006/relationships/tags" Target="../tags/tag22.xml"/><Relationship Id="rId24" Type="http://schemas.openxmlformats.org/officeDocument/2006/relationships/tags" Target="../tags/tag17.xml"/><Relationship Id="rId40" Type="http://schemas.openxmlformats.org/officeDocument/2006/relationships/tags" Target="../tags/tag33.xml"/><Relationship Id="rId45" Type="http://schemas.openxmlformats.org/officeDocument/2006/relationships/tags" Target="../tags/tag38.xml"/><Relationship Id="rId66" Type="http://schemas.openxmlformats.org/officeDocument/2006/relationships/tags" Target="../tags/tag59.xml"/><Relationship Id="rId87" Type="http://schemas.openxmlformats.org/officeDocument/2006/relationships/tags" Target="../tags/tag80.xml"/><Relationship Id="rId61" Type="http://schemas.openxmlformats.org/officeDocument/2006/relationships/tags" Target="../tags/tag54.xml"/><Relationship Id="rId82" Type="http://schemas.openxmlformats.org/officeDocument/2006/relationships/tags" Target="../tags/tag75.xml"/><Relationship Id="rId19" Type="http://schemas.openxmlformats.org/officeDocument/2006/relationships/tags" Target="../tags/tag12.xml"/><Relationship Id="rId14" Type="http://schemas.openxmlformats.org/officeDocument/2006/relationships/tags" Target="../tags/tag7.xml"/><Relationship Id="rId30" Type="http://schemas.openxmlformats.org/officeDocument/2006/relationships/tags" Target="../tags/tag23.xml"/><Relationship Id="rId35" Type="http://schemas.openxmlformats.org/officeDocument/2006/relationships/tags" Target="../tags/tag28.xml"/><Relationship Id="rId56" Type="http://schemas.openxmlformats.org/officeDocument/2006/relationships/tags" Target="../tags/tag49.xml"/><Relationship Id="rId77" Type="http://schemas.openxmlformats.org/officeDocument/2006/relationships/tags" Target="../tags/tag70.xml"/><Relationship Id="rId8" Type="http://schemas.openxmlformats.org/officeDocument/2006/relationships/theme" Target="../theme/theme1.xml"/><Relationship Id="rId51" Type="http://schemas.openxmlformats.org/officeDocument/2006/relationships/tags" Target="../tags/tag44.xml"/><Relationship Id="rId72" Type="http://schemas.openxmlformats.org/officeDocument/2006/relationships/tags" Target="../tags/tag65.xml"/><Relationship Id="rId93" Type="http://schemas.openxmlformats.org/officeDocument/2006/relationships/tags" Target="../tags/tag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E716778-85D8-27E3-0056-C61C45818908}"/>
              </a:ext>
            </a:extLst>
          </p:cNvPr>
          <p:cNvSpPr/>
          <p:nvPr userDrawn="1"/>
        </p:nvSpPr>
        <p:spPr>
          <a:xfrm>
            <a:off x="0" y="6443680"/>
            <a:ext cx="12192000" cy="414319"/>
          </a:xfrm>
          <a:prstGeom prst="rect">
            <a:avLst/>
          </a:prstGeom>
          <a:gradFill flip="none" rotWithShape="1">
            <a:gsLst>
              <a:gs pos="71600">
                <a:schemeClr val="tx1"/>
              </a:gs>
              <a:gs pos="0">
                <a:schemeClr val="tx1"/>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Text Placeholder 2"/>
          <p:cNvSpPr>
            <a:spLocks noGrp="1"/>
          </p:cNvSpPr>
          <p:nvPr>
            <p:ph type="body" idx="1"/>
          </p:nvPr>
        </p:nvSpPr>
        <p:spPr>
          <a:xfrm>
            <a:off x="536240" y="1661160"/>
            <a:ext cx="10896000" cy="431516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6240" y="414320"/>
            <a:ext cx="10896000" cy="1082209"/>
          </a:xfrm>
          <a:prstGeom prst="rect">
            <a:avLst/>
          </a:prstGeom>
        </p:spPr>
        <p:txBody>
          <a:bodyPr vert="horz" lIns="0" tIns="0" rIns="0" bIns="0" rtlCol="0" anchor="b" anchorCtr="0">
            <a:noAutofit/>
          </a:bodyPr>
          <a:lstStyle/>
          <a:p>
            <a:r>
              <a:rPr lang="en-GB"/>
              <a:t>Click to edit Master title style</a:t>
            </a:r>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9"/>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10"/>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11"/>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2"/>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13"/>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14"/>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15"/>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16"/>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17"/>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18"/>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19"/>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20"/>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21"/>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2"/>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23"/>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24"/>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25"/>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26"/>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27"/>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28"/>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29"/>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30"/>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31"/>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2"/>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33"/>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34"/>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35"/>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36"/>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37"/>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38"/>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39"/>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40"/>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41"/>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2"/>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43"/>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44"/>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45"/>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46"/>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47"/>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48"/>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49"/>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50"/>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51"/>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2"/>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53"/>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54"/>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55"/>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56"/>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57"/>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58"/>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59"/>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60"/>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61"/>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2"/>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63"/>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64"/>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65"/>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66"/>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67"/>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68"/>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69"/>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70"/>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71"/>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2"/>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73"/>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74"/>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75"/>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76"/>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77"/>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78"/>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79"/>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80"/>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81"/>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2"/>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83"/>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84"/>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85"/>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86"/>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87"/>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88"/>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89"/>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90"/>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91"/>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2"/>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93"/>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94"/>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95"/>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96"/>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5" name="Tagline" descr="{&quot;templafy&quot;:{&quot;id&quot;:&quot;1abbc6e5-7f90-4ec7-bd50-37662db4c5b8&quot;}}" title="Form.PLogoChoice.PLogoInsertion">
            <a:extLst>
              <a:ext uri="{FF2B5EF4-FFF2-40B4-BE49-F238E27FC236}">
                <a16:creationId xmlns:a16="http://schemas.microsoft.com/office/drawing/2014/main" id="{1090779A-FA30-4EF9-809F-763A92C81AB1}"/>
              </a:ext>
            </a:extLst>
          </p:cNvPr>
          <p:cNvSpPr/>
          <p:nvPr userDrawn="1"/>
        </p:nvSpPr>
        <p:spPr>
          <a:xfrm>
            <a:off x="9240657" y="5336923"/>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dirty="0"/>
          </a:p>
        </p:txBody>
      </p:sp>
      <p:cxnSp>
        <p:nvCxnSpPr>
          <p:cNvPr id="8" name="Straight Connector 7">
            <a:extLst>
              <a:ext uri="{FF2B5EF4-FFF2-40B4-BE49-F238E27FC236}">
                <a16:creationId xmlns:a16="http://schemas.microsoft.com/office/drawing/2014/main" id="{40343992-1AE0-73F4-85AF-D861DD270DD9}"/>
              </a:ext>
            </a:extLst>
          </p:cNvPr>
          <p:cNvCxnSpPr>
            <a:cxnSpLocks/>
          </p:cNvCxnSpPr>
          <p:nvPr userDrawn="1"/>
        </p:nvCxnSpPr>
        <p:spPr>
          <a:xfrm>
            <a:off x="0" y="1577187"/>
            <a:ext cx="12192000" cy="0"/>
          </a:xfrm>
          <a:prstGeom prst="line">
            <a:avLst/>
          </a:prstGeom>
          <a:ln w="19050">
            <a:gradFill>
              <a:gsLst>
                <a:gs pos="0">
                  <a:schemeClr val="tx2"/>
                </a:gs>
                <a:gs pos="83000">
                  <a:schemeClr val="tx1"/>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34" name="Picture 33" descr="A black and white sign&#10;&#10;Description automatically generated with low confidence">
            <a:extLst>
              <a:ext uri="{FF2B5EF4-FFF2-40B4-BE49-F238E27FC236}">
                <a16:creationId xmlns:a16="http://schemas.microsoft.com/office/drawing/2014/main" id="{F543F68A-4422-079A-7410-10658898C3F7}"/>
              </a:ext>
            </a:extLst>
          </p:cNvPr>
          <p:cNvPicPr>
            <a:picLocks noChangeAspect="1"/>
          </p:cNvPicPr>
          <p:nvPr userDrawn="1"/>
        </p:nvPicPr>
        <p:blipFill>
          <a:blip r:embed="rId97">
            <a:extLst>
              <a:ext uri="{28A0092B-C50C-407E-A947-70E740481C1C}">
                <a14:useLocalDpi xmlns:a14="http://schemas.microsoft.com/office/drawing/2010/main" val="0"/>
              </a:ext>
            </a:extLst>
          </a:blip>
          <a:stretch>
            <a:fillRect/>
          </a:stretch>
        </p:blipFill>
        <p:spPr>
          <a:xfrm>
            <a:off x="11007011" y="6506176"/>
            <a:ext cx="994493" cy="279790"/>
          </a:xfrm>
          <a:prstGeom prst="rect">
            <a:avLst/>
          </a:prstGeom>
        </p:spPr>
      </p:pic>
      <p:sp>
        <p:nvSpPr>
          <p:cNvPr id="2" name="Rectangle: Rounded Corners 1">
            <a:extLst>
              <a:ext uri="{FF2B5EF4-FFF2-40B4-BE49-F238E27FC236}">
                <a16:creationId xmlns:a16="http://schemas.microsoft.com/office/drawing/2014/main" id="{AB5BD523-09B7-359D-076D-A624A8C2CBC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9" name="Rectangle: Rounded Corners 8">
            <a:extLst>
              <a:ext uri="{FF2B5EF4-FFF2-40B4-BE49-F238E27FC236}">
                <a16:creationId xmlns:a16="http://schemas.microsoft.com/office/drawing/2014/main" id="{EA815159-38A3-A1F2-5D13-9A780579A251}"/>
              </a:ext>
            </a:extLst>
          </p:cNvPr>
          <p:cNvSpPr/>
          <p:nvPr userDrawn="1"/>
        </p:nvSpPr>
        <p:spPr>
          <a:xfrm>
            <a:off x="9878993" y="102833"/>
            <a:ext cx="1669241"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Complications</a:t>
            </a:r>
          </a:p>
        </p:txBody>
      </p:sp>
    </p:spTree>
    <p:extLst>
      <p:ext uri="{BB962C8B-B14F-4D97-AF65-F5344CB8AC3E}">
        <p14:creationId xmlns:p14="http://schemas.microsoft.com/office/powerpoint/2010/main" val="207475169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9" r:id="rId3"/>
    <p:sldLayoutId id="2147483802" r:id="rId4"/>
    <p:sldLayoutId id="2147483790" r:id="rId5"/>
    <p:sldLayoutId id="2147483791" r:id="rId6"/>
    <p:sldLayoutId id="2147483803" r:id="rId7"/>
  </p:sldLayoutIdLst>
  <p:hf sldNum="0" hdr="0" ftr="0" dt="0"/>
  <p:txStyles>
    <p:titleStyle>
      <a:lvl1pPr algn="l" defTabSz="914332"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69980" indent="-269980" algn="l" defTabSz="914332"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mn-lt"/>
          <a:ea typeface="+mn-ea"/>
          <a:cs typeface="+mn-cs"/>
        </a:defRPr>
      </a:lvl1pPr>
      <a:lvl2pPr marL="539960" indent="-269980" algn="l" defTabSz="914332"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None/>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slideLayout" Target="../slideLayouts/slideLayout3.xml"/><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tags" Target="../tags/tag91.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tags" Target="../tags/tag90.xml"/><Relationship Id="rId6" Type="http://schemas.openxmlformats.org/officeDocument/2006/relationships/image" Target="../media/image32.svg"/><Relationship Id="rId11" Type="http://schemas.openxmlformats.org/officeDocument/2006/relationships/image" Target="../media/image37.png"/><Relationship Id="rId24" Type="http://schemas.openxmlformats.org/officeDocument/2006/relationships/image" Target="../media/image50.sv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notesSlide" Target="../notesSlides/notesSlide10.xml"/><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slideLayout" Target="../slideLayouts/slideLayout3.xml"/><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tags" Target="../tags/tag93.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tags" Target="../tags/tag92.xml"/><Relationship Id="rId6" Type="http://schemas.openxmlformats.org/officeDocument/2006/relationships/image" Target="../media/image32.svg"/><Relationship Id="rId11" Type="http://schemas.openxmlformats.org/officeDocument/2006/relationships/image" Target="../media/image37.png"/><Relationship Id="rId24" Type="http://schemas.openxmlformats.org/officeDocument/2006/relationships/image" Target="../media/image50.sv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notesSlide" Target="../notesSlides/notesSlide11.xml"/><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9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96.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98.xml"/><Relationship Id="rId5" Type="http://schemas.openxmlformats.org/officeDocument/2006/relationships/chart" Target="../charts/char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notesSlide" Target="../notesSlides/notesSlide22.xml"/><Relationship Id="rId16" Type="http://schemas.openxmlformats.org/officeDocument/2006/relationships/image" Target="../media/image73.svg"/><Relationship Id="rId1" Type="http://schemas.openxmlformats.org/officeDocument/2006/relationships/slideLayout" Target="../slideLayouts/slideLayout3.xml"/><Relationship Id="rId6" Type="http://schemas.openxmlformats.org/officeDocument/2006/relationships/image" Target="../media/image56.svg"/><Relationship Id="rId11" Type="http://schemas.openxmlformats.org/officeDocument/2006/relationships/image" Target="../media/image68.png"/><Relationship Id="rId5" Type="http://schemas.openxmlformats.org/officeDocument/2006/relationships/image" Target="../media/image55.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3.svg"/><Relationship Id="rId9" Type="http://schemas.openxmlformats.org/officeDocument/2006/relationships/image" Target="../media/image66.png"/><Relationship Id="rId14"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7.sv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9.svg"/></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1.sv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3.sv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3.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93.sv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3.svg"/></Relationships>
</file>

<file path=ppt/slides/_rels/slide3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tags" Target="../tags/tag101.xml"/><Relationship Id="rId7" Type="http://schemas.openxmlformats.org/officeDocument/2006/relationships/image" Target="../media/image94.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chart" Target="../charts/chart7.xml"/><Relationship Id="rId5" Type="http://schemas.openxmlformats.org/officeDocument/2006/relationships/notesSlide" Target="../notesSlides/notesSlide32.xml"/><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0.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97.svg"/><Relationship Id="rId11" Type="http://schemas.openxmlformats.org/officeDocument/2006/relationships/image" Target="../media/image54.svg"/><Relationship Id="rId5" Type="http://schemas.openxmlformats.org/officeDocument/2006/relationships/image" Target="../media/image96.png"/><Relationship Id="rId10" Type="http://schemas.openxmlformats.org/officeDocument/2006/relationships/image" Target="../media/image53.png"/><Relationship Id="rId4" Type="http://schemas.openxmlformats.org/officeDocument/2006/relationships/image" Target="../media/image91.svg"/><Relationship Id="rId9"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02.xml"/><Relationship Id="rId4" Type="http://schemas.openxmlformats.org/officeDocument/2006/relationships/chart" Target="../charts/chart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103.xml"/><Relationship Id="rId5" Type="http://schemas.openxmlformats.org/officeDocument/2006/relationships/image" Target="../media/image95.sv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104.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64.xml"/><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slide" Target="slide2.xml"/><Relationship Id="rId21" Type="http://schemas.openxmlformats.org/officeDocument/2006/relationships/image" Target="../media/image21.svg"/><Relationship Id="rId7" Type="http://schemas.openxmlformats.org/officeDocument/2006/relationships/slide" Target="slide14.xml"/><Relationship Id="rId12" Type="http://schemas.openxmlformats.org/officeDocument/2006/relationships/slide" Target="slide61.xml"/><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56.xml"/><Relationship Id="rId24" Type="http://schemas.openxmlformats.org/officeDocument/2006/relationships/image" Target="../media/image24.png"/><Relationship Id="rId5" Type="http://schemas.openxmlformats.org/officeDocument/2006/relationships/image" Target="../media/image13.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10" Type="http://schemas.openxmlformats.org/officeDocument/2006/relationships/slide" Target="slide49.xml"/><Relationship Id="rId19" Type="http://schemas.openxmlformats.org/officeDocument/2006/relationships/image" Target="../media/image19.svg"/><Relationship Id="rId4" Type="http://schemas.openxmlformats.org/officeDocument/2006/relationships/image" Target="../media/image12.png"/><Relationship Id="rId9" Type="http://schemas.openxmlformats.org/officeDocument/2006/relationships/slide" Target="slide43.xml"/><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04.svg"/><Relationship Id="rId2" Type="http://schemas.openxmlformats.org/officeDocument/2006/relationships/slideLayout" Target="../slideLayouts/slideLayout3.xml"/><Relationship Id="rId1" Type="http://schemas.openxmlformats.org/officeDocument/2006/relationships/tags" Target="../tags/tag105.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5" Type="http://schemas.openxmlformats.org/officeDocument/2006/relationships/image" Target="../media/image10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4.sv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07.svg"/></Relationships>
</file>

<file path=ppt/slides/_rels/slide4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45.xml"/><Relationship Id="rId7" Type="http://schemas.openxmlformats.org/officeDocument/2006/relationships/image" Target="../media/image109.svg"/><Relationship Id="rId2" Type="http://schemas.openxmlformats.org/officeDocument/2006/relationships/slideLayout" Target="../slideLayouts/slideLayout3.xml"/><Relationship Id="rId1" Type="http://schemas.openxmlformats.org/officeDocument/2006/relationships/tags" Target="../tags/tag106.xml"/><Relationship Id="rId6" Type="http://schemas.openxmlformats.org/officeDocument/2006/relationships/image" Target="../media/image108.png"/><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image" Target="../media/image111.svg"/></Relationships>
</file>

<file path=ppt/slides/_rels/slide46.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sv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15.sv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118.png"/></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svg"/><Relationship Id="rId9" Type="http://schemas.openxmlformats.org/officeDocument/2006/relationships/image" Target="../media/image128.pn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30.png"/><Relationship Id="rId7" Type="http://schemas.openxmlformats.org/officeDocument/2006/relationships/slide" Target="slide4.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54.sv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95.svg"/><Relationship Id="rId2" Type="http://schemas.openxmlformats.org/officeDocument/2006/relationships/slideLayout" Target="../slideLayouts/slideLayout3.xml"/><Relationship Id="rId1" Type="http://schemas.openxmlformats.org/officeDocument/2006/relationships/tags" Target="../tags/tag107.xml"/><Relationship Id="rId6" Type="http://schemas.openxmlformats.org/officeDocument/2006/relationships/image" Target="../media/image94.png"/><Relationship Id="rId5" Type="http://schemas.openxmlformats.org/officeDocument/2006/relationships/chart" Target="../charts/chart14.xml"/><Relationship Id="rId4" Type="http://schemas.openxmlformats.org/officeDocument/2006/relationships/chart" Target="../charts/chart13.xml"/></Relationships>
</file>

<file path=ppt/slides/_rels/slide5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51.xml"/><Relationship Id="rId7" Type="http://schemas.openxmlformats.org/officeDocument/2006/relationships/image" Target="../media/image95.svg"/><Relationship Id="rId2" Type="http://schemas.openxmlformats.org/officeDocument/2006/relationships/slideLayout" Target="../slideLayouts/slideLayout3.xml"/><Relationship Id="rId1" Type="http://schemas.openxmlformats.org/officeDocument/2006/relationships/tags" Target="../tags/tag108.xml"/><Relationship Id="rId6" Type="http://schemas.openxmlformats.org/officeDocument/2006/relationships/image" Target="../media/image94.png"/><Relationship Id="rId11" Type="http://schemas.openxmlformats.org/officeDocument/2006/relationships/image" Target="../media/image139.svg"/><Relationship Id="rId5" Type="http://schemas.openxmlformats.org/officeDocument/2006/relationships/image" Target="../media/image135.svg"/><Relationship Id="rId10" Type="http://schemas.openxmlformats.org/officeDocument/2006/relationships/image" Target="../media/image138.png"/><Relationship Id="rId4" Type="http://schemas.openxmlformats.org/officeDocument/2006/relationships/image" Target="../media/image134.png"/><Relationship Id="rId9" Type="http://schemas.openxmlformats.org/officeDocument/2006/relationships/image" Target="../media/image137.sv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109.xml"/><Relationship Id="rId5" Type="http://schemas.openxmlformats.org/officeDocument/2006/relationships/chart" Target="../charts/chart16.xml"/><Relationship Id="rId4" Type="http://schemas.openxmlformats.org/officeDocument/2006/relationships/chart" Target="../charts/chart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41.svg"/><Relationship Id="rId2" Type="http://schemas.openxmlformats.org/officeDocument/2006/relationships/slideLayout" Target="../slideLayouts/slideLayout3.xml"/><Relationship Id="rId1" Type="http://schemas.openxmlformats.org/officeDocument/2006/relationships/tags" Target="../tags/tag110.xml"/><Relationship Id="rId6" Type="http://schemas.openxmlformats.org/officeDocument/2006/relationships/image" Target="../media/image140.png"/><Relationship Id="rId5" Type="http://schemas.openxmlformats.org/officeDocument/2006/relationships/image" Target="../media/image95.sv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111.xml"/><Relationship Id="rId5" Type="http://schemas.openxmlformats.org/officeDocument/2006/relationships/image" Target="../media/image143.svg"/><Relationship Id="rId4" Type="http://schemas.openxmlformats.org/officeDocument/2006/relationships/image" Target="../media/image142.png"/></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54.sv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slide" Target="slide4.xml"/><Relationship Id="rId4" Type="http://schemas.openxmlformats.org/officeDocument/2006/relationships/image" Target="../media/image145.sv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37.sv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95.svg"/><Relationship Id="rId2" Type="http://schemas.openxmlformats.org/officeDocument/2006/relationships/slideLayout" Target="../slideLayouts/slideLayout3.xml"/><Relationship Id="rId1" Type="http://schemas.openxmlformats.org/officeDocument/2006/relationships/tags" Target="../tags/tag112.xml"/><Relationship Id="rId6" Type="http://schemas.openxmlformats.org/officeDocument/2006/relationships/image" Target="../media/image94.png"/><Relationship Id="rId5" Type="http://schemas.openxmlformats.org/officeDocument/2006/relationships/chart" Target="../charts/chart18.xml"/><Relationship Id="rId4" Type="http://schemas.openxmlformats.org/officeDocument/2006/relationships/chart" Target="../charts/chart1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113.xml"/><Relationship Id="rId5" Type="http://schemas.openxmlformats.org/officeDocument/2006/relationships/chart" Target="../charts/chart20.xml"/><Relationship Id="rId4" Type="http://schemas.openxmlformats.org/officeDocument/2006/relationships/chart" Target="../charts/char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notesSlide" Target="../notesSlides/notesSlide60.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114.xml"/><Relationship Id="rId6" Type="http://schemas.openxmlformats.org/officeDocument/2006/relationships/slide" Target="slide4.xml"/><Relationship Id="rId5" Type="http://schemas.openxmlformats.org/officeDocument/2006/relationships/chart" Target="../charts/chart22.xml"/><Relationship Id="rId4" Type="http://schemas.openxmlformats.org/officeDocument/2006/relationships/chart" Target="../charts/char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91.svg"/></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54.sv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54.sv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49.svg"/></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49.svg"/></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54.sv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slide" Target="slide4.xml"/><Relationship Id="rId4" Type="http://schemas.openxmlformats.org/officeDocument/2006/relationships/image" Target="../media/image149.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bmi/adult-calculator/bmi-categories.html?CDC_AAref_Val=https://www.cdc.gov/obesity/basics/adult-defining.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D25883D1-1ADC-4122-9E0B-A96B9B7B5763}"/>
              </a:ext>
            </a:extLst>
          </p:cNvPr>
          <p:cNvSpPr txBox="1">
            <a:spLocks/>
          </p:cNvSpPr>
          <p:nvPr/>
        </p:nvSpPr>
        <p:spPr>
          <a:xfrm>
            <a:off x="1112169" y="1782998"/>
            <a:ext cx="8805553" cy="3292003"/>
          </a:xfrm>
          <a:prstGeom prst="rect">
            <a:avLst/>
          </a:prstGeom>
        </p:spPr>
        <p:txBody>
          <a:bodyPr vert="horz" lIns="0" tIns="0" rIns="0" bIns="0" rtlCol="0" anchor="b">
            <a:noAutofit/>
          </a:bodyPr>
          <a:lstStyle>
            <a:lvl1pPr marL="0" indent="0" algn="l" defTabSz="914332" rtl="0" eaLnBrk="1" latinLnBrk="0" hangingPunct="1">
              <a:lnSpc>
                <a:spcPct val="100000"/>
              </a:lnSpc>
              <a:spcBef>
                <a:spcPts val="300"/>
              </a:spcBef>
              <a:spcAft>
                <a:spcPts val="600"/>
              </a:spcAft>
              <a:buFont typeface="Arial" panose="020B0604020202020204" pitchFamily="34" charset="0"/>
              <a:buNone/>
              <a:defRPr sz="4000" kern="1200">
                <a:solidFill>
                  <a:schemeClr val="tx2"/>
                </a:solidFill>
                <a:latin typeface="+mn-lt"/>
                <a:ea typeface="+mn-ea"/>
                <a:cs typeface="+mn-cs"/>
              </a:defRPr>
            </a:lvl1pPr>
            <a:lvl2pPr marL="539960" indent="-269980" algn="l" defTabSz="914332" rtl="0" eaLnBrk="1" latinLnBrk="0" hangingPunct="1">
              <a:lnSpc>
                <a:spcPct val="100000"/>
              </a:lnSpc>
              <a:spcBef>
                <a:spcPts val="30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30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Char char="​"/>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marR="0" lvl="0" indent="0" algn="l" defTabSz="914332"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sz="6200" b="1" i="0" u="none" strike="noStrike" kern="1200" cap="none" spc="0" normalizeH="0" baseline="0" noProof="0" dirty="0">
              <a:ln>
                <a:noFill/>
              </a:ln>
              <a:solidFill>
                <a:srgbClr val="263C50"/>
              </a:solidFill>
              <a:effectLst/>
              <a:uLnTx/>
              <a:uFillTx/>
              <a:latin typeface="Arial Nova Light" panose="020B0304020202020204" pitchFamily="34" charset="0"/>
            </a:endParaRPr>
          </a:p>
        </p:txBody>
      </p:sp>
      <p:sp>
        <p:nvSpPr>
          <p:cNvPr id="3" name="Text Placeholder 13">
            <a:extLst>
              <a:ext uri="{FF2B5EF4-FFF2-40B4-BE49-F238E27FC236}">
                <a16:creationId xmlns:a16="http://schemas.microsoft.com/office/drawing/2014/main" id="{DBCEB4B2-41F2-410E-9A0C-2B224E687324}"/>
              </a:ext>
            </a:extLst>
          </p:cNvPr>
          <p:cNvSpPr txBox="1">
            <a:spLocks/>
          </p:cNvSpPr>
          <p:nvPr/>
        </p:nvSpPr>
        <p:spPr>
          <a:xfrm>
            <a:off x="1146420" y="5314491"/>
            <a:ext cx="5546703" cy="592183"/>
          </a:xfrm>
          <a:prstGeom prst="rect">
            <a:avLst/>
          </a:prstGeom>
        </p:spPr>
        <p:txBody>
          <a:bodyPr vert="horz" lIns="0" tIns="0" rIns="0" bIns="0" rtlCol="0" anchor="b">
            <a:noAutofit/>
          </a:bodyPr>
          <a:lstStyle>
            <a:lvl1pPr marL="0" indent="0" algn="l" defTabSz="914332" rtl="0" eaLnBrk="1" latinLnBrk="0" hangingPunct="1">
              <a:lnSpc>
                <a:spcPct val="100000"/>
              </a:lnSpc>
              <a:spcBef>
                <a:spcPts val="300"/>
              </a:spcBef>
              <a:spcAft>
                <a:spcPts val="600"/>
              </a:spcAft>
              <a:buFont typeface="Arial" panose="020B0604020202020204" pitchFamily="34" charset="0"/>
              <a:buNone/>
              <a:defRPr sz="4000" kern="1200">
                <a:solidFill>
                  <a:schemeClr val="tx2"/>
                </a:solidFill>
                <a:latin typeface="+mn-lt"/>
                <a:ea typeface="+mn-ea"/>
                <a:cs typeface="+mn-cs"/>
              </a:defRPr>
            </a:lvl1pPr>
            <a:lvl2pPr marL="539960" indent="-269980" algn="l" defTabSz="914332" rtl="0" eaLnBrk="1" latinLnBrk="0" hangingPunct="1">
              <a:lnSpc>
                <a:spcPct val="100000"/>
              </a:lnSpc>
              <a:spcBef>
                <a:spcPts val="30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30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Char char="​"/>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marR="0" lvl="0" indent="0" algn="l" defTabSz="914332"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rgbClr val="263C50"/>
              </a:solidFill>
              <a:effectLst/>
              <a:uLnTx/>
              <a:uFillTx/>
              <a:ea typeface="+mn-ea"/>
              <a:cs typeface="+mn-cs"/>
            </a:endParaRPr>
          </a:p>
        </p:txBody>
      </p:sp>
      <p:sp>
        <p:nvSpPr>
          <p:cNvPr id="11" name="Text Placeholder 10">
            <a:extLst>
              <a:ext uri="{FF2B5EF4-FFF2-40B4-BE49-F238E27FC236}">
                <a16:creationId xmlns:a16="http://schemas.microsoft.com/office/drawing/2014/main" id="{6AB32DC2-77F0-13E4-E13D-13389CB8702A}"/>
              </a:ext>
            </a:extLst>
          </p:cNvPr>
          <p:cNvSpPr>
            <a:spLocks noGrp="1"/>
          </p:cNvSpPr>
          <p:nvPr>
            <p:ph type="body" sz="quarter" idx="10"/>
          </p:nvPr>
        </p:nvSpPr>
        <p:spPr>
          <a:xfrm>
            <a:off x="553980" y="1910218"/>
            <a:ext cx="5505508" cy="1814512"/>
          </a:xfrm>
        </p:spPr>
        <p:txBody>
          <a:bodyPr/>
          <a:lstStyle/>
          <a:p>
            <a:r>
              <a:rPr lang="en-US" noProof="0" dirty="0"/>
              <a:t>Obesity-Related Complications and the Impact of Weight Loss</a:t>
            </a:r>
          </a:p>
        </p:txBody>
      </p:sp>
      <p:sp>
        <p:nvSpPr>
          <p:cNvPr id="12" name="Text Placeholder 11">
            <a:extLst>
              <a:ext uri="{FF2B5EF4-FFF2-40B4-BE49-F238E27FC236}">
                <a16:creationId xmlns:a16="http://schemas.microsoft.com/office/drawing/2014/main" id="{DFCA061D-C8F2-67DE-87D4-3234EF1E44DA}"/>
              </a:ext>
            </a:extLst>
          </p:cNvPr>
          <p:cNvSpPr>
            <a:spLocks noGrp="1"/>
          </p:cNvSpPr>
          <p:nvPr>
            <p:ph type="body" sz="quarter" idx="11"/>
          </p:nvPr>
        </p:nvSpPr>
        <p:spPr>
          <a:xfrm>
            <a:off x="553980" y="3883932"/>
            <a:ext cx="5505508" cy="1655309"/>
          </a:xfrm>
        </p:spPr>
        <p:txBody>
          <a:bodyPr/>
          <a:lstStyle/>
          <a:p>
            <a:r>
              <a:rPr lang="en-US" noProof="0" dirty="0"/>
              <a:t>Module 6</a:t>
            </a:r>
          </a:p>
          <a:p>
            <a:endParaRPr lang="en-US" noProof="0" dirty="0"/>
          </a:p>
        </p:txBody>
      </p:sp>
    </p:spTree>
    <p:extLst>
      <p:ext uri="{BB962C8B-B14F-4D97-AF65-F5344CB8AC3E}">
        <p14:creationId xmlns:p14="http://schemas.microsoft.com/office/powerpoint/2010/main" val="386687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4C11D7-46D0-DCA5-9A09-BF6920242F2E}"/>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808D1BCB-6D61-C630-6E21-E00BD14AE4A7}"/>
              </a:ext>
            </a:extLst>
          </p:cNvPr>
          <p:cNvSpPr/>
          <p:nvPr/>
        </p:nvSpPr>
        <p:spPr>
          <a:xfrm>
            <a:off x="0" y="1671907"/>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itle 2">
            <a:extLst>
              <a:ext uri="{FF2B5EF4-FFF2-40B4-BE49-F238E27FC236}">
                <a16:creationId xmlns:a16="http://schemas.microsoft.com/office/drawing/2014/main" id="{8327CD0C-3CEF-0A44-E68E-DFCA9DA6239F}"/>
              </a:ext>
            </a:extLst>
          </p:cNvPr>
          <p:cNvSpPr>
            <a:spLocks noGrp="1"/>
          </p:cNvSpPr>
          <p:nvPr>
            <p:ph type="title"/>
            <p:custDataLst>
              <p:tags r:id="rId2"/>
            </p:custDataLst>
          </p:nvPr>
        </p:nvSpPr>
        <p:spPr>
          <a:xfrm>
            <a:off x="536240" y="414320"/>
            <a:ext cx="10896000" cy="1082209"/>
          </a:xfrm>
        </p:spPr>
        <p:txBody>
          <a:bodyPr/>
          <a:lstStyle/>
          <a:p>
            <a:r>
              <a:rPr lang="en-US" noProof="0" dirty="0"/>
              <a:t>Life expectancy across BMI categories: Men</a:t>
            </a:r>
          </a:p>
        </p:txBody>
      </p:sp>
      <p:sp>
        <p:nvSpPr>
          <p:cNvPr id="17" name="Text Placeholder 16">
            <a:extLst>
              <a:ext uri="{FF2B5EF4-FFF2-40B4-BE49-F238E27FC236}">
                <a16:creationId xmlns:a16="http://schemas.microsoft.com/office/drawing/2014/main" id="{129ACAC9-6319-879B-BF89-FC6304EED637}"/>
              </a:ext>
            </a:extLst>
          </p:cNvPr>
          <p:cNvSpPr>
            <a:spLocks noGrp="1"/>
          </p:cNvSpPr>
          <p:nvPr>
            <p:ph type="body" sz="quarter" idx="13"/>
          </p:nvPr>
        </p:nvSpPr>
        <p:spPr>
          <a:xfrm>
            <a:off x="536575" y="6019800"/>
            <a:ext cx="10895013" cy="323850"/>
          </a:xfrm>
        </p:spPr>
        <p:txBody>
          <a:bodyPr/>
          <a:lstStyle/>
          <a:p>
            <a:r>
              <a:rPr lang="en-US" noProof="0" dirty="0"/>
              <a:t>*Reduction in life expectancy is calculated as expected age of death minus expected age at death in the healthy weight category. Expected age of death at age 40 years estimated from a Poisson model for overall survival with six-category BMI variable, 5-year age bands, sex, and interaction terms for BMI with age at BMI, and BMI with sex.</a:t>
            </a:r>
            <a:br>
              <a:rPr lang="en-US" noProof="0" dirty="0"/>
            </a:br>
            <a:r>
              <a:rPr lang="en-US" noProof="0" dirty="0"/>
              <a:t>BMI, body mass index. </a:t>
            </a:r>
            <a:br>
              <a:rPr lang="en-US" noProof="0" dirty="0"/>
            </a:br>
            <a:r>
              <a:rPr lang="en-US" noProof="0" dirty="0"/>
              <a:t>1. Prospective Studies Collaboration. Lancet 2009;373:1083–1096; 2. Bhaskaran K et al. Lancet Diabetes Endocrinol 2018;6:944–953.</a:t>
            </a:r>
          </a:p>
        </p:txBody>
      </p:sp>
      <p:grpSp>
        <p:nvGrpSpPr>
          <p:cNvPr id="31" name="Group 30">
            <a:extLst>
              <a:ext uri="{FF2B5EF4-FFF2-40B4-BE49-F238E27FC236}">
                <a16:creationId xmlns:a16="http://schemas.microsoft.com/office/drawing/2014/main" id="{EA14B0B9-873B-DC3D-36A7-053987AD90E4}"/>
              </a:ext>
            </a:extLst>
          </p:cNvPr>
          <p:cNvGrpSpPr/>
          <p:nvPr/>
        </p:nvGrpSpPr>
        <p:grpSpPr>
          <a:xfrm>
            <a:off x="4229100" y="2129164"/>
            <a:ext cx="6496933" cy="316720"/>
            <a:chOff x="4642636" y="2093314"/>
            <a:chExt cx="6496933" cy="316720"/>
          </a:xfrm>
        </p:grpSpPr>
        <p:sp>
          <p:nvSpPr>
            <p:cNvPr id="24" name="TextBox 23">
              <a:extLst>
                <a:ext uri="{FF2B5EF4-FFF2-40B4-BE49-F238E27FC236}">
                  <a16:creationId xmlns:a16="http://schemas.microsoft.com/office/drawing/2014/main" id="{7249A3D6-B7F4-955C-C8E5-4CD9D5891C1D}"/>
                </a:ext>
              </a:extLst>
            </p:cNvPr>
            <p:cNvSpPr txBox="1"/>
            <p:nvPr/>
          </p:nvSpPr>
          <p:spPr>
            <a:xfrm>
              <a:off x="4642636" y="2133035"/>
              <a:ext cx="823741" cy="276999"/>
            </a:xfrm>
            <a:prstGeom prst="rect">
              <a:avLst/>
            </a:prstGeom>
            <a:noFill/>
          </p:spPr>
          <p:txBody>
            <a:bodyPr wrap="square">
              <a:spAutoFit/>
            </a:bodyPr>
            <a:lstStyle/>
            <a:p>
              <a:r>
                <a:rPr lang="en-US" sz="1200" b="1" noProof="0" dirty="0">
                  <a:latin typeface="Arial" panose="020B0604020202020204" pitchFamily="34" charset="0"/>
                  <a:cs typeface="Arial" panose="020B0604020202020204" pitchFamily="34" charset="0"/>
                </a:rPr>
                <a:t>BMI</a:t>
              </a:r>
              <a:endParaRPr lang="en-US" sz="1200" noProof="0" dirty="0"/>
            </a:p>
          </p:txBody>
        </p:sp>
        <p:sp>
          <p:nvSpPr>
            <p:cNvPr id="25" name="TextBox 24">
              <a:extLst>
                <a:ext uri="{FF2B5EF4-FFF2-40B4-BE49-F238E27FC236}">
                  <a16:creationId xmlns:a16="http://schemas.microsoft.com/office/drawing/2014/main" id="{6436E190-4989-DE8E-2662-E7505DE86E7C}"/>
                </a:ext>
              </a:extLst>
            </p:cNvPr>
            <p:cNvSpPr txBox="1"/>
            <p:nvPr/>
          </p:nvSpPr>
          <p:spPr>
            <a:xfrm>
              <a:off x="7658283" y="2093314"/>
              <a:ext cx="3481286" cy="276999"/>
            </a:xfrm>
            <a:prstGeom prst="rect">
              <a:avLst/>
            </a:prstGeom>
            <a:noFill/>
          </p:spPr>
          <p:txBody>
            <a:bodyPr wrap="square">
              <a:spAutoFit/>
            </a:bodyPr>
            <a:lstStyle/>
            <a:p>
              <a:r>
                <a:rPr lang="en-US" sz="1200" b="1" noProof="0" dirty="0">
                  <a:latin typeface="Arial" panose="020B0604020202020204" pitchFamily="34" charset="0"/>
                  <a:cs typeface="Arial" panose="020B0604020202020204" pitchFamily="34" charset="0"/>
                </a:rPr>
                <a:t>Expected future age at death at 40 years</a:t>
              </a:r>
              <a:endParaRPr lang="en-US" sz="1200" noProof="0" dirty="0"/>
            </a:p>
          </p:txBody>
        </p:sp>
      </p:grpSp>
      <p:sp>
        <p:nvSpPr>
          <p:cNvPr id="22" name="TextBox 21">
            <a:extLst>
              <a:ext uri="{FF2B5EF4-FFF2-40B4-BE49-F238E27FC236}">
                <a16:creationId xmlns:a16="http://schemas.microsoft.com/office/drawing/2014/main" id="{49E6CF3D-0FAF-0BA5-F2AD-7F5FA273B8C9}"/>
              </a:ext>
            </a:extLst>
          </p:cNvPr>
          <p:cNvSpPr txBox="1"/>
          <p:nvPr/>
        </p:nvSpPr>
        <p:spPr>
          <a:xfrm>
            <a:off x="4216586" y="2519982"/>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18.5–24.9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32" name="TextBox 31">
            <a:extLst>
              <a:ext uri="{FF2B5EF4-FFF2-40B4-BE49-F238E27FC236}">
                <a16:creationId xmlns:a16="http://schemas.microsoft.com/office/drawing/2014/main" id="{EF558B4B-4600-529E-09E8-F55F82C8EB1E}"/>
              </a:ext>
            </a:extLst>
          </p:cNvPr>
          <p:cNvSpPr txBox="1"/>
          <p:nvPr/>
        </p:nvSpPr>
        <p:spPr>
          <a:xfrm>
            <a:off x="9525000" y="2524802"/>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82.2 years</a:t>
            </a:r>
            <a:endParaRPr lang="en-US" sz="1200" noProof="0" dirty="0"/>
          </a:p>
        </p:txBody>
      </p:sp>
      <p:sp>
        <p:nvSpPr>
          <p:cNvPr id="57" name="TextBox 56">
            <a:extLst>
              <a:ext uri="{FF2B5EF4-FFF2-40B4-BE49-F238E27FC236}">
                <a16:creationId xmlns:a16="http://schemas.microsoft.com/office/drawing/2014/main" id="{6EE95936-66D3-E479-8DAC-D48A74DA04F9}"/>
              </a:ext>
            </a:extLst>
          </p:cNvPr>
          <p:cNvSpPr txBox="1"/>
          <p:nvPr/>
        </p:nvSpPr>
        <p:spPr>
          <a:xfrm>
            <a:off x="7324238" y="2943776"/>
            <a:ext cx="929094"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−4.3 y</a:t>
            </a:r>
          </a:p>
        </p:txBody>
      </p:sp>
      <p:sp>
        <p:nvSpPr>
          <p:cNvPr id="52" name="TextBox 51">
            <a:extLst>
              <a:ext uri="{FF2B5EF4-FFF2-40B4-BE49-F238E27FC236}">
                <a16:creationId xmlns:a16="http://schemas.microsoft.com/office/drawing/2014/main" id="{A5E69550-F00E-FB86-7667-EC8932491D6F}"/>
              </a:ext>
            </a:extLst>
          </p:cNvPr>
          <p:cNvSpPr txBox="1"/>
          <p:nvPr/>
        </p:nvSpPr>
        <p:spPr>
          <a:xfrm>
            <a:off x="9537700" y="4177511"/>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78.7 years</a:t>
            </a:r>
            <a:endParaRPr lang="en-US" sz="1200" noProof="0" dirty="0"/>
          </a:p>
        </p:txBody>
      </p:sp>
      <p:cxnSp>
        <p:nvCxnSpPr>
          <p:cNvPr id="16" name="Straight Arrow Connector 15">
            <a:extLst>
              <a:ext uri="{FF2B5EF4-FFF2-40B4-BE49-F238E27FC236}">
                <a16:creationId xmlns:a16="http://schemas.microsoft.com/office/drawing/2014/main" id="{CA2A6862-3A10-409B-C983-88407331CA41}"/>
              </a:ext>
            </a:extLst>
          </p:cNvPr>
          <p:cNvCxnSpPr>
            <a:cxnSpLocks/>
          </p:cNvCxnSpPr>
          <p:nvPr/>
        </p:nvCxnSpPr>
        <p:spPr>
          <a:xfrm>
            <a:off x="7657369" y="4316010"/>
            <a:ext cx="1224000"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E367CF9-8E2E-BEA1-29BA-D37BBC1322FF}"/>
              </a:ext>
            </a:extLst>
          </p:cNvPr>
          <p:cNvSpPr txBox="1"/>
          <p:nvPr/>
        </p:nvSpPr>
        <p:spPr>
          <a:xfrm>
            <a:off x="7661854" y="4061824"/>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−3.4 y</a:t>
            </a:r>
          </a:p>
        </p:txBody>
      </p:sp>
      <p:sp>
        <p:nvSpPr>
          <p:cNvPr id="40" name="TextBox 39">
            <a:extLst>
              <a:ext uri="{FF2B5EF4-FFF2-40B4-BE49-F238E27FC236}">
                <a16:creationId xmlns:a16="http://schemas.microsoft.com/office/drawing/2014/main" id="{FF69951A-6F64-87D4-DCD6-0C15F1DB8EBB}"/>
              </a:ext>
            </a:extLst>
          </p:cNvPr>
          <p:cNvSpPr txBox="1"/>
          <p:nvPr/>
        </p:nvSpPr>
        <p:spPr>
          <a:xfrm>
            <a:off x="4216586" y="5285879"/>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≥40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50" name="TextBox 49">
            <a:extLst>
              <a:ext uri="{FF2B5EF4-FFF2-40B4-BE49-F238E27FC236}">
                <a16:creationId xmlns:a16="http://schemas.microsoft.com/office/drawing/2014/main" id="{0D36F1D5-825B-3639-E090-098ADCF9D5B3}"/>
              </a:ext>
            </a:extLst>
          </p:cNvPr>
          <p:cNvSpPr txBox="1"/>
          <p:nvPr/>
        </p:nvSpPr>
        <p:spPr>
          <a:xfrm>
            <a:off x="9537700" y="5311300"/>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73.1 years</a:t>
            </a:r>
            <a:endParaRPr lang="en-US" sz="1200" noProof="0" dirty="0"/>
          </a:p>
        </p:txBody>
      </p:sp>
      <p:cxnSp>
        <p:nvCxnSpPr>
          <p:cNvPr id="19" name="Straight Arrow Connector 18">
            <a:extLst>
              <a:ext uri="{FF2B5EF4-FFF2-40B4-BE49-F238E27FC236}">
                <a16:creationId xmlns:a16="http://schemas.microsoft.com/office/drawing/2014/main" id="{84112D9F-47EA-9D7B-108F-DB12C781AB5C}"/>
              </a:ext>
            </a:extLst>
          </p:cNvPr>
          <p:cNvCxnSpPr>
            <a:cxnSpLocks/>
          </p:cNvCxnSpPr>
          <p:nvPr/>
        </p:nvCxnSpPr>
        <p:spPr>
          <a:xfrm>
            <a:off x="5605369" y="5449799"/>
            <a:ext cx="3276000"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DAB50D0-5A94-44CF-5755-09D6CBF513B6}"/>
              </a:ext>
            </a:extLst>
          </p:cNvPr>
          <p:cNvSpPr txBox="1"/>
          <p:nvPr/>
        </p:nvSpPr>
        <p:spPr>
          <a:xfrm>
            <a:off x="5602599" y="5179613"/>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−9.1 y</a:t>
            </a:r>
          </a:p>
        </p:txBody>
      </p:sp>
      <p:sp>
        <p:nvSpPr>
          <p:cNvPr id="36" name="TextBox 35">
            <a:extLst>
              <a:ext uri="{FF2B5EF4-FFF2-40B4-BE49-F238E27FC236}">
                <a16:creationId xmlns:a16="http://schemas.microsoft.com/office/drawing/2014/main" id="{648362AC-F5A6-6AE0-FF03-697FA0F940D8}"/>
              </a:ext>
            </a:extLst>
          </p:cNvPr>
          <p:cNvSpPr txBox="1"/>
          <p:nvPr/>
        </p:nvSpPr>
        <p:spPr>
          <a:xfrm>
            <a:off x="4216586" y="3612705"/>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25–29.9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45" name="TextBox 44">
            <a:extLst>
              <a:ext uri="{FF2B5EF4-FFF2-40B4-BE49-F238E27FC236}">
                <a16:creationId xmlns:a16="http://schemas.microsoft.com/office/drawing/2014/main" id="{C3F9C2A8-A94D-5FE1-C08D-82B70DE9E088}"/>
              </a:ext>
            </a:extLst>
          </p:cNvPr>
          <p:cNvSpPr txBox="1"/>
          <p:nvPr/>
        </p:nvSpPr>
        <p:spPr>
          <a:xfrm>
            <a:off x="9525000" y="3622772"/>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81.2 years</a:t>
            </a:r>
            <a:endParaRPr lang="en-US" sz="1200" noProof="0" dirty="0"/>
          </a:p>
        </p:txBody>
      </p:sp>
      <p:sp>
        <p:nvSpPr>
          <p:cNvPr id="38" name="TextBox 37">
            <a:extLst>
              <a:ext uri="{FF2B5EF4-FFF2-40B4-BE49-F238E27FC236}">
                <a16:creationId xmlns:a16="http://schemas.microsoft.com/office/drawing/2014/main" id="{D10B34A3-8D6F-6151-027B-7CD7D1387195}"/>
              </a:ext>
            </a:extLst>
          </p:cNvPr>
          <p:cNvSpPr txBox="1"/>
          <p:nvPr/>
        </p:nvSpPr>
        <p:spPr>
          <a:xfrm>
            <a:off x="8352938" y="3500998"/>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−1.0 y</a:t>
            </a:r>
          </a:p>
        </p:txBody>
      </p:sp>
      <p:sp>
        <p:nvSpPr>
          <p:cNvPr id="51" name="TextBox 50">
            <a:extLst>
              <a:ext uri="{FF2B5EF4-FFF2-40B4-BE49-F238E27FC236}">
                <a16:creationId xmlns:a16="http://schemas.microsoft.com/office/drawing/2014/main" id="{E25C880C-406A-7087-F09F-B8C2B6BE2965}"/>
              </a:ext>
            </a:extLst>
          </p:cNvPr>
          <p:cNvSpPr txBox="1"/>
          <p:nvPr/>
        </p:nvSpPr>
        <p:spPr>
          <a:xfrm>
            <a:off x="9537700" y="4722250"/>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76.2 years</a:t>
            </a:r>
            <a:endParaRPr lang="en-US" sz="1200" noProof="0" dirty="0"/>
          </a:p>
        </p:txBody>
      </p:sp>
      <p:sp>
        <p:nvSpPr>
          <p:cNvPr id="61" name="TextBox 60">
            <a:extLst>
              <a:ext uri="{FF2B5EF4-FFF2-40B4-BE49-F238E27FC236}">
                <a16:creationId xmlns:a16="http://schemas.microsoft.com/office/drawing/2014/main" id="{E90BDE53-AE1A-B25E-D8A7-0228CEAFC0D2}"/>
              </a:ext>
            </a:extLst>
          </p:cNvPr>
          <p:cNvSpPr txBox="1"/>
          <p:nvPr/>
        </p:nvSpPr>
        <p:spPr>
          <a:xfrm>
            <a:off x="6739251" y="4621586"/>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−5.9 y</a:t>
            </a:r>
          </a:p>
        </p:txBody>
      </p:sp>
      <p:cxnSp>
        <p:nvCxnSpPr>
          <p:cNvPr id="67" name="Straight Arrow Connector 66">
            <a:extLst>
              <a:ext uri="{FF2B5EF4-FFF2-40B4-BE49-F238E27FC236}">
                <a16:creationId xmlns:a16="http://schemas.microsoft.com/office/drawing/2014/main" id="{BF448606-17EF-28DB-C259-9046BEA85EB8}"/>
              </a:ext>
            </a:extLst>
          </p:cNvPr>
          <p:cNvCxnSpPr>
            <a:cxnSpLocks/>
          </p:cNvCxnSpPr>
          <p:nvPr/>
        </p:nvCxnSpPr>
        <p:spPr>
          <a:xfrm>
            <a:off x="6757369" y="4860749"/>
            <a:ext cx="2124000"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22B469E1-55C5-8823-1016-A61017A6BBA8}"/>
              </a:ext>
            </a:extLst>
          </p:cNvPr>
          <p:cNvSpPr/>
          <p:nvPr/>
        </p:nvSpPr>
        <p:spPr>
          <a:xfrm>
            <a:off x="4419600" y="1690048"/>
            <a:ext cx="6367428" cy="4572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lang="en-US" sz="1400" b="0" i="0" u="none" strike="noStrike" kern="1200" spc="0" baseline="0">
                <a:solidFill>
                  <a:prstClr val="black"/>
                </a:solidFill>
                <a:latin typeface="Arial" panose="020B0604020202020204" pitchFamily="34" charset="0"/>
                <a:ea typeface="+mn-ea"/>
                <a:cs typeface="Arial" panose="020B0604020202020204" pitchFamily="34" charset="0"/>
              </a:defRPr>
            </a:pPr>
            <a:r>
              <a:rPr lang="en-US" sz="1200" b="1" noProof="0" dirty="0">
                <a:solidFill>
                  <a:schemeClr val="bg1"/>
                </a:solidFill>
                <a:latin typeface="Arial" panose="020B0604020202020204" pitchFamily="34" charset="0"/>
                <a:cs typeface="Arial" panose="020B0604020202020204" pitchFamily="34" charset="0"/>
              </a:rPr>
              <a:t>Men: Estimated reduction in life expectancy* compared with an individual of</a:t>
            </a:r>
            <a:br>
              <a:rPr lang="en-US" sz="1200" b="1" noProof="0" dirty="0">
                <a:solidFill>
                  <a:schemeClr val="bg1"/>
                </a:solidFill>
                <a:latin typeface="Arial" panose="020B0604020202020204" pitchFamily="34" charset="0"/>
                <a:cs typeface="Arial" panose="020B0604020202020204" pitchFamily="34" charset="0"/>
              </a:rPr>
            </a:br>
            <a:r>
              <a:rPr lang="en-US" sz="1200" b="1" noProof="0" dirty="0">
                <a:solidFill>
                  <a:schemeClr val="bg1"/>
                </a:solidFill>
                <a:latin typeface="Arial" panose="020B0604020202020204" pitchFamily="34" charset="0"/>
                <a:cs typeface="Arial" panose="020B0604020202020204" pitchFamily="34" charset="0"/>
              </a:rPr>
              <a:t>healthy weight (18.5–24.9 kg/m</a:t>
            </a:r>
            <a:r>
              <a:rPr lang="en-US" sz="1200" b="1" baseline="30000" noProof="0" dirty="0">
                <a:solidFill>
                  <a:schemeClr val="bg1"/>
                </a:solidFill>
                <a:latin typeface="Arial" panose="020B0604020202020204" pitchFamily="34" charset="0"/>
                <a:cs typeface="Arial" panose="020B0604020202020204" pitchFamily="34" charset="0"/>
              </a:rPr>
              <a:t>2</a:t>
            </a:r>
            <a:r>
              <a:rPr lang="en-US" sz="1200" b="1" noProof="0" dirty="0">
                <a:solidFill>
                  <a:schemeClr val="bg1"/>
                </a:solidFill>
                <a:latin typeface="Arial" panose="020B0604020202020204" pitchFamily="34" charset="0"/>
                <a:cs typeface="Arial" panose="020B0604020202020204" pitchFamily="34" charset="0"/>
              </a:rPr>
              <a:t>), never-smokers, N=1,969,648</a:t>
            </a:r>
            <a:r>
              <a:rPr lang="en-US" sz="1200" baseline="30000" noProof="0" dirty="0">
                <a:solidFill>
                  <a:schemeClr val="bg1"/>
                </a:solidFill>
                <a:latin typeface="Arial" panose="020B0604020202020204" pitchFamily="34" charset="0"/>
                <a:cs typeface="Arial" panose="020B0604020202020204" pitchFamily="34" charset="0"/>
              </a:rPr>
              <a:t>2</a:t>
            </a:r>
          </a:p>
        </p:txBody>
      </p:sp>
      <p:sp>
        <p:nvSpPr>
          <p:cNvPr id="307" name="TextBox 306">
            <a:extLst>
              <a:ext uri="{FF2B5EF4-FFF2-40B4-BE49-F238E27FC236}">
                <a16:creationId xmlns:a16="http://schemas.microsoft.com/office/drawing/2014/main" id="{431319C1-C721-82AD-3CFF-F1E4BDDC0C58}"/>
              </a:ext>
            </a:extLst>
          </p:cNvPr>
          <p:cNvSpPr txBox="1"/>
          <p:nvPr/>
        </p:nvSpPr>
        <p:spPr>
          <a:xfrm>
            <a:off x="4216586" y="4173008"/>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30–34.9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309" name="Rectangle: Rounded Corners 308">
            <a:extLst>
              <a:ext uri="{FF2B5EF4-FFF2-40B4-BE49-F238E27FC236}">
                <a16:creationId xmlns:a16="http://schemas.microsoft.com/office/drawing/2014/main" id="{B6CD8EB6-F925-9D29-58FE-E6D50649B223}"/>
              </a:ext>
            </a:extLst>
          </p:cNvPr>
          <p:cNvSpPr/>
          <p:nvPr/>
        </p:nvSpPr>
        <p:spPr>
          <a:xfrm>
            <a:off x="522288" y="1744980"/>
            <a:ext cx="3490912" cy="1057957"/>
          </a:xfrm>
          <a:prstGeom prst="roundRect">
            <a:avLst>
              <a:gd name="adj" fmla="val 9035"/>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914355">
              <a:defRPr/>
            </a:pPr>
            <a:r>
              <a:rPr lang="en-US" sz="1600" b="1" noProof="0" dirty="0">
                <a:solidFill>
                  <a:schemeClr val="bg1"/>
                </a:solidFill>
                <a:latin typeface="Arial"/>
                <a:cs typeface="Arial"/>
              </a:rPr>
              <a:t>30% increase in mortality </a:t>
            </a:r>
            <a:r>
              <a:rPr lang="en-US" sz="1600" noProof="0" dirty="0">
                <a:solidFill>
                  <a:schemeClr val="bg1"/>
                </a:solidFill>
                <a:latin typeface="Arial"/>
                <a:cs typeface="Arial"/>
              </a:rPr>
              <a:t>is associated with</a:t>
            </a:r>
            <a:r>
              <a:rPr lang="en-US" sz="1600" b="1" noProof="0" dirty="0">
                <a:solidFill>
                  <a:schemeClr val="bg1"/>
                </a:solidFill>
                <a:latin typeface="Arial"/>
                <a:cs typeface="Arial"/>
              </a:rPr>
              <a:t> every 5 BMI point increase </a:t>
            </a:r>
            <a:r>
              <a:rPr lang="en-US" sz="1600" noProof="0" dirty="0">
                <a:solidFill>
                  <a:schemeClr val="bg1"/>
                </a:solidFill>
                <a:latin typeface="Arial"/>
                <a:cs typeface="Arial"/>
              </a:rPr>
              <a:t>above a BMI of 25</a:t>
            </a:r>
            <a:r>
              <a:rPr lang="en-US" sz="1600" baseline="30000" noProof="0" dirty="0">
                <a:solidFill>
                  <a:schemeClr val="bg1"/>
                </a:solidFill>
                <a:latin typeface="Arial"/>
                <a:cs typeface="Arial"/>
              </a:rPr>
              <a:t>1</a:t>
            </a:r>
          </a:p>
        </p:txBody>
      </p:sp>
      <p:sp>
        <p:nvSpPr>
          <p:cNvPr id="310" name="Rectangle: Rounded Corners 309">
            <a:extLst>
              <a:ext uri="{FF2B5EF4-FFF2-40B4-BE49-F238E27FC236}">
                <a16:creationId xmlns:a16="http://schemas.microsoft.com/office/drawing/2014/main" id="{8EE2EAE0-5761-FD7C-4A43-4C0D9FBE1F74}"/>
              </a:ext>
            </a:extLst>
          </p:cNvPr>
          <p:cNvSpPr/>
          <p:nvPr/>
        </p:nvSpPr>
        <p:spPr>
          <a:xfrm>
            <a:off x="522288" y="2921317"/>
            <a:ext cx="3490912" cy="1398270"/>
          </a:xfrm>
          <a:prstGeom prst="roundRect">
            <a:avLst>
              <a:gd name="adj" fmla="val 6201"/>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914355">
              <a:defRPr/>
            </a:pPr>
            <a:r>
              <a:rPr lang="en-US" sz="1600" b="1" noProof="0" dirty="0">
                <a:solidFill>
                  <a:schemeClr val="bg1"/>
                </a:solidFill>
                <a:latin typeface="Arial"/>
                <a:cs typeface="Arial"/>
              </a:rPr>
              <a:t>Underweight</a:t>
            </a:r>
            <a:r>
              <a:rPr lang="en-US" sz="1600" noProof="0" dirty="0">
                <a:solidFill>
                  <a:schemeClr val="bg1"/>
                </a:solidFill>
                <a:latin typeface="Arial"/>
                <a:cs typeface="Arial"/>
              </a:rPr>
              <a:t> was associated with increased mortality, with the strongest association between</a:t>
            </a:r>
            <a:br>
              <a:rPr lang="en-US" sz="1600" noProof="0" dirty="0">
                <a:solidFill>
                  <a:schemeClr val="bg1"/>
                </a:solidFill>
                <a:latin typeface="Arial"/>
                <a:cs typeface="Arial"/>
              </a:rPr>
            </a:br>
            <a:r>
              <a:rPr lang="en-US" sz="1600" noProof="0" dirty="0">
                <a:solidFill>
                  <a:schemeClr val="bg1"/>
                </a:solidFill>
                <a:latin typeface="Arial"/>
                <a:cs typeface="Arial"/>
              </a:rPr>
              <a:t>low BMI and mortality noted in</a:t>
            </a:r>
            <a:br>
              <a:rPr lang="en-US" sz="1600" noProof="0" dirty="0">
                <a:solidFill>
                  <a:schemeClr val="bg1"/>
                </a:solidFill>
                <a:latin typeface="Arial"/>
                <a:cs typeface="Arial"/>
              </a:rPr>
            </a:br>
            <a:r>
              <a:rPr lang="en-US" sz="1600" b="1" noProof="0" dirty="0">
                <a:solidFill>
                  <a:schemeClr val="bg1"/>
                </a:solidFill>
                <a:latin typeface="Arial"/>
                <a:cs typeface="Arial"/>
              </a:rPr>
              <a:t>younger people</a:t>
            </a:r>
            <a:r>
              <a:rPr lang="en-US" sz="1600" baseline="30000" noProof="0" dirty="0">
                <a:solidFill>
                  <a:schemeClr val="bg1"/>
                </a:solidFill>
                <a:latin typeface="Arial"/>
                <a:cs typeface="Arial"/>
              </a:rPr>
              <a:t>2</a:t>
            </a:r>
          </a:p>
        </p:txBody>
      </p:sp>
      <p:cxnSp>
        <p:nvCxnSpPr>
          <p:cNvPr id="48" name="Straight Arrow Connector 47">
            <a:extLst>
              <a:ext uri="{FF2B5EF4-FFF2-40B4-BE49-F238E27FC236}">
                <a16:creationId xmlns:a16="http://schemas.microsoft.com/office/drawing/2014/main" id="{81646A23-7265-1683-C945-7C600E074F50}"/>
              </a:ext>
            </a:extLst>
          </p:cNvPr>
          <p:cNvCxnSpPr>
            <a:cxnSpLocks/>
          </p:cNvCxnSpPr>
          <p:nvPr/>
        </p:nvCxnSpPr>
        <p:spPr>
          <a:xfrm>
            <a:off x="8515350" y="3761271"/>
            <a:ext cx="384044"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3BF43B1-3BCC-521E-1CCC-FEA04419BB7F}"/>
              </a:ext>
            </a:extLst>
          </p:cNvPr>
          <p:cNvSpPr/>
          <p:nvPr/>
        </p:nvSpPr>
        <p:spPr>
          <a:xfrm>
            <a:off x="11389519" y="2959895"/>
            <a:ext cx="88106" cy="71437"/>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3" name="TextBox 22">
            <a:extLst>
              <a:ext uri="{FF2B5EF4-FFF2-40B4-BE49-F238E27FC236}">
                <a16:creationId xmlns:a16="http://schemas.microsoft.com/office/drawing/2014/main" id="{167877A6-27CC-D906-D06E-D6D3109479F0}"/>
              </a:ext>
            </a:extLst>
          </p:cNvPr>
          <p:cNvSpPr txBox="1"/>
          <p:nvPr/>
        </p:nvSpPr>
        <p:spPr>
          <a:xfrm>
            <a:off x="4216586" y="3054937"/>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&lt;18.5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cxnSp>
        <p:nvCxnSpPr>
          <p:cNvPr id="33" name="Straight Arrow Connector 32">
            <a:extLst>
              <a:ext uri="{FF2B5EF4-FFF2-40B4-BE49-F238E27FC236}">
                <a16:creationId xmlns:a16="http://schemas.microsoft.com/office/drawing/2014/main" id="{E1767883-E17E-846D-3158-398396FD14FB}"/>
              </a:ext>
            </a:extLst>
          </p:cNvPr>
          <p:cNvCxnSpPr>
            <a:cxnSpLocks/>
          </p:cNvCxnSpPr>
          <p:nvPr/>
        </p:nvCxnSpPr>
        <p:spPr>
          <a:xfrm>
            <a:off x="7333369" y="3193436"/>
            <a:ext cx="1548000"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BE02AE9-54F7-D9B4-1D8B-90B58409B65E}"/>
              </a:ext>
            </a:extLst>
          </p:cNvPr>
          <p:cNvSpPr txBox="1"/>
          <p:nvPr/>
        </p:nvSpPr>
        <p:spPr>
          <a:xfrm>
            <a:off x="9537700" y="3054937"/>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77.9 years</a:t>
            </a:r>
            <a:endParaRPr lang="en-US" sz="1200" noProof="0" dirty="0"/>
          </a:p>
        </p:txBody>
      </p:sp>
      <p:pic>
        <p:nvPicPr>
          <p:cNvPr id="13" name="Graphic 12" descr="Scale with solid fill">
            <a:extLst>
              <a:ext uri="{FF2B5EF4-FFF2-40B4-BE49-F238E27FC236}">
                <a16:creationId xmlns:a16="http://schemas.microsoft.com/office/drawing/2014/main" id="{0F326ACA-85FD-69A0-68C7-F0EDE91614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8622" y="3491271"/>
            <a:ext cx="540000" cy="540000"/>
          </a:xfrm>
          <a:prstGeom prst="rect">
            <a:avLst/>
          </a:prstGeom>
        </p:spPr>
      </p:pic>
      <p:pic>
        <p:nvPicPr>
          <p:cNvPr id="30" name="Graphic 29" descr="Scale with solid fill">
            <a:extLst>
              <a:ext uri="{FF2B5EF4-FFF2-40B4-BE49-F238E27FC236}">
                <a16:creationId xmlns:a16="http://schemas.microsoft.com/office/drawing/2014/main" id="{5F23391B-3FDF-0A54-AE6E-78D2C3A42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0659" y="3491271"/>
            <a:ext cx="540000" cy="540000"/>
          </a:xfrm>
          <a:prstGeom prst="rect">
            <a:avLst/>
          </a:prstGeom>
        </p:spPr>
      </p:pic>
      <p:grpSp>
        <p:nvGrpSpPr>
          <p:cNvPr id="92" name="Group 91">
            <a:extLst>
              <a:ext uri="{FF2B5EF4-FFF2-40B4-BE49-F238E27FC236}">
                <a16:creationId xmlns:a16="http://schemas.microsoft.com/office/drawing/2014/main" id="{9958E569-B2CC-4C9C-F3DB-BF81E6C77778}"/>
              </a:ext>
            </a:extLst>
          </p:cNvPr>
          <p:cNvGrpSpPr/>
          <p:nvPr/>
        </p:nvGrpSpPr>
        <p:grpSpPr>
          <a:xfrm>
            <a:off x="9086659" y="2429301"/>
            <a:ext cx="468000" cy="468000"/>
            <a:chOff x="9086659" y="2429301"/>
            <a:chExt cx="468000" cy="468000"/>
          </a:xfrm>
        </p:grpSpPr>
        <p:pic>
          <p:nvPicPr>
            <p:cNvPr id="4" name="Graphic 3" descr="Scale with solid fill">
              <a:extLst>
                <a:ext uri="{FF2B5EF4-FFF2-40B4-BE49-F238E27FC236}">
                  <a16:creationId xmlns:a16="http://schemas.microsoft.com/office/drawing/2014/main" id="{61757CFD-2079-B9D0-D1BB-7252E1885D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6659" y="2429301"/>
              <a:ext cx="468000" cy="468000"/>
            </a:xfrm>
            <a:prstGeom prst="rect">
              <a:avLst/>
            </a:prstGeom>
          </p:spPr>
        </p:pic>
        <p:grpSp>
          <p:nvGrpSpPr>
            <p:cNvPr id="77" name="Group 76">
              <a:extLst>
                <a:ext uri="{FF2B5EF4-FFF2-40B4-BE49-F238E27FC236}">
                  <a16:creationId xmlns:a16="http://schemas.microsoft.com/office/drawing/2014/main" id="{D9BBD74A-7327-DC7F-D5EA-2B49C2B1A372}"/>
                </a:ext>
              </a:extLst>
            </p:cNvPr>
            <p:cNvGrpSpPr/>
            <p:nvPr/>
          </p:nvGrpSpPr>
          <p:grpSpPr>
            <a:xfrm>
              <a:off x="9261780" y="2500437"/>
              <a:ext cx="118800" cy="118800"/>
              <a:chOff x="9257018" y="2498056"/>
              <a:chExt cx="118800" cy="118800"/>
            </a:xfrm>
          </p:grpSpPr>
          <p:sp>
            <p:nvSpPr>
              <p:cNvPr id="7" name="Oval 6">
                <a:extLst>
                  <a:ext uri="{FF2B5EF4-FFF2-40B4-BE49-F238E27FC236}">
                    <a16:creationId xmlns:a16="http://schemas.microsoft.com/office/drawing/2014/main" id="{11CA8CCA-4107-3EE8-8E6A-299639BFC894}"/>
                  </a:ext>
                </a:extLst>
              </p:cNvPr>
              <p:cNvSpPr/>
              <p:nvPr/>
            </p:nvSpPr>
            <p:spPr>
              <a:xfrm>
                <a:off x="9257018" y="2498056"/>
                <a:ext cx="118800" cy="1188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6" name="Graphic 5" descr="Water with solid fill">
                <a:extLst>
                  <a:ext uri="{FF2B5EF4-FFF2-40B4-BE49-F238E27FC236}">
                    <a16:creationId xmlns:a16="http://schemas.microsoft.com/office/drawing/2014/main" id="{5A1A11E8-4700-8CBB-AC2D-3F14ACAB05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293559" y="2527691"/>
                <a:ext cx="45719" cy="59531"/>
              </a:xfrm>
              <a:prstGeom prst="rect">
                <a:avLst/>
              </a:prstGeom>
            </p:spPr>
          </p:pic>
        </p:grpSp>
      </p:grpSp>
      <p:grpSp>
        <p:nvGrpSpPr>
          <p:cNvPr id="91" name="Group 90">
            <a:extLst>
              <a:ext uri="{FF2B5EF4-FFF2-40B4-BE49-F238E27FC236}">
                <a16:creationId xmlns:a16="http://schemas.microsoft.com/office/drawing/2014/main" id="{0A154515-48D7-1F41-968A-AF5E80F1EFF7}"/>
              </a:ext>
            </a:extLst>
          </p:cNvPr>
          <p:cNvGrpSpPr/>
          <p:nvPr/>
        </p:nvGrpSpPr>
        <p:grpSpPr>
          <a:xfrm>
            <a:off x="9122659" y="2995436"/>
            <a:ext cx="396000" cy="396000"/>
            <a:chOff x="9122659" y="2995436"/>
            <a:chExt cx="396000" cy="396000"/>
          </a:xfrm>
        </p:grpSpPr>
        <p:grpSp>
          <p:nvGrpSpPr>
            <p:cNvPr id="66" name="Group 65">
              <a:extLst>
                <a:ext uri="{FF2B5EF4-FFF2-40B4-BE49-F238E27FC236}">
                  <a16:creationId xmlns:a16="http://schemas.microsoft.com/office/drawing/2014/main" id="{1B08CA6A-D260-DC66-E158-91CB88A04857}"/>
                </a:ext>
              </a:extLst>
            </p:cNvPr>
            <p:cNvGrpSpPr/>
            <p:nvPr/>
          </p:nvGrpSpPr>
          <p:grpSpPr>
            <a:xfrm>
              <a:off x="9122659" y="2995436"/>
              <a:ext cx="396000" cy="396000"/>
              <a:chOff x="9122659" y="2995436"/>
              <a:chExt cx="396000" cy="396000"/>
            </a:xfrm>
          </p:grpSpPr>
          <p:pic>
            <p:nvPicPr>
              <p:cNvPr id="27" name="Graphic 26" descr="Scale with solid fill">
                <a:extLst>
                  <a:ext uri="{FF2B5EF4-FFF2-40B4-BE49-F238E27FC236}">
                    <a16:creationId xmlns:a16="http://schemas.microsoft.com/office/drawing/2014/main" id="{76658F9E-6B09-1A21-AD74-952217412D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2659" y="2995436"/>
                <a:ext cx="396000" cy="396000"/>
              </a:xfrm>
              <a:prstGeom prst="rect">
                <a:avLst/>
              </a:prstGeom>
            </p:spPr>
          </p:pic>
          <p:sp>
            <p:nvSpPr>
              <p:cNvPr id="65" name="Oval 64">
                <a:extLst>
                  <a:ext uri="{FF2B5EF4-FFF2-40B4-BE49-F238E27FC236}">
                    <a16:creationId xmlns:a16="http://schemas.microsoft.com/office/drawing/2014/main" id="{0F15823D-B797-20DA-3FD9-1A8FF452E523}"/>
                  </a:ext>
                </a:extLst>
              </p:cNvPr>
              <p:cNvSpPr/>
              <p:nvPr/>
            </p:nvSpPr>
            <p:spPr>
              <a:xfrm>
                <a:off x="9271823" y="3066264"/>
                <a:ext cx="88106" cy="71437"/>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81" name="Group 80">
              <a:extLst>
                <a:ext uri="{FF2B5EF4-FFF2-40B4-BE49-F238E27FC236}">
                  <a16:creationId xmlns:a16="http://schemas.microsoft.com/office/drawing/2014/main" id="{2963674A-D2D5-B71A-3B31-89F4A49AD34F}"/>
                </a:ext>
              </a:extLst>
            </p:cNvPr>
            <p:cNvGrpSpPr/>
            <p:nvPr/>
          </p:nvGrpSpPr>
          <p:grpSpPr>
            <a:xfrm>
              <a:off x="9268923" y="3057648"/>
              <a:ext cx="100800" cy="100800"/>
              <a:chOff x="9266542" y="3050505"/>
              <a:chExt cx="100800" cy="100800"/>
            </a:xfrm>
          </p:grpSpPr>
          <p:sp>
            <p:nvSpPr>
              <p:cNvPr id="79" name="Oval 78">
                <a:extLst>
                  <a:ext uri="{FF2B5EF4-FFF2-40B4-BE49-F238E27FC236}">
                    <a16:creationId xmlns:a16="http://schemas.microsoft.com/office/drawing/2014/main" id="{45A080B2-3D91-2A04-4C31-3360C2C457AB}"/>
                  </a:ext>
                </a:extLst>
              </p:cNvPr>
              <p:cNvSpPr/>
              <p:nvPr/>
            </p:nvSpPr>
            <p:spPr>
              <a:xfrm>
                <a:off x="9266542" y="3050505"/>
                <a:ext cx="100800" cy="1008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80" name="Graphic 79" descr="Water with solid fill">
                <a:extLst>
                  <a:ext uri="{FF2B5EF4-FFF2-40B4-BE49-F238E27FC236}">
                    <a16:creationId xmlns:a16="http://schemas.microsoft.com/office/drawing/2014/main" id="{B9AE80D8-EDC7-849C-4E7C-15863F3C769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980000" flipH="1">
                <a:off x="9291702" y="3066378"/>
                <a:ext cx="45719" cy="59531"/>
              </a:xfrm>
              <a:prstGeom prst="rect">
                <a:avLst/>
              </a:prstGeom>
            </p:spPr>
          </p:pic>
        </p:grpSp>
      </p:grpSp>
      <p:grpSp>
        <p:nvGrpSpPr>
          <p:cNvPr id="90" name="Group 89">
            <a:extLst>
              <a:ext uri="{FF2B5EF4-FFF2-40B4-BE49-F238E27FC236}">
                <a16:creationId xmlns:a16="http://schemas.microsoft.com/office/drawing/2014/main" id="{D92C545F-C10F-F3C2-B120-83326CB9D986}"/>
              </a:ext>
            </a:extLst>
          </p:cNvPr>
          <p:cNvGrpSpPr/>
          <p:nvPr/>
        </p:nvGrpSpPr>
        <p:grpSpPr>
          <a:xfrm>
            <a:off x="9032659" y="4028010"/>
            <a:ext cx="576000" cy="576000"/>
            <a:chOff x="9032659" y="4028010"/>
            <a:chExt cx="576000" cy="576000"/>
          </a:xfrm>
        </p:grpSpPr>
        <p:grpSp>
          <p:nvGrpSpPr>
            <p:cNvPr id="71" name="Group 70">
              <a:extLst>
                <a:ext uri="{FF2B5EF4-FFF2-40B4-BE49-F238E27FC236}">
                  <a16:creationId xmlns:a16="http://schemas.microsoft.com/office/drawing/2014/main" id="{7B497073-6DA2-BB77-28CB-81BEB7FD2AB0}"/>
                </a:ext>
              </a:extLst>
            </p:cNvPr>
            <p:cNvGrpSpPr/>
            <p:nvPr/>
          </p:nvGrpSpPr>
          <p:grpSpPr>
            <a:xfrm>
              <a:off x="9032659" y="4028010"/>
              <a:ext cx="576000" cy="576000"/>
              <a:chOff x="9032659" y="4028010"/>
              <a:chExt cx="576000" cy="576000"/>
            </a:xfrm>
          </p:grpSpPr>
          <p:pic>
            <p:nvPicPr>
              <p:cNvPr id="49" name="Graphic 48" descr="Scale with solid fill">
                <a:extLst>
                  <a:ext uri="{FF2B5EF4-FFF2-40B4-BE49-F238E27FC236}">
                    <a16:creationId xmlns:a16="http://schemas.microsoft.com/office/drawing/2014/main" id="{28B626DD-1FE1-7AE1-72E5-A78E524FB9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32659" y="4028010"/>
                <a:ext cx="576000" cy="576000"/>
              </a:xfrm>
              <a:prstGeom prst="rect">
                <a:avLst/>
              </a:prstGeom>
            </p:spPr>
          </p:pic>
          <p:sp>
            <p:nvSpPr>
              <p:cNvPr id="70" name="Oval 69">
                <a:extLst>
                  <a:ext uri="{FF2B5EF4-FFF2-40B4-BE49-F238E27FC236}">
                    <a16:creationId xmlns:a16="http://schemas.microsoft.com/office/drawing/2014/main" id="{E386A6CC-0BBD-0380-E413-54FDD3114E89}"/>
                  </a:ext>
                </a:extLst>
              </p:cNvPr>
              <p:cNvSpPr/>
              <p:nvPr/>
            </p:nvSpPr>
            <p:spPr>
              <a:xfrm>
                <a:off x="9268571" y="4124076"/>
                <a:ext cx="101960" cy="10204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89" name="Group 88">
              <a:extLst>
                <a:ext uri="{FF2B5EF4-FFF2-40B4-BE49-F238E27FC236}">
                  <a16:creationId xmlns:a16="http://schemas.microsoft.com/office/drawing/2014/main" id="{8727DD67-A5DE-DEF0-E022-38EEC1BFAADD}"/>
                </a:ext>
              </a:extLst>
            </p:cNvPr>
            <p:cNvGrpSpPr/>
            <p:nvPr/>
          </p:nvGrpSpPr>
          <p:grpSpPr>
            <a:xfrm>
              <a:off x="9249873" y="4117305"/>
              <a:ext cx="144000" cy="144000"/>
              <a:chOff x="9249873" y="4117305"/>
              <a:chExt cx="144000" cy="144000"/>
            </a:xfrm>
          </p:grpSpPr>
          <p:sp>
            <p:nvSpPr>
              <p:cNvPr id="83" name="Oval 82">
                <a:extLst>
                  <a:ext uri="{FF2B5EF4-FFF2-40B4-BE49-F238E27FC236}">
                    <a16:creationId xmlns:a16="http://schemas.microsoft.com/office/drawing/2014/main" id="{C2F62222-5010-5403-3FEB-F42EAB7D4F12}"/>
                  </a:ext>
                </a:extLst>
              </p:cNvPr>
              <p:cNvSpPr/>
              <p:nvPr/>
            </p:nvSpPr>
            <p:spPr>
              <a:xfrm>
                <a:off x="9249873" y="4117305"/>
                <a:ext cx="144000" cy="144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84" name="Graphic 83" descr="Water with solid fill">
                <a:extLst>
                  <a:ext uri="{FF2B5EF4-FFF2-40B4-BE49-F238E27FC236}">
                    <a16:creationId xmlns:a16="http://schemas.microsoft.com/office/drawing/2014/main" id="{084AB9DE-97E2-68D7-89D4-B0A8634E42E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5080000" flipH="1">
                <a:off x="9289153" y="4153305"/>
                <a:ext cx="65440" cy="72000"/>
              </a:xfrm>
              <a:prstGeom prst="rect">
                <a:avLst/>
              </a:prstGeom>
            </p:spPr>
          </p:pic>
        </p:grpSp>
      </p:grpSp>
      <p:grpSp>
        <p:nvGrpSpPr>
          <p:cNvPr id="96" name="Group 95">
            <a:extLst>
              <a:ext uri="{FF2B5EF4-FFF2-40B4-BE49-F238E27FC236}">
                <a16:creationId xmlns:a16="http://schemas.microsoft.com/office/drawing/2014/main" id="{1A67C936-5CC2-4E20-8632-5545E60D392E}"/>
              </a:ext>
            </a:extLst>
          </p:cNvPr>
          <p:cNvGrpSpPr/>
          <p:nvPr/>
        </p:nvGrpSpPr>
        <p:grpSpPr>
          <a:xfrm>
            <a:off x="8996659" y="4536749"/>
            <a:ext cx="648000" cy="648000"/>
            <a:chOff x="8996659" y="4536749"/>
            <a:chExt cx="648000" cy="648000"/>
          </a:xfrm>
        </p:grpSpPr>
        <p:grpSp>
          <p:nvGrpSpPr>
            <p:cNvPr id="73" name="Group 72">
              <a:extLst>
                <a:ext uri="{FF2B5EF4-FFF2-40B4-BE49-F238E27FC236}">
                  <a16:creationId xmlns:a16="http://schemas.microsoft.com/office/drawing/2014/main" id="{25717F16-6CF8-E851-0EFD-9484C70FF889}"/>
                </a:ext>
              </a:extLst>
            </p:cNvPr>
            <p:cNvGrpSpPr/>
            <p:nvPr/>
          </p:nvGrpSpPr>
          <p:grpSpPr>
            <a:xfrm>
              <a:off x="8996659" y="4536749"/>
              <a:ext cx="648000" cy="648000"/>
              <a:chOff x="8996659" y="4536749"/>
              <a:chExt cx="648000" cy="648000"/>
            </a:xfrm>
          </p:grpSpPr>
          <p:pic>
            <p:nvPicPr>
              <p:cNvPr id="34" name="Graphic 33" descr="Scale with solid fill">
                <a:extLst>
                  <a:ext uri="{FF2B5EF4-FFF2-40B4-BE49-F238E27FC236}">
                    <a16:creationId xmlns:a16="http://schemas.microsoft.com/office/drawing/2014/main" id="{C1BD3486-C61B-E078-0818-680C2308CCC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96659" y="4536749"/>
                <a:ext cx="648000" cy="648000"/>
              </a:xfrm>
              <a:prstGeom prst="rect">
                <a:avLst/>
              </a:prstGeom>
            </p:spPr>
          </p:pic>
          <p:sp>
            <p:nvSpPr>
              <p:cNvPr id="72" name="Oval 71">
                <a:extLst>
                  <a:ext uri="{FF2B5EF4-FFF2-40B4-BE49-F238E27FC236}">
                    <a16:creationId xmlns:a16="http://schemas.microsoft.com/office/drawing/2014/main" id="{810B1C75-E9F2-C592-5965-8A290F2F6888}"/>
                  </a:ext>
                </a:extLst>
              </p:cNvPr>
              <p:cNvSpPr/>
              <p:nvPr/>
            </p:nvSpPr>
            <p:spPr>
              <a:xfrm>
                <a:off x="9276522" y="4648863"/>
                <a:ext cx="101960" cy="12987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93" name="Group 92">
              <a:extLst>
                <a:ext uri="{FF2B5EF4-FFF2-40B4-BE49-F238E27FC236}">
                  <a16:creationId xmlns:a16="http://schemas.microsoft.com/office/drawing/2014/main" id="{5277A91F-462E-8C45-BC15-B5116260809C}"/>
                </a:ext>
              </a:extLst>
            </p:cNvPr>
            <p:cNvGrpSpPr/>
            <p:nvPr/>
          </p:nvGrpSpPr>
          <p:grpSpPr>
            <a:xfrm>
              <a:off x="9240348" y="4638799"/>
              <a:ext cx="162000" cy="162000"/>
              <a:chOff x="9240348" y="4638799"/>
              <a:chExt cx="162000" cy="162000"/>
            </a:xfrm>
          </p:grpSpPr>
          <p:sp>
            <p:nvSpPr>
              <p:cNvPr id="85" name="Oval 84">
                <a:extLst>
                  <a:ext uri="{FF2B5EF4-FFF2-40B4-BE49-F238E27FC236}">
                    <a16:creationId xmlns:a16="http://schemas.microsoft.com/office/drawing/2014/main" id="{C9AF92B2-000D-3239-B9A8-AAD305E058B1}"/>
                  </a:ext>
                </a:extLst>
              </p:cNvPr>
              <p:cNvSpPr/>
              <p:nvPr/>
            </p:nvSpPr>
            <p:spPr>
              <a:xfrm>
                <a:off x="9240348" y="4638799"/>
                <a:ext cx="162000" cy="162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86" name="Graphic 85" descr="Water with solid fill">
                <a:extLst>
                  <a:ext uri="{FF2B5EF4-FFF2-40B4-BE49-F238E27FC236}">
                    <a16:creationId xmlns:a16="http://schemas.microsoft.com/office/drawing/2014/main" id="{842449D0-ECCC-0AFB-C4D3-B3EF500104C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8200000" flipH="1">
                <a:off x="9283548" y="4674613"/>
                <a:ext cx="75600" cy="90372"/>
              </a:xfrm>
              <a:prstGeom prst="rect">
                <a:avLst/>
              </a:prstGeom>
            </p:spPr>
          </p:pic>
        </p:grpSp>
      </p:grpSp>
      <p:grpSp>
        <p:nvGrpSpPr>
          <p:cNvPr id="95" name="Group 94">
            <a:extLst>
              <a:ext uri="{FF2B5EF4-FFF2-40B4-BE49-F238E27FC236}">
                <a16:creationId xmlns:a16="http://schemas.microsoft.com/office/drawing/2014/main" id="{9BBDF570-A2E3-8183-94BB-5D1942E84341}"/>
              </a:ext>
            </a:extLst>
          </p:cNvPr>
          <p:cNvGrpSpPr/>
          <p:nvPr/>
        </p:nvGrpSpPr>
        <p:grpSpPr>
          <a:xfrm>
            <a:off x="8960659" y="5089799"/>
            <a:ext cx="720000" cy="720000"/>
            <a:chOff x="8960659" y="5089799"/>
            <a:chExt cx="720000" cy="720000"/>
          </a:xfrm>
        </p:grpSpPr>
        <p:grpSp>
          <p:nvGrpSpPr>
            <p:cNvPr id="75" name="Group 74">
              <a:extLst>
                <a:ext uri="{FF2B5EF4-FFF2-40B4-BE49-F238E27FC236}">
                  <a16:creationId xmlns:a16="http://schemas.microsoft.com/office/drawing/2014/main" id="{51B5B6D7-B121-DBBB-52DD-FD7E55F54048}"/>
                </a:ext>
              </a:extLst>
            </p:cNvPr>
            <p:cNvGrpSpPr/>
            <p:nvPr/>
          </p:nvGrpSpPr>
          <p:grpSpPr>
            <a:xfrm>
              <a:off x="8960659" y="5089799"/>
              <a:ext cx="720000" cy="720000"/>
              <a:chOff x="8960659" y="5089799"/>
              <a:chExt cx="720000" cy="720000"/>
            </a:xfrm>
          </p:grpSpPr>
          <p:pic>
            <p:nvPicPr>
              <p:cNvPr id="41" name="Graphic 40" descr="Scale with solid fill">
                <a:extLst>
                  <a:ext uri="{FF2B5EF4-FFF2-40B4-BE49-F238E27FC236}">
                    <a16:creationId xmlns:a16="http://schemas.microsoft.com/office/drawing/2014/main" id="{9EF46F8F-5A07-B1AF-76C6-E8B388A7762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960659" y="5089799"/>
                <a:ext cx="720000" cy="720000"/>
              </a:xfrm>
              <a:prstGeom prst="rect">
                <a:avLst/>
              </a:prstGeom>
            </p:spPr>
          </p:pic>
          <p:sp>
            <p:nvSpPr>
              <p:cNvPr id="74" name="Oval 73">
                <a:extLst>
                  <a:ext uri="{FF2B5EF4-FFF2-40B4-BE49-F238E27FC236}">
                    <a16:creationId xmlns:a16="http://schemas.microsoft.com/office/drawing/2014/main" id="{6EB1B353-09BC-CC3B-67F0-D275892133CF}"/>
                  </a:ext>
                </a:extLst>
              </p:cNvPr>
              <p:cNvSpPr/>
              <p:nvPr/>
            </p:nvSpPr>
            <p:spPr>
              <a:xfrm>
                <a:off x="9269896" y="5218707"/>
                <a:ext cx="101960" cy="12987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94" name="Group 93">
              <a:extLst>
                <a:ext uri="{FF2B5EF4-FFF2-40B4-BE49-F238E27FC236}">
                  <a16:creationId xmlns:a16="http://schemas.microsoft.com/office/drawing/2014/main" id="{BC4B35F2-DD45-EDB0-9C46-5F59B018E72B}"/>
                </a:ext>
              </a:extLst>
            </p:cNvPr>
            <p:cNvGrpSpPr/>
            <p:nvPr/>
          </p:nvGrpSpPr>
          <p:grpSpPr>
            <a:xfrm>
              <a:off x="9230418" y="5200775"/>
              <a:ext cx="180000" cy="180000"/>
              <a:chOff x="9230418" y="5200775"/>
              <a:chExt cx="180000" cy="180000"/>
            </a:xfrm>
          </p:grpSpPr>
          <p:sp>
            <p:nvSpPr>
              <p:cNvPr id="87" name="Oval 86">
                <a:extLst>
                  <a:ext uri="{FF2B5EF4-FFF2-40B4-BE49-F238E27FC236}">
                    <a16:creationId xmlns:a16="http://schemas.microsoft.com/office/drawing/2014/main" id="{B1B930C2-76C5-55DF-B2D5-85D3D9D0F35D}"/>
                  </a:ext>
                </a:extLst>
              </p:cNvPr>
              <p:cNvSpPr/>
              <p:nvPr/>
            </p:nvSpPr>
            <p:spPr>
              <a:xfrm>
                <a:off x="9230418" y="5200775"/>
                <a:ext cx="180000" cy="180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88" name="Graphic 87" descr="Water with solid fill">
                <a:extLst>
                  <a:ext uri="{FF2B5EF4-FFF2-40B4-BE49-F238E27FC236}">
                    <a16:creationId xmlns:a16="http://schemas.microsoft.com/office/drawing/2014/main" id="{CF4E2DAF-5945-BD4E-AD06-10BA495B9DE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30720000" flipH="1">
                <a:off x="9271339" y="5236775"/>
                <a:ext cx="98159" cy="108000"/>
              </a:xfrm>
              <a:prstGeom prst="rect">
                <a:avLst/>
              </a:prstGeom>
            </p:spPr>
          </p:pic>
        </p:grpSp>
      </p:grpSp>
      <p:grpSp>
        <p:nvGrpSpPr>
          <p:cNvPr id="97" name="Group 96">
            <a:extLst>
              <a:ext uri="{FF2B5EF4-FFF2-40B4-BE49-F238E27FC236}">
                <a16:creationId xmlns:a16="http://schemas.microsoft.com/office/drawing/2014/main" id="{AED581E7-F448-CAA1-8C93-F794AF567313}"/>
              </a:ext>
            </a:extLst>
          </p:cNvPr>
          <p:cNvGrpSpPr/>
          <p:nvPr/>
        </p:nvGrpSpPr>
        <p:grpSpPr>
          <a:xfrm>
            <a:off x="6961232" y="2995436"/>
            <a:ext cx="396000" cy="396000"/>
            <a:chOff x="9122659" y="2995436"/>
            <a:chExt cx="396000" cy="396000"/>
          </a:xfrm>
        </p:grpSpPr>
        <p:grpSp>
          <p:nvGrpSpPr>
            <p:cNvPr id="98" name="Group 97">
              <a:extLst>
                <a:ext uri="{FF2B5EF4-FFF2-40B4-BE49-F238E27FC236}">
                  <a16:creationId xmlns:a16="http://schemas.microsoft.com/office/drawing/2014/main" id="{049AF307-05A4-50C5-F7D6-9615E2D062AA}"/>
                </a:ext>
              </a:extLst>
            </p:cNvPr>
            <p:cNvGrpSpPr/>
            <p:nvPr/>
          </p:nvGrpSpPr>
          <p:grpSpPr>
            <a:xfrm>
              <a:off x="9122659" y="2995436"/>
              <a:ext cx="396000" cy="396000"/>
              <a:chOff x="9122659" y="2995436"/>
              <a:chExt cx="396000" cy="396000"/>
            </a:xfrm>
          </p:grpSpPr>
          <p:pic>
            <p:nvPicPr>
              <p:cNvPr id="102" name="Graphic 101" descr="Scale with solid fill">
                <a:extLst>
                  <a:ext uri="{FF2B5EF4-FFF2-40B4-BE49-F238E27FC236}">
                    <a16:creationId xmlns:a16="http://schemas.microsoft.com/office/drawing/2014/main" id="{4AC03BA9-01FC-FBE4-2EB8-CAB7413B10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2659" y="2995436"/>
                <a:ext cx="396000" cy="396000"/>
              </a:xfrm>
              <a:prstGeom prst="rect">
                <a:avLst/>
              </a:prstGeom>
            </p:spPr>
          </p:pic>
          <p:sp>
            <p:nvSpPr>
              <p:cNvPr id="103" name="Oval 102">
                <a:extLst>
                  <a:ext uri="{FF2B5EF4-FFF2-40B4-BE49-F238E27FC236}">
                    <a16:creationId xmlns:a16="http://schemas.microsoft.com/office/drawing/2014/main" id="{74CEF698-4145-7BC0-29BC-480CF3AC7B61}"/>
                  </a:ext>
                </a:extLst>
              </p:cNvPr>
              <p:cNvSpPr/>
              <p:nvPr/>
            </p:nvSpPr>
            <p:spPr>
              <a:xfrm>
                <a:off x="9271823" y="3066264"/>
                <a:ext cx="88106" cy="71437"/>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99" name="Group 98">
              <a:extLst>
                <a:ext uri="{FF2B5EF4-FFF2-40B4-BE49-F238E27FC236}">
                  <a16:creationId xmlns:a16="http://schemas.microsoft.com/office/drawing/2014/main" id="{1DB9BC39-09A6-5EF4-3A0C-D1F3E246D982}"/>
                </a:ext>
              </a:extLst>
            </p:cNvPr>
            <p:cNvGrpSpPr/>
            <p:nvPr/>
          </p:nvGrpSpPr>
          <p:grpSpPr>
            <a:xfrm>
              <a:off x="9268923" y="3057648"/>
              <a:ext cx="100800" cy="100800"/>
              <a:chOff x="9266542" y="3050505"/>
              <a:chExt cx="100800" cy="100800"/>
            </a:xfrm>
          </p:grpSpPr>
          <p:sp>
            <p:nvSpPr>
              <p:cNvPr id="100" name="Oval 99">
                <a:extLst>
                  <a:ext uri="{FF2B5EF4-FFF2-40B4-BE49-F238E27FC236}">
                    <a16:creationId xmlns:a16="http://schemas.microsoft.com/office/drawing/2014/main" id="{0025D8BF-7CF7-00DB-CF51-A6B8615656D2}"/>
                  </a:ext>
                </a:extLst>
              </p:cNvPr>
              <p:cNvSpPr/>
              <p:nvPr/>
            </p:nvSpPr>
            <p:spPr>
              <a:xfrm>
                <a:off x="9266542" y="3050505"/>
                <a:ext cx="100800" cy="1008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01" name="Graphic 100" descr="Water with solid fill">
                <a:extLst>
                  <a:ext uri="{FF2B5EF4-FFF2-40B4-BE49-F238E27FC236}">
                    <a16:creationId xmlns:a16="http://schemas.microsoft.com/office/drawing/2014/main" id="{77B1280A-8B1F-B722-F517-BE2665605F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980000" flipH="1">
                <a:off x="9291702" y="3066378"/>
                <a:ext cx="45719" cy="59531"/>
              </a:xfrm>
              <a:prstGeom prst="rect">
                <a:avLst/>
              </a:prstGeom>
            </p:spPr>
          </p:pic>
        </p:grpSp>
      </p:grpSp>
      <p:grpSp>
        <p:nvGrpSpPr>
          <p:cNvPr id="104" name="Group 103">
            <a:extLst>
              <a:ext uri="{FF2B5EF4-FFF2-40B4-BE49-F238E27FC236}">
                <a16:creationId xmlns:a16="http://schemas.microsoft.com/office/drawing/2014/main" id="{FA4D33B5-7A6F-AEE5-E18E-FFB3D9AE1717}"/>
              </a:ext>
            </a:extLst>
          </p:cNvPr>
          <p:cNvGrpSpPr/>
          <p:nvPr/>
        </p:nvGrpSpPr>
        <p:grpSpPr>
          <a:xfrm>
            <a:off x="7133602" y="4028010"/>
            <a:ext cx="576000" cy="576000"/>
            <a:chOff x="9032659" y="4028010"/>
            <a:chExt cx="576000" cy="576000"/>
          </a:xfrm>
        </p:grpSpPr>
        <p:grpSp>
          <p:nvGrpSpPr>
            <p:cNvPr id="105" name="Group 104">
              <a:extLst>
                <a:ext uri="{FF2B5EF4-FFF2-40B4-BE49-F238E27FC236}">
                  <a16:creationId xmlns:a16="http://schemas.microsoft.com/office/drawing/2014/main" id="{623F56B2-E617-4B59-3D9A-150A95742C1E}"/>
                </a:ext>
              </a:extLst>
            </p:cNvPr>
            <p:cNvGrpSpPr/>
            <p:nvPr/>
          </p:nvGrpSpPr>
          <p:grpSpPr>
            <a:xfrm>
              <a:off x="9032659" y="4028010"/>
              <a:ext cx="576000" cy="576000"/>
              <a:chOff x="9032659" y="4028010"/>
              <a:chExt cx="576000" cy="576000"/>
            </a:xfrm>
          </p:grpSpPr>
          <p:pic>
            <p:nvPicPr>
              <p:cNvPr id="109" name="Graphic 108" descr="Scale with solid fill">
                <a:extLst>
                  <a:ext uri="{FF2B5EF4-FFF2-40B4-BE49-F238E27FC236}">
                    <a16:creationId xmlns:a16="http://schemas.microsoft.com/office/drawing/2014/main" id="{7CA2D3FC-C72F-EC0F-0E7C-944218FCBD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32659" y="4028010"/>
                <a:ext cx="576000" cy="576000"/>
              </a:xfrm>
              <a:prstGeom prst="rect">
                <a:avLst/>
              </a:prstGeom>
            </p:spPr>
          </p:pic>
          <p:sp>
            <p:nvSpPr>
              <p:cNvPr id="110" name="Oval 109">
                <a:extLst>
                  <a:ext uri="{FF2B5EF4-FFF2-40B4-BE49-F238E27FC236}">
                    <a16:creationId xmlns:a16="http://schemas.microsoft.com/office/drawing/2014/main" id="{52E8307B-BD4E-2C0E-17DA-8484ED80AC14}"/>
                  </a:ext>
                </a:extLst>
              </p:cNvPr>
              <p:cNvSpPr/>
              <p:nvPr/>
            </p:nvSpPr>
            <p:spPr>
              <a:xfrm>
                <a:off x="9268571" y="4124076"/>
                <a:ext cx="101960" cy="10204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106" name="Group 105">
              <a:extLst>
                <a:ext uri="{FF2B5EF4-FFF2-40B4-BE49-F238E27FC236}">
                  <a16:creationId xmlns:a16="http://schemas.microsoft.com/office/drawing/2014/main" id="{56B9C1B8-B99A-C0E2-38A5-6AA8C04781A5}"/>
                </a:ext>
              </a:extLst>
            </p:cNvPr>
            <p:cNvGrpSpPr/>
            <p:nvPr/>
          </p:nvGrpSpPr>
          <p:grpSpPr>
            <a:xfrm>
              <a:off x="9249873" y="4117305"/>
              <a:ext cx="144000" cy="144000"/>
              <a:chOff x="9249873" y="4117305"/>
              <a:chExt cx="144000" cy="144000"/>
            </a:xfrm>
          </p:grpSpPr>
          <p:sp>
            <p:nvSpPr>
              <p:cNvPr id="107" name="Oval 106">
                <a:extLst>
                  <a:ext uri="{FF2B5EF4-FFF2-40B4-BE49-F238E27FC236}">
                    <a16:creationId xmlns:a16="http://schemas.microsoft.com/office/drawing/2014/main" id="{B79DB814-8D5C-2468-BFC7-323D6D2F4050}"/>
                  </a:ext>
                </a:extLst>
              </p:cNvPr>
              <p:cNvSpPr/>
              <p:nvPr/>
            </p:nvSpPr>
            <p:spPr>
              <a:xfrm>
                <a:off x="9249873" y="4117305"/>
                <a:ext cx="144000" cy="144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08" name="Graphic 107" descr="Water with solid fill">
                <a:extLst>
                  <a:ext uri="{FF2B5EF4-FFF2-40B4-BE49-F238E27FC236}">
                    <a16:creationId xmlns:a16="http://schemas.microsoft.com/office/drawing/2014/main" id="{8CF2B564-C05B-EFEE-2AD1-515876813B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5080000" flipH="1">
                <a:off x="9289153" y="4153305"/>
                <a:ext cx="65440" cy="72000"/>
              </a:xfrm>
              <a:prstGeom prst="rect">
                <a:avLst/>
              </a:prstGeom>
            </p:spPr>
          </p:pic>
        </p:grpSp>
      </p:grpSp>
      <p:grpSp>
        <p:nvGrpSpPr>
          <p:cNvPr id="111" name="Group 110">
            <a:extLst>
              <a:ext uri="{FF2B5EF4-FFF2-40B4-BE49-F238E27FC236}">
                <a16:creationId xmlns:a16="http://schemas.microsoft.com/office/drawing/2014/main" id="{C41657C8-9B7B-AA1B-4E91-2DEB52C1C109}"/>
              </a:ext>
            </a:extLst>
          </p:cNvPr>
          <p:cNvGrpSpPr/>
          <p:nvPr/>
        </p:nvGrpSpPr>
        <p:grpSpPr>
          <a:xfrm>
            <a:off x="6163344" y="4536749"/>
            <a:ext cx="648000" cy="648000"/>
            <a:chOff x="8996659" y="4536749"/>
            <a:chExt cx="648000" cy="648000"/>
          </a:xfrm>
        </p:grpSpPr>
        <p:grpSp>
          <p:nvGrpSpPr>
            <p:cNvPr id="112" name="Group 111">
              <a:extLst>
                <a:ext uri="{FF2B5EF4-FFF2-40B4-BE49-F238E27FC236}">
                  <a16:creationId xmlns:a16="http://schemas.microsoft.com/office/drawing/2014/main" id="{7B17FCD2-C73A-87C9-4A5E-577C7281786B}"/>
                </a:ext>
              </a:extLst>
            </p:cNvPr>
            <p:cNvGrpSpPr/>
            <p:nvPr/>
          </p:nvGrpSpPr>
          <p:grpSpPr>
            <a:xfrm>
              <a:off x="8996659" y="4536749"/>
              <a:ext cx="648000" cy="648000"/>
              <a:chOff x="8996659" y="4536749"/>
              <a:chExt cx="648000" cy="648000"/>
            </a:xfrm>
          </p:grpSpPr>
          <p:pic>
            <p:nvPicPr>
              <p:cNvPr id="116" name="Graphic 115" descr="Scale with solid fill">
                <a:extLst>
                  <a:ext uri="{FF2B5EF4-FFF2-40B4-BE49-F238E27FC236}">
                    <a16:creationId xmlns:a16="http://schemas.microsoft.com/office/drawing/2014/main" id="{55312F3F-5D4E-765C-12A3-90EC7E6C362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96659" y="4536749"/>
                <a:ext cx="648000" cy="648000"/>
              </a:xfrm>
              <a:prstGeom prst="rect">
                <a:avLst/>
              </a:prstGeom>
            </p:spPr>
          </p:pic>
          <p:sp>
            <p:nvSpPr>
              <p:cNvPr id="117" name="Oval 116">
                <a:extLst>
                  <a:ext uri="{FF2B5EF4-FFF2-40B4-BE49-F238E27FC236}">
                    <a16:creationId xmlns:a16="http://schemas.microsoft.com/office/drawing/2014/main" id="{1726244F-F6BF-2358-3575-B1FCC8D53304}"/>
                  </a:ext>
                </a:extLst>
              </p:cNvPr>
              <p:cNvSpPr/>
              <p:nvPr/>
            </p:nvSpPr>
            <p:spPr>
              <a:xfrm>
                <a:off x="9276522" y="4648863"/>
                <a:ext cx="101960" cy="12987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113" name="Group 112">
              <a:extLst>
                <a:ext uri="{FF2B5EF4-FFF2-40B4-BE49-F238E27FC236}">
                  <a16:creationId xmlns:a16="http://schemas.microsoft.com/office/drawing/2014/main" id="{228E88BE-F8DA-2F27-9170-AD10B67038DA}"/>
                </a:ext>
              </a:extLst>
            </p:cNvPr>
            <p:cNvGrpSpPr/>
            <p:nvPr/>
          </p:nvGrpSpPr>
          <p:grpSpPr>
            <a:xfrm>
              <a:off x="9240348" y="4638799"/>
              <a:ext cx="162000" cy="162000"/>
              <a:chOff x="9240348" y="4638799"/>
              <a:chExt cx="162000" cy="162000"/>
            </a:xfrm>
          </p:grpSpPr>
          <p:sp>
            <p:nvSpPr>
              <p:cNvPr id="114" name="Oval 113">
                <a:extLst>
                  <a:ext uri="{FF2B5EF4-FFF2-40B4-BE49-F238E27FC236}">
                    <a16:creationId xmlns:a16="http://schemas.microsoft.com/office/drawing/2014/main" id="{89236D00-D4B6-2C5A-2396-D54F7C1D863F}"/>
                  </a:ext>
                </a:extLst>
              </p:cNvPr>
              <p:cNvSpPr/>
              <p:nvPr/>
            </p:nvSpPr>
            <p:spPr>
              <a:xfrm>
                <a:off x="9240348" y="4638799"/>
                <a:ext cx="162000" cy="162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15" name="Graphic 114" descr="Water with solid fill">
                <a:extLst>
                  <a:ext uri="{FF2B5EF4-FFF2-40B4-BE49-F238E27FC236}">
                    <a16:creationId xmlns:a16="http://schemas.microsoft.com/office/drawing/2014/main" id="{DC924052-C636-A88A-A1F4-4B546F133D1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8200000" flipH="1">
                <a:off x="9283548" y="4674613"/>
                <a:ext cx="75600" cy="90372"/>
              </a:xfrm>
              <a:prstGeom prst="rect">
                <a:avLst/>
              </a:prstGeom>
            </p:spPr>
          </p:pic>
        </p:grpSp>
      </p:grpSp>
      <p:grpSp>
        <p:nvGrpSpPr>
          <p:cNvPr id="118" name="Group 117">
            <a:extLst>
              <a:ext uri="{FF2B5EF4-FFF2-40B4-BE49-F238E27FC236}">
                <a16:creationId xmlns:a16="http://schemas.microsoft.com/office/drawing/2014/main" id="{1F41DE56-912F-522C-348D-B6EA2D254853}"/>
              </a:ext>
            </a:extLst>
          </p:cNvPr>
          <p:cNvGrpSpPr/>
          <p:nvPr/>
        </p:nvGrpSpPr>
        <p:grpSpPr>
          <a:xfrm>
            <a:off x="4986332" y="5089799"/>
            <a:ext cx="720000" cy="720000"/>
            <a:chOff x="8960659" y="5089799"/>
            <a:chExt cx="720000" cy="720000"/>
          </a:xfrm>
        </p:grpSpPr>
        <p:grpSp>
          <p:nvGrpSpPr>
            <p:cNvPr id="119" name="Group 118">
              <a:extLst>
                <a:ext uri="{FF2B5EF4-FFF2-40B4-BE49-F238E27FC236}">
                  <a16:creationId xmlns:a16="http://schemas.microsoft.com/office/drawing/2014/main" id="{E55FAD4B-0B8F-7019-EF1F-F564C428D5C9}"/>
                </a:ext>
              </a:extLst>
            </p:cNvPr>
            <p:cNvGrpSpPr/>
            <p:nvPr/>
          </p:nvGrpSpPr>
          <p:grpSpPr>
            <a:xfrm>
              <a:off x="8960659" y="5089799"/>
              <a:ext cx="720000" cy="720000"/>
              <a:chOff x="8960659" y="5089799"/>
              <a:chExt cx="720000" cy="720000"/>
            </a:xfrm>
          </p:grpSpPr>
          <p:pic>
            <p:nvPicPr>
              <p:cNvPr id="123" name="Graphic 122" descr="Scale with solid fill">
                <a:extLst>
                  <a:ext uri="{FF2B5EF4-FFF2-40B4-BE49-F238E27FC236}">
                    <a16:creationId xmlns:a16="http://schemas.microsoft.com/office/drawing/2014/main" id="{D2DC0C5C-DB8E-B987-D390-3326EAD8922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960659" y="5089799"/>
                <a:ext cx="720000" cy="720000"/>
              </a:xfrm>
              <a:prstGeom prst="rect">
                <a:avLst/>
              </a:prstGeom>
            </p:spPr>
          </p:pic>
          <p:sp>
            <p:nvSpPr>
              <p:cNvPr id="124" name="Oval 123">
                <a:extLst>
                  <a:ext uri="{FF2B5EF4-FFF2-40B4-BE49-F238E27FC236}">
                    <a16:creationId xmlns:a16="http://schemas.microsoft.com/office/drawing/2014/main" id="{AEF5F994-908D-689A-398A-F9EC9EB313C9}"/>
                  </a:ext>
                </a:extLst>
              </p:cNvPr>
              <p:cNvSpPr/>
              <p:nvPr/>
            </p:nvSpPr>
            <p:spPr>
              <a:xfrm>
                <a:off x="9269896" y="5218707"/>
                <a:ext cx="101960" cy="12987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120" name="Group 119">
              <a:extLst>
                <a:ext uri="{FF2B5EF4-FFF2-40B4-BE49-F238E27FC236}">
                  <a16:creationId xmlns:a16="http://schemas.microsoft.com/office/drawing/2014/main" id="{1BEF3C0A-C298-965D-A331-105118F6F2AB}"/>
                </a:ext>
              </a:extLst>
            </p:cNvPr>
            <p:cNvGrpSpPr/>
            <p:nvPr/>
          </p:nvGrpSpPr>
          <p:grpSpPr>
            <a:xfrm>
              <a:off x="9230418" y="5200775"/>
              <a:ext cx="180000" cy="180000"/>
              <a:chOff x="9230418" y="5200775"/>
              <a:chExt cx="180000" cy="180000"/>
            </a:xfrm>
          </p:grpSpPr>
          <p:sp>
            <p:nvSpPr>
              <p:cNvPr id="121" name="Oval 120">
                <a:extLst>
                  <a:ext uri="{FF2B5EF4-FFF2-40B4-BE49-F238E27FC236}">
                    <a16:creationId xmlns:a16="http://schemas.microsoft.com/office/drawing/2014/main" id="{E910E093-FA15-2CDC-38B6-AFAF850DFDD3}"/>
                  </a:ext>
                </a:extLst>
              </p:cNvPr>
              <p:cNvSpPr/>
              <p:nvPr/>
            </p:nvSpPr>
            <p:spPr>
              <a:xfrm>
                <a:off x="9230418" y="5200775"/>
                <a:ext cx="180000" cy="180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22" name="Graphic 121" descr="Water with solid fill">
                <a:extLst>
                  <a:ext uri="{FF2B5EF4-FFF2-40B4-BE49-F238E27FC236}">
                    <a16:creationId xmlns:a16="http://schemas.microsoft.com/office/drawing/2014/main" id="{5D6A044A-683A-5D60-2A6C-E44C4DDFDD1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30720000" flipH="1">
                <a:off x="9271339" y="5236775"/>
                <a:ext cx="98159" cy="108000"/>
              </a:xfrm>
              <a:prstGeom prst="rect">
                <a:avLst/>
              </a:prstGeom>
            </p:spPr>
          </p:pic>
        </p:grpSp>
      </p:grpSp>
      <p:sp>
        <p:nvSpPr>
          <p:cNvPr id="5" name="TextBox 4">
            <a:extLst>
              <a:ext uri="{FF2B5EF4-FFF2-40B4-BE49-F238E27FC236}">
                <a16:creationId xmlns:a16="http://schemas.microsoft.com/office/drawing/2014/main" id="{23F4632E-7D5C-B593-9241-A2558EFAA2D9}"/>
              </a:ext>
            </a:extLst>
          </p:cNvPr>
          <p:cNvSpPr txBox="1"/>
          <p:nvPr/>
        </p:nvSpPr>
        <p:spPr>
          <a:xfrm>
            <a:off x="4216586" y="4735523"/>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35–39.9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Tree>
    <p:custDataLst>
      <p:tags r:id="rId1"/>
    </p:custDataLst>
    <p:extLst>
      <p:ext uri="{BB962C8B-B14F-4D97-AF65-F5344CB8AC3E}">
        <p14:creationId xmlns:p14="http://schemas.microsoft.com/office/powerpoint/2010/main" val="128718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155B9-6DDC-C0C8-BE22-8E6A37A04656}"/>
            </a:ext>
          </a:extLst>
        </p:cNvPr>
        <p:cNvGrpSpPr/>
        <p:nvPr/>
      </p:nvGrpSpPr>
      <p:grpSpPr>
        <a:xfrm>
          <a:off x="0" y="0"/>
          <a:ext cx="0" cy="0"/>
          <a:chOff x="0" y="0"/>
          <a:chExt cx="0" cy="0"/>
        </a:xfrm>
      </p:grpSpPr>
      <p:sp>
        <p:nvSpPr>
          <p:cNvPr id="391" name="Rectangle 390">
            <a:extLst>
              <a:ext uri="{FF2B5EF4-FFF2-40B4-BE49-F238E27FC236}">
                <a16:creationId xmlns:a16="http://schemas.microsoft.com/office/drawing/2014/main" id="{1229A0CA-050E-3D11-F9C9-EB9348B14E1A}"/>
              </a:ext>
            </a:extLst>
          </p:cNvPr>
          <p:cNvSpPr/>
          <p:nvPr/>
        </p:nvSpPr>
        <p:spPr>
          <a:xfrm>
            <a:off x="0" y="167428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itle 2">
            <a:extLst>
              <a:ext uri="{FF2B5EF4-FFF2-40B4-BE49-F238E27FC236}">
                <a16:creationId xmlns:a16="http://schemas.microsoft.com/office/drawing/2014/main" id="{02032611-14B4-3B6D-84FE-F277A4BB86D0}"/>
              </a:ext>
            </a:extLst>
          </p:cNvPr>
          <p:cNvSpPr>
            <a:spLocks noGrp="1"/>
          </p:cNvSpPr>
          <p:nvPr>
            <p:ph type="title"/>
            <p:custDataLst>
              <p:tags r:id="rId2"/>
            </p:custDataLst>
          </p:nvPr>
        </p:nvSpPr>
        <p:spPr/>
        <p:txBody>
          <a:bodyPr/>
          <a:lstStyle/>
          <a:p>
            <a:r>
              <a:rPr lang="en-US" noProof="0" dirty="0"/>
              <a:t>Life expectancy across BMI categories: Women</a:t>
            </a:r>
          </a:p>
        </p:txBody>
      </p:sp>
      <p:sp>
        <p:nvSpPr>
          <p:cNvPr id="17" name="Text Placeholder 16">
            <a:extLst>
              <a:ext uri="{FF2B5EF4-FFF2-40B4-BE49-F238E27FC236}">
                <a16:creationId xmlns:a16="http://schemas.microsoft.com/office/drawing/2014/main" id="{27C00C43-91EC-98FC-E510-1CB5B22EA1CB}"/>
              </a:ext>
            </a:extLst>
          </p:cNvPr>
          <p:cNvSpPr>
            <a:spLocks noGrp="1"/>
          </p:cNvSpPr>
          <p:nvPr>
            <p:ph type="body" sz="quarter" idx="13"/>
          </p:nvPr>
        </p:nvSpPr>
        <p:spPr/>
        <p:txBody>
          <a:bodyPr/>
          <a:lstStyle/>
          <a:p>
            <a:r>
              <a:rPr lang="en-US" noProof="0" dirty="0"/>
              <a:t>*Reduction in life expectancy is calculated as expected age of death minus expected age at death in the healthy weight category. Expected age of death at age 40 years estimated from a Poisson model for overall survival with six-category BMI variable, 5-year age bands, sex, and interaction terms for BMI with age at BMI, and BMI with sex.</a:t>
            </a:r>
            <a:br>
              <a:rPr lang="en-US" noProof="0" dirty="0"/>
            </a:br>
            <a:r>
              <a:rPr lang="en-US" noProof="0" dirty="0"/>
              <a:t>BMI, body mass index. </a:t>
            </a:r>
            <a:br>
              <a:rPr lang="en-US" noProof="0" dirty="0"/>
            </a:br>
            <a:r>
              <a:rPr lang="en-US" noProof="0" dirty="0"/>
              <a:t>1. Prospective Studies Collaboration. Lancet 2009;373:1083–1096; 2. Bhaskaran K et al. Lancet Diabetes Endocrinol 2018;6:944–953.</a:t>
            </a:r>
          </a:p>
        </p:txBody>
      </p:sp>
      <p:sp>
        <p:nvSpPr>
          <p:cNvPr id="32" name="TextBox 31">
            <a:extLst>
              <a:ext uri="{FF2B5EF4-FFF2-40B4-BE49-F238E27FC236}">
                <a16:creationId xmlns:a16="http://schemas.microsoft.com/office/drawing/2014/main" id="{338EFFB1-36DB-E743-29BD-C7B9E80103A4}"/>
              </a:ext>
            </a:extLst>
          </p:cNvPr>
          <p:cNvSpPr txBox="1"/>
          <p:nvPr/>
        </p:nvSpPr>
        <p:spPr>
          <a:xfrm>
            <a:off x="9530912" y="2522110"/>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84.3 years</a:t>
            </a:r>
            <a:endParaRPr lang="en-US" sz="1200" noProof="0" dirty="0"/>
          </a:p>
        </p:txBody>
      </p:sp>
      <p:sp>
        <p:nvSpPr>
          <p:cNvPr id="35" name="TextBox 34">
            <a:extLst>
              <a:ext uri="{FF2B5EF4-FFF2-40B4-BE49-F238E27FC236}">
                <a16:creationId xmlns:a16="http://schemas.microsoft.com/office/drawing/2014/main" id="{FAEC80F8-C884-98DA-FF84-E62A1375B61D}"/>
              </a:ext>
            </a:extLst>
          </p:cNvPr>
          <p:cNvSpPr txBox="1"/>
          <p:nvPr/>
        </p:nvSpPr>
        <p:spPr>
          <a:xfrm>
            <a:off x="9530912" y="3049491"/>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79.8 years</a:t>
            </a:r>
            <a:endParaRPr lang="en-US" sz="1200" noProof="0" dirty="0"/>
          </a:p>
        </p:txBody>
      </p:sp>
      <p:sp>
        <p:nvSpPr>
          <p:cNvPr id="45" name="TextBox 44">
            <a:extLst>
              <a:ext uri="{FF2B5EF4-FFF2-40B4-BE49-F238E27FC236}">
                <a16:creationId xmlns:a16="http://schemas.microsoft.com/office/drawing/2014/main" id="{23A3C118-530E-704A-BD2C-A4A8D16FAFC3}"/>
              </a:ext>
            </a:extLst>
          </p:cNvPr>
          <p:cNvSpPr txBox="1"/>
          <p:nvPr/>
        </p:nvSpPr>
        <p:spPr>
          <a:xfrm>
            <a:off x="9530912" y="3610992"/>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83.5 years</a:t>
            </a:r>
            <a:endParaRPr lang="en-US" sz="1200" noProof="0" dirty="0"/>
          </a:p>
        </p:txBody>
      </p:sp>
      <p:sp>
        <p:nvSpPr>
          <p:cNvPr id="50" name="TextBox 49">
            <a:extLst>
              <a:ext uri="{FF2B5EF4-FFF2-40B4-BE49-F238E27FC236}">
                <a16:creationId xmlns:a16="http://schemas.microsoft.com/office/drawing/2014/main" id="{72F67ABD-A80E-C583-FAB1-285D082E97D0}"/>
              </a:ext>
            </a:extLst>
          </p:cNvPr>
          <p:cNvSpPr txBox="1"/>
          <p:nvPr/>
        </p:nvSpPr>
        <p:spPr>
          <a:xfrm>
            <a:off x="9530912" y="5311300"/>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76.6 years</a:t>
            </a:r>
            <a:endParaRPr lang="en-US" sz="1200" noProof="0" dirty="0"/>
          </a:p>
        </p:txBody>
      </p:sp>
      <p:sp>
        <p:nvSpPr>
          <p:cNvPr id="51" name="TextBox 50">
            <a:extLst>
              <a:ext uri="{FF2B5EF4-FFF2-40B4-BE49-F238E27FC236}">
                <a16:creationId xmlns:a16="http://schemas.microsoft.com/office/drawing/2014/main" id="{432DF38D-F821-DA99-593D-43ABD68DA75D}"/>
              </a:ext>
            </a:extLst>
          </p:cNvPr>
          <p:cNvSpPr txBox="1"/>
          <p:nvPr/>
        </p:nvSpPr>
        <p:spPr>
          <a:xfrm>
            <a:off x="9530912" y="4742279"/>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79.6 years</a:t>
            </a:r>
            <a:endParaRPr lang="en-US" sz="1200" noProof="0" dirty="0"/>
          </a:p>
        </p:txBody>
      </p:sp>
      <p:sp>
        <p:nvSpPr>
          <p:cNvPr id="52" name="TextBox 51">
            <a:extLst>
              <a:ext uri="{FF2B5EF4-FFF2-40B4-BE49-F238E27FC236}">
                <a16:creationId xmlns:a16="http://schemas.microsoft.com/office/drawing/2014/main" id="{B032F129-B4B1-6F53-199A-2DA9F67B468F}"/>
              </a:ext>
            </a:extLst>
          </p:cNvPr>
          <p:cNvSpPr txBox="1"/>
          <p:nvPr/>
        </p:nvSpPr>
        <p:spPr>
          <a:xfrm>
            <a:off x="9530912" y="4174246"/>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81.9 years</a:t>
            </a:r>
            <a:endParaRPr lang="en-US" sz="1200" noProof="0" dirty="0"/>
          </a:p>
        </p:txBody>
      </p:sp>
      <p:sp>
        <p:nvSpPr>
          <p:cNvPr id="56" name="TextBox 55">
            <a:extLst>
              <a:ext uri="{FF2B5EF4-FFF2-40B4-BE49-F238E27FC236}">
                <a16:creationId xmlns:a16="http://schemas.microsoft.com/office/drawing/2014/main" id="{45B63D91-044C-EBAD-D443-5D6FE4D89738}"/>
              </a:ext>
            </a:extLst>
          </p:cNvPr>
          <p:cNvSpPr txBox="1"/>
          <p:nvPr/>
        </p:nvSpPr>
        <p:spPr>
          <a:xfrm>
            <a:off x="4216586" y="2519982"/>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18.5–24.9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63" name="TextBox 62">
            <a:extLst>
              <a:ext uri="{FF2B5EF4-FFF2-40B4-BE49-F238E27FC236}">
                <a16:creationId xmlns:a16="http://schemas.microsoft.com/office/drawing/2014/main" id="{EB6CA13E-56F8-FAD7-D88A-EAF3DA0E0D86}"/>
              </a:ext>
            </a:extLst>
          </p:cNvPr>
          <p:cNvSpPr txBox="1"/>
          <p:nvPr/>
        </p:nvSpPr>
        <p:spPr>
          <a:xfrm>
            <a:off x="4216586" y="3051428"/>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&lt;18.5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64" name="TextBox 63">
            <a:extLst>
              <a:ext uri="{FF2B5EF4-FFF2-40B4-BE49-F238E27FC236}">
                <a16:creationId xmlns:a16="http://schemas.microsoft.com/office/drawing/2014/main" id="{EF05B7B2-5128-5B5E-F94F-C4FEF764EB6C}"/>
              </a:ext>
            </a:extLst>
          </p:cNvPr>
          <p:cNvSpPr txBox="1"/>
          <p:nvPr/>
        </p:nvSpPr>
        <p:spPr>
          <a:xfrm>
            <a:off x="4216586" y="3608806"/>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25–29.9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65" name="TextBox 64">
            <a:extLst>
              <a:ext uri="{FF2B5EF4-FFF2-40B4-BE49-F238E27FC236}">
                <a16:creationId xmlns:a16="http://schemas.microsoft.com/office/drawing/2014/main" id="{E9767B84-35A0-F951-33BF-3F6D7759123B}"/>
              </a:ext>
            </a:extLst>
          </p:cNvPr>
          <p:cNvSpPr txBox="1"/>
          <p:nvPr/>
        </p:nvSpPr>
        <p:spPr>
          <a:xfrm>
            <a:off x="4216586" y="4173008"/>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30–34.9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67" name="TextBox 66">
            <a:extLst>
              <a:ext uri="{FF2B5EF4-FFF2-40B4-BE49-F238E27FC236}">
                <a16:creationId xmlns:a16="http://schemas.microsoft.com/office/drawing/2014/main" id="{0125C4EE-9064-65E6-DC75-15059C8FA6BA}"/>
              </a:ext>
            </a:extLst>
          </p:cNvPr>
          <p:cNvSpPr txBox="1"/>
          <p:nvPr/>
        </p:nvSpPr>
        <p:spPr>
          <a:xfrm>
            <a:off x="4216586" y="4735523"/>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35–39.9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
        <p:nvSpPr>
          <p:cNvPr id="6" name="Rectangle: Rounded Corners 5">
            <a:extLst>
              <a:ext uri="{FF2B5EF4-FFF2-40B4-BE49-F238E27FC236}">
                <a16:creationId xmlns:a16="http://schemas.microsoft.com/office/drawing/2014/main" id="{2C6068D4-CA23-529C-05C0-C347613B0337}"/>
              </a:ext>
            </a:extLst>
          </p:cNvPr>
          <p:cNvSpPr/>
          <p:nvPr/>
        </p:nvSpPr>
        <p:spPr>
          <a:xfrm>
            <a:off x="4419600" y="1690048"/>
            <a:ext cx="6367428" cy="4572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lang="en-US" sz="1400" b="0" i="0" u="none" strike="noStrike" kern="1200" spc="0" baseline="0">
                <a:solidFill>
                  <a:prstClr val="black"/>
                </a:solidFill>
                <a:latin typeface="Arial" panose="020B0604020202020204" pitchFamily="34" charset="0"/>
                <a:ea typeface="+mn-ea"/>
                <a:cs typeface="Arial" panose="020B0604020202020204" pitchFamily="34" charset="0"/>
              </a:defRPr>
            </a:pPr>
            <a:r>
              <a:rPr lang="en-US" sz="1200" b="1" noProof="0" dirty="0">
                <a:solidFill>
                  <a:schemeClr val="bg1"/>
                </a:solidFill>
                <a:latin typeface="Arial" panose="020B0604020202020204" pitchFamily="34" charset="0"/>
                <a:cs typeface="Arial" panose="020B0604020202020204" pitchFamily="34" charset="0"/>
              </a:rPr>
              <a:t>Women: Estimated reduction in life expectancy* compared with an individual of healthy weight (18.5–24.9 kg/m</a:t>
            </a:r>
            <a:r>
              <a:rPr lang="en-US" sz="1200" b="1" baseline="30000" noProof="0" dirty="0">
                <a:solidFill>
                  <a:schemeClr val="bg1"/>
                </a:solidFill>
                <a:latin typeface="Arial" panose="020B0604020202020204" pitchFamily="34" charset="0"/>
                <a:cs typeface="Arial" panose="020B0604020202020204" pitchFamily="34" charset="0"/>
              </a:rPr>
              <a:t>2</a:t>
            </a:r>
            <a:r>
              <a:rPr lang="en-US" sz="1200" b="1" noProof="0" dirty="0">
                <a:solidFill>
                  <a:schemeClr val="bg1"/>
                </a:solidFill>
                <a:latin typeface="Arial" panose="020B0604020202020204" pitchFamily="34" charset="0"/>
                <a:cs typeface="Arial" panose="020B0604020202020204" pitchFamily="34" charset="0"/>
              </a:rPr>
              <a:t>), never-smokers, N=1,969,648</a:t>
            </a:r>
            <a:r>
              <a:rPr lang="en-US" sz="1200" baseline="30000" noProof="0" dirty="0">
                <a:solidFill>
                  <a:schemeClr val="bg1"/>
                </a:solidFill>
                <a:latin typeface="Arial" panose="020B0604020202020204" pitchFamily="34" charset="0"/>
                <a:cs typeface="Arial" panose="020B0604020202020204" pitchFamily="34" charset="0"/>
              </a:rPr>
              <a:t>2</a:t>
            </a:r>
          </a:p>
        </p:txBody>
      </p:sp>
      <p:grpSp>
        <p:nvGrpSpPr>
          <p:cNvPr id="392" name="Group 391">
            <a:extLst>
              <a:ext uri="{FF2B5EF4-FFF2-40B4-BE49-F238E27FC236}">
                <a16:creationId xmlns:a16="http://schemas.microsoft.com/office/drawing/2014/main" id="{713E43DB-6528-4CF1-7A61-4F543E7A8ED1}"/>
              </a:ext>
            </a:extLst>
          </p:cNvPr>
          <p:cNvGrpSpPr/>
          <p:nvPr/>
        </p:nvGrpSpPr>
        <p:grpSpPr>
          <a:xfrm>
            <a:off x="4229100" y="2129164"/>
            <a:ext cx="6496933" cy="316720"/>
            <a:chOff x="4642636" y="2093314"/>
            <a:chExt cx="6496933" cy="316720"/>
          </a:xfrm>
        </p:grpSpPr>
        <p:sp>
          <p:nvSpPr>
            <p:cNvPr id="393" name="TextBox 392">
              <a:extLst>
                <a:ext uri="{FF2B5EF4-FFF2-40B4-BE49-F238E27FC236}">
                  <a16:creationId xmlns:a16="http://schemas.microsoft.com/office/drawing/2014/main" id="{5249F8EF-485C-2F1F-A271-F6777C0E20ED}"/>
                </a:ext>
              </a:extLst>
            </p:cNvPr>
            <p:cNvSpPr txBox="1"/>
            <p:nvPr/>
          </p:nvSpPr>
          <p:spPr>
            <a:xfrm>
              <a:off x="4642636" y="2133035"/>
              <a:ext cx="823741" cy="276999"/>
            </a:xfrm>
            <a:prstGeom prst="rect">
              <a:avLst/>
            </a:prstGeom>
            <a:noFill/>
          </p:spPr>
          <p:txBody>
            <a:bodyPr wrap="square">
              <a:spAutoFit/>
            </a:bodyPr>
            <a:lstStyle/>
            <a:p>
              <a:r>
                <a:rPr lang="en-US" sz="1200" b="1" noProof="0" dirty="0">
                  <a:latin typeface="Arial" panose="020B0604020202020204" pitchFamily="34" charset="0"/>
                  <a:cs typeface="Arial" panose="020B0604020202020204" pitchFamily="34" charset="0"/>
                </a:rPr>
                <a:t>BMI</a:t>
              </a:r>
              <a:endParaRPr lang="en-US" sz="1200" noProof="0" dirty="0"/>
            </a:p>
          </p:txBody>
        </p:sp>
        <p:sp>
          <p:nvSpPr>
            <p:cNvPr id="394" name="TextBox 393">
              <a:extLst>
                <a:ext uri="{FF2B5EF4-FFF2-40B4-BE49-F238E27FC236}">
                  <a16:creationId xmlns:a16="http://schemas.microsoft.com/office/drawing/2014/main" id="{A2817761-730A-F12C-2E33-08F15DA7FA29}"/>
                </a:ext>
              </a:extLst>
            </p:cNvPr>
            <p:cNvSpPr txBox="1"/>
            <p:nvPr/>
          </p:nvSpPr>
          <p:spPr>
            <a:xfrm>
              <a:off x="7658283" y="2093314"/>
              <a:ext cx="3481286" cy="276999"/>
            </a:xfrm>
            <a:prstGeom prst="rect">
              <a:avLst/>
            </a:prstGeom>
            <a:noFill/>
          </p:spPr>
          <p:txBody>
            <a:bodyPr wrap="square">
              <a:spAutoFit/>
            </a:bodyPr>
            <a:lstStyle/>
            <a:p>
              <a:r>
                <a:rPr lang="en-US" sz="1200" b="1" noProof="0" dirty="0">
                  <a:latin typeface="Arial" panose="020B0604020202020204" pitchFamily="34" charset="0"/>
                  <a:cs typeface="Arial" panose="020B0604020202020204" pitchFamily="34" charset="0"/>
                </a:rPr>
                <a:t>Expected future age at death at 40 years</a:t>
              </a:r>
              <a:endParaRPr lang="en-US" sz="1200" noProof="0" dirty="0"/>
            </a:p>
          </p:txBody>
        </p:sp>
      </p:grpSp>
      <p:sp>
        <p:nvSpPr>
          <p:cNvPr id="404" name="TextBox 403">
            <a:extLst>
              <a:ext uri="{FF2B5EF4-FFF2-40B4-BE49-F238E27FC236}">
                <a16:creationId xmlns:a16="http://schemas.microsoft.com/office/drawing/2014/main" id="{A07DD546-ADBD-BC80-FD66-8BA0C58A0E0F}"/>
              </a:ext>
            </a:extLst>
          </p:cNvPr>
          <p:cNvSpPr txBox="1"/>
          <p:nvPr/>
        </p:nvSpPr>
        <p:spPr>
          <a:xfrm>
            <a:off x="6168366" y="5187154"/>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−7.7 y</a:t>
            </a:r>
          </a:p>
        </p:txBody>
      </p:sp>
      <p:sp>
        <p:nvSpPr>
          <p:cNvPr id="449" name="TextBox 448">
            <a:extLst>
              <a:ext uri="{FF2B5EF4-FFF2-40B4-BE49-F238E27FC236}">
                <a16:creationId xmlns:a16="http://schemas.microsoft.com/office/drawing/2014/main" id="{2885B9DE-E135-7415-CC9F-0266047D3C66}"/>
              </a:ext>
            </a:extLst>
          </p:cNvPr>
          <p:cNvSpPr txBox="1"/>
          <p:nvPr/>
        </p:nvSpPr>
        <p:spPr>
          <a:xfrm>
            <a:off x="7292318" y="4681757"/>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−4.7 y</a:t>
            </a:r>
          </a:p>
        </p:txBody>
      </p:sp>
      <p:cxnSp>
        <p:nvCxnSpPr>
          <p:cNvPr id="450" name="Straight Arrow Connector 449">
            <a:extLst>
              <a:ext uri="{FF2B5EF4-FFF2-40B4-BE49-F238E27FC236}">
                <a16:creationId xmlns:a16="http://schemas.microsoft.com/office/drawing/2014/main" id="{163C0D58-C947-A189-88C2-AF4B8457BC69}"/>
              </a:ext>
            </a:extLst>
          </p:cNvPr>
          <p:cNvCxnSpPr>
            <a:cxnSpLocks/>
          </p:cNvCxnSpPr>
          <p:nvPr/>
        </p:nvCxnSpPr>
        <p:spPr>
          <a:xfrm>
            <a:off x="7261986" y="4908074"/>
            <a:ext cx="1653414"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2" name="Straight Arrow Connector 471">
            <a:extLst>
              <a:ext uri="{FF2B5EF4-FFF2-40B4-BE49-F238E27FC236}">
                <a16:creationId xmlns:a16="http://schemas.microsoft.com/office/drawing/2014/main" id="{CFB90068-5C1F-C70D-8A60-5D1FB37A2F88}"/>
              </a:ext>
            </a:extLst>
          </p:cNvPr>
          <p:cNvCxnSpPr>
            <a:cxnSpLocks/>
          </p:cNvCxnSpPr>
          <p:nvPr/>
        </p:nvCxnSpPr>
        <p:spPr>
          <a:xfrm>
            <a:off x="8089986" y="4326393"/>
            <a:ext cx="825414"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73" name="TextBox 472">
            <a:extLst>
              <a:ext uri="{FF2B5EF4-FFF2-40B4-BE49-F238E27FC236}">
                <a16:creationId xmlns:a16="http://schemas.microsoft.com/office/drawing/2014/main" id="{8996627C-C174-A032-E0EB-9932DA7F9AAF}"/>
              </a:ext>
            </a:extLst>
          </p:cNvPr>
          <p:cNvSpPr txBox="1"/>
          <p:nvPr/>
        </p:nvSpPr>
        <p:spPr>
          <a:xfrm>
            <a:off x="8062521" y="4089666"/>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−2.4 y</a:t>
            </a:r>
          </a:p>
        </p:txBody>
      </p:sp>
      <p:cxnSp>
        <p:nvCxnSpPr>
          <p:cNvPr id="495" name="Straight Arrow Connector 494">
            <a:extLst>
              <a:ext uri="{FF2B5EF4-FFF2-40B4-BE49-F238E27FC236}">
                <a16:creationId xmlns:a16="http://schemas.microsoft.com/office/drawing/2014/main" id="{AB95068B-4858-6835-377E-5FBE5313A286}"/>
              </a:ext>
            </a:extLst>
          </p:cNvPr>
          <p:cNvCxnSpPr>
            <a:cxnSpLocks/>
          </p:cNvCxnSpPr>
          <p:nvPr/>
        </p:nvCxnSpPr>
        <p:spPr>
          <a:xfrm>
            <a:off x="8611394" y="3763139"/>
            <a:ext cx="288000"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E7070A2B-84B5-71AB-3022-975CFCB254C8}"/>
              </a:ext>
            </a:extLst>
          </p:cNvPr>
          <p:cNvCxnSpPr>
            <a:cxnSpLocks/>
          </p:cNvCxnSpPr>
          <p:nvPr/>
        </p:nvCxnSpPr>
        <p:spPr>
          <a:xfrm>
            <a:off x="7333986" y="3194814"/>
            <a:ext cx="1581414"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20" name="TextBox 519">
            <a:extLst>
              <a:ext uri="{FF2B5EF4-FFF2-40B4-BE49-F238E27FC236}">
                <a16:creationId xmlns:a16="http://schemas.microsoft.com/office/drawing/2014/main" id="{C8DEB6B2-2575-8EBC-47A9-41C70B971FD7}"/>
              </a:ext>
            </a:extLst>
          </p:cNvPr>
          <p:cNvSpPr txBox="1"/>
          <p:nvPr/>
        </p:nvSpPr>
        <p:spPr>
          <a:xfrm>
            <a:off x="7089905" y="2275351"/>
            <a:ext cx="720000" cy="276999"/>
          </a:xfrm>
          <a:prstGeom prst="rect">
            <a:avLst/>
          </a:prstGeom>
          <a:noFill/>
        </p:spPr>
        <p:txBody>
          <a:bodyPr wrap="square">
            <a:spAutoFit/>
          </a:bodyPr>
          <a:lstStyle/>
          <a:p>
            <a:pPr algn="ctr"/>
            <a:endParaRPr lang="en-US" sz="1200" noProof="0" dirty="0">
              <a:latin typeface="Arial" panose="020B0604020202020204" pitchFamily="34" charset="0"/>
              <a:cs typeface="Arial" panose="020B0604020202020204" pitchFamily="34" charset="0"/>
            </a:endParaRPr>
          </a:p>
        </p:txBody>
      </p:sp>
      <p:sp>
        <p:nvSpPr>
          <p:cNvPr id="563" name="TextBox 562">
            <a:extLst>
              <a:ext uri="{FF2B5EF4-FFF2-40B4-BE49-F238E27FC236}">
                <a16:creationId xmlns:a16="http://schemas.microsoft.com/office/drawing/2014/main" id="{8802FD22-B02B-39C2-FB24-F342B9E34CA0}"/>
              </a:ext>
            </a:extLst>
          </p:cNvPr>
          <p:cNvSpPr txBox="1"/>
          <p:nvPr/>
        </p:nvSpPr>
        <p:spPr>
          <a:xfrm>
            <a:off x="7324238" y="2943776"/>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−4.5 y</a:t>
            </a:r>
          </a:p>
        </p:txBody>
      </p:sp>
      <p:sp>
        <p:nvSpPr>
          <p:cNvPr id="572" name="TextBox 571">
            <a:extLst>
              <a:ext uri="{FF2B5EF4-FFF2-40B4-BE49-F238E27FC236}">
                <a16:creationId xmlns:a16="http://schemas.microsoft.com/office/drawing/2014/main" id="{95729F26-9E42-FEF3-9A98-5E95D5AA02F8}"/>
              </a:ext>
            </a:extLst>
          </p:cNvPr>
          <p:cNvSpPr txBox="1"/>
          <p:nvPr/>
        </p:nvSpPr>
        <p:spPr>
          <a:xfrm>
            <a:off x="8352938" y="3500998"/>
            <a:ext cx="720000" cy="276999"/>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−0.8 y</a:t>
            </a:r>
          </a:p>
        </p:txBody>
      </p:sp>
      <p:sp>
        <p:nvSpPr>
          <p:cNvPr id="2" name="Rectangle: Rounded Corners 1">
            <a:extLst>
              <a:ext uri="{FF2B5EF4-FFF2-40B4-BE49-F238E27FC236}">
                <a16:creationId xmlns:a16="http://schemas.microsoft.com/office/drawing/2014/main" id="{305F09D2-7461-BA45-158B-5B6B0E533861}"/>
              </a:ext>
            </a:extLst>
          </p:cNvPr>
          <p:cNvSpPr/>
          <p:nvPr/>
        </p:nvSpPr>
        <p:spPr>
          <a:xfrm>
            <a:off x="522288" y="1744980"/>
            <a:ext cx="3490912" cy="1057957"/>
          </a:xfrm>
          <a:prstGeom prst="roundRect">
            <a:avLst>
              <a:gd name="adj" fmla="val 9035"/>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914355">
              <a:defRPr/>
            </a:pPr>
            <a:r>
              <a:rPr lang="en-US" sz="1600" b="1" noProof="0" dirty="0">
                <a:solidFill>
                  <a:schemeClr val="bg1"/>
                </a:solidFill>
                <a:latin typeface="Arial"/>
                <a:cs typeface="Arial"/>
              </a:rPr>
              <a:t>30% increase in mortality </a:t>
            </a:r>
            <a:r>
              <a:rPr lang="en-US" sz="1600" noProof="0" dirty="0">
                <a:solidFill>
                  <a:schemeClr val="bg1"/>
                </a:solidFill>
                <a:latin typeface="Arial"/>
                <a:cs typeface="Arial"/>
              </a:rPr>
              <a:t>is associated with</a:t>
            </a:r>
            <a:r>
              <a:rPr lang="en-US" sz="1600" b="1" noProof="0" dirty="0">
                <a:solidFill>
                  <a:schemeClr val="bg1"/>
                </a:solidFill>
                <a:latin typeface="Arial"/>
                <a:cs typeface="Arial"/>
              </a:rPr>
              <a:t> every 5 BMI point increase </a:t>
            </a:r>
            <a:r>
              <a:rPr lang="en-US" sz="1600" noProof="0" dirty="0">
                <a:solidFill>
                  <a:schemeClr val="bg1"/>
                </a:solidFill>
                <a:latin typeface="Arial"/>
                <a:cs typeface="Arial"/>
              </a:rPr>
              <a:t>above a BMI of 25</a:t>
            </a:r>
            <a:r>
              <a:rPr lang="en-US" sz="1600" baseline="30000" noProof="0" dirty="0">
                <a:solidFill>
                  <a:schemeClr val="bg1"/>
                </a:solidFill>
                <a:latin typeface="Arial"/>
                <a:cs typeface="Arial"/>
              </a:rPr>
              <a:t>1</a:t>
            </a:r>
          </a:p>
        </p:txBody>
      </p:sp>
      <p:sp>
        <p:nvSpPr>
          <p:cNvPr id="4" name="Rectangle: Rounded Corners 3">
            <a:extLst>
              <a:ext uri="{FF2B5EF4-FFF2-40B4-BE49-F238E27FC236}">
                <a16:creationId xmlns:a16="http://schemas.microsoft.com/office/drawing/2014/main" id="{6E2B5507-4305-2980-AEC8-C7469CBA19D8}"/>
              </a:ext>
            </a:extLst>
          </p:cNvPr>
          <p:cNvSpPr/>
          <p:nvPr/>
        </p:nvSpPr>
        <p:spPr>
          <a:xfrm>
            <a:off x="522288" y="2921317"/>
            <a:ext cx="3490912" cy="1398270"/>
          </a:xfrm>
          <a:prstGeom prst="roundRect">
            <a:avLst>
              <a:gd name="adj" fmla="val 6201"/>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914355">
              <a:defRPr/>
            </a:pPr>
            <a:r>
              <a:rPr lang="en-US" sz="1600" b="1" noProof="0" dirty="0">
                <a:solidFill>
                  <a:schemeClr val="bg1"/>
                </a:solidFill>
                <a:latin typeface="Arial"/>
                <a:cs typeface="Arial"/>
              </a:rPr>
              <a:t>Underweight</a:t>
            </a:r>
            <a:r>
              <a:rPr lang="en-US" sz="1600" noProof="0" dirty="0">
                <a:solidFill>
                  <a:schemeClr val="bg1"/>
                </a:solidFill>
                <a:latin typeface="Arial"/>
                <a:cs typeface="Arial"/>
              </a:rPr>
              <a:t> was associated with increased mortality, with the strongest association between</a:t>
            </a:r>
            <a:br>
              <a:rPr lang="en-US" sz="1600" noProof="0" dirty="0">
                <a:solidFill>
                  <a:schemeClr val="bg1"/>
                </a:solidFill>
                <a:latin typeface="Arial"/>
                <a:cs typeface="Arial"/>
              </a:rPr>
            </a:br>
            <a:r>
              <a:rPr lang="en-US" sz="1600" noProof="0" dirty="0">
                <a:solidFill>
                  <a:schemeClr val="bg1"/>
                </a:solidFill>
                <a:latin typeface="Arial"/>
                <a:cs typeface="Arial"/>
              </a:rPr>
              <a:t>low BMI and mortality noted in</a:t>
            </a:r>
            <a:br>
              <a:rPr lang="en-US" sz="1600" noProof="0" dirty="0">
                <a:solidFill>
                  <a:schemeClr val="bg1"/>
                </a:solidFill>
                <a:latin typeface="Arial"/>
                <a:cs typeface="Arial"/>
              </a:rPr>
            </a:br>
            <a:r>
              <a:rPr lang="en-US" sz="1600" b="1" noProof="0" dirty="0">
                <a:solidFill>
                  <a:schemeClr val="bg1"/>
                </a:solidFill>
                <a:latin typeface="Arial"/>
                <a:cs typeface="Arial"/>
              </a:rPr>
              <a:t>younger people</a:t>
            </a:r>
            <a:r>
              <a:rPr lang="en-US" sz="1600" baseline="30000" noProof="0" dirty="0">
                <a:solidFill>
                  <a:schemeClr val="bg1"/>
                </a:solidFill>
                <a:latin typeface="Arial"/>
                <a:cs typeface="Arial"/>
              </a:rPr>
              <a:t>2</a:t>
            </a:r>
          </a:p>
        </p:txBody>
      </p:sp>
      <p:cxnSp>
        <p:nvCxnSpPr>
          <p:cNvPr id="26" name="Straight Arrow Connector 25">
            <a:extLst>
              <a:ext uri="{FF2B5EF4-FFF2-40B4-BE49-F238E27FC236}">
                <a16:creationId xmlns:a16="http://schemas.microsoft.com/office/drawing/2014/main" id="{ACCDC79A-CDDC-FE15-A4E5-00F8400B4818}"/>
              </a:ext>
            </a:extLst>
          </p:cNvPr>
          <p:cNvCxnSpPr>
            <a:cxnSpLocks/>
          </p:cNvCxnSpPr>
          <p:nvPr/>
        </p:nvCxnSpPr>
        <p:spPr>
          <a:xfrm>
            <a:off x="6197600" y="5446680"/>
            <a:ext cx="2683769" cy="0"/>
          </a:xfrm>
          <a:prstGeom prst="straightConnector1">
            <a:avLst/>
          </a:prstGeom>
          <a:ln w="1905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Graphic 9" descr="Scale with solid fill">
            <a:extLst>
              <a:ext uri="{FF2B5EF4-FFF2-40B4-BE49-F238E27FC236}">
                <a16:creationId xmlns:a16="http://schemas.microsoft.com/office/drawing/2014/main" id="{57EF37A5-FDCB-463C-2F5E-939A414EDF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0659" y="3491271"/>
            <a:ext cx="540000" cy="540000"/>
          </a:xfrm>
          <a:prstGeom prst="rect">
            <a:avLst/>
          </a:prstGeom>
        </p:spPr>
      </p:pic>
      <p:grpSp>
        <p:nvGrpSpPr>
          <p:cNvPr id="27" name="Group 26">
            <a:extLst>
              <a:ext uri="{FF2B5EF4-FFF2-40B4-BE49-F238E27FC236}">
                <a16:creationId xmlns:a16="http://schemas.microsoft.com/office/drawing/2014/main" id="{838E3954-3546-1DC7-27B7-B46BD3FFBA3F}"/>
              </a:ext>
            </a:extLst>
          </p:cNvPr>
          <p:cNvGrpSpPr/>
          <p:nvPr/>
        </p:nvGrpSpPr>
        <p:grpSpPr>
          <a:xfrm>
            <a:off x="9086659" y="2429301"/>
            <a:ext cx="468000" cy="468000"/>
            <a:chOff x="9086659" y="2429301"/>
            <a:chExt cx="468000" cy="468000"/>
          </a:xfrm>
        </p:grpSpPr>
        <p:pic>
          <p:nvPicPr>
            <p:cNvPr id="28" name="Graphic 27" descr="Scale with solid fill">
              <a:extLst>
                <a:ext uri="{FF2B5EF4-FFF2-40B4-BE49-F238E27FC236}">
                  <a16:creationId xmlns:a16="http://schemas.microsoft.com/office/drawing/2014/main" id="{B9C533C3-3E81-798B-BC74-C2E656420D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6659" y="2429301"/>
              <a:ext cx="468000" cy="468000"/>
            </a:xfrm>
            <a:prstGeom prst="rect">
              <a:avLst/>
            </a:prstGeom>
          </p:spPr>
        </p:pic>
        <p:grpSp>
          <p:nvGrpSpPr>
            <p:cNvPr id="29" name="Group 28">
              <a:extLst>
                <a:ext uri="{FF2B5EF4-FFF2-40B4-BE49-F238E27FC236}">
                  <a16:creationId xmlns:a16="http://schemas.microsoft.com/office/drawing/2014/main" id="{D19C5DEC-248A-A07A-6F78-12E50EB40834}"/>
                </a:ext>
              </a:extLst>
            </p:cNvPr>
            <p:cNvGrpSpPr/>
            <p:nvPr/>
          </p:nvGrpSpPr>
          <p:grpSpPr>
            <a:xfrm>
              <a:off x="9261780" y="2500437"/>
              <a:ext cx="118800" cy="118800"/>
              <a:chOff x="9257018" y="2498056"/>
              <a:chExt cx="118800" cy="118800"/>
            </a:xfrm>
          </p:grpSpPr>
          <p:sp>
            <p:nvSpPr>
              <p:cNvPr id="30" name="Oval 29">
                <a:extLst>
                  <a:ext uri="{FF2B5EF4-FFF2-40B4-BE49-F238E27FC236}">
                    <a16:creationId xmlns:a16="http://schemas.microsoft.com/office/drawing/2014/main" id="{4FC86CC0-2590-0853-FDD9-CA8FE38EC4E1}"/>
                  </a:ext>
                </a:extLst>
              </p:cNvPr>
              <p:cNvSpPr/>
              <p:nvPr/>
            </p:nvSpPr>
            <p:spPr>
              <a:xfrm>
                <a:off x="9257018" y="2498056"/>
                <a:ext cx="118800" cy="1188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1" name="Graphic 30" descr="Water with solid fill">
                <a:extLst>
                  <a:ext uri="{FF2B5EF4-FFF2-40B4-BE49-F238E27FC236}">
                    <a16:creationId xmlns:a16="http://schemas.microsoft.com/office/drawing/2014/main" id="{4B11389B-F917-3A4C-D7E3-E5BBB6DCF4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293559" y="2527691"/>
                <a:ext cx="45719" cy="59531"/>
              </a:xfrm>
              <a:prstGeom prst="rect">
                <a:avLst/>
              </a:prstGeom>
            </p:spPr>
          </p:pic>
        </p:grpSp>
      </p:grpSp>
      <p:grpSp>
        <p:nvGrpSpPr>
          <p:cNvPr id="33" name="Group 32">
            <a:extLst>
              <a:ext uri="{FF2B5EF4-FFF2-40B4-BE49-F238E27FC236}">
                <a16:creationId xmlns:a16="http://schemas.microsoft.com/office/drawing/2014/main" id="{F30B19BC-15C6-92E0-A3C8-9C587C18ED04}"/>
              </a:ext>
            </a:extLst>
          </p:cNvPr>
          <p:cNvGrpSpPr/>
          <p:nvPr/>
        </p:nvGrpSpPr>
        <p:grpSpPr>
          <a:xfrm>
            <a:off x="9122659" y="2995436"/>
            <a:ext cx="396000" cy="396000"/>
            <a:chOff x="9122659" y="2995436"/>
            <a:chExt cx="396000" cy="396000"/>
          </a:xfrm>
        </p:grpSpPr>
        <p:grpSp>
          <p:nvGrpSpPr>
            <p:cNvPr id="34" name="Group 33">
              <a:extLst>
                <a:ext uri="{FF2B5EF4-FFF2-40B4-BE49-F238E27FC236}">
                  <a16:creationId xmlns:a16="http://schemas.microsoft.com/office/drawing/2014/main" id="{851F771C-564E-726E-4E23-0A1B2A67BAA3}"/>
                </a:ext>
              </a:extLst>
            </p:cNvPr>
            <p:cNvGrpSpPr/>
            <p:nvPr/>
          </p:nvGrpSpPr>
          <p:grpSpPr>
            <a:xfrm>
              <a:off x="9122659" y="2995436"/>
              <a:ext cx="396000" cy="396000"/>
              <a:chOff x="9122659" y="2995436"/>
              <a:chExt cx="396000" cy="396000"/>
            </a:xfrm>
          </p:grpSpPr>
          <p:pic>
            <p:nvPicPr>
              <p:cNvPr id="39" name="Graphic 38" descr="Scale with solid fill">
                <a:extLst>
                  <a:ext uri="{FF2B5EF4-FFF2-40B4-BE49-F238E27FC236}">
                    <a16:creationId xmlns:a16="http://schemas.microsoft.com/office/drawing/2014/main" id="{BA131C7A-7BB8-CC12-507F-FDFBF350FB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2659" y="2995436"/>
                <a:ext cx="396000" cy="396000"/>
              </a:xfrm>
              <a:prstGeom prst="rect">
                <a:avLst/>
              </a:prstGeom>
            </p:spPr>
          </p:pic>
          <p:sp>
            <p:nvSpPr>
              <p:cNvPr id="40" name="Oval 39">
                <a:extLst>
                  <a:ext uri="{FF2B5EF4-FFF2-40B4-BE49-F238E27FC236}">
                    <a16:creationId xmlns:a16="http://schemas.microsoft.com/office/drawing/2014/main" id="{62C747D9-DC59-9C4A-D217-0667E40D07DB}"/>
                  </a:ext>
                </a:extLst>
              </p:cNvPr>
              <p:cNvSpPr/>
              <p:nvPr/>
            </p:nvSpPr>
            <p:spPr>
              <a:xfrm>
                <a:off x="9271823" y="3066264"/>
                <a:ext cx="88106" cy="71437"/>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36" name="Group 35">
              <a:extLst>
                <a:ext uri="{FF2B5EF4-FFF2-40B4-BE49-F238E27FC236}">
                  <a16:creationId xmlns:a16="http://schemas.microsoft.com/office/drawing/2014/main" id="{0BD45608-30D8-691A-93DA-1D65BD52FFC1}"/>
                </a:ext>
              </a:extLst>
            </p:cNvPr>
            <p:cNvGrpSpPr/>
            <p:nvPr/>
          </p:nvGrpSpPr>
          <p:grpSpPr>
            <a:xfrm>
              <a:off x="9268923" y="3057648"/>
              <a:ext cx="100800" cy="100800"/>
              <a:chOff x="9266542" y="3050505"/>
              <a:chExt cx="100800" cy="100800"/>
            </a:xfrm>
          </p:grpSpPr>
          <p:sp>
            <p:nvSpPr>
              <p:cNvPr id="37" name="Oval 36">
                <a:extLst>
                  <a:ext uri="{FF2B5EF4-FFF2-40B4-BE49-F238E27FC236}">
                    <a16:creationId xmlns:a16="http://schemas.microsoft.com/office/drawing/2014/main" id="{A440F9DB-85DE-8A5A-187B-D749DF6C50F4}"/>
                  </a:ext>
                </a:extLst>
              </p:cNvPr>
              <p:cNvSpPr/>
              <p:nvPr/>
            </p:nvSpPr>
            <p:spPr>
              <a:xfrm>
                <a:off x="9266542" y="3050505"/>
                <a:ext cx="100800" cy="1008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8" name="Graphic 37" descr="Water with solid fill">
                <a:extLst>
                  <a:ext uri="{FF2B5EF4-FFF2-40B4-BE49-F238E27FC236}">
                    <a16:creationId xmlns:a16="http://schemas.microsoft.com/office/drawing/2014/main" id="{1AFDD50B-A02B-9B61-DFF7-DB809DDA66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980000" flipH="1">
                <a:off x="9291702" y="3066378"/>
                <a:ext cx="45719" cy="59531"/>
              </a:xfrm>
              <a:prstGeom prst="rect">
                <a:avLst/>
              </a:prstGeom>
            </p:spPr>
          </p:pic>
        </p:grpSp>
      </p:grpSp>
      <p:grpSp>
        <p:nvGrpSpPr>
          <p:cNvPr id="41" name="Group 40">
            <a:extLst>
              <a:ext uri="{FF2B5EF4-FFF2-40B4-BE49-F238E27FC236}">
                <a16:creationId xmlns:a16="http://schemas.microsoft.com/office/drawing/2014/main" id="{89BA2949-3208-D76E-EB6C-6D9B0ED6BAE3}"/>
              </a:ext>
            </a:extLst>
          </p:cNvPr>
          <p:cNvGrpSpPr/>
          <p:nvPr/>
        </p:nvGrpSpPr>
        <p:grpSpPr>
          <a:xfrm>
            <a:off x="9032659" y="4028010"/>
            <a:ext cx="576000" cy="576000"/>
            <a:chOff x="9032659" y="4028010"/>
            <a:chExt cx="576000" cy="576000"/>
          </a:xfrm>
        </p:grpSpPr>
        <p:grpSp>
          <p:nvGrpSpPr>
            <p:cNvPr id="42" name="Group 41">
              <a:extLst>
                <a:ext uri="{FF2B5EF4-FFF2-40B4-BE49-F238E27FC236}">
                  <a16:creationId xmlns:a16="http://schemas.microsoft.com/office/drawing/2014/main" id="{0DC1D6E5-EBE8-2894-4AB9-CB454320C41F}"/>
                </a:ext>
              </a:extLst>
            </p:cNvPr>
            <p:cNvGrpSpPr/>
            <p:nvPr/>
          </p:nvGrpSpPr>
          <p:grpSpPr>
            <a:xfrm>
              <a:off x="9032659" y="4028010"/>
              <a:ext cx="576000" cy="576000"/>
              <a:chOff x="9032659" y="4028010"/>
              <a:chExt cx="576000" cy="576000"/>
            </a:xfrm>
          </p:grpSpPr>
          <p:pic>
            <p:nvPicPr>
              <p:cNvPr id="47" name="Graphic 46" descr="Scale with solid fill">
                <a:extLst>
                  <a:ext uri="{FF2B5EF4-FFF2-40B4-BE49-F238E27FC236}">
                    <a16:creationId xmlns:a16="http://schemas.microsoft.com/office/drawing/2014/main" id="{F4CC51B2-489D-69C3-BCE0-FF44EA9576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32659" y="4028010"/>
                <a:ext cx="576000" cy="576000"/>
              </a:xfrm>
              <a:prstGeom prst="rect">
                <a:avLst/>
              </a:prstGeom>
            </p:spPr>
          </p:pic>
          <p:sp>
            <p:nvSpPr>
              <p:cNvPr id="48" name="Oval 47">
                <a:extLst>
                  <a:ext uri="{FF2B5EF4-FFF2-40B4-BE49-F238E27FC236}">
                    <a16:creationId xmlns:a16="http://schemas.microsoft.com/office/drawing/2014/main" id="{C2D0950A-C5BC-157A-10D9-0F8E52FFDAE8}"/>
                  </a:ext>
                </a:extLst>
              </p:cNvPr>
              <p:cNvSpPr/>
              <p:nvPr/>
            </p:nvSpPr>
            <p:spPr>
              <a:xfrm>
                <a:off x="9268571" y="4124076"/>
                <a:ext cx="101960" cy="10204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43" name="Group 42">
              <a:extLst>
                <a:ext uri="{FF2B5EF4-FFF2-40B4-BE49-F238E27FC236}">
                  <a16:creationId xmlns:a16="http://schemas.microsoft.com/office/drawing/2014/main" id="{918C138A-0E3C-E987-F4E8-3162E2B86C22}"/>
                </a:ext>
              </a:extLst>
            </p:cNvPr>
            <p:cNvGrpSpPr/>
            <p:nvPr/>
          </p:nvGrpSpPr>
          <p:grpSpPr>
            <a:xfrm>
              <a:off x="9249873" y="4117305"/>
              <a:ext cx="144000" cy="144000"/>
              <a:chOff x="9249873" y="4117305"/>
              <a:chExt cx="144000" cy="144000"/>
            </a:xfrm>
          </p:grpSpPr>
          <p:sp>
            <p:nvSpPr>
              <p:cNvPr id="44" name="Oval 43">
                <a:extLst>
                  <a:ext uri="{FF2B5EF4-FFF2-40B4-BE49-F238E27FC236}">
                    <a16:creationId xmlns:a16="http://schemas.microsoft.com/office/drawing/2014/main" id="{E4C562DA-407D-8E12-3B9A-AA11541D5F8D}"/>
                  </a:ext>
                </a:extLst>
              </p:cNvPr>
              <p:cNvSpPr/>
              <p:nvPr/>
            </p:nvSpPr>
            <p:spPr>
              <a:xfrm>
                <a:off x="9249873" y="4117305"/>
                <a:ext cx="144000" cy="144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46" name="Graphic 45" descr="Water with solid fill">
                <a:extLst>
                  <a:ext uri="{FF2B5EF4-FFF2-40B4-BE49-F238E27FC236}">
                    <a16:creationId xmlns:a16="http://schemas.microsoft.com/office/drawing/2014/main" id="{631E3F54-6C3A-E03F-EC53-030CE15F692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5080000" flipH="1">
                <a:off x="9289153" y="4153305"/>
                <a:ext cx="65440" cy="72000"/>
              </a:xfrm>
              <a:prstGeom prst="rect">
                <a:avLst/>
              </a:prstGeom>
            </p:spPr>
          </p:pic>
        </p:grpSp>
      </p:grpSp>
      <p:grpSp>
        <p:nvGrpSpPr>
          <p:cNvPr id="49" name="Group 48">
            <a:extLst>
              <a:ext uri="{FF2B5EF4-FFF2-40B4-BE49-F238E27FC236}">
                <a16:creationId xmlns:a16="http://schemas.microsoft.com/office/drawing/2014/main" id="{53F98553-5656-BAE6-735A-D160EF560FF0}"/>
              </a:ext>
            </a:extLst>
          </p:cNvPr>
          <p:cNvGrpSpPr/>
          <p:nvPr/>
        </p:nvGrpSpPr>
        <p:grpSpPr>
          <a:xfrm>
            <a:off x="8996659" y="4536749"/>
            <a:ext cx="648000" cy="648000"/>
            <a:chOff x="8996659" y="4536749"/>
            <a:chExt cx="648000" cy="648000"/>
          </a:xfrm>
        </p:grpSpPr>
        <p:grpSp>
          <p:nvGrpSpPr>
            <p:cNvPr id="53" name="Group 52">
              <a:extLst>
                <a:ext uri="{FF2B5EF4-FFF2-40B4-BE49-F238E27FC236}">
                  <a16:creationId xmlns:a16="http://schemas.microsoft.com/office/drawing/2014/main" id="{9542C2BC-A330-EBDE-16AA-77DE98ED5B86}"/>
                </a:ext>
              </a:extLst>
            </p:cNvPr>
            <p:cNvGrpSpPr/>
            <p:nvPr/>
          </p:nvGrpSpPr>
          <p:grpSpPr>
            <a:xfrm>
              <a:off x="8996659" y="4536749"/>
              <a:ext cx="648000" cy="648000"/>
              <a:chOff x="8996659" y="4536749"/>
              <a:chExt cx="648000" cy="648000"/>
            </a:xfrm>
          </p:grpSpPr>
          <p:pic>
            <p:nvPicPr>
              <p:cNvPr id="58" name="Graphic 57" descr="Scale with solid fill">
                <a:extLst>
                  <a:ext uri="{FF2B5EF4-FFF2-40B4-BE49-F238E27FC236}">
                    <a16:creationId xmlns:a16="http://schemas.microsoft.com/office/drawing/2014/main" id="{C9200B05-2F28-F435-C835-FE7982955A4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96659" y="4536749"/>
                <a:ext cx="648000" cy="648000"/>
              </a:xfrm>
              <a:prstGeom prst="rect">
                <a:avLst/>
              </a:prstGeom>
            </p:spPr>
          </p:pic>
          <p:sp>
            <p:nvSpPr>
              <p:cNvPr id="59" name="Oval 58">
                <a:extLst>
                  <a:ext uri="{FF2B5EF4-FFF2-40B4-BE49-F238E27FC236}">
                    <a16:creationId xmlns:a16="http://schemas.microsoft.com/office/drawing/2014/main" id="{B8B17469-4CCE-0D75-30BA-3490B8C7825D}"/>
                  </a:ext>
                </a:extLst>
              </p:cNvPr>
              <p:cNvSpPr/>
              <p:nvPr/>
            </p:nvSpPr>
            <p:spPr>
              <a:xfrm>
                <a:off x="9276522" y="4648863"/>
                <a:ext cx="101960" cy="12987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54" name="Group 53">
              <a:extLst>
                <a:ext uri="{FF2B5EF4-FFF2-40B4-BE49-F238E27FC236}">
                  <a16:creationId xmlns:a16="http://schemas.microsoft.com/office/drawing/2014/main" id="{CEB7A7BF-DB98-810E-7829-7A596B225E2B}"/>
                </a:ext>
              </a:extLst>
            </p:cNvPr>
            <p:cNvGrpSpPr/>
            <p:nvPr/>
          </p:nvGrpSpPr>
          <p:grpSpPr>
            <a:xfrm>
              <a:off x="9240348" y="4638799"/>
              <a:ext cx="162000" cy="162000"/>
              <a:chOff x="9240348" y="4638799"/>
              <a:chExt cx="162000" cy="162000"/>
            </a:xfrm>
          </p:grpSpPr>
          <p:sp>
            <p:nvSpPr>
              <p:cNvPr id="55" name="Oval 54">
                <a:extLst>
                  <a:ext uri="{FF2B5EF4-FFF2-40B4-BE49-F238E27FC236}">
                    <a16:creationId xmlns:a16="http://schemas.microsoft.com/office/drawing/2014/main" id="{03C59B49-3D83-BB75-4B21-B70DED526A68}"/>
                  </a:ext>
                </a:extLst>
              </p:cNvPr>
              <p:cNvSpPr/>
              <p:nvPr/>
            </p:nvSpPr>
            <p:spPr>
              <a:xfrm>
                <a:off x="9240348" y="4638799"/>
                <a:ext cx="162000" cy="162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7" name="Graphic 56" descr="Water with solid fill">
                <a:extLst>
                  <a:ext uri="{FF2B5EF4-FFF2-40B4-BE49-F238E27FC236}">
                    <a16:creationId xmlns:a16="http://schemas.microsoft.com/office/drawing/2014/main" id="{E9A853EF-A59D-5901-5BE1-4CE3FB86887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8200000" flipH="1">
                <a:off x="9283548" y="4674613"/>
                <a:ext cx="75600" cy="90372"/>
              </a:xfrm>
              <a:prstGeom prst="rect">
                <a:avLst/>
              </a:prstGeom>
            </p:spPr>
          </p:pic>
        </p:grpSp>
      </p:grpSp>
      <p:grpSp>
        <p:nvGrpSpPr>
          <p:cNvPr id="60" name="Group 59">
            <a:extLst>
              <a:ext uri="{FF2B5EF4-FFF2-40B4-BE49-F238E27FC236}">
                <a16:creationId xmlns:a16="http://schemas.microsoft.com/office/drawing/2014/main" id="{1EB1EF4C-2270-C8A5-D508-E3B1AEAC77EB}"/>
              </a:ext>
            </a:extLst>
          </p:cNvPr>
          <p:cNvGrpSpPr/>
          <p:nvPr/>
        </p:nvGrpSpPr>
        <p:grpSpPr>
          <a:xfrm>
            <a:off x="8960659" y="5089799"/>
            <a:ext cx="720000" cy="720000"/>
            <a:chOff x="8960659" y="5089799"/>
            <a:chExt cx="720000" cy="720000"/>
          </a:xfrm>
        </p:grpSpPr>
        <p:grpSp>
          <p:nvGrpSpPr>
            <p:cNvPr id="61" name="Group 60">
              <a:extLst>
                <a:ext uri="{FF2B5EF4-FFF2-40B4-BE49-F238E27FC236}">
                  <a16:creationId xmlns:a16="http://schemas.microsoft.com/office/drawing/2014/main" id="{39A8FDCF-0EF5-A18F-E2ED-88FF410D21BE}"/>
                </a:ext>
              </a:extLst>
            </p:cNvPr>
            <p:cNvGrpSpPr/>
            <p:nvPr/>
          </p:nvGrpSpPr>
          <p:grpSpPr>
            <a:xfrm>
              <a:off x="8960659" y="5089799"/>
              <a:ext cx="720000" cy="720000"/>
              <a:chOff x="8960659" y="5089799"/>
              <a:chExt cx="720000" cy="720000"/>
            </a:xfrm>
          </p:grpSpPr>
          <p:pic>
            <p:nvPicPr>
              <p:cNvPr id="452" name="Graphic 451" descr="Scale with solid fill">
                <a:extLst>
                  <a:ext uri="{FF2B5EF4-FFF2-40B4-BE49-F238E27FC236}">
                    <a16:creationId xmlns:a16="http://schemas.microsoft.com/office/drawing/2014/main" id="{D9D78522-DA53-2CEE-15C4-8F1C592C331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960659" y="5089799"/>
                <a:ext cx="720000" cy="720000"/>
              </a:xfrm>
              <a:prstGeom prst="rect">
                <a:avLst/>
              </a:prstGeom>
            </p:spPr>
          </p:pic>
          <p:sp>
            <p:nvSpPr>
              <p:cNvPr id="453" name="Oval 452">
                <a:extLst>
                  <a:ext uri="{FF2B5EF4-FFF2-40B4-BE49-F238E27FC236}">
                    <a16:creationId xmlns:a16="http://schemas.microsoft.com/office/drawing/2014/main" id="{2B87CD02-E7AE-9E53-F0FE-0ADF8D4D62BA}"/>
                  </a:ext>
                </a:extLst>
              </p:cNvPr>
              <p:cNvSpPr/>
              <p:nvPr/>
            </p:nvSpPr>
            <p:spPr>
              <a:xfrm>
                <a:off x="9269896" y="5218707"/>
                <a:ext cx="101960" cy="12987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62" name="Group 61">
              <a:extLst>
                <a:ext uri="{FF2B5EF4-FFF2-40B4-BE49-F238E27FC236}">
                  <a16:creationId xmlns:a16="http://schemas.microsoft.com/office/drawing/2014/main" id="{6E6A610C-8181-3670-4BEB-3A4320E876C4}"/>
                </a:ext>
              </a:extLst>
            </p:cNvPr>
            <p:cNvGrpSpPr/>
            <p:nvPr/>
          </p:nvGrpSpPr>
          <p:grpSpPr>
            <a:xfrm>
              <a:off x="9230418" y="5200775"/>
              <a:ext cx="180000" cy="180000"/>
              <a:chOff x="9230418" y="5200775"/>
              <a:chExt cx="180000" cy="180000"/>
            </a:xfrm>
          </p:grpSpPr>
          <p:sp>
            <p:nvSpPr>
              <p:cNvPr id="448" name="Oval 447">
                <a:extLst>
                  <a:ext uri="{FF2B5EF4-FFF2-40B4-BE49-F238E27FC236}">
                    <a16:creationId xmlns:a16="http://schemas.microsoft.com/office/drawing/2014/main" id="{D064218E-1F6E-5C19-15A3-2B3D8D3169CE}"/>
                  </a:ext>
                </a:extLst>
              </p:cNvPr>
              <p:cNvSpPr/>
              <p:nvPr/>
            </p:nvSpPr>
            <p:spPr>
              <a:xfrm>
                <a:off x="9230418" y="5200775"/>
                <a:ext cx="180000" cy="180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451" name="Graphic 450" descr="Water with solid fill">
                <a:extLst>
                  <a:ext uri="{FF2B5EF4-FFF2-40B4-BE49-F238E27FC236}">
                    <a16:creationId xmlns:a16="http://schemas.microsoft.com/office/drawing/2014/main" id="{FBBEF092-D27B-91AE-2973-BE0507F6297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30720000" flipH="1">
                <a:off x="9271339" y="5236775"/>
                <a:ext cx="98159" cy="108000"/>
              </a:xfrm>
              <a:prstGeom prst="rect">
                <a:avLst/>
              </a:prstGeom>
            </p:spPr>
          </p:pic>
        </p:grpSp>
      </p:grpSp>
      <p:pic>
        <p:nvPicPr>
          <p:cNvPr id="454" name="Graphic 453" descr="Scale with solid fill">
            <a:extLst>
              <a:ext uri="{FF2B5EF4-FFF2-40B4-BE49-F238E27FC236}">
                <a16:creationId xmlns:a16="http://schemas.microsoft.com/office/drawing/2014/main" id="{FDB20E4C-A0DD-3CD4-B467-1EBB82BD4D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8622" y="3491271"/>
            <a:ext cx="540000" cy="540000"/>
          </a:xfrm>
          <a:prstGeom prst="rect">
            <a:avLst/>
          </a:prstGeom>
        </p:spPr>
      </p:pic>
      <p:grpSp>
        <p:nvGrpSpPr>
          <p:cNvPr id="455" name="Group 454">
            <a:extLst>
              <a:ext uri="{FF2B5EF4-FFF2-40B4-BE49-F238E27FC236}">
                <a16:creationId xmlns:a16="http://schemas.microsoft.com/office/drawing/2014/main" id="{7C0D86F0-2F6D-0587-49B0-433F68E384FA}"/>
              </a:ext>
            </a:extLst>
          </p:cNvPr>
          <p:cNvGrpSpPr/>
          <p:nvPr/>
        </p:nvGrpSpPr>
        <p:grpSpPr>
          <a:xfrm>
            <a:off x="6961232" y="2995436"/>
            <a:ext cx="396000" cy="396000"/>
            <a:chOff x="9122659" y="2995436"/>
            <a:chExt cx="396000" cy="396000"/>
          </a:xfrm>
        </p:grpSpPr>
        <p:grpSp>
          <p:nvGrpSpPr>
            <p:cNvPr id="456" name="Group 455">
              <a:extLst>
                <a:ext uri="{FF2B5EF4-FFF2-40B4-BE49-F238E27FC236}">
                  <a16:creationId xmlns:a16="http://schemas.microsoft.com/office/drawing/2014/main" id="{A4A2D62F-8A44-3C0F-383C-5FA847D03897}"/>
                </a:ext>
              </a:extLst>
            </p:cNvPr>
            <p:cNvGrpSpPr/>
            <p:nvPr/>
          </p:nvGrpSpPr>
          <p:grpSpPr>
            <a:xfrm>
              <a:off x="9122659" y="2995436"/>
              <a:ext cx="396000" cy="396000"/>
              <a:chOff x="9122659" y="2995436"/>
              <a:chExt cx="396000" cy="396000"/>
            </a:xfrm>
          </p:grpSpPr>
          <p:pic>
            <p:nvPicPr>
              <p:cNvPr id="460" name="Graphic 459" descr="Scale with solid fill">
                <a:extLst>
                  <a:ext uri="{FF2B5EF4-FFF2-40B4-BE49-F238E27FC236}">
                    <a16:creationId xmlns:a16="http://schemas.microsoft.com/office/drawing/2014/main" id="{8D747AF5-38B8-8841-D8AB-C353864322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2659" y="2995436"/>
                <a:ext cx="396000" cy="396000"/>
              </a:xfrm>
              <a:prstGeom prst="rect">
                <a:avLst/>
              </a:prstGeom>
            </p:spPr>
          </p:pic>
          <p:sp>
            <p:nvSpPr>
              <p:cNvPr id="461" name="Oval 460">
                <a:extLst>
                  <a:ext uri="{FF2B5EF4-FFF2-40B4-BE49-F238E27FC236}">
                    <a16:creationId xmlns:a16="http://schemas.microsoft.com/office/drawing/2014/main" id="{A99BBEE6-D1BE-6713-60BC-65132B3C5ED6}"/>
                  </a:ext>
                </a:extLst>
              </p:cNvPr>
              <p:cNvSpPr/>
              <p:nvPr/>
            </p:nvSpPr>
            <p:spPr>
              <a:xfrm>
                <a:off x="9271823" y="3066264"/>
                <a:ext cx="88106" cy="71437"/>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457" name="Group 456">
              <a:extLst>
                <a:ext uri="{FF2B5EF4-FFF2-40B4-BE49-F238E27FC236}">
                  <a16:creationId xmlns:a16="http://schemas.microsoft.com/office/drawing/2014/main" id="{39D993B4-872A-00FB-156B-1F98227AC27B}"/>
                </a:ext>
              </a:extLst>
            </p:cNvPr>
            <p:cNvGrpSpPr/>
            <p:nvPr/>
          </p:nvGrpSpPr>
          <p:grpSpPr>
            <a:xfrm>
              <a:off x="9268923" y="3057648"/>
              <a:ext cx="100800" cy="100800"/>
              <a:chOff x="9266542" y="3050505"/>
              <a:chExt cx="100800" cy="100800"/>
            </a:xfrm>
          </p:grpSpPr>
          <p:sp>
            <p:nvSpPr>
              <p:cNvPr id="458" name="Oval 457">
                <a:extLst>
                  <a:ext uri="{FF2B5EF4-FFF2-40B4-BE49-F238E27FC236}">
                    <a16:creationId xmlns:a16="http://schemas.microsoft.com/office/drawing/2014/main" id="{E0CC0799-6C82-255F-B1F6-F07C891DE6C0}"/>
                  </a:ext>
                </a:extLst>
              </p:cNvPr>
              <p:cNvSpPr/>
              <p:nvPr/>
            </p:nvSpPr>
            <p:spPr>
              <a:xfrm>
                <a:off x="9266542" y="3050505"/>
                <a:ext cx="100800" cy="1008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459" name="Graphic 458" descr="Water with solid fill">
                <a:extLst>
                  <a:ext uri="{FF2B5EF4-FFF2-40B4-BE49-F238E27FC236}">
                    <a16:creationId xmlns:a16="http://schemas.microsoft.com/office/drawing/2014/main" id="{DCF42E13-DF7E-B7E1-C4B7-A6BD2C5433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980000" flipH="1">
                <a:off x="9291702" y="3066378"/>
                <a:ext cx="45719" cy="59531"/>
              </a:xfrm>
              <a:prstGeom prst="rect">
                <a:avLst/>
              </a:prstGeom>
            </p:spPr>
          </p:pic>
        </p:grpSp>
      </p:grpSp>
      <p:grpSp>
        <p:nvGrpSpPr>
          <p:cNvPr id="462" name="Group 461">
            <a:extLst>
              <a:ext uri="{FF2B5EF4-FFF2-40B4-BE49-F238E27FC236}">
                <a16:creationId xmlns:a16="http://schemas.microsoft.com/office/drawing/2014/main" id="{5B4B814C-8828-8C2E-E539-E266B87081B4}"/>
              </a:ext>
            </a:extLst>
          </p:cNvPr>
          <p:cNvGrpSpPr/>
          <p:nvPr/>
        </p:nvGrpSpPr>
        <p:grpSpPr>
          <a:xfrm>
            <a:off x="7545082" y="4028010"/>
            <a:ext cx="576000" cy="576000"/>
            <a:chOff x="9032659" y="4028010"/>
            <a:chExt cx="576000" cy="576000"/>
          </a:xfrm>
        </p:grpSpPr>
        <p:grpSp>
          <p:nvGrpSpPr>
            <p:cNvPr id="463" name="Group 462">
              <a:extLst>
                <a:ext uri="{FF2B5EF4-FFF2-40B4-BE49-F238E27FC236}">
                  <a16:creationId xmlns:a16="http://schemas.microsoft.com/office/drawing/2014/main" id="{34F23807-EB9B-0BFC-563E-58782EDE077D}"/>
                </a:ext>
              </a:extLst>
            </p:cNvPr>
            <p:cNvGrpSpPr/>
            <p:nvPr/>
          </p:nvGrpSpPr>
          <p:grpSpPr>
            <a:xfrm>
              <a:off x="9032659" y="4028010"/>
              <a:ext cx="576000" cy="576000"/>
              <a:chOff x="9032659" y="4028010"/>
              <a:chExt cx="576000" cy="576000"/>
            </a:xfrm>
          </p:grpSpPr>
          <p:pic>
            <p:nvPicPr>
              <p:cNvPr id="467" name="Graphic 466" descr="Scale with solid fill">
                <a:extLst>
                  <a:ext uri="{FF2B5EF4-FFF2-40B4-BE49-F238E27FC236}">
                    <a16:creationId xmlns:a16="http://schemas.microsoft.com/office/drawing/2014/main" id="{4A8A196C-036B-A7C9-1057-DE42E851BAF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32659" y="4028010"/>
                <a:ext cx="576000" cy="576000"/>
              </a:xfrm>
              <a:prstGeom prst="rect">
                <a:avLst/>
              </a:prstGeom>
            </p:spPr>
          </p:pic>
          <p:sp>
            <p:nvSpPr>
              <p:cNvPr id="468" name="Oval 467">
                <a:extLst>
                  <a:ext uri="{FF2B5EF4-FFF2-40B4-BE49-F238E27FC236}">
                    <a16:creationId xmlns:a16="http://schemas.microsoft.com/office/drawing/2014/main" id="{2F138620-E102-5D40-7838-A936B98D7E2A}"/>
                  </a:ext>
                </a:extLst>
              </p:cNvPr>
              <p:cNvSpPr/>
              <p:nvPr/>
            </p:nvSpPr>
            <p:spPr>
              <a:xfrm>
                <a:off x="9268571" y="4124076"/>
                <a:ext cx="101960" cy="10204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464" name="Group 463">
              <a:extLst>
                <a:ext uri="{FF2B5EF4-FFF2-40B4-BE49-F238E27FC236}">
                  <a16:creationId xmlns:a16="http://schemas.microsoft.com/office/drawing/2014/main" id="{F605AD39-F498-C285-D03B-CED93B46C2F6}"/>
                </a:ext>
              </a:extLst>
            </p:cNvPr>
            <p:cNvGrpSpPr/>
            <p:nvPr/>
          </p:nvGrpSpPr>
          <p:grpSpPr>
            <a:xfrm>
              <a:off x="9249873" y="4117305"/>
              <a:ext cx="144000" cy="144000"/>
              <a:chOff x="9249873" y="4117305"/>
              <a:chExt cx="144000" cy="144000"/>
            </a:xfrm>
          </p:grpSpPr>
          <p:sp>
            <p:nvSpPr>
              <p:cNvPr id="465" name="Oval 464">
                <a:extLst>
                  <a:ext uri="{FF2B5EF4-FFF2-40B4-BE49-F238E27FC236}">
                    <a16:creationId xmlns:a16="http://schemas.microsoft.com/office/drawing/2014/main" id="{3B74DDAF-D737-51CD-188E-2A6A4B83739C}"/>
                  </a:ext>
                </a:extLst>
              </p:cNvPr>
              <p:cNvSpPr/>
              <p:nvPr/>
            </p:nvSpPr>
            <p:spPr>
              <a:xfrm>
                <a:off x="9249873" y="4117305"/>
                <a:ext cx="144000" cy="144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466" name="Graphic 465" descr="Water with solid fill">
                <a:extLst>
                  <a:ext uri="{FF2B5EF4-FFF2-40B4-BE49-F238E27FC236}">
                    <a16:creationId xmlns:a16="http://schemas.microsoft.com/office/drawing/2014/main" id="{F4976F43-EAC6-108F-67FA-107470E999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5080000" flipH="1">
                <a:off x="9289153" y="4153305"/>
                <a:ext cx="65440" cy="72000"/>
              </a:xfrm>
              <a:prstGeom prst="rect">
                <a:avLst/>
              </a:prstGeom>
            </p:spPr>
          </p:pic>
        </p:grpSp>
      </p:grpSp>
      <p:grpSp>
        <p:nvGrpSpPr>
          <p:cNvPr id="469" name="Group 468">
            <a:extLst>
              <a:ext uri="{FF2B5EF4-FFF2-40B4-BE49-F238E27FC236}">
                <a16:creationId xmlns:a16="http://schemas.microsoft.com/office/drawing/2014/main" id="{8FA17801-9BC6-0DF4-4CB2-1FE3492D57FA}"/>
              </a:ext>
            </a:extLst>
          </p:cNvPr>
          <p:cNvGrpSpPr/>
          <p:nvPr/>
        </p:nvGrpSpPr>
        <p:grpSpPr>
          <a:xfrm>
            <a:off x="6620544" y="4536749"/>
            <a:ext cx="648000" cy="648000"/>
            <a:chOff x="8996659" y="4536749"/>
            <a:chExt cx="648000" cy="648000"/>
          </a:xfrm>
        </p:grpSpPr>
        <p:grpSp>
          <p:nvGrpSpPr>
            <p:cNvPr id="470" name="Group 469">
              <a:extLst>
                <a:ext uri="{FF2B5EF4-FFF2-40B4-BE49-F238E27FC236}">
                  <a16:creationId xmlns:a16="http://schemas.microsoft.com/office/drawing/2014/main" id="{FC3611BC-735B-023C-A497-714D6AF876D3}"/>
                </a:ext>
              </a:extLst>
            </p:cNvPr>
            <p:cNvGrpSpPr/>
            <p:nvPr/>
          </p:nvGrpSpPr>
          <p:grpSpPr>
            <a:xfrm>
              <a:off x="8996659" y="4536749"/>
              <a:ext cx="648000" cy="648000"/>
              <a:chOff x="8996659" y="4536749"/>
              <a:chExt cx="648000" cy="648000"/>
            </a:xfrm>
          </p:grpSpPr>
          <p:pic>
            <p:nvPicPr>
              <p:cNvPr id="476" name="Graphic 475" descr="Scale with solid fill">
                <a:extLst>
                  <a:ext uri="{FF2B5EF4-FFF2-40B4-BE49-F238E27FC236}">
                    <a16:creationId xmlns:a16="http://schemas.microsoft.com/office/drawing/2014/main" id="{782713FE-EE61-F6BF-4880-3EF01642568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96659" y="4536749"/>
                <a:ext cx="648000" cy="648000"/>
              </a:xfrm>
              <a:prstGeom prst="rect">
                <a:avLst/>
              </a:prstGeom>
            </p:spPr>
          </p:pic>
          <p:sp>
            <p:nvSpPr>
              <p:cNvPr id="477" name="Oval 476">
                <a:extLst>
                  <a:ext uri="{FF2B5EF4-FFF2-40B4-BE49-F238E27FC236}">
                    <a16:creationId xmlns:a16="http://schemas.microsoft.com/office/drawing/2014/main" id="{D6893369-8BCE-1FB8-242C-185E0018074D}"/>
                  </a:ext>
                </a:extLst>
              </p:cNvPr>
              <p:cNvSpPr/>
              <p:nvPr/>
            </p:nvSpPr>
            <p:spPr>
              <a:xfrm>
                <a:off x="9276522" y="4648863"/>
                <a:ext cx="101960" cy="12987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471" name="Group 470">
              <a:extLst>
                <a:ext uri="{FF2B5EF4-FFF2-40B4-BE49-F238E27FC236}">
                  <a16:creationId xmlns:a16="http://schemas.microsoft.com/office/drawing/2014/main" id="{313D65E3-74A6-4C37-3DDE-EB2D17215880}"/>
                </a:ext>
              </a:extLst>
            </p:cNvPr>
            <p:cNvGrpSpPr/>
            <p:nvPr/>
          </p:nvGrpSpPr>
          <p:grpSpPr>
            <a:xfrm>
              <a:off x="9240348" y="4638799"/>
              <a:ext cx="162000" cy="162000"/>
              <a:chOff x="9240348" y="4638799"/>
              <a:chExt cx="162000" cy="162000"/>
            </a:xfrm>
          </p:grpSpPr>
          <p:sp>
            <p:nvSpPr>
              <p:cNvPr id="474" name="Oval 473">
                <a:extLst>
                  <a:ext uri="{FF2B5EF4-FFF2-40B4-BE49-F238E27FC236}">
                    <a16:creationId xmlns:a16="http://schemas.microsoft.com/office/drawing/2014/main" id="{2384862C-5DD8-659D-6021-E40757387D4E}"/>
                  </a:ext>
                </a:extLst>
              </p:cNvPr>
              <p:cNvSpPr/>
              <p:nvPr/>
            </p:nvSpPr>
            <p:spPr>
              <a:xfrm>
                <a:off x="9240348" y="4638799"/>
                <a:ext cx="162000" cy="162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475" name="Graphic 474" descr="Water with solid fill">
                <a:extLst>
                  <a:ext uri="{FF2B5EF4-FFF2-40B4-BE49-F238E27FC236}">
                    <a16:creationId xmlns:a16="http://schemas.microsoft.com/office/drawing/2014/main" id="{49D23429-90F7-B6C2-DEDD-D3A7B55F42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8200000" flipH="1">
                <a:off x="9283548" y="4674613"/>
                <a:ext cx="75600" cy="90372"/>
              </a:xfrm>
              <a:prstGeom prst="rect">
                <a:avLst/>
              </a:prstGeom>
            </p:spPr>
          </p:pic>
        </p:grpSp>
      </p:grpSp>
      <p:grpSp>
        <p:nvGrpSpPr>
          <p:cNvPr id="478" name="Group 477">
            <a:extLst>
              <a:ext uri="{FF2B5EF4-FFF2-40B4-BE49-F238E27FC236}">
                <a16:creationId xmlns:a16="http://schemas.microsoft.com/office/drawing/2014/main" id="{CA6C61AF-B50A-C219-C696-2F6152AF5FB0}"/>
              </a:ext>
            </a:extLst>
          </p:cNvPr>
          <p:cNvGrpSpPr/>
          <p:nvPr/>
        </p:nvGrpSpPr>
        <p:grpSpPr>
          <a:xfrm>
            <a:off x="5546402" y="5089799"/>
            <a:ext cx="720000" cy="720000"/>
            <a:chOff x="8960659" y="5089799"/>
            <a:chExt cx="720000" cy="720000"/>
          </a:xfrm>
        </p:grpSpPr>
        <p:grpSp>
          <p:nvGrpSpPr>
            <p:cNvPr id="479" name="Group 478">
              <a:extLst>
                <a:ext uri="{FF2B5EF4-FFF2-40B4-BE49-F238E27FC236}">
                  <a16:creationId xmlns:a16="http://schemas.microsoft.com/office/drawing/2014/main" id="{087DA10C-732C-D0CD-4EE7-883A2D9C020B}"/>
                </a:ext>
              </a:extLst>
            </p:cNvPr>
            <p:cNvGrpSpPr/>
            <p:nvPr/>
          </p:nvGrpSpPr>
          <p:grpSpPr>
            <a:xfrm>
              <a:off x="8960659" y="5089799"/>
              <a:ext cx="720000" cy="720000"/>
              <a:chOff x="8960659" y="5089799"/>
              <a:chExt cx="720000" cy="720000"/>
            </a:xfrm>
          </p:grpSpPr>
          <p:pic>
            <p:nvPicPr>
              <p:cNvPr id="483" name="Graphic 482" descr="Scale with solid fill">
                <a:extLst>
                  <a:ext uri="{FF2B5EF4-FFF2-40B4-BE49-F238E27FC236}">
                    <a16:creationId xmlns:a16="http://schemas.microsoft.com/office/drawing/2014/main" id="{70C0D9D9-8645-8CF6-21D6-8DE276760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960659" y="5089799"/>
                <a:ext cx="720000" cy="720000"/>
              </a:xfrm>
              <a:prstGeom prst="rect">
                <a:avLst/>
              </a:prstGeom>
            </p:spPr>
          </p:pic>
          <p:sp>
            <p:nvSpPr>
              <p:cNvPr id="484" name="Oval 483">
                <a:extLst>
                  <a:ext uri="{FF2B5EF4-FFF2-40B4-BE49-F238E27FC236}">
                    <a16:creationId xmlns:a16="http://schemas.microsoft.com/office/drawing/2014/main" id="{FE95C464-50E9-10B8-D77C-35849CF88297}"/>
                  </a:ext>
                </a:extLst>
              </p:cNvPr>
              <p:cNvSpPr/>
              <p:nvPr/>
            </p:nvSpPr>
            <p:spPr>
              <a:xfrm>
                <a:off x="9269896" y="5218707"/>
                <a:ext cx="101960" cy="129871"/>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480" name="Group 479">
              <a:extLst>
                <a:ext uri="{FF2B5EF4-FFF2-40B4-BE49-F238E27FC236}">
                  <a16:creationId xmlns:a16="http://schemas.microsoft.com/office/drawing/2014/main" id="{2887D2EC-C869-30F3-4612-535C8DC94870}"/>
                </a:ext>
              </a:extLst>
            </p:cNvPr>
            <p:cNvGrpSpPr/>
            <p:nvPr/>
          </p:nvGrpSpPr>
          <p:grpSpPr>
            <a:xfrm>
              <a:off x="9230418" y="5200775"/>
              <a:ext cx="180000" cy="180000"/>
              <a:chOff x="9230418" y="5200775"/>
              <a:chExt cx="180000" cy="180000"/>
            </a:xfrm>
          </p:grpSpPr>
          <p:sp>
            <p:nvSpPr>
              <p:cNvPr id="481" name="Oval 480">
                <a:extLst>
                  <a:ext uri="{FF2B5EF4-FFF2-40B4-BE49-F238E27FC236}">
                    <a16:creationId xmlns:a16="http://schemas.microsoft.com/office/drawing/2014/main" id="{E2FF98C9-C4D2-6F57-7CC8-D4BF33BFB458}"/>
                  </a:ext>
                </a:extLst>
              </p:cNvPr>
              <p:cNvSpPr/>
              <p:nvPr/>
            </p:nvSpPr>
            <p:spPr>
              <a:xfrm>
                <a:off x="9230418" y="5200775"/>
                <a:ext cx="180000" cy="1800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482" name="Graphic 481" descr="Water with solid fill">
                <a:extLst>
                  <a:ext uri="{FF2B5EF4-FFF2-40B4-BE49-F238E27FC236}">
                    <a16:creationId xmlns:a16="http://schemas.microsoft.com/office/drawing/2014/main" id="{D382504D-A173-AED1-FA26-E3BF0C26883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30720000" flipH="1">
                <a:off x="9271339" y="5236775"/>
                <a:ext cx="98159" cy="108000"/>
              </a:xfrm>
              <a:prstGeom prst="rect">
                <a:avLst/>
              </a:prstGeom>
            </p:spPr>
          </p:pic>
        </p:grpSp>
      </p:grpSp>
      <p:sp>
        <p:nvSpPr>
          <p:cNvPr id="485" name="TextBox 484">
            <a:extLst>
              <a:ext uri="{FF2B5EF4-FFF2-40B4-BE49-F238E27FC236}">
                <a16:creationId xmlns:a16="http://schemas.microsoft.com/office/drawing/2014/main" id="{31B24D15-0306-437D-AD18-89A9996C1CB4}"/>
              </a:ext>
            </a:extLst>
          </p:cNvPr>
          <p:cNvSpPr txBox="1"/>
          <p:nvPr/>
        </p:nvSpPr>
        <p:spPr>
          <a:xfrm>
            <a:off x="4216586" y="5285879"/>
            <a:ext cx="1369932" cy="276999"/>
          </a:xfrm>
          <a:prstGeom prst="rect">
            <a:avLst/>
          </a:prstGeom>
          <a:noFill/>
        </p:spPr>
        <p:txBody>
          <a:bodyPr wrap="square">
            <a:spAutoFit/>
          </a:bodyPr>
          <a:lstStyle/>
          <a:p>
            <a:r>
              <a:rPr lang="en-US" sz="1200" i="0" u="none" strike="noStrike" baseline="0" noProof="0" dirty="0">
                <a:solidFill>
                  <a:schemeClr val="tx1"/>
                </a:solidFill>
                <a:effectLst/>
                <a:latin typeface="Arial" panose="020B0604020202020204" pitchFamily="34" charset="0"/>
                <a:cs typeface="Arial" panose="020B0604020202020204" pitchFamily="34" charset="0"/>
              </a:rPr>
              <a:t>≥40 kg/m</a:t>
            </a:r>
            <a:r>
              <a:rPr lang="en-US" sz="1200" i="0" u="none" strike="noStrike" baseline="30000" noProof="0" dirty="0">
                <a:solidFill>
                  <a:schemeClr val="tx1"/>
                </a:solidFill>
                <a:effectLst/>
                <a:latin typeface="Arial" panose="020B0604020202020204" pitchFamily="34" charset="0"/>
                <a:cs typeface="Arial" panose="020B0604020202020204" pitchFamily="34" charset="0"/>
              </a:rPr>
              <a:t>2</a:t>
            </a:r>
            <a:endParaRPr lang="en-US" sz="1200" noProof="0" dirty="0"/>
          </a:p>
        </p:txBody>
      </p:sp>
    </p:spTree>
    <p:custDataLst>
      <p:tags r:id="rId1"/>
    </p:custDataLst>
    <p:extLst>
      <p:ext uri="{BB962C8B-B14F-4D97-AF65-F5344CB8AC3E}">
        <p14:creationId xmlns:p14="http://schemas.microsoft.com/office/powerpoint/2010/main" val="14416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998311-CD45-3DA3-1536-3ACF2E368622}"/>
              </a:ext>
            </a:extLst>
          </p:cNvPr>
          <p:cNvSpPr/>
          <p:nvPr/>
        </p:nvSpPr>
        <p:spPr>
          <a:xfrm>
            <a:off x="0" y="167428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itle 11">
            <a:extLst>
              <a:ext uri="{FF2B5EF4-FFF2-40B4-BE49-F238E27FC236}">
                <a16:creationId xmlns:a16="http://schemas.microsoft.com/office/drawing/2014/main" id="{27000662-5FFE-41A0-90E3-4264043BC197}"/>
              </a:ext>
            </a:extLst>
          </p:cNvPr>
          <p:cNvSpPr>
            <a:spLocks noGrp="1"/>
          </p:cNvSpPr>
          <p:nvPr>
            <p:ph type="title"/>
          </p:nvPr>
        </p:nvSpPr>
        <p:spPr/>
        <p:txBody>
          <a:bodyPr/>
          <a:lstStyle/>
          <a:p>
            <a:r>
              <a:rPr lang="en-US" noProof="0" dirty="0"/>
              <a:t>BMI and risk of various cancers</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p:txBody>
          <a:bodyPr/>
          <a:lstStyle/>
          <a:p>
            <a:r>
              <a:rPr lang="en-US" noProof="0" dirty="0"/>
              <a:t>Data are meta-analysis summary relative risk scores.</a:t>
            </a:r>
            <a:br>
              <a:rPr lang="en-US" noProof="0" dirty="0"/>
            </a:br>
            <a:r>
              <a:rPr lang="en-US" noProof="0" dirty="0"/>
              <a:t>BMI, body mass index.</a:t>
            </a:r>
            <a:br>
              <a:rPr lang="en-US" noProof="0" dirty="0"/>
            </a:br>
            <a:r>
              <a:rPr lang="en-US" noProof="0" dirty="0"/>
              <a:t>Eheman C et al. Cancer 2012;118:2338–2366.</a:t>
            </a:r>
          </a:p>
        </p:txBody>
      </p:sp>
      <p:sp>
        <p:nvSpPr>
          <p:cNvPr id="16" name="TextBox 84">
            <a:extLst>
              <a:ext uri="{FF2B5EF4-FFF2-40B4-BE49-F238E27FC236}">
                <a16:creationId xmlns:a16="http://schemas.microsoft.com/office/drawing/2014/main" id="{F6C2F38D-65B3-4A1F-9C62-F03323F1C9EA}"/>
              </a:ext>
            </a:extLst>
          </p:cNvPr>
          <p:cNvSpPr txBox="1">
            <a:spLocks noChangeArrowheads="1"/>
          </p:cNvSpPr>
          <p:nvPr/>
        </p:nvSpPr>
        <p:spPr bwMode="auto">
          <a:xfrm rot="16200000">
            <a:off x="-745304" y="3222927"/>
            <a:ext cx="320726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1219080" rtl="0" eaLnBrk="1" fontAlgn="base" latinLnBrk="0" hangingPunct="1">
              <a:lnSpc>
                <a:spcPct val="100000"/>
              </a:lnSpc>
              <a:spcBef>
                <a:spcPct val="50000"/>
              </a:spcBef>
              <a:spcAft>
                <a:spcPct val="0"/>
              </a:spcAft>
              <a:buClrTx/>
              <a:buSzTx/>
              <a:buFontTx/>
              <a:buNone/>
              <a:tabLst/>
              <a:defRPr/>
            </a:pPr>
            <a:r>
              <a:rPr kumimoji="0" lang="en-US" sz="1620" b="1" i="0" u="none" strike="noStrike" kern="1200" cap="none" spc="0" normalizeH="0" baseline="0" noProof="0" dirty="0">
                <a:ln>
                  <a:noFill/>
                </a:ln>
                <a:effectLst/>
                <a:uLnTx/>
                <a:uFillTx/>
                <a:latin typeface="Arial" panose="020B0604020202020204" pitchFamily="34" charset="0"/>
              </a:rPr>
              <a:t>Relative risk vs </a:t>
            </a:r>
            <a:br>
              <a:rPr kumimoji="0" lang="en-US" sz="1620" b="1" i="0" u="none" strike="noStrike" kern="1200" cap="none" spc="0" normalizeH="0" baseline="0" noProof="0" dirty="0">
                <a:ln>
                  <a:noFill/>
                </a:ln>
                <a:effectLst/>
                <a:uLnTx/>
                <a:uFillTx/>
                <a:latin typeface="Arial" panose="020B0604020202020204" pitchFamily="34" charset="0"/>
              </a:rPr>
            </a:br>
            <a:r>
              <a:rPr kumimoji="0" lang="en-US" sz="1620" b="1" i="0" u="none" strike="noStrike" kern="1200" cap="none" spc="0" normalizeH="0" baseline="0" noProof="0" dirty="0">
                <a:ln>
                  <a:noFill/>
                </a:ln>
                <a:effectLst/>
                <a:uLnTx/>
                <a:uFillTx/>
                <a:latin typeface="Arial" panose="020B0604020202020204" pitchFamily="34" charset="0"/>
              </a:rPr>
              <a:t>normal BMI</a:t>
            </a:r>
          </a:p>
        </p:txBody>
      </p:sp>
      <p:sp>
        <p:nvSpPr>
          <p:cNvPr id="18" name="TextBox 10">
            <a:extLst>
              <a:ext uri="{FF2B5EF4-FFF2-40B4-BE49-F238E27FC236}">
                <a16:creationId xmlns:a16="http://schemas.microsoft.com/office/drawing/2014/main" id="{56560D0D-BAC2-476D-8661-C24F5C21AF4C}"/>
              </a:ext>
            </a:extLst>
          </p:cNvPr>
          <p:cNvSpPr txBox="1">
            <a:spLocks noChangeArrowheads="1"/>
          </p:cNvSpPr>
          <p:nvPr/>
        </p:nvSpPr>
        <p:spPr bwMode="auto">
          <a:xfrm>
            <a:off x="5578161" y="1769032"/>
            <a:ext cx="1449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121908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rPr>
              <a:t>BMI (kg/m</a:t>
            </a:r>
            <a:r>
              <a:rPr kumimoji="0" lang="en-US" sz="1800" b="1" i="0" u="none" strike="noStrike" kern="1200" cap="none" spc="0" normalizeH="0" baseline="30000" noProof="0" dirty="0">
                <a:ln>
                  <a:noFill/>
                </a:ln>
                <a:effectLst/>
                <a:uLnTx/>
                <a:uFillTx/>
                <a:latin typeface="Arial" panose="020B0604020202020204" pitchFamily="34" charset="0"/>
              </a:rPr>
              <a:t>2</a:t>
            </a:r>
            <a:r>
              <a:rPr kumimoji="0" lang="en-US" sz="1800" b="1" i="0" u="none" strike="noStrike" kern="1200" cap="none" spc="0" normalizeH="0" baseline="0" noProof="0" dirty="0">
                <a:ln>
                  <a:noFill/>
                </a:ln>
                <a:effectLst/>
                <a:uLnTx/>
                <a:uFillTx/>
                <a:latin typeface="Arial" panose="020B0604020202020204" pitchFamily="34" charset="0"/>
              </a:rPr>
              <a:t>)</a:t>
            </a:r>
          </a:p>
        </p:txBody>
      </p:sp>
      <p:sp>
        <p:nvSpPr>
          <p:cNvPr id="22" name="TextBox 84">
            <a:extLst>
              <a:ext uri="{FF2B5EF4-FFF2-40B4-BE49-F238E27FC236}">
                <a16:creationId xmlns:a16="http://schemas.microsoft.com/office/drawing/2014/main" id="{9C458115-5A5A-4B05-BF45-DC634832A357}"/>
              </a:ext>
            </a:extLst>
          </p:cNvPr>
          <p:cNvSpPr txBox="1">
            <a:spLocks noChangeArrowheads="1"/>
          </p:cNvSpPr>
          <p:nvPr/>
        </p:nvSpPr>
        <p:spPr bwMode="auto">
          <a:xfrm>
            <a:off x="4744252" y="5334000"/>
            <a:ext cx="320726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1219080" rtl="0" eaLnBrk="1" fontAlgn="base" latinLnBrk="0" hangingPunct="1">
              <a:lnSpc>
                <a:spcPct val="100000"/>
              </a:lnSpc>
              <a:spcBef>
                <a:spcPct val="50000"/>
              </a:spcBef>
              <a:spcAft>
                <a:spcPct val="0"/>
              </a:spcAft>
              <a:buClrTx/>
              <a:buSzTx/>
              <a:buFontTx/>
              <a:buNone/>
              <a:tabLst/>
              <a:defRPr/>
            </a:pPr>
            <a:r>
              <a:rPr kumimoji="0" lang="en-US" sz="1620" b="1" i="0" u="none" strike="noStrike" kern="1200" cap="none" spc="0" normalizeH="0" baseline="0" noProof="0" dirty="0">
                <a:ln>
                  <a:noFill/>
                </a:ln>
                <a:effectLst/>
                <a:uLnTx/>
                <a:uFillTx/>
                <a:latin typeface="Arial" panose="020B0604020202020204" pitchFamily="34" charset="0"/>
              </a:rPr>
              <a:t>Cancer site and type</a:t>
            </a:r>
          </a:p>
        </p:txBody>
      </p:sp>
      <p:sp>
        <p:nvSpPr>
          <p:cNvPr id="23" name="TextBox 1">
            <a:extLst>
              <a:ext uri="{FF2B5EF4-FFF2-40B4-BE49-F238E27FC236}">
                <a16:creationId xmlns:a16="http://schemas.microsoft.com/office/drawing/2014/main" id="{36B35550-0695-4C3D-9CE0-9BC07A9FC6F6}"/>
              </a:ext>
            </a:extLst>
          </p:cNvPr>
          <p:cNvSpPr txBox="1"/>
          <p:nvPr/>
        </p:nvSpPr>
        <p:spPr>
          <a:xfrm>
            <a:off x="1702110" y="4947045"/>
            <a:ext cx="1548000" cy="570028"/>
          </a:xfrm>
          <a:prstGeom prst="rect">
            <a:avLst/>
          </a:prstGeom>
          <a:noFill/>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70" rtl="0" eaLnBrk="1" fontAlgn="base" latinLnBrk="0" hangingPunct="1">
              <a:lnSpc>
                <a:spcPct val="120000"/>
              </a:lnSpc>
              <a:spcBef>
                <a:spcPct val="50000"/>
              </a:spcBef>
              <a:spcAft>
                <a:spcPct val="0"/>
              </a:spcAft>
              <a:buClrTx/>
              <a:buSzTx/>
              <a:buFontTx/>
              <a:buNone/>
              <a:tabLst/>
              <a:defRPr/>
            </a:pPr>
            <a:r>
              <a:rPr lang="en-US" sz="1600" noProof="0" dirty="0">
                <a:latin typeface="Arial"/>
                <a:cs typeface="Arial"/>
              </a:rPr>
              <a:t>Adenocarcinoma</a:t>
            </a:r>
            <a:r>
              <a:rPr kumimoji="0" lang="en-US" sz="1600" b="0" i="0" u="none" strike="noStrike" kern="1200" cap="none" spc="0" normalizeH="0" baseline="0" noProof="0" dirty="0">
                <a:ln>
                  <a:noFill/>
                </a:ln>
                <a:effectLst/>
                <a:uLnTx/>
                <a:uFillTx/>
                <a:latin typeface="Arial"/>
                <a:cs typeface="Arial"/>
              </a:rPr>
              <a:t> of esophagus</a:t>
            </a:r>
          </a:p>
        </p:txBody>
      </p:sp>
      <p:sp>
        <p:nvSpPr>
          <p:cNvPr id="24" name="TextBox 2">
            <a:extLst>
              <a:ext uri="{FF2B5EF4-FFF2-40B4-BE49-F238E27FC236}">
                <a16:creationId xmlns:a16="http://schemas.microsoft.com/office/drawing/2014/main" id="{C579A776-D3C8-473D-9F95-119F3DD98F26}"/>
              </a:ext>
            </a:extLst>
          </p:cNvPr>
          <p:cNvSpPr txBox="1"/>
          <p:nvPr/>
        </p:nvSpPr>
        <p:spPr>
          <a:xfrm>
            <a:off x="3428533" y="4947045"/>
            <a:ext cx="1437076" cy="27456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70" rtl="0" eaLnBrk="1" fontAlgn="base" latinLnBrk="0" hangingPunct="1">
              <a:lnSpc>
                <a:spcPct val="120000"/>
              </a:lnSpc>
              <a:spcBef>
                <a:spcPct val="5000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Colorectal</a:t>
            </a:r>
          </a:p>
        </p:txBody>
      </p:sp>
      <p:sp>
        <p:nvSpPr>
          <p:cNvPr id="25" name="TextBox 3">
            <a:extLst>
              <a:ext uri="{FF2B5EF4-FFF2-40B4-BE49-F238E27FC236}">
                <a16:creationId xmlns:a16="http://schemas.microsoft.com/office/drawing/2014/main" id="{3FE67249-2468-4483-9093-3096EE1FC562}"/>
              </a:ext>
            </a:extLst>
          </p:cNvPr>
          <p:cNvSpPr txBox="1"/>
          <p:nvPr/>
        </p:nvSpPr>
        <p:spPr>
          <a:xfrm>
            <a:off x="5063982" y="4947045"/>
            <a:ext cx="1436976" cy="27456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70" rtl="0" eaLnBrk="1" fontAlgn="base" latinLnBrk="0" hangingPunct="1">
              <a:lnSpc>
                <a:spcPct val="120000"/>
              </a:lnSpc>
              <a:spcBef>
                <a:spcPct val="5000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Pancreas</a:t>
            </a:r>
          </a:p>
        </p:txBody>
      </p:sp>
      <p:sp>
        <p:nvSpPr>
          <p:cNvPr id="26" name="TextBox 4">
            <a:extLst>
              <a:ext uri="{FF2B5EF4-FFF2-40B4-BE49-F238E27FC236}">
                <a16:creationId xmlns:a16="http://schemas.microsoft.com/office/drawing/2014/main" id="{F80593E1-0973-4D2C-AA33-C54CC12DDAD8}"/>
              </a:ext>
            </a:extLst>
          </p:cNvPr>
          <p:cNvSpPr txBox="1"/>
          <p:nvPr/>
        </p:nvSpPr>
        <p:spPr>
          <a:xfrm>
            <a:off x="6719000" y="4947045"/>
            <a:ext cx="1436975" cy="27456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70" rtl="0" eaLnBrk="1" fontAlgn="base" latinLnBrk="0" hangingPunct="1">
              <a:lnSpc>
                <a:spcPct val="120000"/>
              </a:lnSpc>
              <a:spcBef>
                <a:spcPct val="5000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Kidney</a:t>
            </a:r>
          </a:p>
        </p:txBody>
      </p:sp>
      <p:sp>
        <p:nvSpPr>
          <p:cNvPr id="27" name="TextBox 26">
            <a:extLst>
              <a:ext uri="{FF2B5EF4-FFF2-40B4-BE49-F238E27FC236}">
                <a16:creationId xmlns:a16="http://schemas.microsoft.com/office/drawing/2014/main" id="{22E734C7-B577-4EF8-A9E7-108C54C5B0B6}"/>
              </a:ext>
            </a:extLst>
          </p:cNvPr>
          <p:cNvSpPr txBox="1"/>
          <p:nvPr/>
        </p:nvSpPr>
        <p:spPr>
          <a:xfrm>
            <a:off x="8111049" y="4947045"/>
            <a:ext cx="1897942" cy="570028"/>
          </a:xfrm>
          <a:prstGeom prst="rect">
            <a:avLst/>
          </a:prstGeom>
          <a:noFill/>
        </p:spPr>
        <p:txBody>
          <a:bodyPr wrap="square" lIns="0" tIns="0" rIns="0" bIns="0" rtlCol="0">
            <a:spAutoFit/>
          </a:bodyPr>
          <a:lstStyle/>
          <a:p>
            <a:pPr marL="0" marR="0" lvl="0" indent="0" algn="ctr" defTabSz="1219170" rtl="0" eaLnBrk="1" fontAlgn="base" latinLnBrk="0" hangingPunct="1">
              <a:lnSpc>
                <a:spcPct val="120000"/>
              </a:lnSpc>
              <a:spcBef>
                <a:spcPct val="5000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Postmenopausal breast</a:t>
            </a:r>
          </a:p>
        </p:txBody>
      </p:sp>
      <p:sp>
        <p:nvSpPr>
          <p:cNvPr id="28" name="TextBox 27">
            <a:extLst>
              <a:ext uri="{FF2B5EF4-FFF2-40B4-BE49-F238E27FC236}">
                <a16:creationId xmlns:a16="http://schemas.microsoft.com/office/drawing/2014/main" id="{D8012D3E-C2D6-444B-849C-DBC9E3195585}"/>
              </a:ext>
            </a:extLst>
          </p:cNvPr>
          <p:cNvSpPr txBox="1"/>
          <p:nvPr/>
        </p:nvSpPr>
        <p:spPr>
          <a:xfrm>
            <a:off x="9805047" y="4947045"/>
            <a:ext cx="1814424" cy="274562"/>
          </a:xfrm>
          <a:prstGeom prst="rect">
            <a:avLst/>
          </a:prstGeom>
          <a:noFill/>
        </p:spPr>
        <p:txBody>
          <a:bodyPr wrap="square" lIns="0" tIns="0" rIns="0" bIns="0" rtlCol="0">
            <a:spAutoFit/>
          </a:bodyPr>
          <a:lstStyle/>
          <a:p>
            <a:pPr marL="0" marR="0" lvl="0" indent="0" algn="ctr" defTabSz="1219170" rtl="0" eaLnBrk="1" fontAlgn="base" latinLnBrk="0" hangingPunct="1">
              <a:lnSpc>
                <a:spcPct val="120000"/>
              </a:lnSpc>
              <a:spcBef>
                <a:spcPct val="5000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Endometrial</a:t>
            </a:r>
          </a:p>
        </p:txBody>
      </p:sp>
      <p:cxnSp>
        <p:nvCxnSpPr>
          <p:cNvPr id="20" name="Straight Connector 19">
            <a:extLst>
              <a:ext uri="{FF2B5EF4-FFF2-40B4-BE49-F238E27FC236}">
                <a16:creationId xmlns:a16="http://schemas.microsoft.com/office/drawing/2014/main" id="{E852A307-2F19-4B3E-9CA7-2FF711248149}"/>
              </a:ext>
            </a:extLst>
          </p:cNvPr>
          <p:cNvCxnSpPr>
            <a:cxnSpLocks/>
          </p:cNvCxnSpPr>
          <p:nvPr/>
        </p:nvCxnSpPr>
        <p:spPr>
          <a:xfrm>
            <a:off x="1577011" y="3992413"/>
            <a:ext cx="9950499"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 name="Content Placeholder 81">
            <a:extLst>
              <a:ext uri="{FF2B5EF4-FFF2-40B4-BE49-F238E27FC236}">
                <a16:creationId xmlns:a16="http://schemas.microsoft.com/office/drawing/2014/main" id="{6D9A19FE-CCDA-840B-4E85-28EDB0BB0F64}"/>
              </a:ext>
            </a:extLst>
          </p:cNvPr>
          <p:cNvGraphicFramePr>
            <a:graphicFrameLocks/>
          </p:cNvGraphicFramePr>
          <p:nvPr>
            <p:extLst>
              <p:ext uri="{D42A27DB-BD31-4B8C-83A1-F6EECF244321}">
                <p14:modId xmlns:p14="http://schemas.microsoft.com/office/powerpoint/2010/main" val="1027348158"/>
              </p:ext>
            </p:extLst>
          </p:nvPr>
        </p:nvGraphicFramePr>
        <p:xfrm>
          <a:off x="1244012" y="1761337"/>
          <a:ext cx="10283498" cy="4260851"/>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74796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5EB7D5-C09C-8F50-1483-4A51215E3F64}"/>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D5C3BAE9-66F1-1497-1735-2CE360C8798B}"/>
              </a:ext>
            </a:extLst>
          </p:cNvPr>
          <p:cNvSpPr/>
          <p:nvPr/>
        </p:nvSpPr>
        <p:spPr>
          <a:xfrm>
            <a:off x="0" y="1864910"/>
            <a:ext cx="12192000" cy="3785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itle 32">
            <a:extLst>
              <a:ext uri="{FF2B5EF4-FFF2-40B4-BE49-F238E27FC236}">
                <a16:creationId xmlns:a16="http://schemas.microsoft.com/office/drawing/2014/main" id="{78321BFD-C50D-1BBD-660F-4B030BF1D79D}"/>
              </a:ext>
            </a:extLst>
          </p:cNvPr>
          <p:cNvSpPr>
            <a:spLocks noGrp="1"/>
          </p:cNvSpPr>
          <p:nvPr>
            <p:ph type="title"/>
          </p:nvPr>
        </p:nvSpPr>
        <p:spPr>
          <a:xfrm>
            <a:off x="536240" y="414320"/>
            <a:ext cx="10896000" cy="1082209"/>
          </a:xfrm>
        </p:spPr>
        <p:txBody>
          <a:bodyPr/>
          <a:lstStyle/>
          <a:p>
            <a:r>
              <a:rPr lang="en-US" noProof="0" dirty="0"/>
              <a:t>Greater and sustained weight loss is likely to </a:t>
            </a:r>
            <a:r>
              <a:rPr lang="en-US" dirty="0"/>
              <a:t>improve </a:t>
            </a:r>
            <a:r>
              <a:rPr lang="en-US" noProof="0" dirty="0"/>
              <a:t>obesity-related complications</a:t>
            </a:r>
          </a:p>
        </p:txBody>
      </p:sp>
      <p:sp>
        <p:nvSpPr>
          <p:cNvPr id="3" name="Text Placeholder 2">
            <a:extLst>
              <a:ext uri="{FF2B5EF4-FFF2-40B4-BE49-F238E27FC236}">
                <a16:creationId xmlns:a16="http://schemas.microsoft.com/office/drawing/2014/main" id="{3751E925-6A74-78BE-DCDE-9AB6BE20C75B}"/>
              </a:ext>
            </a:extLst>
          </p:cNvPr>
          <p:cNvSpPr>
            <a:spLocks noGrp="1"/>
          </p:cNvSpPr>
          <p:nvPr>
            <p:ph type="body" sz="quarter" idx="13"/>
          </p:nvPr>
        </p:nvSpPr>
        <p:spPr>
          <a:xfrm>
            <a:off x="536240" y="6020060"/>
            <a:ext cx="10896000" cy="324000"/>
          </a:xfrm>
        </p:spPr>
        <p:txBody>
          <a:bodyPr/>
          <a:lstStyle/>
          <a:p>
            <a:r>
              <a:rPr lang="en-US" noProof="0" dirty="0"/>
              <a:t>CV, cardiovascular; CVD, cardiovascular disease; GERD, gastroesophageal reflux disease; MASH, metabolic dysfunction</a:t>
            </a:r>
            <a:r>
              <a:rPr lang="en-US" dirty="0"/>
              <a:t>–</a:t>
            </a:r>
            <a:r>
              <a:rPr lang="en-US" noProof="0" dirty="0"/>
              <a:t>associated steatohepatitis; OA, osteoarthritis; OSA, obstructive sleep apnea; PCOS, polycystic ovary syndrome; </a:t>
            </a:r>
            <a:br>
              <a:rPr lang="en-US" noProof="0" dirty="0"/>
            </a:br>
            <a:r>
              <a:rPr lang="en-US" noProof="0" dirty="0"/>
              <a:t>SUI, stress </a:t>
            </a:r>
            <a:r>
              <a:rPr lang="en-US" dirty="0"/>
              <a:t>urinary</a:t>
            </a:r>
            <a:r>
              <a:rPr lang="en-US" noProof="0" dirty="0"/>
              <a:t> incontinence; </a:t>
            </a:r>
            <a:r>
              <a:rPr lang="en-US" dirty="0"/>
              <a:t>T2D, type 2 diabetes</a:t>
            </a:r>
            <a:r>
              <a:rPr lang="en-US" noProof="0" dirty="0"/>
              <a:t>.</a:t>
            </a:r>
            <a:br>
              <a:rPr lang="en-US" noProof="0" dirty="0"/>
            </a:br>
            <a:r>
              <a:rPr lang="en-US" noProof="0" dirty="0"/>
              <a:t>1. Knell G et al. Mayo Clin Proc 2018;93:1611–1616; 2</a:t>
            </a:r>
            <a:r>
              <a:rPr lang="en-US" dirty="0"/>
              <a:t>. ElSayed NA et al. Diabetes Care 2023;46:S128–S139; 3. Rinella ME et al. Hepatology 2023;77:1797–1835; 4. Garvey WT et al. Endocr Pract 2016;22(suppl 3):1–203; 5. </a:t>
            </a:r>
            <a:r>
              <a:rPr lang="en-GB" dirty="0">
                <a:solidFill>
                  <a:schemeClr val="tx1"/>
                </a:solidFill>
                <a:cs typeface="Arial"/>
              </a:rPr>
              <a:t>Lincoff AM et al. N Engl J Med 2023;389:2221</a:t>
            </a:r>
            <a:r>
              <a:rPr lang="en-US" dirty="0"/>
              <a:t>–</a:t>
            </a:r>
            <a:r>
              <a:rPr lang="en-GB" dirty="0">
                <a:solidFill>
                  <a:schemeClr val="tx1"/>
                </a:solidFill>
                <a:cs typeface="Arial"/>
              </a:rPr>
              <a:t>2232; 6. </a:t>
            </a:r>
            <a:r>
              <a:rPr lang="en-US" dirty="0"/>
              <a:t>Look AHEAD Research Group. Lancet Diabetes Endocrinol 2016;4:913–921; 7. </a:t>
            </a:r>
            <a:r>
              <a:rPr lang="en-GB" dirty="0">
                <a:solidFill>
                  <a:schemeClr val="tx1"/>
                </a:solidFill>
                <a:cs typeface="Arial"/>
              </a:rPr>
              <a:t>Valabhji J et al. Lancet Diabetes Endocrinol 2024;12:653</a:t>
            </a:r>
            <a:r>
              <a:rPr lang="en-US" dirty="0"/>
              <a:t>–</a:t>
            </a:r>
            <a:r>
              <a:rPr lang="en-GB" dirty="0">
                <a:solidFill>
                  <a:schemeClr val="tx1"/>
                </a:solidFill>
                <a:cs typeface="Arial"/>
              </a:rPr>
              <a:t>663; </a:t>
            </a:r>
            <a:r>
              <a:rPr lang="en-US" dirty="0">
                <a:solidFill>
                  <a:schemeClr val="tx1"/>
                </a:solidFill>
                <a:cs typeface="Arial"/>
              </a:rPr>
              <a:t>8. </a:t>
            </a:r>
            <a:r>
              <a:rPr lang="en-GB" dirty="0">
                <a:solidFill>
                  <a:schemeClr val="tx1"/>
                </a:solidFill>
                <a:cs typeface="Arial"/>
              </a:rPr>
              <a:t>Kosiborod MN, et al. N Engl J Med 2024;390:1394</a:t>
            </a:r>
            <a:r>
              <a:rPr lang="en-US" dirty="0"/>
              <a:t>–</a:t>
            </a:r>
            <a:r>
              <a:rPr lang="en-GB" dirty="0">
                <a:solidFill>
                  <a:schemeClr val="tx1"/>
                </a:solidFill>
                <a:cs typeface="Arial"/>
              </a:rPr>
              <a:t>1407.</a:t>
            </a:r>
            <a:endParaRPr lang="en-US" noProof="0" dirty="0"/>
          </a:p>
        </p:txBody>
      </p:sp>
      <p:sp>
        <p:nvSpPr>
          <p:cNvPr id="9" name="TextBox 8">
            <a:extLst>
              <a:ext uri="{FF2B5EF4-FFF2-40B4-BE49-F238E27FC236}">
                <a16:creationId xmlns:a16="http://schemas.microsoft.com/office/drawing/2014/main" id="{07C154A1-07C4-529B-6EE9-4BBC3ACC91C8}"/>
              </a:ext>
            </a:extLst>
          </p:cNvPr>
          <p:cNvSpPr txBox="1"/>
          <p:nvPr/>
        </p:nvSpPr>
        <p:spPr>
          <a:xfrm>
            <a:off x="1186284" y="1790700"/>
            <a:ext cx="4163477" cy="369332"/>
          </a:xfrm>
          <a:prstGeom prst="rect">
            <a:avLst/>
          </a:prstGeom>
          <a:noFill/>
        </p:spPr>
        <p:txBody>
          <a:bodyPr wrap="square">
            <a:spAutoFit/>
          </a:bodyPr>
          <a:lstStyle/>
          <a:p>
            <a:endParaRPr lang="en-US" noProof="0" dirty="0">
              <a:latin typeface="Arial" panose="020B0604020202020204" pitchFamily="34" charset="0"/>
            </a:endParaRPr>
          </a:p>
        </p:txBody>
      </p:sp>
      <p:sp>
        <p:nvSpPr>
          <p:cNvPr id="35" name="Rectangle 34">
            <a:extLst>
              <a:ext uri="{FF2B5EF4-FFF2-40B4-BE49-F238E27FC236}">
                <a16:creationId xmlns:a16="http://schemas.microsoft.com/office/drawing/2014/main" id="{11F4003F-3CC5-21DB-ED47-B0790613DDF3}"/>
              </a:ext>
            </a:extLst>
          </p:cNvPr>
          <p:cNvSpPr/>
          <p:nvPr/>
        </p:nvSpPr>
        <p:spPr>
          <a:xfrm>
            <a:off x="2853024" y="2191043"/>
            <a:ext cx="1895953" cy="34249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l" defTabSz="685256" fontAlgn="auto">
              <a:spcBef>
                <a:spcPts val="300"/>
              </a:spcBef>
              <a:spcAft>
                <a:spcPts val="0"/>
              </a:spcAft>
              <a:buFont typeface="Wingdings" panose="05000000000000000000" pitchFamily="2" charset="2"/>
              <a:buChar char="§"/>
              <a:defRPr/>
            </a:pPr>
            <a:r>
              <a:rPr lang="en-US" sz="1400" b="0" noProof="0" dirty="0">
                <a:solidFill>
                  <a:schemeClr val="accent5">
                    <a:lumMod val="50000"/>
                  </a:schemeClr>
                </a:solidFill>
                <a:latin typeface="Arial" panose="020B0604020202020204" pitchFamily="34" charset="0"/>
                <a:cs typeface="Arial" panose="020B0604020202020204" pitchFamily="34" charset="0"/>
              </a:rPr>
              <a:t>Hyperglycemia</a:t>
            </a:r>
          </a:p>
          <a:p>
            <a:pPr marL="182563" indent="-182563" defTabSz="685256">
              <a:spcBef>
                <a:spcPts val="300"/>
              </a:spcBef>
              <a:buFont typeface="Wingdings" panose="05000000000000000000" pitchFamily="2" charset="2"/>
              <a:buChar char="§"/>
              <a:defRPr/>
            </a:pPr>
            <a:r>
              <a:rPr lang="en-US" sz="1400" dirty="0">
                <a:solidFill>
                  <a:schemeClr val="accent5">
                    <a:lumMod val="50000"/>
                  </a:schemeClr>
                </a:solidFill>
                <a:latin typeface="Arial" panose="020B0604020202020204" pitchFamily="34" charset="0"/>
                <a:cs typeface="Arial" panose="020B0604020202020204" pitchFamily="34" charset="0"/>
              </a:rPr>
              <a:t>Steatosis</a:t>
            </a:r>
          </a:p>
        </p:txBody>
      </p:sp>
      <p:sp>
        <p:nvSpPr>
          <p:cNvPr id="39" name="TextBox 38">
            <a:extLst>
              <a:ext uri="{FF2B5EF4-FFF2-40B4-BE49-F238E27FC236}">
                <a16:creationId xmlns:a16="http://schemas.microsoft.com/office/drawing/2014/main" id="{A1F31175-A8AE-EA2D-84CD-7C6C37908DE7}"/>
              </a:ext>
            </a:extLst>
          </p:cNvPr>
          <p:cNvSpPr txBox="1"/>
          <p:nvPr/>
        </p:nvSpPr>
        <p:spPr>
          <a:xfrm>
            <a:off x="1328226" y="2191618"/>
            <a:ext cx="1166578" cy="400110"/>
          </a:xfrm>
          <a:prstGeom prst="rect">
            <a:avLst/>
          </a:prstGeom>
          <a:noFill/>
        </p:spPr>
        <p:txBody>
          <a:bodyPr wrap="square">
            <a:spAutoFit/>
          </a:bodyPr>
          <a:lstStyle/>
          <a:p>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Apis Black" panose="020B0A04010101010104" pitchFamily="34" charset="0"/>
                <a:cs typeface="Arial" panose="020B0604020202020204" pitchFamily="34" charset="0"/>
              </a:rPr>
              <a:t>0–5</a:t>
            </a:r>
            <a:r>
              <a:rPr kumimoji="0" lang="en-US" sz="2000" i="0" u="none" strike="noStrike" kern="1200" cap="none" spc="0" normalizeH="0" baseline="30000" noProof="0" dirty="0">
                <a:ln>
                  <a:noFill/>
                </a:ln>
                <a:solidFill>
                  <a:schemeClr val="accent1"/>
                </a:solidFill>
                <a:effectLst/>
                <a:uLnTx/>
                <a:uFillTx/>
                <a:latin typeface="Arial" panose="020B0604020202020204" pitchFamily="34" charset="0"/>
                <a:ea typeface="Apis Black" panose="020B0A04010101010104" pitchFamily="34" charset="0"/>
                <a:cs typeface="Arial" panose="020B0604020202020204" pitchFamily="34" charset="0"/>
              </a:rPr>
              <a:t>2,3</a:t>
            </a:r>
            <a:endParaRPr lang="en-US" noProof="0" dirty="0">
              <a:solidFill>
                <a:schemeClr val="accent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B0E3B0C-7116-3085-0A78-75BDBC6A85CE}"/>
              </a:ext>
            </a:extLst>
          </p:cNvPr>
          <p:cNvGrpSpPr/>
          <p:nvPr/>
        </p:nvGrpSpPr>
        <p:grpSpPr>
          <a:xfrm>
            <a:off x="9041829" y="2464083"/>
            <a:ext cx="2926898" cy="1897955"/>
            <a:chOff x="6525206" y="5003146"/>
            <a:chExt cx="2926898" cy="1897955"/>
          </a:xfrm>
        </p:grpSpPr>
        <p:sp>
          <p:nvSpPr>
            <p:cNvPr id="44" name="Rectangle 43">
              <a:extLst>
                <a:ext uri="{FF2B5EF4-FFF2-40B4-BE49-F238E27FC236}">
                  <a16:creationId xmlns:a16="http://schemas.microsoft.com/office/drawing/2014/main" id="{A0649830-EAEC-37F7-D8AA-A488DD6AF226}"/>
                </a:ext>
              </a:extLst>
            </p:cNvPr>
            <p:cNvSpPr/>
            <p:nvPr/>
          </p:nvSpPr>
          <p:spPr>
            <a:xfrm>
              <a:off x="6525206" y="5075868"/>
              <a:ext cx="164592" cy="16459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F6BE8DAD-518A-7D1D-AB56-E4BA53F488FB}"/>
                </a:ext>
              </a:extLst>
            </p:cNvPr>
            <p:cNvSpPr txBox="1"/>
            <p:nvPr/>
          </p:nvSpPr>
          <p:spPr>
            <a:xfrm>
              <a:off x="6674992" y="5003146"/>
              <a:ext cx="2777112" cy="1897955"/>
            </a:xfrm>
            <a:prstGeom prst="rect">
              <a:avLst/>
            </a:prstGeom>
            <a:noFill/>
          </p:spPr>
          <p:txBody>
            <a:bodyPr wrap="square" rtlCol="0">
              <a:spAutoFit/>
            </a:bodyPr>
            <a:lstStyle/>
            <a:p>
              <a:pPr>
                <a:spcAft>
                  <a:spcPts val="800"/>
                </a:spcAft>
              </a:pPr>
              <a:r>
                <a:rPr lang="en-US" sz="1400" noProof="0" dirty="0">
                  <a:solidFill>
                    <a:srgbClr val="6F6356"/>
                  </a:solidFill>
                  <a:latin typeface="Arial" panose="020B0604020202020204" pitchFamily="34" charset="0"/>
                  <a:cs typeface="Arial" panose="020B0604020202020204" pitchFamily="34" charset="0"/>
                </a:rPr>
                <a:t>Metabolic conditions</a:t>
              </a:r>
            </a:p>
            <a:p>
              <a:pPr>
                <a:spcAft>
                  <a:spcPts val="800"/>
                </a:spcAft>
              </a:pPr>
              <a:r>
                <a:rPr lang="en-US" sz="1400" noProof="0" dirty="0">
                  <a:solidFill>
                    <a:srgbClr val="003CF4"/>
                  </a:solidFill>
                  <a:latin typeface="Arial" panose="020B0604020202020204" pitchFamily="34" charset="0"/>
                  <a:cs typeface="Arial" panose="020B0604020202020204" pitchFamily="34" charset="0"/>
                </a:rPr>
                <a:t>Cardiovascular disease</a:t>
              </a:r>
            </a:p>
            <a:p>
              <a:pPr>
                <a:spcAft>
                  <a:spcPts val="800"/>
                </a:spcAft>
              </a:pPr>
              <a:r>
                <a:rPr lang="en-US" sz="1400" noProof="0" dirty="0">
                  <a:solidFill>
                    <a:srgbClr val="2A918B"/>
                  </a:solidFill>
                  <a:latin typeface="Arial" panose="020B0604020202020204" pitchFamily="34" charset="0"/>
                  <a:cs typeface="Arial" panose="020B0604020202020204" pitchFamily="34" charset="0"/>
                </a:rPr>
                <a:t>Respiratory conditions</a:t>
              </a:r>
            </a:p>
            <a:p>
              <a:pPr>
                <a:spcAft>
                  <a:spcPts val="800"/>
                </a:spcAft>
              </a:pPr>
              <a:r>
                <a:rPr lang="en-US" sz="1400" noProof="0" dirty="0">
                  <a:solidFill>
                    <a:srgbClr val="3B97DE"/>
                  </a:solidFill>
                  <a:latin typeface="Arial" panose="020B0604020202020204" pitchFamily="34" charset="0"/>
                  <a:cs typeface="Arial" panose="020B0604020202020204" pitchFamily="34" charset="0"/>
                </a:rPr>
                <a:t>Musculoskeletal conditions</a:t>
              </a:r>
            </a:p>
            <a:p>
              <a:pPr>
                <a:spcAft>
                  <a:spcPts val="800"/>
                </a:spcAft>
              </a:pPr>
              <a:r>
                <a:rPr lang="en-US" sz="1400" noProof="0" dirty="0">
                  <a:solidFill>
                    <a:srgbClr val="DE5281"/>
                  </a:solidFill>
                  <a:latin typeface="Arial" panose="020B0604020202020204" pitchFamily="34" charset="0"/>
                  <a:cs typeface="Arial" panose="020B0604020202020204" pitchFamily="34" charset="0"/>
                </a:rPr>
                <a:t>Fertility</a:t>
              </a:r>
            </a:p>
            <a:p>
              <a:pPr>
                <a:spcAft>
                  <a:spcPts val="800"/>
                </a:spcAft>
              </a:pPr>
              <a:r>
                <a:rPr lang="en-US" sz="1400" noProof="0" dirty="0">
                  <a:solidFill>
                    <a:srgbClr val="545773"/>
                  </a:solidFill>
                  <a:latin typeface="Arial" panose="020B0604020202020204" pitchFamily="34" charset="0"/>
                  <a:cs typeface="Arial" panose="020B0604020202020204" pitchFamily="34" charset="0"/>
                </a:rPr>
                <a:t>Other conditions</a:t>
              </a:r>
            </a:p>
          </p:txBody>
        </p:sp>
        <p:sp>
          <p:nvSpPr>
            <p:cNvPr id="46" name="Rectangle 45">
              <a:extLst>
                <a:ext uri="{FF2B5EF4-FFF2-40B4-BE49-F238E27FC236}">
                  <a16:creationId xmlns:a16="http://schemas.microsoft.com/office/drawing/2014/main" id="{5EFEBEAE-6977-99EA-04FC-EAB320749CB9}"/>
                </a:ext>
              </a:extLst>
            </p:cNvPr>
            <p:cNvSpPr/>
            <p:nvPr/>
          </p:nvSpPr>
          <p:spPr>
            <a:xfrm>
              <a:off x="6525206" y="5387738"/>
              <a:ext cx="164592" cy="1645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5AAE2FF-C1D9-7657-B248-F966D0692ADF}"/>
                </a:ext>
              </a:extLst>
            </p:cNvPr>
            <p:cNvSpPr/>
            <p:nvPr/>
          </p:nvSpPr>
          <p:spPr>
            <a:xfrm>
              <a:off x="6525206" y="5716347"/>
              <a:ext cx="164592" cy="164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4F11725A-759E-7C6F-9C76-59FBEF9B7023}"/>
                </a:ext>
              </a:extLst>
            </p:cNvPr>
            <p:cNvSpPr/>
            <p:nvPr/>
          </p:nvSpPr>
          <p:spPr>
            <a:xfrm>
              <a:off x="6525206" y="6021151"/>
              <a:ext cx="164592" cy="1645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CF814635-38CE-9438-9A0D-799293324E88}"/>
                </a:ext>
              </a:extLst>
            </p:cNvPr>
            <p:cNvSpPr/>
            <p:nvPr/>
          </p:nvSpPr>
          <p:spPr>
            <a:xfrm>
              <a:off x="6525206" y="6341823"/>
              <a:ext cx="164592" cy="16459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B981BD4C-46ED-170A-7CA0-7396A18C00C1}"/>
                </a:ext>
              </a:extLst>
            </p:cNvPr>
            <p:cNvSpPr/>
            <p:nvPr/>
          </p:nvSpPr>
          <p:spPr>
            <a:xfrm>
              <a:off x="6525206" y="6648863"/>
              <a:ext cx="164592" cy="1645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grpSp>
      <p:sp>
        <p:nvSpPr>
          <p:cNvPr id="58" name="Rectangle: Rounded Corners 57">
            <a:extLst>
              <a:ext uri="{FF2B5EF4-FFF2-40B4-BE49-F238E27FC236}">
                <a16:creationId xmlns:a16="http://schemas.microsoft.com/office/drawing/2014/main" id="{A042C5D8-B427-7339-01ED-FCCFCDED519A}"/>
              </a:ext>
            </a:extLst>
          </p:cNvPr>
          <p:cNvSpPr/>
          <p:nvPr/>
        </p:nvSpPr>
        <p:spPr>
          <a:xfrm>
            <a:off x="2912286" y="1618397"/>
            <a:ext cx="6367428" cy="4572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lang="en-US" sz="1400" b="0" i="0" u="none" strike="noStrike" kern="1200" spc="0" baseline="0">
                <a:solidFill>
                  <a:prstClr val="black"/>
                </a:solidFill>
                <a:latin typeface="Arial" panose="020B0604020202020204" pitchFamily="34" charset="0"/>
                <a:ea typeface="+mn-ea"/>
                <a:cs typeface="Arial" panose="020B0604020202020204" pitchFamily="34" charset="0"/>
              </a:defRPr>
            </a:pPr>
            <a:r>
              <a:rPr lang="en-US" sz="1400" b="1" noProof="0" dirty="0">
                <a:solidFill>
                  <a:schemeClr val="bg1"/>
                </a:solidFill>
                <a:latin typeface="Arial" panose="020B0604020202020204" pitchFamily="34" charset="0"/>
                <a:cs typeface="Arial" panose="020B0604020202020204" pitchFamily="34" charset="0"/>
              </a:rPr>
              <a:t>Long-term weight loss is associated with a favorable metabolic profile</a:t>
            </a:r>
            <a:r>
              <a:rPr lang="en-US" sz="1400" baseline="30000" noProof="0" dirty="0">
                <a:solidFill>
                  <a:schemeClr val="bg1"/>
                </a:solidFill>
                <a:latin typeface="Arial" panose="020B0604020202020204" pitchFamily="34" charset="0"/>
                <a:cs typeface="Arial" panose="020B0604020202020204" pitchFamily="34" charset="0"/>
              </a:rPr>
              <a:t>1</a:t>
            </a:r>
          </a:p>
        </p:txBody>
      </p:sp>
      <p:grpSp>
        <p:nvGrpSpPr>
          <p:cNvPr id="5" name="Group 4">
            <a:extLst>
              <a:ext uri="{FF2B5EF4-FFF2-40B4-BE49-F238E27FC236}">
                <a16:creationId xmlns:a16="http://schemas.microsoft.com/office/drawing/2014/main" id="{23529C94-721A-7493-870B-A2BEDF2F1F42}"/>
              </a:ext>
            </a:extLst>
          </p:cNvPr>
          <p:cNvGrpSpPr/>
          <p:nvPr/>
        </p:nvGrpSpPr>
        <p:grpSpPr>
          <a:xfrm>
            <a:off x="645961" y="1864910"/>
            <a:ext cx="696912" cy="3785320"/>
            <a:chOff x="453015" y="1836122"/>
            <a:chExt cx="696912" cy="3814108"/>
          </a:xfrm>
        </p:grpSpPr>
        <p:sp>
          <p:nvSpPr>
            <p:cNvPr id="59" name="Arrow: Right 58">
              <a:extLst>
                <a:ext uri="{FF2B5EF4-FFF2-40B4-BE49-F238E27FC236}">
                  <a16:creationId xmlns:a16="http://schemas.microsoft.com/office/drawing/2014/main" id="{BA338135-8108-2961-4DDC-EEE00EAFB868}"/>
                </a:ext>
              </a:extLst>
            </p:cNvPr>
            <p:cNvSpPr/>
            <p:nvPr/>
          </p:nvSpPr>
          <p:spPr>
            <a:xfrm rot="16200000" flipH="1" flipV="1">
              <a:off x="-1105583" y="3394720"/>
              <a:ext cx="3814108" cy="696912"/>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63" name="TextBox 62">
              <a:extLst>
                <a:ext uri="{FF2B5EF4-FFF2-40B4-BE49-F238E27FC236}">
                  <a16:creationId xmlns:a16="http://schemas.microsoft.com/office/drawing/2014/main" id="{E3D8150F-899D-28D0-AECE-C8133B751E28}"/>
                </a:ext>
              </a:extLst>
            </p:cNvPr>
            <p:cNvSpPr txBox="1"/>
            <p:nvPr/>
          </p:nvSpPr>
          <p:spPr>
            <a:xfrm rot="16200000">
              <a:off x="-227507" y="3665794"/>
              <a:ext cx="2057400" cy="369332"/>
            </a:xfrm>
            <a:prstGeom prst="rect">
              <a:avLst/>
            </a:prstGeom>
            <a:noFill/>
          </p:spPr>
          <p:txBody>
            <a:bodyPr wrap="square">
              <a:spAutoFit/>
            </a:bodyPr>
            <a:lstStyle/>
            <a:p>
              <a:pPr algn="ctr"/>
              <a:r>
                <a:rPr lang="en-US" sz="1800" b="1" noProof="0" dirty="0">
                  <a:solidFill>
                    <a:schemeClr val="bg1"/>
                  </a:solidFill>
                  <a:latin typeface="Arial" panose="020B0604020202020204" pitchFamily="34" charset="0"/>
                  <a:ea typeface="Apis Black" panose="020B0A04010101010104" pitchFamily="34" charset="0"/>
                  <a:cs typeface="Arial" panose="020B0604020202020204" pitchFamily="34" charset="0"/>
                </a:rPr>
                <a:t>Weight loss (%)</a:t>
              </a:r>
              <a:endParaRPr lang="en-US" b="1" noProof="0" dirty="0">
                <a:solidFill>
                  <a:schemeClr val="bg1"/>
                </a:solidFill>
                <a:latin typeface="Arial" panose="020B0604020202020204" pitchFamily="34" charset="0"/>
                <a:cs typeface="Arial" panose="020B0604020202020204" pitchFamily="34" charset="0"/>
              </a:endParaRPr>
            </a:p>
          </p:txBody>
        </p:sp>
      </p:grpSp>
      <p:cxnSp>
        <p:nvCxnSpPr>
          <p:cNvPr id="72" name="Straight Connector 71">
            <a:extLst>
              <a:ext uri="{FF2B5EF4-FFF2-40B4-BE49-F238E27FC236}">
                <a16:creationId xmlns:a16="http://schemas.microsoft.com/office/drawing/2014/main" id="{FF8D370A-6A49-F4C2-CDC4-43AF26DC606D}"/>
              </a:ext>
            </a:extLst>
          </p:cNvPr>
          <p:cNvCxnSpPr>
            <a:cxnSpLocks/>
          </p:cNvCxnSpPr>
          <p:nvPr/>
        </p:nvCxnSpPr>
        <p:spPr>
          <a:xfrm>
            <a:off x="2124276" y="2384859"/>
            <a:ext cx="762000" cy="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9A9054-B407-83F0-C5DA-4CFFB0C8FBB2}"/>
              </a:ext>
            </a:extLst>
          </p:cNvPr>
          <p:cNvSpPr/>
          <p:nvPr/>
        </p:nvSpPr>
        <p:spPr>
          <a:xfrm>
            <a:off x="4433059" y="2839673"/>
            <a:ext cx="2519076" cy="8890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l" defTabSz="685256" fontAlgn="auto">
              <a:spcBef>
                <a:spcPts val="300"/>
              </a:spcBef>
              <a:spcAft>
                <a:spcPts val="0"/>
              </a:spcAft>
              <a:buFont typeface="Wingdings" panose="05000000000000000000" pitchFamily="2" charset="2"/>
              <a:buChar char="§"/>
              <a:defRPr/>
            </a:pPr>
            <a:r>
              <a:rPr lang="en-US" sz="1400" b="0" noProof="0" dirty="0">
                <a:solidFill>
                  <a:schemeClr val="accent5">
                    <a:lumMod val="50000"/>
                  </a:schemeClr>
                </a:solidFill>
                <a:latin typeface="Arial" panose="020B0604020202020204" pitchFamily="34" charset="0"/>
                <a:cs typeface="Arial" panose="020B0604020202020204" pitchFamily="34" charset="0"/>
              </a:rPr>
              <a:t>T2D prevention</a:t>
            </a:r>
          </a:p>
          <a:p>
            <a:pPr marL="182563" indent="-182563" defTabSz="685256">
              <a:spcBef>
                <a:spcPts val="300"/>
              </a:spcBef>
              <a:buFont typeface="Wingdings" panose="05000000000000000000" pitchFamily="2" charset="2"/>
              <a:buChar char="§"/>
              <a:defRPr/>
            </a:pPr>
            <a:r>
              <a:rPr lang="en-US" sz="1400" dirty="0">
                <a:solidFill>
                  <a:schemeClr val="accent5">
                    <a:lumMod val="50000"/>
                  </a:schemeClr>
                </a:solidFill>
                <a:latin typeface="Arial" panose="020B0604020202020204" pitchFamily="34" charset="0"/>
                <a:cs typeface="Arial" panose="020B0604020202020204" pitchFamily="34" charset="0"/>
              </a:rPr>
              <a:t>Dyslipidemia</a:t>
            </a:r>
          </a:p>
          <a:p>
            <a:pPr marL="182563" indent="-182563" defTabSz="685256">
              <a:spcBef>
                <a:spcPts val="300"/>
              </a:spcBef>
              <a:buFont typeface="Wingdings" panose="05000000000000000000" pitchFamily="2" charset="2"/>
              <a:buChar char="§"/>
              <a:defRPr/>
            </a:pPr>
            <a:r>
              <a:rPr lang="en-US" sz="1400" dirty="0">
                <a:solidFill>
                  <a:schemeClr val="tx1">
                    <a:lumMod val="65000"/>
                    <a:lumOff val="35000"/>
                  </a:schemeClr>
                </a:solidFill>
                <a:latin typeface="Arial" panose="020B0604020202020204" pitchFamily="34" charset="0"/>
                <a:cs typeface="Arial" panose="020B0604020202020204" pitchFamily="34" charset="0"/>
              </a:rPr>
              <a:t>Hypertension</a:t>
            </a:r>
            <a:endParaRPr lang="en-US" sz="1400" dirty="0">
              <a:solidFill>
                <a:schemeClr val="accent1">
                  <a:lumMod val="50000"/>
                </a:schemeClr>
              </a:solidFill>
              <a:latin typeface="Arial" panose="020B0604020202020204" pitchFamily="34" charset="0"/>
              <a:cs typeface="Arial" panose="020B0604020202020204" pitchFamily="34" charset="0"/>
            </a:endParaRPr>
          </a:p>
          <a:p>
            <a:pPr marL="182563" indent="-182563" defTabSz="685256">
              <a:spcBef>
                <a:spcPts val="300"/>
              </a:spcBef>
              <a:buFont typeface="Wingdings" panose="05000000000000000000" pitchFamily="2" charset="2"/>
              <a:buChar char="§"/>
              <a:defRPr/>
            </a:pPr>
            <a:r>
              <a:rPr lang="en-US" sz="1400" dirty="0">
                <a:solidFill>
                  <a:schemeClr val="tx1">
                    <a:lumMod val="65000"/>
                    <a:lumOff val="35000"/>
                  </a:schemeClr>
                </a:solidFill>
                <a:latin typeface="Arial" panose="020B0604020202020204" pitchFamily="34" charset="0"/>
                <a:cs typeface="Arial" panose="020B0604020202020204" pitchFamily="34" charset="0"/>
              </a:rPr>
              <a:t>CV mortality</a:t>
            </a:r>
          </a:p>
          <a:p>
            <a:pPr marL="182563" indent="-182563" defTabSz="685256">
              <a:spcBef>
                <a:spcPts val="300"/>
              </a:spcBef>
              <a:buFont typeface="Wingdings" panose="05000000000000000000" pitchFamily="2" charset="2"/>
              <a:buChar char="§"/>
              <a:defRPr/>
            </a:pPr>
            <a:r>
              <a:rPr lang="en-US" sz="1400" dirty="0">
                <a:solidFill>
                  <a:schemeClr val="accent1"/>
                </a:solidFill>
                <a:latin typeface="Arial" panose="020B0604020202020204" pitchFamily="34" charset="0"/>
                <a:cs typeface="Arial" panose="020B0604020202020204" pitchFamily="34" charset="0"/>
              </a:rPr>
              <a:t>OSA</a:t>
            </a:r>
            <a:endParaRPr lang="en-US" sz="1400" baseline="30000" dirty="0">
              <a:solidFill>
                <a:schemeClr val="tx1">
                  <a:lumMod val="65000"/>
                  <a:lumOff val="35000"/>
                </a:schemeClr>
              </a:solidFill>
              <a:latin typeface="Arial" panose="020B0604020202020204" pitchFamily="34" charset="0"/>
              <a:cs typeface="Arial" panose="020B0604020202020204" pitchFamily="34" charset="0"/>
            </a:endParaRPr>
          </a:p>
          <a:p>
            <a:pPr marL="182563" indent="-182563" algn="l" defTabSz="685256" fontAlgn="auto">
              <a:spcBef>
                <a:spcPts val="300"/>
              </a:spcBef>
              <a:spcAft>
                <a:spcPts val="0"/>
              </a:spcAft>
              <a:buFont typeface="Wingdings" panose="05000000000000000000" pitchFamily="2" charset="2"/>
              <a:buChar char="§"/>
              <a:defRPr/>
            </a:pPr>
            <a:r>
              <a:rPr lang="en-US" sz="1400" b="0" noProof="0" dirty="0">
                <a:solidFill>
                  <a:schemeClr val="accent6">
                    <a:lumMod val="75000"/>
                  </a:schemeClr>
                </a:solidFill>
                <a:latin typeface="Arial" panose="020B0604020202020204" pitchFamily="34" charset="0"/>
                <a:cs typeface="Arial" panose="020B0604020202020204" pitchFamily="34" charset="0"/>
              </a:rPr>
              <a:t>PCOS</a:t>
            </a:r>
          </a:p>
          <a:p>
            <a:pPr marL="182563" indent="-182563" defTabSz="685256">
              <a:spcBef>
                <a:spcPts val="300"/>
              </a:spcBef>
              <a:buFont typeface="Wingdings" panose="05000000000000000000" pitchFamily="2" charset="2"/>
              <a:buChar char="§"/>
              <a:defRPr/>
            </a:pPr>
            <a:r>
              <a:rPr lang="en-US" sz="1400" dirty="0">
                <a:solidFill>
                  <a:schemeClr val="bg2">
                    <a:lumMod val="50000"/>
                  </a:schemeClr>
                </a:solidFill>
                <a:latin typeface="Arial" panose="020B0604020202020204" pitchFamily="34" charset="0"/>
                <a:cs typeface="Arial" panose="020B0604020202020204" pitchFamily="34" charset="0"/>
              </a:rPr>
              <a:t>SUI</a:t>
            </a:r>
            <a:endParaRPr lang="en-US" sz="1400" baseline="30000" dirty="0">
              <a:solidFill>
                <a:schemeClr val="bg2">
                  <a:lumMod val="50000"/>
                </a:schemeClr>
              </a:solidFill>
              <a:latin typeface="Arial" panose="020B0604020202020204" pitchFamily="34" charset="0"/>
              <a:cs typeface="Arial" panose="020B0604020202020204" pitchFamily="34" charset="0"/>
            </a:endParaRPr>
          </a:p>
          <a:p>
            <a:pPr marL="182563" indent="-182563" defTabSz="685256">
              <a:spcBef>
                <a:spcPts val="300"/>
              </a:spcBef>
              <a:buFont typeface="Wingdings" panose="05000000000000000000" pitchFamily="2" charset="2"/>
              <a:buChar char="§"/>
              <a:defRP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F0484E-9603-1265-56D2-0540E403D71B}"/>
              </a:ext>
            </a:extLst>
          </p:cNvPr>
          <p:cNvSpPr txBox="1"/>
          <p:nvPr/>
        </p:nvSpPr>
        <p:spPr>
          <a:xfrm>
            <a:off x="1328226" y="3084121"/>
            <a:ext cx="1076960" cy="400110"/>
          </a:xfrm>
          <a:prstGeom prst="rect">
            <a:avLst/>
          </a:prstGeom>
          <a:noFill/>
        </p:spPr>
        <p:txBody>
          <a:bodyPr wrap="square">
            <a:spAutoFit/>
          </a:bodyPr>
          <a:lstStyle/>
          <a:p>
            <a:r>
              <a:rPr lang="en-US" sz="2000" b="1" noProof="0" dirty="0">
                <a:solidFill>
                  <a:schemeClr val="accent1"/>
                </a:solidFill>
                <a:latin typeface="Arial" panose="020B0604020202020204" pitchFamily="34" charset="0"/>
                <a:ea typeface="Apis Black" panose="020B0A04010101010104" pitchFamily="34" charset="0"/>
                <a:cs typeface="Arial" panose="020B0604020202020204" pitchFamily="34" charset="0"/>
              </a:rPr>
              <a:t>5</a:t>
            </a: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Apis Black" panose="020B0A04010101010104" pitchFamily="34" charset="0"/>
                <a:cs typeface="Arial" panose="020B0604020202020204" pitchFamily="34" charset="0"/>
              </a:rPr>
              <a:t>–10</a:t>
            </a:r>
            <a:r>
              <a:rPr lang="en-US" sz="2000" baseline="30000" dirty="0">
                <a:solidFill>
                  <a:schemeClr val="accent1"/>
                </a:solidFill>
                <a:latin typeface="Arial" panose="020B0604020202020204" pitchFamily="34" charset="0"/>
                <a:ea typeface="Apis Black" panose="020B0A04010101010104" pitchFamily="34" charset="0"/>
                <a:cs typeface="Arial" panose="020B0604020202020204" pitchFamily="34" charset="0"/>
              </a:rPr>
              <a:t>4,5</a:t>
            </a:r>
            <a:r>
              <a:rPr kumimoji="0" lang="en-US" sz="2000" i="0" u="none" strike="noStrike" kern="1200" cap="none" spc="0" normalizeH="0" baseline="30000" noProof="0" dirty="0">
                <a:ln>
                  <a:noFill/>
                </a:ln>
                <a:solidFill>
                  <a:schemeClr val="accent1"/>
                </a:solidFill>
                <a:effectLst/>
                <a:uLnTx/>
                <a:uFillTx/>
                <a:latin typeface="Arial" panose="020B0604020202020204" pitchFamily="34" charset="0"/>
                <a:ea typeface="Apis Black" panose="020B0A04010101010104" pitchFamily="34" charset="0"/>
                <a:cs typeface="Arial" panose="020B0604020202020204" pitchFamily="34" charset="0"/>
              </a:rPr>
              <a:t> </a:t>
            </a:r>
            <a:endParaRPr lang="en-US" noProof="0" dirty="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364366F2-337A-11F8-5AD2-9219BC49E0D9}"/>
              </a:ext>
            </a:extLst>
          </p:cNvPr>
          <p:cNvCxnSpPr>
            <a:cxnSpLocks/>
          </p:cNvCxnSpPr>
          <p:nvPr/>
        </p:nvCxnSpPr>
        <p:spPr>
          <a:xfrm>
            <a:off x="2319624" y="3290843"/>
            <a:ext cx="1905000" cy="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41AEA6D-022F-B7E3-EC5A-CAE0E6237F71}"/>
              </a:ext>
            </a:extLst>
          </p:cNvPr>
          <p:cNvSpPr/>
          <p:nvPr/>
        </p:nvSpPr>
        <p:spPr>
          <a:xfrm>
            <a:off x="6129624" y="3691928"/>
            <a:ext cx="3688080" cy="117508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defTabSz="685256">
              <a:spcBef>
                <a:spcPts val="300"/>
              </a:spcBef>
              <a:buFont typeface="Wingdings" panose="05000000000000000000" pitchFamily="2" charset="2"/>
              <a:buChar char="§"/>
              <a:defRPr/>
            </a:pPr>
            <a:r>
              <a:rPr lang="en-US" sz="1400" dirty="0">
                <a:solidFill>
                  <a:schemeClr val="accent5">
                    <a:lumMod val="50000"/>
                  </a:schemeClr>
                </a:solidFill>
                <a:latin typeface="Arial" panose="020B0604020202020204" pitchFamily="34" charset="0"/>
                <a:cs typeface="Arial" panose="020B0604020202020204" pitchFamily="34" charset="0"/>
              </a:rPr>
              <a:t>T2D remission</a:t>
            </a:r>
          </a:p>
          <a:p>
            <a:pPr marL="182563" indent="-182563" defTabSz="685256">
              <a:spcBef>
                <a:spcPts val="300"/>
              </a:spcBef>
              <a:buFont typeface="Wingdings" panose="05000000000000000000" pitchFamily="2" charset="2"/>
              <a:buChar char="§"/>
              <a:defRPr/>
            </a:pPr>
            <a:r>
              <a:rPr lang="en-US" sz="1400" dirty="0">
                <a:solidFill>
                  <a:schemeClr val="accent5">
                    <a:lumMod val="50000"/>
                  </a:schemeClr>
                </a:solidFill>
                <a:latin typeface="Arial" panose="020B0604020202020204" pitchFamily="34" charset="0"/>
                <a:cs typeface="Arial" panose="020B0604020202020204" pitchFamily="34" charset="0"/>
              </a:rPr>
              <a:t>MASH</a:t>
            </a:r>
          </a:p>
          <a:p>
            <a:pPr marL="182563" indent="-182563" algn="l" defTabSz="685256" fontAlgn="auto">
              <a:spcBef>
                <a:spcPts val="300"/>
              </a:spcBef>
              <a:spcAft>
                <a:spcPts val="0"/>
              </a:spcAft>
              <a:buFont typeface="Wingdings" panose="05000000000000000000" pitchFamily="2" charset="2"/>
              <a:buChar char="§"/>
              <a:defRPr/>
            </a:pPr>
            <a:r>
              <a:rPr lang="en-US" sz="1400" b="0" noProof="0" dirty="0">
                <a:solidFill>
                  <a:schemeClr val="tx1">
                    <a:lumMod val="65000"/>
                    <a:lumOff val="35000"/>
                  </a:schemeClr>
                </a:solidFill>
                <a:latin typeface="Arial" panose="020B0604020202020204" pitchFamily="34" charset="0"/>
                <a:cs typeface="Arial" panose="020B0604020202020204" pitchFamily="34" charset="0"/>
              </a:rPr>
              <a:t>Reduced CVD risk</a:t>
            </a:r>
          </a:p>
          <a:p>
            <a:pPr marL="182563" indent="-182563" defTabSz="685256">
              <a:spcBef>
                <a:spcPts val="300"/>
              </a:spcBef>
              <a:buFont typeface="Wingdings" panose="05000000000000000000" pitchFamily="2" charset="2"/>
              <a:buChar char="§"/>
              <a:defRPr/>
            </a:pPr>
            <a:r>
              <a:rPr lang="en-US" sz="1400" dirty="0">
                <a:solidFill>
                  <a:schemeClr val="tx1">
                    <a:lumMod val="65000"/>
                    <a:lumOff val="35000"/>
                  </a:schemeClr>
                </a:solidFill>
                <a:latin typeface="Arial" panose="020B0604020202020204" pitchFamily="34" charset="0"/>
                <a:cs typeface="Arial" panose="020B0604020202020204" pitchFamily="34" charset="0"/>
              </a:rPr>
              <a:t>Heart failure </a:t>
            </a:r>
            <a:endParaRPr lang="en-US" sz="1400" b="0" noProof="0" dirty="0">
              <a:solidFill>
                <a:schemeClr val="accent1"/>
              </a:solidFill>
              <a:latin typeface="Arial" panose="020B0604020202020204" pitchFamily="34" charset="0"/>
              <a:cs typeface="Arial" panose="020B0604020202020204" pitchFamily="34" charset="0"/>
            </a:endParaRPr>
          </a:p>
          <a:p>
            <a:pPr marL="182563" indent="-182563" defTabSz="685256">
              <a:spcBef>
                <a:spcPts val="300"/>
              </a:spcBef>
              <a:buFont typeface="Wingdings" panose="05000000000000000000" pitchFamily="2" charset="2"/>
              <a:buChar char="§"/>
              <a:defRPr/>
            </a:pPr>
            <a:r>
              <a:rPr lang="en-US" sz="1400" dirty="0">
                <a:solidFill>
                  <a:schemeClr val="accent3"/>
                </a:solidFill>
                <a:latin typeface="Arial" panose="020B0604020202020204" pitchFamily="34" charset="0"/>
                <a:cs typeface="Arial" panose="020B0604020202020204" pitchFamily="34" charset="0"/>
              </a:rPr>
              <a:t>Knee OA</a:t>
            </a:r>
          </a:p>
          <a:p>
            <a:pPr marL="182563" indent="-182563" algn="l" defTabSz="685256" fontAlgn="auto">
              <a:spcBef>
                <a:spcPts val="300"/>
              </a:spcBef>
              <a:spcAft>
                <a:spcPts val="0"/>
              </a:spcAft>
              <a:buFont typeface="Wingdings" panose="05000000000000000000" pitchFamily="2" charset="2"/>
              <a:buChar char="§"/>
              <a:defRPr/>
            </a:pPr>
            <a:r>
              <a:rPr lang="en-US" sz="1400" b="0" noProof="0" dirty="0">
                <a:solidFill>
                  <a:schemeClr val="bg2">
                    <a:lumMod val="50000"/>
                  </a:schemeClr>
                </a:solidFill>
                <a:latin typeface="Arial" panose="020B0604020202020204" pitchFamily="34" charset="0"/>
                <a:cs typeface="Arial" panose="020B0604020202020204" pitchFamily="34" charset="0"/>
              </a:rPr>
              <a:t>GERD</a:t>
            </a:r>
          </a:p>
        </p:txBody>
      </p:sp>
      <p:sp>
        <p:nvSpPr>
          <p:cNvPr id="11" name="TextBox 10">
            <a:extLst>
              <a:ext uri="{FF2B5EF4-FFF2-40B4-BE49-F238E27FC236}">
                <a16:creationId xmlns:a16="http://schemas.microsoft.com/office/drawing/2014/main" id="{EA446E5F-D4DF-160F-8472-01E032675E9E}"/>
              </a:ext>
            </a:extLst>
          </p:cNvPr>
          <p:cNvSpPr txBox="1"/>
          <p:nvPr/>
        </p:nvSpPr>
        <p:spPr>
          <a:xfrm>
            <a:off x="1328226" y="4072928"/>
            <a:ext cx="1596516" cy="400110"/>
          </a:xfrm>
          <a:prstGeom prst="rect">
            <a:avLst/>
          </a:prstGeom>
          <a:noFill/>
        </p:spPr>
        <p:txBody>
          <a:bodyPr wrap="square">
            <a:spAutoFit/>
          </a:bodyPr>
          <a:lstStyle/>
          <a:p>
            <a:r>
              <a:rPr lang="en-US" sz="2000" b="1" noProof="0" dirty="0">
                <a:solidFill>
                  <a:schemeClr val="accent1"/>
                </a:solidFill>
                <a:latin typeface="Arial" panose="020B0604020202020204" pitchFamily="34" charset="0"/>
                <a:ea typeface="Apis Black" panose="020B0A04010101010104" pitchFamily="34" charset="0"/>
                <a:cs typeface="Arial" panose="020B0604020202020204" pitchFamily="34" charset="0"/>
              </a:rPr>
              <a:t>10–15</a:t>
            </a:r>
            <a:r>
              <a:rPr lang="en-US" sz="2000" baseline="30000" noProof="0" dirty="0">
                <a:solidFill>
                  <a:schemeClr val="accent1"/>
                </a:solidFill>
                <a:latin typeface="Arial" panose="020B0604020202020204" pitchFamily="34" charset="0"/>
                <a:ea typeface="Apis Black" panose="020B0A04010101010104" pitchFamily="34" charset="0"/>
                <a:cs typeface="Arial" panose="020B0604020202020204" pitchFamily="34" charset="0"/>
              </a:rPr>
              <a:t>3,4,6–8</a:t>
            </a:r>
            <a:endParaRPr lang="en-US" sz="2000" noProof="0" dirty="0">
              <a:solidFill>
                <a:schemeClr val="accent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7A31599-6FEA-D15A-98B4-BC6C9A1E82BA}"/>
              </a:ext>
            </a:extLst>
          </p:cNvPr>
          <p:cNvCxnSpPr>
            <a:cxnSpLocks/>
          </p:cNvCxnSpPr>
          <p:nvPr/>
        </p:nvCxnSpPr>
        <p:spPr>
          <a:xfrm>
            <a:off x="2810442" y="4263428"/>
            <a:ext cx="3242982" cy="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135F992-A506-047B-DE44-21BB363EAA99}"/>
              </a:ext>
            </a:extLst>
          </p:cNvPr>
          <p:cNvGrpSpPr/>
          <p:nvPr/>
        </p:nvGrpSpPr>
        <p:grpSpPr>
          <a:xfrm>
            <a:off x="11271379" y="596453"/>
            <a:ext cx="697347" cy="625857"/>
            <a:chOff x="5604392" y="1604803"/>
            <a:chExt cx="899857" cy="869605"/>
          </a:xfrm>
        </p:grpSpPr>
        <p:sp>
          <p:nvSpPr>
            <p:cNvPr id="13" name="Oval 12">
              <a:hlinkClick r:id="rId4" action="ppaction://hlinksldjump"/>
              <a:extLst>
                <a:ext uri="{FF2B5EF4-FFF2-40B4-BE49-F238E27FC236}">
                  <a16:creationId xmlns:a16="http://schemas.microsoft.com/office/drawing/2014/main" id="{61152AC0-B74B-E859-8A9F-37367D5F23C6}"/>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4" name="Graphic 13">
              <a:hlinkClick r:id="rId4" action="ppaction://hlinksldjump"/>
              <a:extLst>
                <a:ext uri="{FF2B5EF4-FFF2-40B4-BE49-F238E27FC236}">
                  <a16:creationId xmlns:a16="http://schemas.microsoft.com/office/drawing/2014/main" id="{5563AC16-BF8D-CB50-E267-820699A45D5E}"/>
                </a:ext>
              </a:extLst>
            </p:cNvPr>
            <p:cNvPicPr>
              <a:picLocks noChangeAspect="1"/>
            </p:cNvPicPr>
            <p:nvPr/>
          </p:nvPicPr>
          <p:blipFill>
            <a:blip r:embed="rId5">
              <a:extLst>
                <a:ext uri="{96DAC541-7B7A-43D3-8B79-37D633B846F1}">
                  <asvg:svgBlip xmlns:asvg="http://schemas.microsoft.com/office/drawing/2016/SVG/main" r:embed="rId6"/>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15" name="TextBox 14">
            <a:extLst>
              <a:ext uri="{FF2B5EF4-FFF2-40B4-BE49-F238E27FC236}">
                <a16:creationId xmlns:a16="http://schemas.microsoft.com/office/drawing/2014/main" id="{0F439848-55D8-DCDC-9506-F52C48D767D1}"/>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custDataLst>
      <p:tags r:id="rId1"/>
    </p:custDataLst>
    <p:extLst>
      <p:ext uri="{BB962C8B-B14F-4D97-AF65-F5344CB8AC3E}">
        <p14:creationId xmlns:p14="http://schemas.microsoft.com/office/powerpoint/2010/main" val="333933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BE9B0C-09DB-6A77-29BE-F9FD313C8E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DEDD965-7A4E-4481-A2DB-5DB5749DB652}"/>
              </a:ext>
            </a:extLst>
          </p:cNvPr>
          <p:cNvSpPr>
            <a:spLocks noGrp="1"/>
          </p:cNvSpPr>
          <p:nvPr>
            <p:ph type="body" sz="quarter" idx="10"/>
          </p:nvPr>
        </p:nvSpPr>
        <p:spPr>
          <a:xfrm>
            <a:off x="553980" y="1910218"/>
            <a:ext cx="5505508" cy="1814512"/>
          </a:xfrm>
        </p:spPr>
        <p:txBody>
          <a:bodyPr/>
          <a:lstStyle/>
          <a:p>
            <a:r>
              <a:rPr lang="en-US" dirty="0">
                <a:cs typeface="Arial"/>
              </a:rPr>
              <a:t>Metabolic complications</a:t>
            </a:r>
            <a:endParaRPr lang="en-US" dirty="0"/>
          </a:p>
        </p:txBody>
      </p:sp>
      <p:sp>
        <p:nvSpPr>
          <p:cNvPr id="11" name="Text Placeholder 10">
            <a:extLst>
              <a:ext uri="{FF2B5EF4-FFF2-40B4-BE49-F238E27FC236}">
                <a16:creationId xmlns:a16="http://schemas.microsoft.com/office/drawing/2014/main" id="{96B8EA3F-194E-05E5-4B35-4F28D214290F}"/>
              </a:ext>
            </a:extLst>
          </p:cNvPr>
          <p:cNvSpPr>
            <a:spLocks noGrp="1"/>
          </p:cNvSpPr>
          <p:nvPr>
            <p:ph type="body" sz="quarter" idx="11"/>
          </p:nvPr>
        </p:nvSpPr>
        <p:spPr/>
        <p:txBody>
          <a:bodyPr/>
          <a:lstStyle/>
          <a:p>
            <a:r>
              <a:rPr lang="en-US" i="1" dirty="0"/>
              <a:t>Learning objective: </a:t>
            </a:r>
          </a:p>
          <a:p>
            <a:pPr marL="720000"/>
            <a:r>
              <a:rPr lang="en-US" dirty="0">
                <a:solidFill>
                  <a:schemeClr val="bg1"/>
                </a:solidFill>
              </a:rPr>
              <a:t>Demonstrate knowledge of obesity-related metabolic complications and identify the benefits of weight reduction</a:t>
            </a:r>
          </a:p>
          <a:p>
            <a:endParaRPr lang="en-US" dirty="0"/>
          </a:p>
        </p:txBody>
      </p:sp>
      <p:pic>
        <p:nvPicPr>
          <p:cNvPr id="6" name="Graphic 5">
            <a:extLst>
              <a:ext uri="{FF2B5EF4-FFF2-40B4-BE49-F238E27FC236}">
                <a16:creationId xmlns:a16="http://schemas.microsoft.com/office/drawing/2014/main" id="{1F044A27-69C8-D90B-ED50-EC549CA319D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7193" y="4279508"/>
            <a:ext cx="683952" cy="683952"/>
          </a:xfrm>
          <a:prstGeom prst="rect">
            <a:avLst/>
          </a:prstGeom>
        </p:spPr>
      </p:pic>
    </p:spTree>
    <p:extLst>
      <p:ext uri="{BB962C8B-B14F-4D97-AF65-F5344CB8AC3E}">
        <p14:creationId xmlns:p14="http://schemas.microsoft.com/office/powerpoint/2010/main" val="17376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C4F3F-3131-C939-C865-7A3536C92A67}"/>
              </a:ext>
            </a:extLst>
          </p:cNvPr>
          <p:cNvSpPr>
            <a:spLocks noGrp="1"/>
          </p:cNvSpPr>
          <p:nvPr>
            <p:ph type="title"/>
          </p:nvPr>
        </p:nvSpPr>
        <p:spPr/>
        <p:txBody>
          <a:bodyPr/>
          <a:lstStyle/>
          <a:p>
            <a:br>
              <a:rPr lang="en-GB" dirty="0"/>
            </a:br>
            <a:r>
              <a:rPr lang="en-GB" dirty="0"/>
              <a:t>MetS is a cluster of metabolic abnormalities that increase the risk of T2D and CVD</a:t>
            </a:r>
            <a:r>
              <a:rPr lang="en-GB" baseline="30000" dirty="0"/>
              <a:t>1,2</a:t>
            </a:r>
            <a:endParaRPr lang="en-GB" dirty="0">
              <a:latin typeface="+mn-lt"/>
            </a:endParaRPr>
          </a:p>
        </p:txBody>
      </p:sp>
      <p:sp>
        <p:nvSpPr>
          <p:cNvPr id="3" name="Text Placeholder 2">
            <a:extLst>
              <a:ext uri="{FF2B5EF4-FFF2-40B4-BE49-F238E27FC236}">
                <a16:creationId xmlns:a16="http://schemas.microsoft.com/office/drawing/2014/main" id="{F3468D82-79B1-71A5-5E19-43FB5E516D76}"/>
              </a:ext>
            </a:extLst>
          </p:cNvPr>
          <p:cNvSpPr>
            <a:spLocks noGrp="1"/>
          </p:cNvSpPr>
          <p:nvPr>
            <p:ph type="body" sz="quarter" idx="13"/>
          </p:nvPr>
        </p:nvSpPr>
        <p:spPr/>
        <p:txBody>
          <a:bodyPr/>
          <a:lstStyle/>
          <a:p>
            <a:r>
              <a:rPr lang="en-GB" dirty="0"/>
              <a:t>*&gt;94 cm in men and &gt;80 cm in women for individuals with insulin resistance; </a:t>
            </a:r>
            <a:r>
              <a:rPr lang="en-GB" baseline="30000" dirty="0"/>
              <a:t>†</a:t>
            </a:r>
            <a:r>
              <a:rPr lang="en-GB" dirty="0"/>
              <a:t>Ethnic-specific cut-offs should be applied.</a:t>
            </a:r>
            <a:br>
              <a:rPr lang="en-GB" dirty="0"/>
            </a:br>
            <a:r>
              <a:rPr lang="en-GB" dirty="0"/>
              <a:t>CVD, cardiovascular disease; HDL-C, high-density lipoprotein cholesterol; MASLD, metabolic dysfunction</a:t>
            </a:r>
            <a:r>
              <a:rPr lang="en-US" dirty="0"/>
              <a:t>–</a:t>
            </a:r>
            <a:r>
              <a:rPr lang="en-GB" dirty="0"/>
              <a:t>associated steatotic liver disease; MetS, metabolic syndrome; T2D, type 2 diabetes; TG, triglycerides; WC, waist circumference.</a:t>
            </a:r>
            <a:br>
              <a:rPr lang="en-GB" dirty="0"/>
            </a:br>
            <a:r>
              <a:rPr lang="en-GB" dirty="0"/>
              <a:t>1. Alberti KGMM et al. Circulation 2009;120:1640</a:t>
            </a:r>
            <a:r>
              <a:rPr lang="en-GB" dirty="0">
                <a:solidFill>
                  <a:schemeClr val="tx1"/>
                </a:solidFill>
              </a:rPr>
              <a:t>–</a:t>
            </a:r>
            <a:r>
              <a:rPr lang="en-GB" dirty="0"/>
              <a:t>1645; 2. Swarup S et al. Metabolic Syndrome. Mar 7, 2024. In: StatPearls [Internet]. Treasure Island (FL): StatPearls Publishing; 2025; 3. Girish V, John S. Metabolic Dysfunction-Associated Steatotic Liver Disease (MΑSLD). Aug 9, 2025. In: StatPearls [Internet]. Treasure Island (FL): StatPearls Publishing; 2025.</a:t>
            </a:r>
          </a:p>
        </p:txBody>
      </p:sp>
      <p:pic>
        <p:nvPicPr>
          <p:cNvPr id="4" name="Graphic 3">
            <a:extLst>
              <a:ext uri="{FF2B5EF4-FFF2-40B4-BE49-F238E27FC236}">
                <a16:creationId xmlns:a16="http://schemas.microsoft.com/office/drawing/2014/main" id="{3C5FD929-CD02-5F8D-81C1-54A2208F4A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4306" y="2003932"/>
            <a:ext cx="591835" cy="591835"/>
          </a:xfrm>
          <a:prstGeom prst="rect">
            <a:avLst/>
          </a:prstGeom>
        </p:spPr>
      </p:pic>
      <p:sp>
        <p:nvSpPr>
          <p:cNvPr id="5" name="TextBox 4">
            <a:extLst>
              <a:ext uri="{FF2B5EF4-FFF2-40B4-BE49-F238E27FC236}">
                <a16:creationId xmlns:a16="http://schemas.microsoft.com/office/drawing/2014/main" id="{5FE26142-1538-8306-EB21-96007610C4F3}"/>
              </a:ext>
            </a:extLst>
          </p:cNvPr>
          <p:cNvSpPr txBox="1"/>
          <p:nvPr/>
        </p:nvSpPr>
        <p:spPr>
          <a:xfrm>
            <a:off x="902001" y="3262744"/>
            <a:ext cx="5842020" cy="607697"/>
          </a:xfrm>
          <a:prstGeom prst="roundRect">
            <a:avLst>
              <a:gd name="adj" fmla="val 50000"/>
            </a:avLst>
          </a:prstGeom>
          <a:solidFill>
            <a:schemeClr val="tx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ea typeface="+mn-ea"/>
                <a:cs typeface="+mn-cs"/>
              </a:rPr>
              <a:t>MetS</a:t>
            </a:r>
            <a:r>
              <a:rPr kumimoji="0" lang="en-US" sz="1800" b="1" i="0" u="none" strike="noStrike" kern="1200" cap="none" spc="0" normalizeH="0" baseline="30000" noProof="0" dirty="0">
                <a:ln>
                  <a:noFill/>
                </a:ln>
                <a:solidFill>
                  <a:schemeClr val="bg1"/>
                </a:solidFill>
                <a:effectLst/>
                <a:uLnTx/>
                <a:uFillTx/>
                <a:ea typeface="+mn-ea"/>
                <a:cs typeface="+mn-cs"/>
              </a:rPr>
              <a:t>3</a:t>
            </a:r>
            <a:endParaRPr kumimoji="0" lang="en-US" sz="1800" b="1" i="0" u="none" strike="noStrike" kern="1200" cap="none" spc="0" normalizeH="0" baseline="0" noProof="0" dirty="0">
              <a:ln>
                <a:noFill/>
              </a:ln>
              <a:solidFill>
                <a:schemeClr val="bg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Presence of 3 out of 5 risk factors</a:t>
            </a:r>
            <a:endParaRPr kumimoji="0" lang="en-US" sz="1800" i="0" u="none" strike="noStrike" kern="1200" cap="none" spc="0" normalizeH="0" baseline="0" noProof="0" dirty="0">
              <a:ln>
                <a:noFill/>
              </a:ln>
              <a:solidFill>
                <a:schemeClr val="bg1"/>
              </a:solidFill>
              <a:effectLst/>
              <a:uLnTx/>
              <a:uFillTx/>
              <a:ea typeface="+mn-ea"/>
              <a:cs typeface="+mn-cs"/>
            </a:endParaRPr>
          </a:p>
        </p:txBody>
      </p:sp>
      <p:sp>
        <p:nvSpPr>
          <p:cNvPr id="14" name="TextBox 13">
            <a:extLst>
              <a:ext uri="{FF2B5EF4-FFF2-40B4-BE49-F238E27FC236}">
                <a16:creationId xmlns:a16="http://schemas.microsoft.com/office/drawing/2014/main" id="{D8D4D3C8-C8AC-234E-803B-D33605AD22CC}"/>
              </a:ext>
            </a:extLst>
          </p:cNvPr>
          <p:cNvSpPr txBox="1"/>
          <p:nvPr/>
        </p:nvSpPr>
        <p:spPr>
          <a:xfrm>
            <a:off x="942799" y="2587422"/>
            <a:ext cx="1974850" cy="933589"/>
          </a:xfrm>
          <a:prstGeom prst="rect">
            <a:avLst/>
          </a:prstGeom>
          <a:noFill/>
        </p:spPr>
        <p:txBody>
          <a:bodyPr wrap="square">
            <a:spAutoFit/>
          </a:bodyPr>
          <a:lstStyle/>
          <a:p>
            <a:pPr algn="ctr"/>
            <a:r>
              <a:rPr lang="en-GB" sz="1400" b="1" i="0" u="none" strike="noStrike" baseline="0" dirty="0"/>
              <a:t>1. </a:t>
            </a:r>
            <a:r>
              <a:rPr lang="en-GB" sz="1400" b="0" i="0" u="none" strike="noStrike" baseline="0" dirty="0"/>
              <a:t>Elevated WC*</a:t>
            </a:r>
            <a:r>
              <a:rPr lang="en-GB" sz="1400" b="0" i="0" u="none" strike="noStrike" baseline="30000" dirty="0"/>
              <a:t>†</a:t>
            </a:r>
          </a:p>
          <a:p>
            <a:pPr marL="216000" algn="ctr"/>
            <a:r>
              <a:rPr lang="en-GB" sz="1100" dirty="0"/>
              <a:t>Men &gt;102 cm</a:t>
            </a:r>
          </a:p>
          <a:p>
            <a:pPr marL="216000" algn="ctr"/>
            <a:r>
              <a:rPr lang="en-GB" sz="1100" dirty="0"/>
              <a:t>Women &gt;88 cm</a:t>
            </a:r>
          </a:p>
          <a:p>
            <a:pPr marL="342900" indent="-342900" algn="ctr">
              <a:buAutoNum type="arabicPeriod"/>
            </a:pPr>
            <a:endParaRPr lang="en-GB" sz="1400" b="0" i="0" u="none" strike="noStrike" baseline="30000" dirty="0"/>
          </a:p>
          <a:p>
            <a:pPr marL="342900" indent="-342900" algn="ctr">
              <a:buAutoNum type="arabicPeriod"/>
            </a:pPr>
            <a:endParaRPr lang="en-GB" sz="1400" b="0" i="0" u="none" strike="noStrike" baseline="30000" dirty="0"/>
          </a:p>
        </p:txBody>
      </p:sp>
      <p:sp>
        <p:nvSpPr>
          <p:cNvPr id="17" name="TextBox 16">
            <a:extLst>
              <a:ext uri="{FF2B5EF4-FFF2-40B4-BE49-F238E27FC236}">
                <a16:creationId xmlns:a16="http://schemas.microsoft.com/office/drawing/2014/main" id="{FB984C56-9F04-3EA3-A90B-6A73BF831D9E}"/>
              </a:ext>
            </a:extLst>
          </p:cNvPr>
          <p:cNvSpPr txBox="1"/>
          <p:nvPr/>
        </p:nvSpPr>
        <p:spPr>
          <a:xfrm>
            <a:off x="4427436" y="2587422"/>
            <a:ext cx="2472887" cy="892552"/>
          </a:xfrm>
          <a:prstGeom prst="rect">
            <a:avLst/>
          </a:prstGeom>
          <a:noFill/>
        </p:spPr>
        <p:txBody>
          <a:bodyPr wrap="square">
            <a:spAutoFit/>
          </a:bodyPr>
          <a:lstStyle/>
          <a:p>
            <a:pPr algn="ctr"/>
            <a:r>
              <a:rPr lang="en-GB" sz="1400" b="1" i="0" u="none" strike="noStrike" baseline="0" dirty="0"/>
              <a:t>3. </a:t>
            </a:r>
            <a:r>
              <a:rPr lang="en-GB" sz="1400" b="0" i="0" u="none" strike="noStrike" baseline="0" dirty="0"/>
              <a:t>Reduced HDL-C </a:t>
            </a:r>
          </a:p>
          <a:p>
            <a:pPr marL="216000" algn="ctr"/>
            <a:r>
              <a:rPr lang="en-GB" sz="1100" dirty="0"/>
              <a:t>Men: &lt;40 mg/dL</a:t>
            </a:r>
          </a:p>
          <a:p>
            <a:pPr marL="216000" algn="ctr"/>
            <a:r>
              <a:rPr lang="en-GB" sz="1100" dirty="0"/>
              <a:t>Women &lt;50 mg/dL</a:t>
            </a:r>
          </a:p>
          <a:p>
            <a:pPr algn="ctr"/>
            <a:endParaRPr lang="en-GB" sz="1400" dirty="0"/>
          </a:p>
        </p:txBody>
      </p:sp>
      <p:sp>
        <p:nvSpPr>
          <p:cNvPr id="21" name="TextBox 20">
            <a:extLst>
              <a:ext uri="{FF2B5EF4-FFF2-40B4-BE49-F238E27FC236}">
                <a16:creationId xmlns:a16="http://schemas.microsoft.com/office/drawing/2014/main" id="{1230B5C9-51B5-EE8F-08B8-EF1CED83ED4B}"/>
              </a:ext>
            </a:extLst>
          </p:cNvPr>
          <p:cNvSpPr txBox="1"/>
          <p:nvPr/>
        </p:nvSpPr>
        <p:spPr>
          <a:xfrm>
            <a:off x="2836300" y="2587422"/>
            <a:ext cx="1860550" cy="492443"/>
          </a:xfrm>
          <a:prstGeom prst="rect">
            <a:avLst/>
          </a:prstGeom>
          <a:noFill/>
        </p:spPr>
        <p:txBody>
          <a:bodyPr wrap="square">
            <a:spAutoFit/>
          </a:bodyPr>
          <a:lstStyle/>
          <a:p>
            <a:pPr algn="ctr"/>
            <a:r>
              <a:rPr lang="en-GB" sz="1400" b="1" i="0" u="none" strike="noStrike" baseline="0" dirty="0"/>
              <a:t>2. </a:t>
            </a:r>
            <a:r>
              <a:rPr lang="en-GB" sz="1400" b="0" i="0" u="none" strike="noStrike" baseline="0" dirty="0"/>
              <a:t>Elevated TG</a:t>
            </a:r>
          </a:p>
          <a:p>
            <a:pPr marL="216000" algn="ctr"/>
            <a:r>
              <a:rPr lang="en-GB" sz="1200" dirty="0"/>
              <a:t>≥150 mg/dL  </a:t>
            </a:r>
          </a:p>
        </p:txBody>
      </p:sp>
      <p:sp>
        <p:nvSpPr>
          <p:cNvPr id="25" name="TextBox 24">
            <a:extLst>
              <a:ext uri="{FF2B5EF4-FFF2-40B4-BE49-F238E27FC236}">
                <a16:creationId xmlns:a16="http://schemas.microsoft.com/office/drawing/2014/main" id="{6E64EC55-0A5C-75F8-4438-29846D49BE7C}"/>
              </a:ext>
            </a:extLst>
          </p:cNvPr>
          <p:cNvSpPr txBox="1"/>
          <p:nvPr/>
        </p:nvSpPr>
        <p:spPr>
          <a:xfrm>
            <a:off x="3593998" y="5146357"/>
            <a:ext cx="3365126" cy="492443"/>
          </a:xfrm>
          <a:prstGeom prst="rect">
            <a:avLst/>
          </a:prstGeom>
          <a:noFill/>
        </p:spPr>
        <p:txBody>
          <a:bodyPr wrap="square">
            <a:spAutoFit/>
          </a:bodyPr>
          <a:lstStyle/>
          <a:p>
            <a:pPr algn="ctr"/>
            <a:r>
              <a:rPr lang="en-GB" sz="1400" b="1" dirty="0"/>
              <a:t>4. </a:t>
            </a:r>
            <a:r>
              <a:rPr lang="en-GB" sz="1400" b="0" i="0" u="none" strike="noStrike" baseline="0" dirty="0"/>
              <a:t>Elevated blood pressure</a:t>
            </a:r>
          </a:p>
          <a:p>
            <a:pPr algn="ctr"/>
            <a:r>
              <a:rPr lang="en-GB" sz="1100" dirty="0"/>
              <a:t>Systolic ≥130 and/or diastolic ≥85 mm Hg</a:t>
            </a:r>
          </a:p>
        </p:txBody>
      </p:sp>
      <p:sp>
        <p:nvSpPr>
          <p:cNvPr id="27" name="TextBox 26">
            <a:extLst>
              <a:ext uri="{FF2B5EF4-FFF2-40B4-BE49-F238E27FC236}">
                <a16:creationId xmlns:a16="http://schemas.microsoft.com/office/drawing/2014/main" id="{BFB7B5E6-4942-4E00-7B96-B9DAC1F0858E}"/>
              </a:ext>
            </a:extLst>
          </p:cNvPr>
          <p:cNvSpPr txBox="1"/>
          <p:nvPr/>
        </p:nvSpPr>
        <p:spPr>
          <a:xfrm>
            <a:off x="1051234" y="5146357"/>
            <a:ext cx="2675383" cy="492443"/>
          </a:xfrm>
          <a:prstGeom prst="rect">
            <a:avLst/>
          </a:prstGeom>
          <a:noFill/>
        </p:spPr>
        <p:txBody>
          <a:bodyPr wrap="square">
            <a:spAutoFit/>
          </a:bodyPr>
          <a:lstStyle/>
          <a:p>
            <a:pPr algn="ctr"/>
            <a:r>
              <a:rPr lang="en-GB" sz="1400" b="1" i="0" u="none" strike="noStrike" baseline="0" dirty="0"/>
              <a:t>5</a:t>
            </a:r>
            <a:r>
              <a:rPr lang="en-GB" sz="1400" b="0" i="0" u="none" strike="noStrike" baseline="0" dirty="0"/>
              <a:t>. Elevated fasting glucose</a:t>
            </a:r>
            <a:r>
              <a:rPr lang="en-GB" sz="1400" dirty="0"/>
              <a:t> </a:t>
            </a:r>
          </a:p>
          <a:p>
            <a:pPr marL="216000" algn="ctr"/>
            <a:r>
              <a:rPr lang="en-GB" sz="1200" dirty="0"/>
              <a:t>≥100 mg/dL</a:t>
            </a:r>
            <a:endParaRPr lang="en-GB" sz="1600" dirty="0"/>
          </a:p>
        </p:txBody>
      </p:sp>
      <p:sp>
        <p:nvSpPr>
          <p:cNvPr id="31" name="TextBox 30">
            <a:extLst>
              <a:ext uri="{FF2B5EF4-FFF2-40B4-BE49-F238E27FC236}">
                <a16:creationId xmlns:a16="http://schemas.microsoft.com/office/drawing/2014/main" id="{BC44A58F-3AA4-E06A-F80D-4C6D3D5E425C}"/>
              </a:ext>
            </a:extLst>
          </p:cNvPr>
          <p:cNvSpPr txBox="1"/>
          <p:nvPr/>
        </p:nvSpPr>
        <p:spPr>
          <a:xfrm>
            <a:off x="3465883" y="1634155"/>
            <a:ext cx="2577144" cy="338554"/>
          </a:xfrm>
          <a:prstGeom prst="rect">
            <a:avLst/>
          </a:prstGeom>
          <a:noFill/>
        </p:spPr>
        <p:txBody>
          <a:bodyPr wrap="square">
            <a:spAutoFit/>
          </a:bodyPr>
          <a:lstStyle/>
          <a:p>
            <a:pPr algn="ctr"/>
            <a:r>
              <a:rPr lang="en-GB" sz="1600" b="1" i="0" u="none" strike="noStrike" baseline="0" dirty="0"/>
              <a:t>Dyslipidemia</a:t>
            </a:r>
          </a:p>
        </p:txBody>
      </p:sp>
      <p:pic>
        <p:nvPicPr>
          <p:cNvPr id="46" name="Picture 45">
            <a:extLst>
              <a:ext uri="{FF2B5EF4-FFF2-40B4-BE49-F238E27FC236}">
                <a16:creationId xmlns:a16="http://schemas.microsoft.com/office/drawing/2014/main" id="{B002062C-74DF-F42B-A9D2-5742586C0C72}"/>
              </a:ext>
            </a:extLst>
          </p:cNvPr>
          <p:cNvPicPr>
            <a:picLocks noChangeAspect="1"/>
          </p:cNvPicPr>
          <p:nvPr/>
        </p:nvPicPr>
        <p:blipFill>
          <a:blip r:embed="rId5">
            <a:extLst>
              <a:ext uri="{96DAC541-7B7A-43D3-8B79-37D633B846F1}">
                <asvg:svgBlip xmlns:asvg="http://schemas.microsoft.com/office/drawing/2016/SVG/main" r:embed="rId6"/>
              </a:ext>
            </a:extLst>
          </a:blip>
          <a:srcRect l="5" r="5"/>
          <a:stretch/>
        </p:blipFill>
        <p:spPr>
          <a:xfrm>
            <a:off x="4950943" y="4423410"/>
            <a:ext cx="651236" cy="651308"/>
          </a:xfrm>
          <a:prstGeom prst="rect">
            <a:avLst/>
          </a:prstGeom>
        </p:spPr>
      </p:pic>
      <p:sp>
        <p:nvSpPr>
          <p:cNvPr id="55" name="TextBox 54">
            <a:extLst>
              <a:ext uri="{FF2B5EF4-FFF2-40B4-BE49-F238E27FC236}">
                <a16:creationId xmlns:a16="http://schemas.microsoft.com/office/drawing/2014/main" id="{E42E6E3A-9ED5-5DC6-F2F9-C77FC4B885A6}"/>
              </a:ext>
            </a:extLst>
          </p:cNvPr>
          <p:cNvSpPr txBox="1"/>
          <p:nvPr/>
        </p:nvSpPr>
        <p:spPr>
          <a:xfrm>
            <a:off x="797429" y="1634155"/>
            <a:ext cx="2265589" cy="338554"/>
          </a:xfrm>
          <a:prstGeom prst="rect">
            <a:avLst/>
          </a:prstGeom>
          <a:noFill/>
        </p:spPr>
        <p:txBody>
          <a:bodyPr wrap="square">
            <a:spAutoFit/>
          </a:bodyPr>
          <a:lstStyle/>
          <a:p>
            <a:pPr algn="ctr"/>
            <a:r>
              <a:rPr lang="en-GB" sz="1600" b="1" i="0" u="none" strike="noStrike" kern="1200" baseline="0" dirty="0">
                <a:solidFill>
                  <a:schemeClr val="tx1"/>
                </a:solidFill>
                <a:latin typeface="Arial" panose="020B0604020202020204" pitchFamily="34" charset="0"/>
                <a:ea typeface="+mn-ea"/>
                <a:cs typeface="+mn-cs"/>
              </a:rPr>
              <a:t>Central obesity</a:t>
            </a:r>
            <a:endParaRPr lang="en-GB" sz="1600" b="1" dirty="0"/>
          </a:p>
        </p:txBody>
      </p:sp>
      <p:sp>
        <p:nvSpPr>
          <p:cNvPr id="61" name="TextBox 60">
            <a:extLst>
              <a:ext uri="{FF2B5EF4-FFF2-40B4-BE49-F238E27FC236}">
                <a16:creationId xmlns:a16="http://schemas.microsoft.com/office/drawing/2014/main" id="{C4ABC6A8-03BE-7D73-B957-A3098DADB2CB}"/>
              </a:ext>
            </a:extLst>
          </p:cNvPr>
          <p:cNvSpPr txBox="1"/>
          <p:nvPr/>
        </p:nvSpPr>
        <p:spPr>
          <a:xfrm>
            <a:off x="4376561" y="4107738"/>
            <a:ext cx="1800000" cy="338554"/>
          </a:xfrm>
          <a:prstGeom prst="rect">
            <a:avLst/>
          </a:prstGeom>
          <a:noFill/>
        </p:spPr>
        <p:txBody>
          <a:bodyPr wrap="square">
            <a:spAutoFit/>
          </a:bodyPr>
          <a:lstStyle/>
          <a:p>
            <a:pPr algn="ctr"/>
            <a:r>
              <a:rPr lang="en-GB" sz="1600" b="1" dirty="0"/>
              <a:t>Hypertension</a:t>
            </a:r>
          </a:p>
        </p:txBody>
      </p:sp>
      <p:sp>
        <p:nvSpPr>
          <p:cNvPr id="63" name="TextBox 62">
            <a:extLst>
              <a:ext uri="{FF2B5EF4-FFF2-40B4-BE49-F238E27FC236}">
                <a16:creationId xmlns:a16="http://schemas.microsoft.com/office/drawing/2014/main" id="{AFA033C9-69E2-3DDD-4E5A-8BA1D3094D94}"/>
              </a:ext>
            </a:extLst>
          </p:cNvPr>
          <p:cNvSpPr txBox="1"/>
          <p:nvPr/>
        </p:nvSpPr>
        <p:spPr>
          <a:xfrm>
            <a:off x="1393636" y="3892295"/>
            <a:ext cx="1990578" cy="584775"/>
          </a:xfrm>
          <a:prstGeom prst="rect">
            <a:avLst/>
          </a:prstGeom>
          <a:noFill/>
        </p:spPr>
        <p:txBody>
          <a:bodyPr wrap="square">
            <a:spAutoFit/>
          </a:bodyPr>
          <a:lstStyle/>
          <a:p>
            <a:pPr algn="ctr"/>
            <a:r>
              <a:rPr lang="en-GB" sz="1600" b="1" i="0" u="none" strike="noStrike" baseline="0" dirty="0"/>
              <a:t>Dysglycemia/</a:t>
            </a:r>
            <a:br>
              <a:rPr lang="en-GB" sz="1600" b="1" i="0" u="none" strike="noStrike" baseline="0" dirty="0"/>
            </a:br>
            <a:r>
              <a:rPr lang="en-GB" sz="1600" b="1" i="0" u="none" strike="noStrike" baseline="0" dirty="0"/>
              <a:t>insulin resistance </a:t>
            </a:r>
          </a:p>
        </p:txBody>
      </p:sp>
      <p:sp>
        <p:nvSpPr>
          <p:cNvPr id="68" name="Graphic 108">
            <a:extLst>
              <a:ext uri="{FF2B5EF4-FFF2-40B4-BE49-F238E27FC236}">
                <a16:creationId xmlns:a16="http://schemas.microsoft.com/office/drawing/2014/main" id="{37C67AB8-BB47-7C23-4E44-027559E99900}"/>
              </a:ext>
            </a:extLst>
          </p:cNvPr>
          <p:cNvSpPr/>
          <p:nvPr/>
        </p:nvSpPr>
        <p:spPr>
          <a:xfrm>
            <a:off x="7706600" y="1879929"/>
            <a:ext cx="980200" cy="809054"/>
          </a:xfrm>
          <a:custGeom>
            <a:avLst/>
            <a:gdLst>
              <a:gd name="connsiteX0" fmla="*/ 660962 w 688203"/>
              <a:gd name="connsiteY0" fmla="*/ 0 h 622864"/>
              <a:gd name="connsiteX1" fmla="*/ 656312 w 688203"/>
              <a:gd name="connsiteY1" fmla="*/ 5328 h 622864"/>
              <a:gd name="connsiteX2" fmla="*/ 471994 w 688203"/>
              <a:gd name="connsiteY2" fmla="*/ 106778 h 622864"/>
              <a:gd name="connsiteX3" fmla="*/ 411973 w 688203"/>
              <a:gd name="connsiteY3" fmla="*/ 121925 h 622864"/>
              <a:gd name="connsiteX4" fmla="*/ 286039 w 688203"/>
              <a:gd name="connsiteY4" fmla="*/ 166708 h 622864"/>
              <a:gd name="connsiteX5" fmla="*/ 288597 w 688203"/>
              <a:gd name="connsiteY5" fmla="*/ 144593 h 622864"/>
              <a:gd name="connsiteX6" fmla="*/ 255297 w 688203"/>
              <a:gd name="connsiteY6" fmla="*/ 88981 h 622864"/>
              <a:gd name="connsiteX7" fmla="*/ 79337 w 688203"/>
              <a:gd name="connsiteY7" fmla="*/ 169397 h 622864"/>
              <a:gd name="connsiteX8" fmla="*/ 492 w 688203"/>
              <a:gd name="connsiteY8" fmla="*/ 383344 h 622864"/>
              <a:gd name="connsiteX9" fmla="*/ 250532 w 688203"/>
              <a:gd name="connsiteY9" fmla="*/ 622822 h 622864"/>
              <a:gd name="connsiteX10" fmla="*/ 255086 w 688203"/>
              <a:gd name="connsiteY10" fmla="*/ 622865 h 622864"/>
              <a:gd name="connsiteX11" fmla="*/ 460612 w 688203"/>
              <a:gd name="connsiteY11" fmla="*/ 522761 h 622864"/>
              <a:gd name="connsiteX12" fmla="*/ 566101 w 688203"/>
              <a:gd name="connsiteY12" fmla="*/ 522761 h 622864"/>
              <a:gd name="connsiteX13" fmla="*/ 599402 w 688203"/>
              <a:gd name="connsiteY13" fmla="*/ 467148 h 622864"/>
              <a:gd name="connsiteX14" fmla="*/ 566101 w 688203"/>
              <a:gd name="connsiteY14" fmla="*/ 411536 h 622864"/>
              <a:gd name="connsiteX15" fmla="*/ 395914 w 688203"/>
              <a:gd name="connsiteY15" fmla="*/ 411536 h 622864"/>
              <a:gd name="connsiteX16" fmla="*/ 399599 w 688203"/>
              <a:gd name="connsiteY16" fmla="*/ 378168 h 622864"/>
              <a:gd name="connsiteX17" fmla="*/ 399599 w 688203"/>
              <a:gd name="connsiteY17" fmla="*/ 352822 h 622864"/>
              <a:gd name="connsiteX18" fmla="*/ 480758 w 688203"/>
              <a:gd name="connsiteY18" fmla="*/ 325716 h 622864"/>
              <a:gd name="connsiteX19" fmla="*/ 616416 w 688203"/>
              <a:gd name="connsiteY19" fmla="*/ 233688 h 622864"/>
              <a:gd name="connsiteX20" fmla="*/ 688203 w 688203"/>
              <a:gd name="connsiteY20" fmla="*/ 37305 h 622864"/>
              <a:gd name="connsiteX21" fmla="*/ 688203 w 688203"/>
              <a:gd name="connsiteY21" fmla="*/ 0 h 622864"/>
              <a:gd name="connsiteX22" fmla="*/ 419399 w 688203"/>
              <a:gd name="connsiteY22" fmla="*/ 142893 h 622864"/>
              <a:gd name="connsiteX23" fmla="*/ 475366 w 688203"/>
              <a:gd name="connsiteY23" fmla="*/ 128757 h 622864"/>
              <a:gd name="connsiteX24" fmla="*/ 482780 w 688203"/>
              <a:gd name="connsiteY24" fmla="*/ 127291 h 622864"/>
              <a:gd name="connsiteX25" fmla="*/ 446564 w 688203"/>
              <a:gd name="connsiteY25" fmla="*/ 170830 h 622864"/>
              <a:gd name="connsiteX26" fmla="*/ 463610 w 688203"/>
              <a:gd name="connsiteY26" fmla="*/ 185070 h 622864"/>
              <a:gd name="connsiteX27" fmla="*/ 486103 w 688203"/>
              <a:gd name="connsiteY27" fmla="*/ 158018 h 622864"/>
              <a:gd name="connsiteX28" fmla="*/ 518178 w 688203"/>
              <a:gd name="connsiteY28" fmla="*/ 190164 h 622864"/>
              <a:gd name="connsiteX29" fmla="*/ 326094 w 688203"/>
              <a:gd name="connsiteY29" fmla="*/ 288791 h 622864"/>
              <a:gd name="connsiteX30" fmla="*/ 299698 w 688203"/>
              <a:gd name="connsiteY30" fmla="*/ 262337 h 622864"/>
              <a:gd name="connsiteX31" fmla="*/ 299698 w 688203"/>
              <a:gd name="connsiteY31" fmla="*/ 222452 h 622864"/>
              <a:gd name="connsiteX32" fmla="*/ 277497 w 688203"/>
              <a:gd name="connsiteY32" fmla="*/ 222452 h 622864"/>
              <a:gd name="connsiteX33" fmla="*/ 277497 w 688203"/>
              <a:gd name="connsiteY33" fmla="*/ 271548 h 622864"/>
              <a:gd name="connsiteX34" fmla="*/ 303789 w 688203"/>
              <a:gd name="connsiteY34" fmla="*/ 297899 h 622864"/>
              <a:gd name="connsiteX35" fmla="*/ 296988 w 688203"/>
              <a:gd name="connsiteY35" fmla="*/ 300554 h 622864"/>
              <a:gd name="connsiteX36" fmla="*/ 237390 w 688203"/>
              <a:gd name="connsiteY36" fmla="*/ 308022 h 622864"/>
              <a:gd name="connsiteX37" fmla="*/ 185151 w 688203"/>
              <a:gd name="connsiteY37" fmla="*/ 338386 h 622864"/>
              <a:gd name="connsiteX38" fmla="*/ 148876 w 688203"/>
              <a:gd name="connsiteY38" fmla="*/ 359903 h 622864"/>
              <a:gd name="connsiteX39" fmla="*/ 111494 w 688203"/>
              <a:gd name="connsiteY39" fmla="*/ 365259 h 622864"/>
              <a:gd name="connsiteX40" fmla="*/ 152572 w 688203"/>
              <a:gd name="connsiteY40" fmla="*/ 263917 h 622864"/>
              <a:gd name="connsiteX41" fmla="*/ 171444 w 688203"/>
              <a:gd name="connsiteY41" fmla="*/ 301733 h 622864"/>
              <a:gd name="connsiteX42" fmla="*/ 235260 w 688203"/>
              <a:gd name="connsiteY42" fmla="*/ 288942 h 622864"/>
              <a:gd name="connsiteX43" fmla="*/ 230896 w 688203"/>
              <a:gd name="connsiteY43" fmla="*/ 267132 h 622864"/>
              <a:gd name="connsiteX44" fmla="*/ 183709 w 688203"/>
              <a:gd name="connsiteY44" fmla="*/ 276588 h 622864"/>
              <a:gd name="connsiteX45" fmla="*/ 168881 w 688203"/>
              <a:gd name="connsiteY45" fmla="*/ 246870 h 622864"/>
              <a:gd name="connsiteX46" fmla="*/ 229119 w 688203"/>
              <a:gd name="connsiteY46" fmla="*/ 210520 h 622864"/>
              <a:gd name="connsiteX47" fmla="*/ 260543 w 688203"/>
              <a:gd name="connsiteY47" fmla="*/ 199343 h 622864"/>
              <a:gd name="connsiteX48" fmla="*/ 264419 w 688203"/>
              <a:gd name="connsiteY48" fmla="*/ 197964 h 622864"/>
              <a:gd name="connsiteX49" fmla="*/ 315876 w 688203"/>
              <a:gd name="connsiteY49" fmla="*/ 179667 h 622864"/>
              <a:gd name="connsiteX50" fmla="*/ 332972 w 688203"/>
              <a:gd name="connsiteY50" fmla="*/ 213919 h 622864"/>
              <a:gd name="connsiteX51" fmla="*/ 332972 w 688203"/>
              <a:gd name="connsiteY51" fmla="*/ 255819 h 622864"/>
              <a:gd name="connsiteX52" fmla="*/ 355172 w 688203"/>
              <a:gd name="connsiteY52" fmla="*/ 255819 h 622864"/>
              <a:gd name="connsiteX53" fmla="*/ 355172 w 688203"/>
              <a:gd name="connsiteY53" fmla="*/ 222452 h 622864"/>
              <a:gd name="connsiteX54" fmla="*/ 399573 w 688203"/>
              <a:gd name="connsiteY54" fmla="*/ 222452 h 622864"/>
              <a:gd name="connsiteX55" fmla="*/ 399573 w 688203"/>
              <a:gd name="connsiteY55" fmla="*/ 200206 h 622864"/>
              <a:gd name="connsiteX56" fmla="*/ 350933 w 688203"/>
              <a:gd name="connsiteY56" fmla="*/ 200206 h 622864"/>
              <a:gd name="connsiteX57" fmla="*/ 336961 w 688203"/>
              <a:gd name="connsiteY57" fmla="*/ 172200 h 622864"/>
              <a:gd name="connsiteX58" fmla="*/ 227325 w 688203"/>
              <a:gd name="connsiteY58" fmla="*/ 483111 h 622864"/>
              <a:gd name="connsiteX59" fmla="*/ 231297 w 688203"/>
              <a:gd name="connsiteY59" fmla="*/ 510992 h 622864"/>
              <a:gd name="connsiteX60" fmla="*/ 111472 w 688203"/>
              <a:gd name="connsiteY60" fmla="*/ 387760 h 622864"/>
              <a:gd name="connsiteX61" fmla="*/ 152029 w 688203"/>
              <a:gd name="connsiteY61" fmla="*/ 381954 h 622864"/>
              <a:gd name="connsiteX62" fmla="*/ 202913 w 688203"/>
              <a:gd name="connsiteY62" fmla="*/ 351763 h 622864"/>
              <a:gd name="connsiteX63" fmla="*/ 240142 w 688203"/>
              <a:gd name="connsiteY63" fmla="*/ 330121 h 622864"/>
              <a:gd name="connsiteX64" fmla="*/ 288597 w 688203"/>
              <a:gd name="connsiteY64" fmla="*/ 324037 h 622864"/>
              <a:gd name="connsiteX65" fmla="*/ 288597 w 688203"/>
              <a:gd name="connsiteY65" fmla="*/ 358236 h 622864"/>
              <a:gd name="connsiteX66" fmla="*/ 268782 w 688203"/>
              <a:gd name="connsiteY66" fmla="*/ 400635 h 622864"/>
              <a:gd name="connsiteX67" fmla="*/ 254359 w 688203"/>
              <a:gd name="connsiteY67" fmla="*/ 412681 h 622864"/>
              <a:gd name="connsiteX68" fmla="*/ 227325 w 688203"/>
              <a:gd name="connsiteY68" fmla="*/ 483111 h 622864"/>
              <a:gd name="connsiteX69" fmla="*/ 266397 w 688203"/>
              <a:gd name="connsiteY69" fmla="*/ 144593 h 622864"/>
              <a:gd name="connsiteX70" fmla="*/ 256901 w 688203"/>
              <a:gd name="connsiteY70" fmla="*/ 177070 h 622864"/>
              <a:gd name="connsiteX71" fmla="*/ 254885 w 688203"/>
              <a:gd name="connsiteY71" fmla="*/ 177782 h 622864"/>
              <a:gd name="connsiteX72" fmla="*/ 244197 w 688203"/>
              <a:gd name="connsiteY72" fmla="*/ 144593 h 622864"/>
              <a:gd name="connsiteX73" fmla="*/ 255297 w 688203"/>
              <a:gd name="connsiteY73" fmla="*/ 111226 h 622864"/>
              <a:gd name="connsiteX74" fmla="*/ 266397 w 688203"/>
              <a:gd name="connsiteY74" fmla="*/ 144593 h 622864"/>
              <a:gd name="connsiteX75" fmla="*/ 577202 w 688203"/>
              <a:gd name="connsiteY75" fmla="*/ 467148 h 622864"/>
              <a:gd name="connsiteX76" fmla="*/ 566101 w 688203"/>
              <a:gd name="connsiteY76" fmla="*/ 500516 h 622864"/>
              <a:gd name="connsiteX77" fmla="*/ 555001 w 688203"/>
              <a:gd name="connsiteY77" fmla="*/ 467148 h 622864"/>
              <a:gd name="connsiteX78" fmla="*/ 566101 w 688203"/>
              <a:gd name="connsiteY78" fmla="*/ 433781 h 622864"/>
              <a:gd name="connsiteX79" fmla="*/ 577202 w 688203"/>
              <a:gd name="connsiteY79" fmla="*/ 467148 h 622864"/>
              <a:gd name="connsiteX80" fmla="*/ 539224 w 688203"/>
              <a:gd name="connsiteY80" fmla="*/ 433781 h 622864"/>
              <a:gd name="connsiteX81" fmla="*/ 532801 w 688203"/>
              <a:gd name="connsiteY81" fmla="*/ 467148 h 622864"/>
              <a:gd name="connsiteX82" fmla="*/ 539224 w 688203"/>
              <a:gd name="connsiteY82" fmla="*/ 500516 h 622864"/>
              <a:gd name="connsiteX83" fmla="*/ 449501 w 688203"/>
              <a:gd name="connsiteY83" fmla="*/ 500516 h 622864"/>
              <a:gd name="connsiteX84" fmla="*/ 446173 w 688203"/>
              <a:gd name="connsiteY84" fmla="*/ 505024 h 622864"/>
              <a:gd name="connsiteX85" fmla="*/ 250944 w 688203"/>
              <a:gd name="connsiteY85" fmla="*/ 600576 h 622864"/>
              <a:gd name="connsiteX86" fmla="*/ 22660 w 688203"/>
              <a:gd name="connsiteY86" fmla="*/ 381965 h 622864"/>
              <a:gd name="connsiteX87" fmla="*/ 95510 w 688203"/>
              <a:gd name="connsiteY87" fmla="*/ 184636 h 622864"/>
              <a:gd name="connsiteX88" fmla="*/ 227401 w 688203"/>
              <a:gd name="connsiteY88" fmla="*/ 113442 h 622864"/>
              <a:gd name="connsiteX89" fmla="*/ 221996 w 688203"/>
              <a:gd name="connsiteY89" fmla="*/ 144593 h 622864"/>
              <a:gd name="connsiteX90" fmla="*/ 232571 w 688203"/>
              <a:gd name="connsiteY90" fmla="*/ 185728 h 622864"/>
              <a:gd name="connsiteX91" fmla="*/ 221715 w 688203"/>
              <a:gd name="connsiteY91" fmla="*/ 189583 h 622864"/>
              <a:gd name="connsiteX92" fmla="*/ 88795 w 688203"/>
              <a:gd name="connsiteY92" fmla="*/ 378168 h 622864"/>
              <a:gd name="connsiteX93" fmla="*/ 244197 w 688203"/>
              <a:gd name="connsiteY93" fmla="*/ 533884 h 622864"/>
              <a:gd name="connsiteX94" fmla="*/ 389170 w 688203"/>
              <a:gd name="connsiteY94" fmla="*/ 433781 h 622864"/>
              <a:gd name="connsiteX95" fmla="*/ 473734 w 688203"/>
              <a:gd name="connsiteY95" fmla="*/ 304606 h 622864"/>
              <a:gd name="connsiteX96" fmla="*/ 377399 w 688203"/>
              <a:gd name="connsiteY96" fmla="*/ 336783 h 622864"/>
              <a:gd name="connsiteX97" fmla="*/ 377399 w 688203"/>
              <a:gd name="connsiteY97" fmla="*/ 378168 h 622864"/>
              <a:gd name="connsiteX98" fmla="*/ 253753 w 688203"/>
              <a:gd name="connsiteY98" fmla="*/ 511151 h 622864"/>
              <a:gd name="connsiteX99" fmla="*/ 249303 w 688203"/>
              <a:gd name="connsiteY99" fmla="*/ 479955 h 622864"/>
              <a:gd name="connsiteX100" fmla="*/ 268570 w 688203"/>
              <a:gd name="connsiteY100" fmla="*/ 429757 h 622864"/>
              <a:gd name="connsiteX101" fmla="*/ 282988 w 688203"/>
              <a:gd name="connsiteY101" fmla="*/ 417711 h 622864"/>
              <a:gd name="connsiteX102" fmla="*/ 308565 w 688203"/>
              <a:gd name="connsiteY102" fmla="*/ 376490 h 622864"/>
              <a:gd name="connsiteX103" fmla="*/ 337437 w 688203"/>
              <a:gd name="connsiteY103" fmla="*/ 398191 h 622864"/>
              <a:gd name="connsiteX104" fmla="*/ 350754 w 688203"/>
              <a:gd name="connsiteY104" fmla="*/ 380395 h 622864"/>
              <a:gd name="connsiteX105" fmla="*/ 310798 w 688203"/>
              <a:gd name="connsiteY105" fmla="*/ 350361 h 622864"/>
              <a:gd name="connsiteX106" fmla="*/ 310798 w 688203"/>
              <a:gd name="connsiteY106" fmla="*/ 319074 h 622864"/>
              <a:gd name="connsiteX107" fmla="*/ 483902 w 688203"/>
              <a:gd name="connsiteY107" fmla="*/ 237078 h 622864"/>
              <a:gd name="connsiteX108" fmla="*/ 505722 w 688203"/>
              <a:gd name="connsiteY108" fmla="*/ 245822 h 622864"/>
              <a:gd name="connsiteX109" fmla="*/ 483436 w 688203"/>
              <a:gd name="connsiteY109" fmla="*/ 256987 h 622864"/>
              <a:gd name="connsiteX110" fmla="*/ 493370 w 688203"/>
              <a:gd name="connsiteY110" fmla="*/ 276886 h 622864"/>
              <a:gd name="connsiteX111" fmla="*/ 521701 w 688203"/>
              <a:gd name="connsiteY111" fmla="*/ 262695 h 622864"/>
              <a:gd name="connsiteX112" fmla="*/ 521701 w 688203"/>
              <a:gd name="connsiteY112" fmla="*/ 283284 h 622864"/>
              <a:gd name="connsiteX113" fmla="*/ 473734 w 688203"/>
              <a:gd name="connsiteY113" fmla="*/ 304606 h 622864"/>
              <a:gd name="connsiteX114" fmla="*/ 666003 w 688203"/>
              <a:gd name="connsiteY114" fmla="*/ 37305 h 622864"/>
              <a:gd name="connsiteX115" fmla="*/ 599467 w 688203"/>
              <a:gd name="connsiteY115" fmla="*/ 219307 h 622864"/>
              <a:gd name="connsiteX116" fmla="*/ 543901 w 688203"/>
              <a:gd name="connsiteY116" fmla="*/ 269571 h 622864"/>
              <a:gd name="connsiteX117" fmla="*/ 543901 w 688203"/>
              <a:gd name="connsiteY117" fmla="*/ 237158 h 622864"/>
              <a:gd name="connsiteX118" fmla="*/ 508189 w 688203"/>
              <a:gd name="connsiteY118" fmla="*/ 222842 h 622864"/>
              <a:gd name="connsiteX119" fmla="*/ 571706 w 688203"/>
              <a:gd name="connsiteY119" fmla="*/ 179542 h 622864"/>
              <a:gd name="connsiteX120" fmla="*/ 577532 w 688203"/>
              <a:gd name="connsiteY120" fmla="*/ 202890 h 622864"/>
              <a:gd name="connsiteX121" fmla="*/ 599066 w 688203"/>
              <a:gd name="connsiteY121" fmla="*/ 197497 h 622864"/>
              <a:gd name="connsiteX122" fmla="*/ 590698 w 688203"/>
              <a:gd name="connsiteY122" fmla="*/ 163972 h 622864"/>
              <a:gd name="connsiteX123" fmla="*/ 642215 w 688203"/>
              <a:gd name="connsiteY123" fmla="*/ 105822 h 622864"/>
              <a:gd name="connsiteX124" fmla="*/ 623174 w 688203"/>
              <a:gd name="connsiteY124" fmla="*/ 94379 h 622864"/>
              <a:gd name="connsiteX125" fmla="*/ 536937 w 688203"/>
              <a:gd name="connsiteY125" fmla="*/ 177505 h 622864"/>
              <a:gd name="connsiteX126" fmla="*/ 500373 w 688203"/>
              <a:gd name="connsiteY126" fmla="*/ 140867 h 622864"/>
              <a:gd name="connsiteX127" fmla="*/ 518801 w 688203"/>
              <a:gd name="connsiteY127" fmla="*/ 118715 h 622864"/>
              <a:gd name="connsiteX128" fmla="*/ 665986 w 688203"/>
              <a:gd name="connsiteY128" fmla="*/ 27752 h 622864"/>
              <a:gd name="connsiteX129" fmla="*/ 665986 w 688203"/>
              <a:gd name="connsiteY129" fmla="*/ 37305 h 62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88203" h="622864">
                <a:moveTo>
                  <a:pt x="660962" y="0"/>
                </a:moveTo>
                <a:lnTo>
                  <a:pt x="656312" y="5328"/>
                </a:lnTo>
                <a:cubicBezTo>
                  <a:pt x="608779" y="59751"/>
                  <a:pt x="543321" y="95780"/>
                  <a:pt x="471994" y="106778"/>
                </a:cubicBezTo>
                <a:cubicBezTo>
                  <a:pt x="451588" y="109928"/>
                  <a:pt x="431398" y="115022"/>
                  <a:pt x="411973" y="121925"/>
                </a:cubicBezTo>
                <a:lnTo>
                  <a:pt x="286039" y="166708"/>
                </a:lnTo>
                <a:cubicBezTo>
                  <a:pt x="287698" y="160001"/>
                  <a:pt x="288597" y="152539"/>
                  <a:pt x="288597" y="144593"/>
                </a:cubicBezTo>
                <a:cubicBezTo>
                  <a:pt x="288597" y="112882"/>
                  <a:pt x="274278" y="88981"/>
                  <a:pt x="255297" y="88981"/>
                </a:cubicBezTo>
                <a:cubicBezTo>
                  <a:pt x="190468" y="88981"/>
                  <a:pt x="127976" y="117548"/>
                  <a:pt x="79337" y="169397"/>
                </a:cubicBezTo>
                <a:cubicBezTo>
                  <a:pt x="25245" y="227079"/>
                  <a:pt x="-4229" y="307050"/>
                  <a:pt x="492" y="383344"/>
                </a:cubicBezTo>
                <a:cubicBezTo>
                  <a:pt x="8660" y="515223"/>
                  <a:pt x="118485" y="620409"/>
                  <a:pt x="250532" y="622822"/>
                </a:cubicBezTo>
                <a:cubicBezTo>
                  <a:pt x="252050" y="622854"/>
                  <a:pt x="253563" y="622865"/>
                  <a:pt x="255086" y="622865"/>
                </a:cubicBezTo>
                <a:cubicBezTo>
                  <a:pt x="334516" y="622865"/>
                  <a:pt x="412417" y="584902"/>
                  <a:pt x="460612" y="522761"/>
                </a:cubicBezTo>
                <a:lnTo>
                  <a:pt x="566101" y="522761"/>
                </a:lnTo>
                <a:cubicBezTo>
                  <a:pt x="585083" y="522761"/>
                  <a:pt x="599402" y="498860"/>
                  <a:pt x="599402" y="467148"/>
                </a:cubicBezTo>
                <a:cubicBezTo>
                  <a:pt x="599402" y="435438"/>
                  <a:pt x="585083" y="411536"/>
                  <a:pt x="566101" y="411536"/>
                </a:cubicBezTo>
                <a:lnTo>
                  <a:pt x="395914" y="411536"/>
                </a:lnTo>
                <a:cubicBezTo>
                  <a:pt x="398266" y="400772"/>
                  <a:pt x="399599" y="389627"/>
                  <a:pt x="399599" y="378168"/>
                </a:cubicBezTo>
                <a:lnTo>
                  <a:pt x="399599" y="352822"/>
                </a:lnTo>
                <a:lnTo>
                  <a:pt x="480758" y="325716"/>
                </a:lnTo>
                <a:cubicBezTo>
                  <a:pt x="533554" y="308076"/>
                  <a:pt x="580465" y="276250"/>
                  <a:pt x="616416" y="233688"/>
                </a:cubicBezTo>
                <a:cubicBezTo>
                  <a:pt x="662702" y="178864"/>
                  <a:pt x="688203" y="109124"/>
                  <a:pt x="688203" y="37305"/>
                </a:cubicBezTo>
                <a:lnTo>
                  <a:pt x="688203" y="0"/>
                </a:lnTo>
                <a:close/>
                <a:moveTo>
                  <a:pt x="419399" y="142893"/>
                </a:moveTo>
                <a:cubicBezTo>
                  <a:pt x="437501" y="136453"/>
                  <a:pt x="456342" y="131706"/>
                  <a:pt x="475366" y="128757"/>
                </a:cubicBezTo>
                <a:cubicBezTo>
                  <a:pt x="477864" y="128366"/>
                  <a:pt x="480292" y="127731"/>
                  <a:pt x="482780" y="127291"/>
                </a:cubicBezTo>
                <a:lnTo>
                  <a:pt x="446564" y="170830"/>
                </a:lnTo>
                <a:lnTo>
                  <a:pt x="463610" y="185070"/>
                </a:lnTo>
                <a:lnTo>
                  <a:pt x="486103" y="158018"/>
                </a:lnTo>
                <a:lnTo>
                  <a:pt x="518178" y="190164"/>
                </a:lnTo>
                <a:cubicBezTo>
                  <a:pt x="449637" y="234699"/>
                  <a:pt x="368938" y="270868"/>
                  <a:pt x="326094" y="288791"/>
                </a:cubicBezTo>
                <a:lnTo>
                  <a:pt x="299698" y="262337"/>
                </a:lnTo>
                <a:lnTo>
                  <a:pt x="299698" y="222452"/>
                </a:lnTo>
                <a:lnTo>
                  <a:pt x="277497" y="222452"/>
                </a:lnTo>
                <a:lnTo>
                  <a:pt x="277497" y="271548"/>
                </a:lnTo>
                <a:lnTo>
                  <a:pt x="303789" y="297899"/>
                </a:lnTo>
                <a:cubicBezTo>
                  <a:pt x="300581" y="299164"/>
                  <a:pt x="298250" y="300065"/>
                  <a:pt x="296988" y="300554"/>
                </a:cubicBezTo>
                <a:lnTo>
                  <a:pt x="237390" y="308022"/>
                </a:lnTo>
                <a:cubicBezTo>
                  <a:pt x="216713" y="310612"/>
                  <a:pt x="197672" y="321675"/>
                  <a:pt x="185151" y="338386"/>
                </a:cubicBezTo>
                <a:cubicBezTo>
                  <a:pt x="176328" y="350171"/>
                  <a:pt x="163439" y="357823"/>
                  <a:pt x="148876" y="359903"/>
                </a:cubicBezTo>
                <a:lnTo>
                  <a:pt x="111494" y="365259"/>
                </a:lnTo>
                <a:cubicBezTo>
                  <a:pt x="114247" y="327395"/>
                  <a:pt x="129017" y="292093"/>
                  <a:pt x="152572" y="263917"/>
                </a:cubicBezTo>
                <a:lnTo>
                  <a:pt x="171444" y="301733"/>
                </a:lnTo>
                <a:lnTo>
                  <a:pt x="235260" y="288942"/>
                </a:lnTo>
                <a:lnTo>
                  <a:pt x="230896" y="267132"/>
                </a:lnTo>
                <a:lnTo>
                  <a:pt x="183709" y="276588"/>
                </a:lnTo>
                <a:lnTo>
                  <a:pt x="168881" y="246870"/>
                </a:lnTo>
                <a:cubicBezTo>
                  <a:pt x="186029" y="231152"/>
                  <a:pt x="206344" y="218617"/>
                  <a:pt x="229119" y="210520"/>
                </a:cubicBezTo>
                <a:lnTo>
                  <a:pt x="260543" y="199343"/>
                </a:lnTo>
                <a:cubicBezTo>
                  <a:pt x="261877" y="199018"/>
                  <a:pt x="263150" y="198528"/>
                  <a:pt x="264419" y="197964"/>
                </a:cubicBezTo>
                <a:lnTo>
                  <a:pt x="315876" y="179667"/>
                </a:lnTo>
                <a:lnTo>
                  <a:pt x="332972" y="213919"/>
                </a:lnTo>
                <a:lnTo>
                  <a:pt x="332972" y="255819"/>
                </a:lnTo>
                <a:lnTo>
                  <a:pt x="355172" y="255819"/>
                </a:lnTo>
                <a:lnTo>
                  <a:pt x="355172" y="222452"/>
                </a:lnTo>
                <a:lnTo>
                  <a:pt x="399573" y="222452"/>
                </a:lnTo>
                <a:lnTo>
                  <a:pt x="399573" y="200206"/>
                </a:lnTo>
                <a:lnTo>
                  <a:pt x="350933" y="200206"/>
                </a:lnTo>
                <a:lnTo>
                  <a:pt x="336961" y="172200"/>
                </a:lnTo>
                <a:close/>
                <a:moveTo>
                  <a:pt x="227325" y="483111"/>
                </a:moveTo>
                <a:lnTo>
                  <a:pt x="231297" y="510992"/>
                </a:lnTo>
                <a:cubicBezTo>
                  <a:pt x="167027" y="504779"/>
                  <a:pt x="116101" y="452599"/>
                  <a:pt x="111472" y="387760"/>
                </a:cubicBezTo>
                <a:lnTo>
                  <a:pt x="152029" y="381954"/>
                </a:lnTo>
                <a:cubicBezTo>
                  <a:pt x="172463" y="379026"/>
                  <a:pt x="190533" y="368305"/>
                  <a:pt x="202913" y="351763"/>
                </a:cubicBezTo>
                <a:cubicBezTo>
                  <a:pt x="211840" y="339853"/>
                  <a:pt x="225400" y="331967"/>
                  <a:pt x="240142" y="330121"/>
                </a:cubicBezTo>
                <a:lnTo>
                  <a:pt x="288597" y="324037"/>
                </a:lnTo>
                <a:lnTo>
                  <a:pt x="288597" y="358236"/>
                </a:lnTo>
                <a:cubicBezTo>
                  <a:pt x="288597" y="374666"/>
                  <a:pt x="281367" y="390116"/>
                  <a:pt x="268782" y="400635"/>
                </a:cubicBezTo>
                <a:lnTo>
                  <a:pt x="254359" y="412681"/>
                </a:lnTo>
                <a:cubicBezTo>
                  <a:pt x="233617" y="429991"/>
                  <a:pt x="223514" y="456319"/>
                  <a:pt x="227325" y="483111"/>
                </a:cubicBezTo>
                <a:close/>
                <a:moveTo>
                  <a:pt x="266397" y="144593"/>
                </a:moveTo>
                <a:cubicBezTo>
                  <a:pt x="266397" y="162879"/>
                  <a:pt x="260414" y="174084"/>
                  <a:pt x="256901" y="177070"/>
                </a:cubicBezTo>
                <a:lnTo>
                  <a:pt x="254885" y="177782"/>
                </a:lnTo>
                <a:cubicBezTo>
                  <a:pt x="251834" y="176887"/>
                  <a:pt x="244197" y="165269"/>
                  <a:pt x="244197" y="144593"/>
                </a:cubicBezTo>
                <a:cubicBezTo>
                  <a:pt x="244197" y="123060"/>
                  <a:pt x="252533" y="111226"/>
                  <a:pt x="255297" y="111226"/>
                </a:cubicBezTo>
                <a:cubicBezTo>
                  <a:pt x="258055" y="111226"/>
                  <a:pt x="266397" y="123060"/>
                  <a:pt x="266397" y="144593"/>
                </a:cubicBezTo>
                <a:close/>
                <a:moveTo>
                  <a:pt x="577202" y="467148"/>
                </a:moveTo>
                <a:cubicBezTo>
                  <a:pt x="577202" y="488682"/>
                  <a:pt x="568860" y="500516"/>
                  <a:pt x="566101" y="500516"/>
                </a:cubicBezTo>
                <a:cubicBezTo>
                  <a:pt x="563338" y="500516"/>
                  <a:pt x="555001" y="488682"/>
                  <a:pt x="555001" y="467148"/>
                </a:cubicBezTo>
                <a:cubicBezTo>
                  <a:pt x="555001" y="445615"/>
                  <a:pt x="563338" y="433781"/>
                  <a:pt x="566101" y="433781"/>
                </a:cubicBezTo>
                <a:cubicBezTo>
                  <a:pt x="568860" y="433781"/>
                  <a:pt x="577202" y="445615"/>
                  <a:pt x="577202" y="467148"/>
                </a:cubicBezTo>
                <a:close/>
                <a:moveTo>
                  <a:pt x="539224" y="433781"/>
                </a:moveTo>
                <a:cubicBezTo>
                  <a:pt x="535207" y="442969"/>
                  <a:pt x="532801" y="454370"/>
                  <a:pt x="532801" y="467148"/>
                </a:cubicBezTo>
                <a:cubicBezTo>
                  <a:pt x="532801" y="479928"/>
                  <a:pt x="535207" y="491333"/>
                  <a:pt x="539224" y="500516"/>
                </a:cubicBezTo>
                <a:lnTo>
                  <a:pt x="449501" y="500516"/>
                </a:lnTo>
                <a:lnTo>
                  <a:pt x="446173" y="505024"/>
                </a:lnTo>
                <a:cubicBezTo>
                  <a:pt x="401594" y="565351"/>
                  <a:pt x="327166" y="602092"/>
                  <a:pt x="250944" y="600576"/>
                </a:cubicBezTo>
                <a:cubicBezTo>
                  <a:pt x="130382" y="598388"/>
                  <a:pt x="30107" y="502351"/>
                  <a:pt x="22660" y="381965"/>
                </a:cubicBezTo>
                <a:cubicBezTo>
                  <a:pt x="18297" y="311677"/>
                  <a:pt x="45543" y="237925"/>
                  <a:pt x="95510" y="184636"/>
                </a:cubicBezTo>
                <a:cubicBezTo>
                  <a:pt x="132816" y="144860"/>
                  <a:pt x="178870" y="120339"/>
                  <a:pt x="227401" y="113442"/>
                </a:cubicBezTo>
                <a:cubicBezTo>
                  <a:pt x="223970" y="122229"/>
                  <a:pt x="221996" y="132863"/>
                  <a:pt x="221996" y="144593"/>
                </a:cubicBezTo>
                <a:cubicBezTo>
                  <a:pt x="221996" y="161300"/>
                  <a:pt x="226034" y="175708"/>
                  <a:pt x="232571" y="185728"/>
                </a:cubicBezTo>
                <a:lnTo>
                  <a:pt x="221715" y="189583"/>
                </a:lnTo>
                <a:cubicBezTo>
                  <a:pt x="142203" y="217847"/>
                  <a:pt x="88795" y="293635"/>
                  <a:pt x="88795" y="378168"/>
                </a:cubicBezTo>
                <a:cubicBezTo>
                  <a:pt x="88795" y="464037"/>
                  <a:pt x="158501" y="533884"/>
                  <a:pt x="244197" y="533884"/>
                </a:cubicBezTo>
                <a:cubicBezTo>
                  <a:pt x="310315" y="533884"/>
                  <a:pt x="366765" y="492217"/>
                  <a:pt x="389170" y="433781"/>
                </a:cubicBezTo>
                <a:close/>
                <a:moveTo>
                  <a:pt x="473734" y="304606"/>
                </a:moveTo>
                <a:lnTo>
                  <a:pt x="377399" y="336783"/>
                </a:lnTo>
                <a:lnTo>
                  <a:pt x="377399" y="378168"/>
                </a:lnTo>
                <a:cubicBezTo>
                  <a:pt x="377399" y="448531"/>
                  <a:pt x="322739" y="506214"/>
                  <a:pt x="253753" y="511151"/>
                </a:cubicBezTo>
                <a:lnTo>
                  <a:pt x="249303" y="479955"/>
                </a:lnTo>
                <a:cubicBezTo>
                  <a:pt x="246582" y="460854"/>
                  <a:pt x="253785" y="442091"/>
                  <a:pt x="268570" y="429757"/>
                </a:cubicBezTo>
                <a:lnTo>
                  <a:pt x="282988" y="417711"/>
                </a:lnTo>
                <a:cubicBezTo>
                  <a:pt x="295887" y="406941"/>
                  <a:pt x="304711" y="392473"/>
                  <a:pt x="308565" y="376490"/>
                </a:cubicBezTo>
                <a:lnTo>
                  <a:pt x="337437" y="398191"/>
                </a:lnTo>
                <a:lnTo>
                  <a:pt x="350754" y="380395"/>
                </a:lnTo>
                <a:lnTo>
                  <a:pt x="310798" y="350361"/>
                </a:lnTo>
                <a:lnTo>
                  <a:pt x="310798" y="319074"/>
                </a:lnTo>
                <a:cubicBezTo>
                  <a:pt x="334218" y="309934"/>
                  <a:pt x="409345" y="279444"/>
                  <a:pt x="483902" y="237078"/>
                </a:cubicBezTo>
                <a:lnTo>
                  <a:pt x="505722" y="245822"/>
                </a:lnTo>
                <a:lnTo>
                  <a:pt x="483436" y="256987"/>
                </a:lnTo>
                <a:lnTo>
                  <a:pt x="493370" y="276886"/>
                </a:lnTo>
                <a:lnTo>
                  <a:pt x="521701" y="262695"/>
                </a:lnTo>
                <a:lnTo>
                  <a:pt x="521701" y="283284"/>
                </a:lnTo>
                <a:cubicBezTo>
                  <a:pt x="506449" y="291805"/>
                  <a:pt x="490439" y="299022"/>
                  <a:pt x="473734" y="304606"/>
                </a:cubicBezTo>
                <a:close/>
                <a:moveTo>
                  <a:pt x="666003" y="37305"/>
                </a:moveTo>
                <a:cubicBezTo>
                  <a:pt x="666003" y="103861"/>
                  <a:pt x="642378" y="168496"/>
                  <a:pt x="599467" y="219307"/>
                </a:cubicBezTo>
                <a:cubicBezTo>
                  <a:pt x="583190" y="238582"/>
                  <a:pt x="564464" y="255423"/>
                  <a:pt x="543901" y="269571"/>
                </a:cubicBezTo>
                <a:lnTo>
                  <a:pt x="543901" y="237158"/>
                </a:lnTo>
                <a:lnTo>
                  <a:pt x="508189" y="222842"/>
                </a:lnTo>
                <a:cubicBezTo>
                  <a:pt x="530444" y="209320"/>
                  <a:pt x="552069" y="194781"/>
                  <a:pt x="571706" y="179542"/>
                </a:cubicBezTo>
                <a:lnTo>
                  <a:pt x="577532" y="202890"/>
                </a:lnTo>
                <a:lnTo>
                  <a:pt x="599066" y="197497"/>
                </a:lnTo>
                <a:lnTo>
                  <a:pt x="590698" y="163972"/>
                </a:lnTo>
                <a:cubicBezTo>
                  <a:pt x="612210" y="145326"/>
                  <a:pt x="630237" y="125808"/>
                  <a:pt x="642215" y="105822"/>
                </a:cubicBezTo>
                <a:lnTo>
                  <a:pt x="623174" y="94379"/>
                </a:lnTo>
                <a:cubicBezTo>
                  <a:pt x="605884" y="123250"/>
                  <a:pt x="574091" y="151545"/>
                  <a:pt x="536937" y="177505"/>
                </a:cubicBezTo>
                <a:lnTo>
                  <a:pt x="500373" y="140867"/>
                </a:lnTo>
                <a:lnTo>
                  <a:pt x="518801" y="118715"/>
                </a:lnTo>
                <a:cubicBezTo>
                  <a:pt x="574844" y="102031"/>
                  <a:pt x="625873" y="70841"/>
                  <a:pt x="665986" y="27752"/>
                </a:cubicBezTo>
                <a:lnTo>
                  <a:pt x="665986" y="37305"/>
                </a:lnTo>
                <a:close/>
              </a:path>
            </a:pathLst>
          </a:custGeom>
          <a:solidFill>
            <a:schemeClr val="tx1"/>
          </a:solidFill>
          <a:ln w="1383" cap="flat">
            <a:noFill/>
            <a:prstDash val="solid"/>
            <a:miter/>
          </a:ln>
        </p:spPr>
        <p:txBody>
          <a:bodyPr rtlCol="0" anchor="ctr"/>
          <a:lstStyle/>
          <a:p>
            <a:endParaRPr lang="en-US" noProof="0" dirty="0">
              <a:latin typeface="Arial" panose="020B0604020202020204" pitchFamily="34" charset="0"/>
            </a:endParaRPr>
          </a:p>
        </p:txBody>
      </p:sp>
      <p:grpSp>
        <p:nvGrpSpPr>
          <p:cNvPr id="70" name="Graphic 109">
            <a:extLst>
              <a:ext uri="{FF2B5EF4-FFF2-40B4-BE49-F238E27FC236}">
                <a16:creationId xmlns:a16="http://schemas.microsoft.com/office/drawing/2014/main" id="{1E81C444-A9D2-0A25-F66F-4F2F2C03F9CE}"/>
              </a:ext>
            </a:extLst>
          </p:cNvPr>
          <p:cNvGrpSpPr/>
          <p:nvPr/>
        </p:nvGrpSpPr>
        <p:grpSpPr>
          <a:xfrm>
            <a:off x="7789308" y="4526906"/>
            <a:ext cx="814784" cy="885932"/>
            <a:chOff x="3652450" y="4450728"/>
            <a:chExt cx="763022" cy="761750"/>
          </a:xfrm>
          <a:gradFill>
            <a:gsLst>
              <a:gs pos="0">
                <a:schemeClr val="accent4">
                  <a:lumMod val="75000"/>
                </a:schemeClr>
              </a:gs>
              <a:gs pos="79000">
                <a:schemeClr val="tx2"/>
              </a:gs>
            </a:gsLst>
            <a:lin ang="8100000" scaled="1"/>
          </a:gradFill>
        </p:grpSpPr>
        <p:sp>
          <p:nvSpPr>
            <p:cNvPr id="71" name="Freeform: Shape 124">
              <a:extLst>
                <a:ext uri="{FF2B5EF4-FFF2-40B4-BE49-F238E27FC236}">
                  <a16:creationId xmlns:a16="http://schemas.microsoft.com/office/drawing/2014/main" id="{DD81E667-9160-9F80-2A82-31290DB17A0C}"/>
                </a:ext>
              </a:extLst>
            </p:cNvPr>
            <p:cNvSpPr/>
            <p:nvPr/>
          </p:nvSpPr>
          <p:spPr>
            <a:xfrm>
              <a:off x="3910962" y="4450728"/>
              <a:ext cx="504510" cy="348991"/>
            </a:xfrm>
            <a:custGeom>
              <a:avLst/>
              <a:gdLst>
                <a:gd name="connsiteX0" fmla="*/ 498979 w 504510"/>
                <a:gd name="connsiteY0" fmla="*/ 146945 h 348991"/>
                <a:gd name="connsiteX1" fmla="*/ 322377 w 504510"/>
                <a:gd name="connsiteY1" fmla="*/ 144753 h 348991"/>
                <a:gd name="connsiteX2" fmla="*/ 290491 w 504510"/>
                <a:gd name="connsiteY2" fmla="*/ 150357 h 348991"/>
                <a:gd name="connsiteX3" fmla="*/ 222060 w 504510"/>
                <a:gd name="connsiteY3" fmla="*/ 156813 h 348991"/>
                <a:gd name="connsiteX4" fmla="*/ 222060 w 504510"/>
                <a:gd name="connsiteY4" fmla="*/ 49662 h 348991"/>
                <a:gd name="connsiteX5" fmla="*/ 172398 w 504510"/>
                <a:gd name="connsiteY5" fmla="*/ 0 h 348991"/>
                <a:gd name="connsiteX6" fmla="*/ 122736 w 504510"/>
                <a:gd name="connsiteY6" fmla="*/ 49662 h 348991"/>
                <a:gd name="connsiteX7" fmla="*/ 122736 w 504510"/>
                <a:gd name="connsiteY7" fmla="*/ 149134 h 348991"/>
                <a:gd name="connsiteX8" fmla="*/ 10371 w 504510"/>
                <a:gd name="connsiteY8" fmla="*/ 147524 h 348991"/>
                <a:gd name="connsiteX9" fmla="*/ 30 w 504510"/>
                <a:gd name="connsiteY9" fmla="*/ 159499 h 348991"/>
                <a:gd name="connsiteX10" fmla="*/ 12006 w 504510"/>
                <a:gd name="connsiteY10" fmla="*/ 169840 h 348991"/>
                <a:gd name="connsiteX11" fmla="*/ 138391 w 504510"/>
                <a:gd name="connsiteY11" fmla="*/ 173762 h 348991"/>
                <a:gd name="connsiteX12" fmla="*/ 147556 w 504510"/>
                <a:gd name="connsiteY12" fmla="*/ 175069 h 348991"/>
                <a:gd name="connsiteX13" fmla="*/ 153412 w 504510"/>
                <a:gd name="connsiteY13" fmla="*/ 175794 h 348991"/>
                <a:gd name="connsiteX14" fmla="*/ 156563 w 504510"/>
                <a:gd name="connsiteY14" fmla="*/ 176178 h 348991"/>
                <a:gd name="connsiteX15" fmla="*/ 164384 w 504510"/>
                <a:gd name="connsiteY15" fmla="*/ 176998 h 348991"/>
                <a:gd name="connsiteX16" fmla="*/ 165487 w 504510"/>
                <a:gd name="connsiteY16" fmla="*/ 177109 h 348991"/>
                <a:gd name="connsiteX17" fmla="*/ 294183 w 504510"/>
                <a:gd name="connsiteY17" fmla="*/ 172427 h 348991"/>
                <a:gd name="connsiteX18" fmla="*/ 326324 w 504510"/>
                <a:gd name="connsiteY18" fmla="*/ 166779 h 348991"/>
                <a:gd name="connsiteX19" fmla="*/ 428774 w 504510"/>
                <a:gd name="connsiteY19" fmla="*/ 151523 h 348991"/>
                <a:gd name="connsiteX20" fmla="*/ 478734 w 504510"/>
                <a:gd name="connsiteY20" fmla="*/ 156488 h 348991"/>
                <a:gd name="connsiteX21" fmla="*/ 363036 w 504510"/>
                <a:gd name="connsiteY21" fmla="*/ 329667 h 348991"/>
                <a:gd name="connsiteX22" fmla="*/ 362581 w 504510"/>
                <a:gd name="connsiteY22" fmla="*/ 345483 h 348991"/>
                <a:gd name="connsiteX23" fmla="*/ 370718 w 504510"/>
                <a:gd name="connsiteY23" fmla="*/ 348991 h 348991"/>
                <a:gd name="connsiteX24" fmla="*/ 378396 w 504510"/>
                <a:gd name="connsiteY24" fmla="*/ 345938 h 348991"/>
                <a:gd name="connsiteX25" fmla="*/ 474358 w 504510"/>
                <a:gd name="connsiteY25" fmla="*/ 244075 h 348991"/>
                <a:gd name="connsiteX26" fmla="*/ 498979 w 504510"/>
                <a:gd name="connsiteY26" fmla="*/ 146945 h 348991"/>
                <a:gd name="connsiteX27" fmla="*/ 199683 w 504510"/>
                <a:gd name="connsiteY27" fmla="*/ 156761 h 348991"/>
                <a:gd name="connsiteX28" fmla="*/ 172949 w 504510"/>
                <a:gd name="connsiteY28" fmla="*/ 155302 h 348991"/>
                <a:gd name="connsiteX29" fmla="*/ 171957 w 504510"/>
                <a:gd name="connsiteY29" fmla="*/ 155222 h 348991"/>
                <a:gd name="connsiteX30" fmla="*/ 166569 w 504510"/>
                <a:gd name="connsiteY30" fmla="*/ 154725 h 348991"/>
                <a:gd name="connsiteX31" fmla="*/ 163358 w 504510"/>
                <a:gd name="connsiteY31" fmla="*/ 154399 h 348991"/>
                <a:gd name="connsiteX32" fmla="*/ 159034 w 504510"/>
                <a:gd name="connsiteY32" fmla="*/ 153937 h 348991"/>
                <a:gd name="connsiteX33" fmla="*/ 151482 w 504510"/>
                <a:gd name="connsiteY33" fmla="*/ 153015 h 348991"/>
                <a:gd name="connsiteX34" fmla="*/ 149419 w 504510"/>
                <a:gd name="connsiteY34" fmla="*/ 152731 h 348991"/>
                <a:gd name="connsiteX35" fmla="*/ 145112 w 504510"/>
                <a:gd name="connsiteY35" fmla="*/ 152117 h 348991"/>
                <a:gd name="connsiteX36" fmla="*/ 145112 w 504510"/>
                <a:gd name="connsiteY36" fmla="*/ 49661 h 348991"/>
                <a:gd name="connsiteX37" fmla="*/ 172398 w 504510"/>
                <a:gd name="connsiteY37" fmla="*/ 22377 h 348991"/>
                <a:gd name="connsiteX38" fmla="*/ 199682 w 504510"/>
                <a:gd name="connsiteY38" fmla="*/ 49661 h 348991"/>
                <a:gd name="connsiteX39" fmla="*/ 199682 w 504510"/>
                <a:gd name="connsiteY39" fmla="*/ 156761 h 3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510" h="348991">
                  <a:moveTo>
                    <a:pt x="498979" y="146945"/>
                  </a:moveTo>
                  <a:cubicBezTo>
                    <a:pt x="485275" y="117880"/>
                    <a:pt x="420157" y="127206"/>
                    <a:pt x="322377" y="144753"/>
                  </a:cubicBezTo>
                  <a:cubicBezTo>
                    <a:pt x="311036" y="146785"/>
                    <a:pt x="300326" y="148708"/>
                    <a:pt x="290491" y="150357"/>
                  </a:cubicBezTo>
                  <a:cubicBezTo>
                    <a:pt x="267700" y="154177"/>
                    <a:pt x="244843" y="156316"/>
                    <a:pt x="222060" y="156813"/>
                  </a:cubicBezTo>
                  <a:lnTo>
                    <a:pt x="222060" y="49662"/>
                  </a:lnTo>
                  <a:cubicBezTo>
                    <a:pt x="222060" y="22278"/>
                    <a:pt x="199782" y="0"/>
                    <a:pt x="172398" y="0"/>
                  </a:cubicBezTo>
                  <a:cubicBezTo>
                    <a:pt x="145014" y="0"/>
                    <a:pt x="122736" y="22278"/>
                    <a:pt x="122736" y="49662"/>
                  </a:cubicBezTo>
                  <a:lnTo>
                    <a:pt x="122736" y="149134"/>
                  </a:lnTo>
                  <a:cubicBezTo>
                    <a:pt x="87656" y="145176"/>
                    <a:pt x="49964" y="144623"/>
                    <a:pt x="10371" y="147524"/>
                  </a:cubicBezTo>
                  <a:cubicBezTo>
                    <a:pt x="4209" y="147976"/>
                    <a:pt x="-420" y="153337"/>
                    <a:pt x="30" y="159499"/>
                  </a:cubicBezTo>
                  <a:cubicBezTo>
                    <a:pt x="480" y="165661"/>
                    <a:pt x="5829" y="170286"/>
                    <a:pt x="12006" y="169840"/>
                  </a:cubicBezTo>
                  <a:cubicBezTo>
                    <a:pt x="57187" y="166533"/>
                    <a:pt x="99706" y="167850"/>
                    <a:pt x="138391" y="173762"/>
                  </a:cubicBezTo>
                  <a:cubicBezTo>
                    <a:pt x="141436" y="174227"/>
                    <a:pt x="144491" y="174662"/>
                    <a:pt x="147556" y="175069"/>
                  </a:cubicBezTo>
                  <a:cubicBezTo>
                    <a:pt x="149505" y="175329"/>
                    <a:pt x="151459" y="175557"/>
                    <a:pt x="153412" y="175794"/>
                  </a:cubicBezTo>
                  <a:cubicBezTo>
                    <a:pt x="154464" y="175920"/>
                    <a:pt x="155510" y="176059"/>
                    <a:pt x="156563" y="176178"/>
                  </a:cubicBezTo>
                  <a:cubicBezTo>
                    <a:pt x="159168" y="176476"/>
                    <a:pt x="161775" y="176741"/>
                    <a:pt x="164384" y="176998"/>
                  </a:cubicBezTo>
                  <a:cubicBezTo>
                    <a:pt x="164753" y="177034"/>
                    <a:pt x="165118" y="177075"/>
                    <a:pt x="165487" y="177109"/>
                  </a:cubicBezTo>
                  <a:cubicBezTo>
                    <a:pt x="208071" y="181176"/>
                    <a:pt x="251242" y="179624"/>
                    <a:pt x="294183" y="172427"/>
                  </a:cubicBezTo>
                  <a:cubicBezTo>
                    <a:pt x="304146" y="170759"/>
                    <a:pt x="314919" y="168827"/>
                    <a:pt x="326324" y="166779"/>
                  </a:cubicBezTo>
                  <a:cubicBezTo>
                    <a:pt x="359957" y="160745"/>
                    <a:pt x="398075" y="153904"/>
                    <a:pt x="428774" y="151523"/>
                  </a:cubicBezTo>
                  <a:cubicBezTo>
                    <a:pt x="474189" y="148009"/>
                    <a:pt x="478697" y="156405"/>
                    <a:pt x="478734" y="156488"/>
                  </a:cubicBezTo>
                  <a:cubicBezTo>
                    <a:pt x="497985" y="197321"/>
                    <a:pt x="432136" y="264428"/>
                    <a:pt x="363036" y="329667"/>
                  </a:cubicBezTo>
                  <a:cubicBezTo>
                    <a:pt x="358543" y="333908"/>
                    <a:pt x="358340" y="340990"/>
                    <a:pt x="362581" y="345483"/>
                  </a:cubicBezTo>
                  <a:cubicBezTo>
                    <a:pt x="364783" y="347815"/>
                    <a:pt x="367747" y="348991"/>
                    <a:pt x="370718" y="348991"/>
                  </a:cubicBezTo>
                  <a:cubicBezTo>
                    <a:pt x="373475" y="348991"/>
                    <a:pt x="376235" y="347978"/>
                    <a:pt x="378396" y="345938"/>
                  </a:cubicBezTo>
                  <a:cubicBezTo>
                    <a:pt x="411922" y="314288"/>
                    <a:pt x="449748" y="277705"/>
                    <a:pt x="474358" y="244075"/>
                  </a:cubicBezTo>
                  <a:cubicBezTo>
                    <a:pt x="503178" y="204699"/>
                    <a:pt x="511230" y="172929"/>
                    <a:pt x="498979" y="146945"/>
                  </a:cubicBezTo>
                  <a:close/>
                  <a:moveTo>
                    <a:pt x="199683" y="156761"/>
                  </a:moveTo>
                  <a:cubicBezTo>
                    <a:pt x="190746" y="156530"/>
                    <a:pt x="181822" y="156040"/>
                    <a:pt x="172949" y="155302"/>
                  </a:cubicBezTo>
                  <a:cubicBezTo>
                    <a:pt x="172618" y="155274"/>
                    <a:pt x="172289" y="155250"/>
                    <a:pt x="171957" y="155222"/>
                  </a:cubicBezTo>
                  <a:cubicBezTo>
                    <a:pt x="170159" y="155068"/>
                    <a:pt x="168365" y="154900"/>
                    <a:pt x="166569" y="154725"/>
                  </a:cubicBezTo>
                  <a:cubicBezTo>
                    <a:pt x="165498" y="154621"/>
                    <a:pt x="164426" y="154511"/>
                    <a:pt x="163358" y="154399"/>
                  </a:cubicBezTo>
                  <a:cubicBezTo>
                    <a:pt x="161915" y="154249"/>
                    <a:pt x="160472" y="154100"/>
                    <a:pt x="159034" y="153937"/>
                  </a:cubicBezTo>
                  <a:cubicBezTo>
                    <a:pt x="156514" y="153649"/>
                    <a:pt x="153997" y="153345"/>
                    <a:pt x="151482" y="153015"/>
                  </a:cubicBezTo>
                  <a:cubicBezTo>
                    <a:pt x="150793" y="152925"/>
                    <a:pt x="150108" y="152825"/>
                    <a:pt x="149419" y="152731"/>
                  </a:cubicBezTo>
                  <a:cubicBezTo>
                    <a:pt x="147982" y="152536"/>
                    <a:pt x="146547" y="152326"/>
                    <a:pt x="145112" y="152117"/>
                  </a:cubicBezTo>
                  <a:lnTo>
                    <a:pt x="145112" y="49661"/>
                  </a:lnTo>
                  <a:cubicBezTo>
                    <a:pt x="145114" y="34616"/>
                    <a:pt x="157353" y="22377"/>
                    <a:pt x="172398" y="22377"/>
                  </a:cubicBezTo>
                  <a:cubicBezTo>
                    <a:pt x="187442" y="22377"/>
                    <a:pt x="199682" y="34616"/>
                    <a:pt x="199682" y="49661"/>
                  </a:cubicBezTo>
                  <a:lnTo>
                    <a:pt x="199682" y="156761"/>
                  </a:lnTo>
                  <a:close/>
                </a:path>
              </a:pathLst>
            </a:custGeom>
            <a:solidFill>
              <a:schemeClr val="tx1"/>
            </a:solidFill>
            <a:ln w="1488" cap="flat">
              <a:noFill/>
              <a:prstDash val="solid"/>
              <a:miter/>
            </a:ln>
          </p:spPr>
          <p:txBody>
            <a:bodyPr rtlCol="0" anchor="ctr"/>
            <a:lstStyle/>
            <a:p>
              <a:endParaRPr lang="en-US" noProof="0" dirty="0">
                <a:latin typeface="Arial" panose="020B0604020202020204" pitchFamily="34" charset="0"/>
              </a:endParaRPr>
            </a:p>
          </p:txBody>
        </p:sp>
        <p:sp>
          <p:nvSpPr>
            <p:cNvPr id="72" name="Freeform: Shape 125">
              <a:extLst>
                <a:ext uri="{FF2B5EF4-FFF2-40B4-BE49-F238E27FC236}">
                  <a16:creationId xmlns:a16="http://schemas.microsoft.com/office/drawing/2014/main" id="{24491C8D-441A-BF8D-A14F-C5A4EC9A8C86}"/>
                </a:ext>
              </a:extLst>
            </p:cNvPr>
            <p:cNvSpPr/>
            <p:nvPr/>
          </p:nvSpPr>
          <p:spPr>
            <a:xfrm>
              <a:off x="3652450" y="4719073"/>
              <a:ext cx="611359" cy="493405"/>
            </a:xfrm>
            <a:custGeom>
              <a:avLst/>
              <a:gdLst>
                <a:gd name="connsiteX0" fmla="*/ 608313 w 611359"/>
                <a:gd name="connsiteY0" fmla="*/ 89121 h 493405"/>
                <a:gd name="connsiteX1" fmla="*/ 592496 w 611359"/>
                <a:gd name="connsiteY1" fmla="*/ 88653 h 493405"/>
                <a:gd name="connsiteX2" fmla="*/ 521541 w 611359"/>
                <a:gd name="connsiteY2" fmla="*/ 160118 h 493405"/>
                <a:gd name="connsiteX3" fmla="*/ 477257 w 611359"/>
                <a:gd name="connsiteY3" fmla="*/ 203340 h 493405"/>
                <a:gd name="connsiteX4" fmla="*/ 490403 w 611359"/>
                <a:gd name="connsiteY4" fmla="*/ 178366 h 493405"/>
                <a:gd name="connsiteX5" fmla="*/ 510775 w 611359"/>
                <a:gd name="connsiteY5" fmla="*/ 7321 h 493405"/>
                <a:gd name="connsiteX6" fmla="*/ 496406 w 611359"/>
                <a:gd name="connsiteY6" fmla="*/ 696 h 493405"/>
                <a:gd name="connsiteX7" fmla="*/ 489783 w 611359"/>
                <a:gd name="connsiteY7" fmla="*/ 15066 h 493405"/>
                <a:gd name="connsiteX8" fmla="*/ 422515 w 611359"/>
                <a:gd name="connsiteY8" fmla="*/ 244809 h 493405"/>
                <a:gd name="connsiteX9" fmla="*/ 364388 w 611359"/>
                <a:gd name="connsiteY9" fmla="*/ 280971 h 493405"/>
                <a:gd name="connsiteX10" fmla="*/ 357099 w 611359"/>
                <a:gd name="connsiteY10" fmla="*/ 285054 h 493405"/>
                <a:gd name="connsiteX11" fmla="*/ 356559 w 611359"/>
                <a:gd name="connsiteY11" fmla="*/ 285354 h 493405"/>
                <a:gd name="connsiteX12" fmla="*/ 299960 w 611359"/>
                <a:gd name="connsiteY12" fmla="*/ 313754 h 493405"/>
                <a:gd name="connsiteX13" fmla="*/ 299009 w 611359"/>
                <a:gd name="connsiteY13" fmla="*/ 314267 h 493405"/>
                <a:gd name="connsiteX14" fmla="*/ 268494 w 611359"/>
                <a:gd name="connsiteY14" fmla="*/ 326824 h 493405"/>
                <a:gd name="connsiteX15" fmla="*/ 267356 w 611359"/>
                <a:gd name="connsiteY15" fmla="*/ 327172 h 493405"/>
                <a:gd name="connsiteX16" fmla="*/ 241389 w 611359"/>
                <a:gd name="connsiteY16" fmla="*/ 335266 h 493405"/>
                <a:gd name="connsiteX17" fmla="*/ 240940 w 611359"/>
                <a:gd name="connsiteY17" fmla="*/ 335373 h 493405"/>
                <a:gd name="connsiteX18" fmla="*/ 240863 w 611359"/>
                <a:gd name="connsiteY18" fmla="*/ 335393 h 493405"/>
                <a:gd name="connsiteX19" fmla="*/ 237526 w 611359"/>
                <a:gd name="connsiteY19" fmla="*/ 336220 h 493405"/>
                <a:gd name="connsiteX20" fmla="*/ 236177 w 611359"/>
                <a:gd name="connsiteY20" fmla="*/ 336582 h 493405"/>
                <a:gd name="connsiteX21" fmla="*/ 234432 w 611359"/>
                <a:gd name="connsiteY21" fmla="*/ 337086 h 493405"/>
                <a:gd name="connsiteX22" fmla="*/ 230505 w 611359"/>
                <a:gd name="connsiteY22" fmla="*/ 338312 h 493405"/>
                <a:gd name="connsiteX23" fmla="*/ 230206 w 611359"/>
                <a:gd name="connsiteY23" fmla="*/ 338409 h 493405"/>
                <a:gd name="connsiteX24" fmla="*/ 230172 w 611359"/>
                <a:gd name="connsiteY24" fmla="*/ 338423 h 493405"/>
                <a:gd name="connsiteX25" fmla="*/ 126898 w 611359"/>
                <a:gd name="connsiteY25" fmla="*/ 415527 h 493405"/>
                <a:gd name="connsiteX26" fmla="*/ 40806 w 611359"/>
                <a:gd name="connsiteY26" fmla="*/ 469549 h 493405"/>
                <a:gd name="connsiteX27" fmla="*/ 26246 w 611359"/>
                <a:gd name="connsiteY27" fmla="*/ 348868 h 493405"/>
                <a:gd name="connsiteX28" fmla="*/ 30559 w 611359"/>
                <a:gd name="connsiteY28" fmla="*/ 248311 h 493405"/>
                <a:gd name="connsiteX29" fmla="*/ 30073 w 611359"/>
                <a:gd name="connsiteY29" fmla="*/ 191572 h 493405"/>
                <a:gd name="connsiteX30" fmla="*/ 19201 w 611359"/>
                <a:gd name="connsiteY30" fmla="*/ 180076 h 493405"/>
                <a:gd name="connsiteX31" fmla="*/ 7705 w 611359"/>
                <a:gd name="connsiteY31" fmla="*/ 190947 h 493405"/>
                <a:gd name="connsiteX32" fmla="*/ 8205 w 611359"/>
                <a:gd name="connsiteY32" fmla="*/ 249246 h 493405"/>
                <a:gd name="connsiteX33" fmla="*/ 3951 w 611359"/>
                <a:gd name="connsiteY33" fmla="*/ 346981 h 493405"/>
                <a:gd name="connsiteX34" fmla="*/ 33350 w 611359"/>
                <a:gd name="connsiteY34" fmla="*/ 490644 h 493405"/>
                <a:gd name="connsiteX35" fmla="*/ 49286 w 611359"/>
                <a:gd name="connsiteY35" fmla="*/ 493406 h 493405"/>
                <a:gd name="connsiteX36" fmla="*/ 142691 w 611359"/>
                <a:gd name="connsiteY36" fmla="*/ 431382 h 493405"/>
                <a:gd name="connsiteX37" fmla="*/ 223520 w 611359"/>
                <a:gd name="connsiteY37" fmla="*/ 365376 h 493405"/>
                <a:gd name="connsiteX38" fmla="*/ 201467 w 611359"/>
                <a:gd name="connsiteY38" fmla="*/ 424348 h 493405"/>
                <a:gd name="connsiteX39" fmla="*/ 194011 w 611359"/>
                <a:gd name="connsiteY39" fmla="*/ 446535 h 493405"/>
                <a:gd name="connsiteX40" fmla="*/ 204427 w 611359"/>
                <a:gd name="connsiteY40" fmla="*/ 467494 h 493405"/>
                <a:gd name="connsiteX41" fmla="*/ 224504 w 611359"/>
                <a:gd name="connsiteY41" fmla="*/ 475044 h 493405"/>
                <a:gd name="connsiteX42" fmla="*/ 238201 w 611359"/>
                <a:gd name="connsiteY42" fmla="*/ 471800 h 493405"/>
                <a:gd name="connsiteX43" fmla="*/ 247575 w 611359"/>
                <a:gd name="connsiteY43" fmla="*/ 464535 h 493405"/>
                <a:gd name="connsiteX44" fmla="*/ 283539 w 611359"/>
                <a:gd name="connsiteY44" fmla="*/ 344947 h 493405"/>
                <a:gd name="connsiteX45" fmla="*/ 293357 w 611359"/>
                <a:gd name="connsiteY45" fmla="*/ 340983 h 493405"/>
                <a:gd name="connsiteX46" fmla="*/ 293357 w 611359"/>
                <a:gd name="connsiteY46" fmla="*/ 442586 h 493405"/>
                <a:gd name="connsiteX47" fmla="*/ 343019 w 611359"/>
                <a:gd name="connsiteY47" fmla="*/ 492248 h 493405"/>
                <a:gd name="connsiteX48" fmla="*/ 392681 w 611359"/>
                <a:gd name="connsiteY48" fmla="*/ 442586 h 493405"/>
                <a:gd name="connsiteX49" fmla="*/ 392681 w 611359"/>
                <a:gd name="connsiteY49" fmla="*/ 322411 h 493405"/>
                <a:gd name="connsiteX50" fmla="*/ 457954 w 611359"/>
                <a:gd name="connsiteY50" fmla="*/ 374152 h 493405"/>
                <a:gd name="connsiteX51" fmla="*/ 469584 w 611359"/>
                <a:gd name="connsiteY51" fmla="*/ 376459 h 493405"/>
                <a:gd name="connsiteX52" fmla="*/ 497871 w 611359"/>
                <a:gd name="connsiteY52" fmla="*/ 357512 h 493405"/>
                <a:gd name="connsiteX53" fmla="*/ 481230 w 611359"/>
                <a:gd name="connsiteY53" fmla="*/ 317591 h 493405"/>
                <a:gd name="connsiteX54" fmla="*/ 431205 w 611359"/>
                <a:gd name="connsiteY54" fmla="*/ 266136 h 493405"/>
                <a:gd name="connsiteX55" fmla="*/ 538439 w 611359"/>
                <a:gd name="connsiteY55" fmla="*/ 174791 h 493405"/>
                <a:gd name="connsiteX56" fmla="*/ 607849 w 611359"/>
                <a:gd name="connsiteY56" fmla="*/ 104931 h 493405"/>
                <a:gd name="connsiteX57" fmla="*/ 608313 w 611359"/>
                <a:gd name="connsiteY57" fmla="*/ 89121 h 493405"/>
                <a:gd name="connsiteX58" fmla="*/ 230707 w 611359"/>
                <a:gd name="connsiteY58" fmla="*/ 449835 h 493405"/>
                <a:gd name="connsiteX59" fmla="*/ 228197 w 611359"/>
                <a:gd name="connsiteY59" fmla="*/ 451787 h 493405"/>
                <a:gd name="connsiteX60" fmla="*/ 219127 w 611359"/>
                <a:gd name="connsiteY60" fmla="*/ 450630 h 493405"/>
                <a:gd name="connsiteX61" fmla="*/ 216333 w 611359"/>
                <a:gd name="connsiteY61" fmla="*/ 445007 h 493405"/>
                <a:gd name="connsiteX62" fmla="*/ 218333 w 611359"/>
                <a:gd name="connsiteY62" fmla="*/ 439054 h 493405"/>
                <a:gd name="connsiteX63" fmla="*/ 245724 w 611359"/>
                <a:gd name="connsiteY63" fmla="*/ 357239 h 493405"/>
                <a:gd name="connsiteX64" fmla="*/ 245900 w 611359"/>
                <a:gd name="connsiteY64" fmla="*/ 357194 h 493405"/>
                <a:gd name="connsiteX65" fmla="*/ 249144 w 611359"/>
                <a:gd name="connsiteY65" fmla="*/ 356410 h 493405"/>
                <a:gd name="connsiteX66" fmla="*/ 250378 w 611359"/>
                <a:gd name="connsiteY66" fmla="*/ 356091 h 493405"/>
                <a:gd name="connsiteX67" fmla="*/ 252475 w 611359"/>
                <a:gd name="connsiteY67" fmla="*/ 355531 h 493405"/>
                <a:gd name="connsiteX68" fmla="*/ 254158 w 611359"/>
                <a:gd name="connsiteY68" fmla="*/ 355065 h 493405"/>
                <a:gd name="connsiteX69" fmla="*/ 255693 w 611359"/>
                <a:gd name="connsiteY69" fmla="*/ 354619 h 493405"/>
                <a:gd name="connsiteX70" fmla="*/ 261824 w 611359"/>
                <a:gd name="connsiteY70" fmla="*/ 352755 h 493405"/>
                <a:gd name="connsiteX71" fmla="*/ 230707 w 611359"/>
                <a:gd name="connsiteY71" fmla="*/ 449835 h 493405"/>
                <a:gd name="connsiteX72" fmla="*/ 370301 w 611359"/>
                <a:gd name="connsiteY72" fmla="*/ 442587 h 493405"/>
                <a:gd name="connsiteX73" fmla="*/ 343017 w 611359"/>
                <a:gd name="connsiteY73" fmla="*/ 469873 h 493405"/>
                <a:gd name="connsiteX74" fmla="*/ 315733 w 611359"/>
                <a:gd name="connsiteY74" fmla="*/ 442589 h 493405"/>
                <a:gd name="connsiteX75" fmla="*/ 315733 w 611359"/>
                <a:gd name="connsiteY75" fmla="*/ 331168 h 493405"/>
                <a:gd name="connsiteX76" fmla="*/ 370303 w 611359"/>
                <a:gd name="connsiteY76" fmla="*/ 303388 h 493405"/>
                <a:gd name="connsiteX77" fmla="*/ 370303 w 611359"/>
                <a:gd name="connsiteY77" fmla="*/ 442587 h 493405"/>
                <a:gd name="connsiteX78" fmla="*/ 472709 w 611359"/>
                <a:gd name="connsiteY78" fmla="*/ 338287 h 493405"/>
                <a:gd name="connsiteX79" fmla="*/ 477175 w 611359"/>
                <a:gd name="connsiteY79" fmla="*/ 348996 h 493405"/>
                <a:gd name="connsiteX80" fmla="*/ 469579 w 611359"/>
                <a:gd name="connsiteY80" fmla="*/ 354084 h 493405"/>
                <a:gd name="connsiteX81" fmla="*/ 466462 w 611359"/>
                <a:gd name="connsiteY81" fmla="*/ 353461 h 493405"/>
                <a:gd name="connsiteX82" fmla="*/ 398111 w 611359"/>
                <a:gd name="connsiteY82" fmla="*/ 287252 h 493405"/>
                <a:gd name="connsiteX83" fmla="*/ 412160 w 611359"/>
                <a:gd name="connsiteY83" fmla="*/ 278555 h 493405"/>
                <a:gd name="connsiteX84" fmla="*/ 472709 w 611359"/>
                <a:gd name="connsiteY84" fmla="*/ 338287 h 49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11359" h="493405">
                  <a:moveTo>
                    <a:pt x="608313" y="89121"/>
                  </a:moveTo>
                  <a:cubicBezTo>
                    <a:pt x="604073" y="84622"/>
                    <a:pt x="596994" y="84415"/>
                    <a:pt x="592496" y="88653"/>
                  </a:cubicBezTo>
                  <a:cubicBezTo>
                    <a:pt x="568805" y="110985"/>
                    <a:pt x="541831" y="136767"/>
                    <a:pt x="521541" y="160118"/>
                  </a:cubicBezTo>
                  <a:cubicBezTo>
                    <a:pt x="508692" y="174907"/>
                    <a:pt x="493649" y="189405"/>
                    <a:pt x="477257" y="203340"/>
                  </a:cubicBezTo>
                  <a:cubicBezTo>
                    <a:pt x="481668" y="195587"/>
                    <a:pt x="486117" y="187225"/>
                    <a:pt x="490403" y="178366"/>
                  </a:cubicBezTo>
                  <a:cubicBezTo>
                    <a:pt x="521387" y="114323"/>
                    <a:pt x="528431" y="55177"/>
                    <a:pt x="510775" y="7321"/>
                  </a:cubicBezTo>
                  <a:cubicBezTo>
                    <a:pt x="508638" y="1522"/>
                    <a:pt x="502199" y="-1447"/>
                    <a:pt x="496406" y="696"/>
                  </a:cubicBezTo>
                  <a:cubicBezTo>
                    <a:pt x="490607" y="2835"/>
                    <a:pt x="487643" y="9269"/>
                    <a:pt x="489783" y="15066"/>
                  </a:cubicBezTo>
                  <a:cubicBezTo>
                    <a:pt x="525480" y="111825"/>
                    <a:pt x="433729" y="230799"/>
                    <a:pt x="422515" y="244809"/>
                  </a:cubicBezTo>
                  <a:cubicBezTo>
                    <a:pt x="403323" y="257897"/>
                    <a:pt x="383623" y="270059"/>
                    <a:pt x="364388" y="280971"/>
                  </a:cubicBezTo>
                  <a:cubicBezTo>
                    <a:pt x="361962" y="282342"/>
                    <a:pt x="359534" y="283710"/>
                    <a:pt x="357099" y="285054"/>
                  </a:cubicBezTo>
                  <a:cubicBezTo>
                    <a:pt x="356919" y="285154"/>
                    <a:pt x="356738" y="285254"/>
                    <a:pt x="356559" y="285354"/>
                  </a:cubicBezTo>
                  <a:cubicBezTo>
                    <a:pt x="337454" y="295890"/>
                    <a:pt x="318194" y="305563"/>
                    <a:pt x="299960" y="313754"/>
                  </a:cubicBezTo>
                  <a:cubicBezTo>
                    <a:pt x="299629" y="313903"/>
                    <a:pt x="299322" y="314089"/>
                    <a:pt x="299009" y="314267"/>
                  </a:cubicBezTo>
                  <a:cubicBezTo>
                    <a:pt x="288038" y="319180"/>
                    <a:pt x="277777" y="323395"/>
                    <a:pt x="268494" y="326824"/>
                  </a:cubicBezTo>
                  <a:cubicBezTo>
                    <a:pt x="268111" y="326919"/>
                    <a:pt x="267730" y="327034"/>
                    <a:pt x="267356" y="327172"/>
                  </a:cubicBezTo>
                  <a:cubicBezTo>
                    <a:pt x="257189" y="330913"/>
                    <a:pt x="248465" y="333628"/>
                    <a:pt x="241389" y="335266"/>
                  </a:cubicBezTo>
                  <a:cubicBezTo>
                    <a:pt x="241241" y="335300"/>
                    <a:pt x="241086" y="335341"/>
                    <a:pt x="240940" y="335373"/>
                  </a:cubicBezTo>
                  <a:cubicBezTo>
                    <a:pt x="240915" y="335379"/>
                    <a:pt x="240888" y="335387"/>
                    <a:pt x="240863" y="335393"/>
                  </a:cubicBezTo>
                  <a:cubicBezTo>
                    <a:pt x="239759" y="335645"/>
                    <a:pt x="238647" y="335923"/>
                    <a:pt x="237526" y="336220"/>
                  </a:cubicBezTo>
                  <a:cubicBezTo>
                    <a:pt x="237076" y="336338"/>
                    <a:pt x="236626" y="336458"/>
                    <a:pt x="236177" y="336582"/>
                  </a:cubicBezTo>
                  <a:cubicBezTo>
                    <a:pt x="235602" y="336741"/>
                    <a:pt x="235016" y="336913"/>
                    <a:pt x="234432" y="337086"/>
                  </a:cubicBezTo>
                  <a:cubicBezTo>
                    <a:pt x="233118" y="337470"/>
                    <a:pt x="231809" y="337880"/>
                    <a:pt x="230505" y="338312"/>
                  </a:cubicBezTo>
                  <a:cubicBezTo>
                    <a:pt x="230404" y="338347"/>
                    <a:pt x="230307" y="338375"/>
                    <a:pt x="230206" y="338409"/>
                  </a:cubicBezTo>
                  <a:cubicBezTo>
                    <a:pt x="230194" y="338414"/>
                    <a:pt x="230183" y="338418"/>
                    <a:pt x="230172" y="338423"/>
                  </a:cubicBezTo>
                  <a:cubicBezTo>
                    <a:pt x="191236" y="351479"/>
                    <a:pt x="157212" y="385341"/>
                    <a:pt x="126898" y="415527"/>
                  </a:cubicBezTo>
                  <a:cubicBezTo>
                    <a:pt x="94709" y="447580"/>
                    <a:pt x="64312" y="477856"/>
                    <a:pt x="40806" y="469549"/>
                  </a:cubicBezTo>
                  <a:cubicBezTo>
                    <a:pt x="16775" y="461055"/>
                    <a:pt x="21376" y="406560"/>
                    <a:pt x="26246" y="348868"/>
                  </a:cubicBezTo>
                  <a:cubicBezTo>
                    <a:pt x="29048" y="315678"/>
                    <a:pt x="31946" y="281355"/>
                    <a:pt x="30559" y="248311"/>
                  </a:cubicBezTo>
                  <a:cubicBezTo>
                    <a:pt x="29735" y="228675"/>
                    <a:pt x="29571" y="209585"/>
                    <a:pt x="30073" y="191572"/>
                  </a:cubicBezTo>
                  <a:cubicBezTo>
                    <a:pt x="30244" y="185394"/>
                    <a:pt x="25379" y="180247"/>
                    <a:pt x="19201" y="180076"/>
                  </a:cubicBezTo>
                  <a:cubicBezTo>
                    <a:pt x="13006" y="179894"/>
                    <a:pt x="7877" y="184770"/>
                    <a:pt x="7705" y="190947"/>
                  </a:cubicBezTo>
                  <a:cubicBezTo>
                    <a:pt x="7191" y="209477"/>
                    <a:pt x="7360" y="229093"/>
                    <a:pt x="8205" y="249246"/>
                  </a:cubicBezTo>
                  <a:cubicBezTo>
                    <a:pt x="9534" y="280878"/>
                    <a:pt x="6695" y="314483"/>
                    <a:pt x="3951" y="346981"/>
                  </a:cubicBezTo>
                  <a:cubicBezTo>
                    <a:pt x="-1911" y="416421"/>
                    <a:pt x="-6974" y="476390"/>
                    <a:pt x="33350" y="490644"/>
                  </a:cubicBezTo>
                  <a:cubicBezTo>
                    <a:pt x="38693" y="492533"/>
                    <a:pt x="43997" y="493407"/>
                    <a:pt x="49286" y="493406"/>
                  </a:cubicBezTo>
                  <a:cubicBezTo>
                    <a:pt x="80403" y="493403"/>
                    <a:pt x="110794" y="463146"/>
                    <a:pt x="142691" y="431382"/>
                  </a:cubicBezTo>
                  <a:cubicBezTo>
                    <a:pt x="167347" y="406826"/>
                    <a:pt x="194628" y="379676"/>
                    <a:pt x="223520" y="365376"/>
                  </a:cubicBezTo>
                  <a:cubicBezTo>
                    <a:pt x="223312" y="383298"/>
                    <a:pt x="218434" y="404880"/>
                    <a:pt x="201467" y="424348"/>
                  </a:cubicBezTo>
                  <a:cubicBezTo>
                    <a:pt x="196099" y="430506"/>
                    <a:pt x="193453" y="438385"/>
                    <a:pt x="194011" y="446535"/>
                  </a:cubicBezTo>
                  <a:cubicBezTo>
                    <a:pt x="194570" y="454685"/>
                    <a:pt x="198269" y="462129"/>
                    <a:pt x="204427" y="467494"/>
                  </a:cubicBezTo>
                  <a:cubicBezTo>
                    <a:pt x="210135" y="472469"/>
                    <a:pt x="217276" y="475044"/>
                    <a:pt x="224504" y="475044"/>
                  </a:cubicBezTo>
                  <a:cubicBezTo>
                    <a:pt x="229155" y="475044"/>
                    <a:pt x="233841" y="473977"/>
                    <a:pt x="238201" y="471800"/>
                  </a:cubicBezTo>
                  <a:cubicBezTo>
                    <a:pt x="241775" y="470013"/>
                    <a:pt x="244930" y="467569"/>
                    <a:pt x="247575" y="464535"/>
                  </a:cubicBezTo>
                  <a:cubicBezTo>
                    <a:pt x="283188" y="423671"/>
                    <a:pt x="287416" y="378422"/>
                    <a:pt x="283539" y="344947"/>
                  </a:cubicBezTo>
                  <a:cubicBezTo>
                    <a:pt x="286719" y="343703"/>
                    <a:pt x="289997" y="342376"/>
                    <a:pt x="293357" y="340983"/>
                  </a:cubicBezTo>
                  <a:lnTo>
                    <a:pt x="293357" y="442586"/>
                  </a:lnTo>
                  <a:cubicBezTo>
                    <a:pt x="293357" y="469971"/>
                    <a:pt x="315635" y="492248"/>
                    <a:pt x="343019" y="492248"/>
                  </a:cubicBezTo>
                  <a:cubicBezTo>
                    <a:pt x="370403" y="492248"/>
                    <a:pt x="392681" y="469970"/>
                    <a:pt x="392681" y="442586"/>
                  </a:cubicBezTo>
                  <a:lnTo>
                    <a:pt x="392681" y="322411"/>
                  </a:lnTo>
                  <a:cubicBezTo>
                    <a:pt x="406663" y="342153"/>
                    <a:pt x="427361" y="361559"/>
                    <a:pt x="457954" y="374152"/>
                  </a:cubicBezTo>
                  <a:cubicBezTo>
                    <a:pt x="461675" y="375681"/>
                    <a:pt x="465588" y="376459"/>
                    <a:pt x="469584" y="376459"/>
                  </a:cubicBezTo>
                  <a:cubicBezTo>
                    <a:pt x="482028" y="376459"/>
                    <a:pt x="493130" y="369022"/>
                    <a:pt x="497871" y="357512"/>
                  </a:cubicBezTo>
                  <a:cubicBezTo>
                    <a:pt x="504288" y="341919"/>
                    <a:pt x="496823" y="324010"/>
                    <a:pt x="481230" y="317591"/>
                  </a:cubicBezTo>
                  <a:cubicBezTo>
                    <a:pt x="453240" y="306070"/>
                    <a:pt x="438720" y="284576"/>
                    <a:pt x="431205" y="266136"/>
                  </a:cubicBezTo>
                  <a:cubicBezTo>
                    <a:pt x="471113" y="239291"/>
                    <a:pt x="509456" y="208151"/>
                    <a:pt x="538439" y="174791"/>
                  </a:cubicBezTo>
                  <a:cubicBezTo>
                    <a:pt x="558053" y="152215"/>
                    <a:pt x="584550" y="126895"/>
                    <a:pt x="607849" y="104931"/>
                  </a:cubicBezTo>
                  <a:cubicBezTo>
                    <a:pt x="612342" y="100699"/>
                    <a:pt x="612551" y="93617"/>
                    <a:pt x="608313" y="89121"/>
                  </a:cubicBezTo>
                  <a:close/>
                  <a:moveTo>
                    <a:pt x="230707" y="449835"/>
                  </a:moveTo>
                  <a:cubicBezTo>
                    <a:pt x="229991" y="450656"/>
                    <a:pt x="229146" y="451311"/>
                    <a:pt x="228197" y="451787"/>
                  </a:cubicBezTo>
                  <a:cubicBezTo>
                    <a:pt x="225206" y="453279"/>
                    <a:pt x="221649" y="452825"/>
                    <a:pt x="219127" y="450630"/>
                  </a:cubicBezTo>
                  <a:cubicBezTo>
                    <a:pt x="217476" y="449191"/>
                    <a:pt x="216483" y="447194"/>
                    <a:pt x="216333" y="445007"/>
                  </a:cubicBezTo>
                  <a:cubicBezTo>
                    <a:pt x="216182" y="442820"/>
                    <a:pt x="216893" y="440705"/>
                    <a:pt x="218333" y="439054"/>
                  </a:cubicBezTo>
                  <a:cubicBezTo>
                    <a:pt x="242383" y="411460"/>
                    <a:pt x="247003" y="380764"/>
                    <a:pt x="245724" y="357239"/>
                  </a:cubicBezTo>
                  <a:cubicBezTo>
                    <a:pt x="245782" y="357225"/>
                    <a:pt x="245842" y="357208"/>
                    <a:pt x="245900" y="357194"/>
                  </a:cubicBezTo>
                  <a:cubicBezTo>
                    <a:pt x="246946" y="356957"/>
                    <a:pt x="248034" y="356692"/>
                    <a:pt x="249144" y="356410"/>
                  </a:cubicBezTo>
                  <a:cubicBezTo>
                    <a:pt x="249550" y="356309"/>
                    <a:pt x="249967" y="356199"/>
                    <a:pt x="250378" y="356091"/>
                  </a:cubicBezTo>
                  <a:cubicBezTo>
                    <a:pt x="251065" y="355912"/>
                    <a:pt x="251764" y="355726"/>
                    <a:pt x="252475" y="355531"/>
                  </a:cubicBezTo>
                  <a:cubicBezTo>
                    <a:pt x="253031" y="355379"/>
                    <a:pt x="253590" y="355225"/>
                    <a:pt x="254158" y="355065"/>
                  </a:cubicBezTo>
                  <a:cubicBezTo>
                    <a:pt x="254661" y="354921"/>
                    <a:pt x="255180" y="354769"/>
                    <a:pt x="255693" y="354619"/>
                  </a:cubicBezTo>
                  <a:cubicBezTo>
                    <a:pt x="257673" y="354045"/>
                    <a:pt x="259700" y="353434"/>
                    <a:pt x="261824" y="352755"/>
                  </a:cubicBezTo>
                  <a:cubicBezTo>
                    <a:pt x="264101" y="380885"/>
                    <a:pt x="259213" y="417126"/>
                    <a:pt x="230707" y="449835"/>
                  </a:cubicBezTo>
                  <a:close/>
                  <a:moveTo>
                    <a:pt x="370301" y="442587"/>
                  </a:moveTo>
                  <a:cubicBezTo>
                    <a:pt x="370301" y="457633"/>
                    <a:pt x="358062" y="469873"/>
                    <a:pt x="343017" y="469873"/>
                  </a:cubicBezTo>
                  <a:cubicBezTo>
                    <a:pt x="327973" y="469873"/>
                    <a:pt x="315733" y="457633"/>
                    <a:pt x="315733" y="442589"/>
                  </a:cubicBezTo>
                  <a:lnTo>
                    <a:pt x="315733" y="331168"/>
                  </a:lnTo>
                  <a:cubicBezTo>
                    <a:pt x="332786" y="323308"/>
                    <a:pt x="351264" y="313971"/>
                    <a:pt x="370303" y="303388"/>
                  </a:cubicBezTo>
                  <a:lnTo>
                    <a:pt x="370303" y="442587"/>
                  </a:lnTo>
                  <a:close/>
                  <a:moveTo>
                    <a:pt x="472709" y="338287"/>
                  </a:moveTo>
                  <a:cubicBezTo>
                    <a:pt x="476894" y="340008"/>
                    <a:pt x="478895" y="344813"/>
                    <a:pt x="477175" y="348996"/>
                  </a:cubicBezTo>
                  <a:cubicBezTo>
                    <a:pt x="475901" y="352087"/>
                    <a:pt x="472919" y="354084"/>
                    <a:pt x="469579" y="354084"/>
                  </a:cubicBezTo>
                  <a:cubicBezTo>
                    <a:pt x="468517" y="354084"/>
                    <a:pt x="467468" y="353874"/>
                    <a:pt x="466462" y="353461"/>
                  </a:cubicBezTo>
                  <a:cubicBezTo>
                    <a:pt x="435297" y="340633"/>
                    <a:pt x="412341" y="318383"/>
                    <a:pt x="398111" y="287252"/>
                  </a:cubicBezTo>
                  <a:cubicBezTo>
                    <a:pt x="402791" y="284419"/>
                    <a:pt x="407476" y="281516"/>
                    <a:pt x="412160" y="278555"/>
                  </a:cubicBezTo>
                  <a:cubicBezTo>
                    <a:pt x="421835" y="300313"/>
                    <a:pt x="439716" y="324706"/>
                    <a:pt x="472709" y="338287"/>
                  </a:cubicBezTo>
                  <a:close/>
                </a:path>
              </a:pathLst>
            </a:custGeom>
            <a:solidFill>
              <a:schemeClr val="tx1"/>
            </a:solidFill>
            <a:ln w="1488" cap="flat">
              <a:noFill/>
              <a:prstDash val="solid"/>
              <a:miter/>
            </a:ln>
          </p:spPr>
          <p:txBody>
            <a:bodyPr rtlCol="0" anchor="ctr"/>
            <a:lstStyle/>
            <a:p>
              <a:endParaRPr lang="en-US" noProof="0" dirty="0">
                <a:latin typeface="Arial" panose="020B0604020202020204" pitchFamily="34" charset="0"/>
              </a:endParaRPr>
            </a:p>
          </p:txBody>
        </p:sp>
        <p:sp>
          <p:nvSpPr>
            <p:cNvPr id="73" name="Freeform: Shape 126">
              <a:extLst>
                <a:ext uri="{FF2B5EF4-FFF2-40B4-BE49-F238E27FC236}">
                  <a16:creationId xmlns:a16="http://schemas.microsoft.com/office/drawing/2014/main" id="{D57E1D20-1A71-4F93-E3B9-535E366C8CFD}"/>
                </a:ext>
              </a:extLst>
            </p:cNvPr>
            <p:cNvSpPr/>
            <p:nvPr/>
          </p:nvSpPr>
          <p:spPr>
            <a:xfrm>
              <a:off x="3663358" y="4604146"/>
              <a:ext cx="224056" cy="283036"/>
            </a:xfrm>
            <a:custGeom>
              <a:avLst/>
              <a:gdLst>
                <a:gd name="connsiteX0" fmla="*/ 223950 w 224056"/>
                <a:gd name="connsiteY0" fmla="*/ 9657 h 283037"/>
                <a:gd name="connsiteX1" fmla="*/ 211334 w 224056"/>
                <a:gd name="connsiteY1" fmla="*/ 106 h 283037"/>
                <a:gd name="connsiteX2" fmla="*/ 58277 w 224056"/>
                <a:gd name="connsiteY2" fmla="*/ 87921 h 283037"/>
                <a:gd name="connsiteX3" fmla="*/ 37 w 224056"/>
                <a:gd name="connsiteY3" fmla="*/ 270945 h 283037"/>
                <a:gd name="connsiteX4" fmla="*/ 10284 w 224056"/>
                <a:gd name="connsiteY4" fmla="*/ 283002 h 283037"/>
                <a:gd name="connsiteX5" fmla="*/ 11202 w 224056"/>
                <a:gd name="connsiteY5" fmla="*/ 283038 h 283037"/>
                <a:gd name="connsiteX6" fmla="*/ 22342 w 224056"/>
                <a:gd name="connsiteY6" fmla="*/ 272753 h 283037"/>
                <a:gd name="connsiteX7" fmla="*/ 76395 w 224056"/>
                <a:gd name="connsiteY7" fmla="*/ 101059 h 283037"/>
                <a:gd name="connsiteX8" fmla="*/ 214401 w 224056"/>
                <a:gd name="connsiteY8" fmla="*/ 22273 h 283037"/>
                <a:gd name="connsiteX9" fmla="*/ 223950 w 224056"/>
                <a:gd name="connsiteY9" fmla="*/ 9657 h 2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56" h="283037">
                  <a:moveTo>
                    <a:pt x="223950" y="9657"/>
                  </a:moveTo>
                  <a:cubicBezTo>
                    <a:pt x="223104" y="3535"/>
                    <a:pt x="217462" y="-737"/>
                    <a:pt x="211334" y="106"/>
                  </a:cubicBezTo>
                  <a:cubicBezTo>
                    <a:pt x="145425" y="9219"/>
                    <a:pt x="93929" y="38764"/>
                    <a:pt x="58277" y="87921"/>
                  </a:cubicBezTo>
                  <a:cubicBezTo>
                    <a:pt x="25856" y="132627"/>
                    <a:pt x="6262" y="194203"/>
                    <a:pt x="37" y="270945"/>
                  </a:cubicBezTo>
                  <a:cubicBezTo>
                    <a:pt x="-462" y="277105"/>
                    <a:pt x="4125" y="282503"/>
                    <a:pt x="10284" y="283002"/>
                  </a:cubicBezTo>
                  <a:cubicBezTo>
                    <a:pt x="10593" y="283027"/>
                    <a:pt x="10897" y="283038"/>
                    <a:pt x="11202" y="283038"/>
                  </a:cubicBezTo>
                  <a:cubicBezTo>
                    <a:pt x="16971" y="283038"/>
                    <a:pt x="21867" y="278604"/>
                    <a:pt x="22342" y="272753"/>
                  </a:cubicBezTo>
                  <a:cubicBezTo>
                    <a:pt x="28230" y="200160"/>
                    <a:pt x="46416" y="142392"/>
                    <a:pt x="76395" y="101059"/>
                  </a:cubicBezTo>
                  <a:cubicBezTo>
                    <a:pt x="108330" y="57025"/>
                    <a:pt x="154761" y="30518"/>
                    <a:pt x="214401" y="22273"/>
                  </a:cubicBezTo>
                  <a:cubicBezTo>
                    <a:pt x="220520" y="21428"/>
                    <a:pt x="224795" y="15778"/>
                    <a:pt x="223950" y="9657"/>
                  </a:cubicBezTo>
                  <a:close/>
                </a:path>
              </a:pathLst>
            </a:custGeom>
            <a:solidFill>
              <a:schemeClr val="tx1"/>
            </a:solidFill>
            <a:ln w="1488" cap="flat">
              <a:noFill/>
              <a:prstDash val="solid"/>
              <a:miter/>
            </a:ln>
          </p:spPr>
          <p:txBody>
            <a:bodyPr rtlCol="0" anchor="ctr"/>
            <a:lstStyle/>
            <a:p>
              <a:endParaRPr lang="en-US" noProof="0" dirty="0">
                <a:latin typeface="Arial" panose="020B0604020202020204" pitchFamily="34" charset="0"/>
              </a:endParaRPr>
            </a:p>
          </p:txBody>
        </p:sp>
      </p:grpSp>
      <p:grpSp>
        <p:nvGrpSpPr>
          <p:cNvPr id="75" name="Group 74">
            <a:extLst>
              <a:ext uri="{FF2B5EF4-FFF2-40B4-BE49-F238E27FC236}">
                <a16:creationId xmlns:a16="http://schemas.microsoft.com/office/drawing/2014/main" id="{5886F4D7-C94D-A2FB-83BB-B34FC3B82B63}"/>
              </a:ext>
            </a:extLst>
          </p:cNvPr>
          <p:cNvGrpSpPr/>
          <p:nvPr/>
        </p:nvGrpSpPr>
        <p:grpSpPr>
          <a:xfrm>
            <a:off x="7846381" y="3185426"/>
            <a:ext cx="700640" cy="844050"/>
            <a:chOff x="9686478" y="3009475"/>
            <a:chExt cx="407136" cy="532621"/>
          </a:xfrm>
          <a:solidFill>
            <a:schemeClr val="tx1"/>
          </a:solidFill>
        </p:grpSpPr>
        <p:sp>
          <p:nvSpPr>
            <p:cNvPr id="77" name="Freeform: Shape 22">
              <a:extLst>
                <a:ext uri="{FF2B5EF4-FFF2-40B4-BE49-F238E27FC236}">
                  <a16:creationId xmlns:a16="http://schemas.microsoft.com/office/drawing/2014/main" id="{B6C962C6-D314-524B-630C-22B6C4566452}"/>
                </a:ext>
              </a:extLst>
            </p:cNvPr>
            <p:cNvSpPr/>
            <p:nvPr/>
          </p:nvSpPr>
          <p:spPr>
            <a:xfrm>
              <a:off x="9686478" y="3077521"/>
              <a:ext cx="115557" cy="147061"/>
            </a:xfrm>
            <a:custGeom>
              <a:avLst/>
              <a:gdLst>
                <a:gd name="connsiteX0" fmla="*/ 33215 w 115557"/>
                <a:gd name="connsiteY0" fmla="*/ 119762 h 147061"/>
                <a:gd name="connsiteX1" fmla="*/ 41650 w 115557"/>
                <a:gd name="connsiteY1" fmla="*/ 147061 h 147061"/>
                <a:gd name="connsiteX2" fmla="*/ 51864 w 115557"/>
                <a:gd name="connsiteY2" fmla="*/ 136900 h 147061"/>
                <a:gd name="connsiteX3" fmla="*/ 46225 w 115557"/>
                <a:gd name="connsiteY3" fmla="*/ 117842 h 147061"/>
                <a:gd name="connsiteX4" fmla="*/ 45252 w 115557"/>
                <a:gd name="connsiteY4" fmla="*/ 114870 h 147061"/>
                <a:gd name="connsiteX5" fmla="*/ 27946 w 115557"/>
                <a:gd name="connsiteY5" fmla="*/ 79472 h 147061"/>
                <a:gd name="connsiteX6" fmla="*/ 17609 w 115557"/>
                <a:gd name="connsiteY6" fmla="*/ 63438 h 147061"/>
                <a:gd name="connsiteX7" fmla="*/ 17168 w 115557"/>
                <a:gd name="connsiteY7" fmla="*/ 62906 h 147061"/>
                <a:gd name="connsiteX8" fmla="*/ 18204 w 115557"/>
                <a:gd name="connsiteY8" fmla="*/ 39988 h 147061"/>
                <a:gd name="connsiteX9" fmla="*/ 25850 w 115557"/>
                <a:gd name="connsiteY9" fmla="*/ 36081 h 147061"/>
                <a:gd name="connsiteX10" fmla="*/ 29192 w 115557"/>
                <a:gd name="connsiteY10" fmla="*/ 35737 h 147061"/>
                <a:gd name="connsiteX11" fmla="*/ 38042 w 115557"/>
                <a:gd name="connsiteY11" fmla="*/ 38398 h 147061"/>
                <a:gd name="connsiteX12" fmla="*/ 53558 w 115557"/>
                <a:gd name="connsiteY12" fmla="*/ 59162 h 147061"/>
                <a:gd name="connsiteX13" fmla="*/ 62494 w 115557"/>
                <a:gd name="connsiteY13" fmla="*/ 61248 h 147061"/>
                <a:gd name="connsiteX14" fmla="*/ 65523 w 115557"/>
                <a:gd name="connsiteY14" fmla="*/ 56404 h 147061"/>
                <a:gd name="connsiteX15" fmla="*/ 66334 w 115557"/>
                <a:gd name="connsiteY15" fmla="*/ 49539 h 147061"/>
                <a:gd name="connsiteX16" fmla="*/ 72220 w 115557"/>
                <a:gd name="connsiteY16" fmla="*/ 21280 h 147061"/>
                <a:gd name="connsiteX17" fmla="*/ 94269 w 115557"/>
                <a:gd name="connsiteY17" fmla="*/ 14944 h 147061"/>
                <a:gd name="connsiteX18" fmla="*/ 101712 w 115557"/>
                <a:gd name="connsiteY18" fmla="*/ 34530 h 147061"/>
                <a:gd name="connsiteX19" fmla="*/ 100985 w 115557"/>
                <a:gd name="connsiteY19" fmla="*/ 37878 h 147061"/>
                <a:gd name="connsiteX20" fmla="*/ 98480 w 115557"/>
                <a:gd name="connsiteY20" fmla="*/ 54003 h 147061"/>
                <a:gd name="connsiteX21" fmla="*/ 96806 w 115557"/>
                <a:gd name="connsiteY21" fmla="*/ 93521 h 147061"/>
                <a:gd name="connsiteX22" fmla="*/ 96878 w 115557"/>
                <a:gd name="connsiteY22" fmla="*/ 96454 h 147061"/>
                <a:gd name="connsiteX23" fmla="*/ 97676 w 115557"/>
                <a:gd name="connsiteY23" fmla="*/ 108056 h 147061"/>
                <a:gd name="connsiteX24" fmla="*/ 100038 w 115557"/>
                <a:gd name="connsiteY24" fmla="*/ 117141 h 147061"/>
                <a:gd name="connsiteX25" fmla="*/ 100109 w 115557"/>
                <a:gd name="connsiteY25" fmla="*/ 117141 h 147061"/>
                <a:gd name="connsiteX26" fmla="*/ 113139 w 115557"/>
                <a:gd name="connsiteY26" fmla="*/ 115590 h 147061"/>
                <a:gd name="connsiteX27" fmla="*/ 110375 w 115557"/>
                <a:gd name="connsiteY27" fmla="*/ 105376 h 147061"/>
                <a:gd name="connsiteX28" fmla="*/ 109849 w 115557"/>
                <a:gd name="connsiteY28" fmla="*/ 96292 h 147061"/>
                <a:gd name="connsiteX29" fmla="*/ 109771 w 115557"/>
                <a:gd name="connsiteY29" fmla="*/ 92859 h 147061"/>
                <a:gd name="connsiteX30" fmla="*/ 111328 w 115557"/>
                <a:gd name="connsiteY30" fmla="*/ 55801 h 147061"/>
                <a:gd name="connsiteX31" fmla="*/ 114119 w 115557"/>
                <a:gd name="connsiteY31" fmla="*/ 38359 h 147061"/>
                <a:gd name="connsiteX32" fmla="*/ 95287 w 115557"/>
                <a:gd name="connsiteY32" fmla="*/ 1432 h 147061"/>
                <a:gd name="connsiteX33" fmla="*/ 92705 w 115557"/>
                <a:gd name="connsiteY33" fmla="*/ 723 h 147061"/>
                <a:gd name="connsiteX34" fmla="*/ 61773 w 115557"/>
                <a:gd name="connsiteY34" fmla="*/ 13577 h 147061"/>
                <a:gd name="connsiteX35" fmla="*/ 55024 w 115557"/>
                <a:gd name="connsiteY35" fmla="*/ 37418 h 147061"/>
                <a:gd name="connsiteX36" fmla="*/ 54907 w 115557"/>
                <a:gd name="connsiteY36" fmla="*/ 37418 h 147061"/>
                <a:gd name="connsiteX37" fmla="*/ 46270 w 115557"/>
                <a:gd name="connsiteY37" fmla="*/ 28236 h 147061"/>
                <a:gd name="connsiteX38" fmla="*/ 31631 w 115557"/>
                <a:gd name="connsiteY38" fmla="*/ 22772 h 147061"/>
                <a:gd name="connsiteX39" fmla="*/ 97 w 115557"/>
                <a:gd name="connsiteY39" fmla="*/ 49561 h 147061"/>
                <a:gd name="connsiteX40" fmla="*/ 7363 w 115557"/>
                <a:gd name="connsiteY40" fmla="*/ 71342 h 147061"/>
                <a:gd name="connsiteX41" fmla="*/ 16915 w 115557"/>
                <a:gd name="connsiteY41" fmla="*/ 86227 h 147061"/>
                <a:gd name="connsiteX42" fmla="*/ 32754 w 115557"/>
                <a:gd name="connsiteY42" fmla="*/ 118400 h 147061"/>
                <a:gd name="connsiteX43" fmla="*/ 33215 w 115557"/>
                <a:gd name="connsiteY43" fmla="*/ 119762 h 14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557" h="147061">
                  <a:moveTo>
                    <a:pt x="33215" y="119762"/>
                  </a:moveTo>
                  <a:cubicBezTo>
                    <a:pt x="34149" y="123422"/>
                    <a:pt x="36933" y="133850"/>
                    <a:pt x="41650" y="147061"/>
                  </a:cubicBezTo>
                  <a:cubicBezTo>
                    <a:pt x="44814" y="143440"/>
                    <a:pt x="48227" y="140045"/>
                    <a:pt x="51864" y="136900"/>
                  </a:cubicBezTo>
                  <a:cubicBezTo>
                    <a:pt x="48321" y="126316"/>
                    <a:pt x="46803" y="120242"/>
                    <a:pt x="46225" y="117842"/>
                  </a:cubicBezTo>
                  <a:cubicBezTo>
                    <a:pt x="45984" y="116825"/>
                    <a:pt x="45659" y="115831"/>
                    <a:pt x="45252" y="114870"/>
                  </a:cubicBezTo>
                  <a:cubicBezTo>
                    <a:pt x="40446" y="102624"/>
                    <a:pt x="34659" y="90786"/>
                    <a:pt x="27946" y="79472"/>
                  </a:cubicBezTo>
                  <a:cubicBezTo>
                    <a:pt x="21379" y="68759"/>
                    <a:pt x="18524" y="64691"/>
                    <a:pt x="17609" y="63438"/>
                  </a:cubicBezTo>
                  <a:cubicBezTo>
                    <a:pt x="17466" y="63257"/>
                    <a:pt x="17323" y="63075"/>
                    <a:pt x="17168" y="62906"/>
                  </a:cubicBezTo>
                  <a:cubicBezTo>
                    <a:pt x="11125" y="56291"/>
                    <a:pt x="11589" y="46031"/>
                    <a:pt x="18204" y="39988"/>
                  </a:cubicBezTo>
                  <a:cubicBezTo>
                    <a:pt x="20356" y="38023"/>
                    <a:pt x="22997" y="36673"/>
                    <a:pt x="25850" y="36081"/>
                  </a:cubicBezTo>
                  <a:cubicBezTo>
                    <a:pt x="26950" y="35855"/>
                    <a:pt x="28069" y="35740"/>
                    <a:pt x="29192" y="35737"/>
                  </a:cubicBezTo>
                  <a:cubicBezTo>
                    <a:pt x="32339" y="35740"/>
                    <a:pt x="35416" y="36665"/>
                    <a:pt x="38042" y="38398"/>
                  </a:cubicBezTo>
                  <a:cubicBezTo>
                    <a:pt x="40638" y="40072"/>
                    <a:pt x="42461" y="41285"/>
                    <a:pt x="53558" y="59162"/>
                  </a:cubicBezTo>
                  <a:cubicBezTo>
                    <a:pt x="55449" y="62206"/>
                    <a:pt x="59450" y="63140"/>
                    <a:pt x="62494" y="61248"/>
                  </a:cubicBezTo>
                  <a:cubicBezTo>
                    <a:pt x="64198" y="60189"/>
                    <a:pt x="65317" y="58400"/>
                    <a:pt x="65523" y="56404"/>
                  </a:cubicBezTo>
                  <a:cubicBezTo>
                    <a:pt x="65757" y="54127"/>
                    <a:pt x="66023" y="51862"/>
                    <a:pt x="66334" y="49539"/>
                  </a:cubicBezTo>
                  <a:cubicBezTo>
                    <a:pt x="69365" y="27743"/>
                    <a:pt x="70714" y="23778"/>
                    <a:pt x="72220" y="21280"/>
                  </a:cubicBezTo>
                  <a:cubicBezTo>
                    <a:pt x="76559" y="13441"/>
                    <a:pt x="86431" y="10605"/>
                    <a:pt x="94269" y="14944"/>
                  </a:cubicBezTo>
                  <a:cubicBezTo>
                    <a:pt x="101199" y="18780"/>
                    <a:pt x="104345" y="27060"/>
                    <a:pt x="101712" y="34530"/>
                  </a:cubicBezTo>
                  <a:cubicBezTo>
                    <a:pt x="101634" y="34757"/>
                    <a:pt x="101225" y="36561"/>
                    <a:pt x="100985" y="37878"/>
                  </a:cubicBezTo>
                  <a:cubicBezTo>
                    <a:pt x="100466" y="40682"/>
                    <a:pt x="99642" y="45665"/>
                    <a:pt x="98480" y="54003"/>
                  </a:cubicBezTo>
                  <a:cubicBezTo>
                    <a:pt x="96853" y="67109"/>
                    <a:pt x="96293" y="80325"/>
                    <a:pt x="96806" y="93521"/>
                  </a:cubicBezTo>
                  <a:cubicBezTo>
                    <a:pt x="96845" y="94248"/>
                    <a:pt x="96858" y="95273"/>
                    <a:pt x="96878" y="96454"/>
                  </a:cubicBezTo>
                  <a:cubicBezTo>
                    <a:pt x="96805" y="100337"/>
                    <a:pt x="97072" y="104219"/>
                    <a:pt x="97676" y="108056"/>
                  </a:cubicBezTo>
                  <a:cubicBezTo>
                    <a:pt x="98072" y="109919"/>
                    <a:pt x="98805" y="113001"/>
                    <a:pt x="100038" y="117141"/>
                  </a:cubicBezTo>
                  <a:lnTo>
                    <a:pt x="100109" y="117141"/>
                  </a:lnTo>
                  <a:cubicBezTo>
                    <a:pt x="105067" y="116440"/>
                    <a:pt x="109375" y="115947"/>
                    <a:pt x="113139" y="115590"/>
                  </a:cubicBezTo>
                  <a:cubicBezTo>
                    <a:pt x="111653" y="110853"/>
                    <a:pt x="110790" y="107329"/>
                    <a:pt x="110375" y="105376"/>
                  </a:cubicBezTo>
                  <a:cubicBezTo>
                    <a:pt x="109975" y="102365"/>
                    <a:pt x="109800" y="99329"/>
                    <a:pt x="109849" y="96292"/>
                  </a:cubicBezTo>
                  <a:cubicBezTo>
                    <a:pt x="109849" y="94916"/>
                    <a:pt x="109849" y="93696"/>
                    <a:pt x="109771" y="92859"/>
                  </a:cubicBezTo>
                  <a:cubicBezTo>
                    <a:pt x="109286" y="80485"/>
                    <a:pt x="109807" y="68091"/>
                    <a:pt x="111328" y="55801"/>
                  </a:cubicBezTo>
                  <a:cubicBezTo>
                    <a:pt x="112892" y="44569"/>
                    <a:pt x="113794" y="39871"/>
                    <a:pt x="114119" y="38359"/>
                  </a:cubicBezTo>
                  <a:cubicBezTo>
                    <a:pt x="119115" y="22961"/>
                    <a:pt x="110684" y="6429"/>
                    <a:pt x="95287" y="1432"/>
                  </a:cubicBezTo>
                  <a:cubicBezTo>
                    <a:pt x="94438" y="1156"/>
                    <a:pt x="93576" y="920"/>
                    <a:pt x="92705" y="723"/>
                  </a:cubicBezTo>
                  <a:cubicBezTo>
                    <a:pt x="80710" y="-2007"/>
                    <a:pt x="68300" y="3150"/>
                    <a:pt x="61773" y="13577"/>
                  </a:cubicBezTo>
                  <a:cubicBezTo>
                    <a:pt x="58995" y="17873"/>
                    <a:pt x="57470" y="21689"/>
                    <a:pt x="55024" y="37418"/>
                  </a:cubicBezTo>
                  <a:cubicBezTo>
                    <a:pt x="55024" y="37502"/>
                    <a:pt x="54953" y="37515"/>
                    <a:pt x="54907" y="37418"/>
                  </a:cubicBezTo>
                  <a:cubicBezTo>
                    <a:pt x="52619" y="33850"/>
                    <a:pt x="49691" y="30737"/>
                    <a:pt x="46270" y="28236"/>
                  </a:cubicBezTo>
                  <a:cubicBezTo>
                    <a:pt x="41981" y="25112"/>
                    <a:pt x="36919" y="23223"/>
                    <a:pt x="31631" y="22772"/>
                  </a:cubicBezTo>
                  <a:cubicBezTo>
                    <a:pt x="15526" y="21461"/>
                    <a:pt x="1407" y="33456"/>
                    <a:pt x="97" y="49561"/>
                  </a:cubicBezTo>
                  <a:cubicBezTo>
                    <a:pt x="-550" y="57508"/>
                    <a:pt x="2074" y="65375"/>
                    <a:pt x="7363" y="71342"/>
                  </a:cubicBezTo>
                  <a:cubicBezTo>
                    <a:pt x="8239" y="72562"/>
                    <a:pt x="10919" y="76436"/>
                    <a:pt x="16915" y="86227"/>
                  </a:cubicBezTo>
                  <a:cubicBezTo>
                    <a:pt x="23011" y="96530"/>
                    <a:pt x="28307" y="107285"/>
                    <a:pt x="32754" y="118400"/>
                  </a:cubicBezTo>
                  <a:cubicBezTo>
                    <a:pt x="32884" y="118893"/>
                    <a:pt x="33176" y="119665"/>
                    <a:pt x="33215" y="119762"/>
                  </a:cubicBezTo>
                  <a:close/>
                </a:path>
              </a:pathLst>
            </a:custGeom>
            <a:grpFill/>
            <a:ln w="12898" cap="flat">
              <a:solidFill>
                <a:schemeClr val="tx1"/>
              </a:solidFill>
              <a:prstDash val="solid"/>
              <a:miter/>
            </a:ln>
          </p:spPr>
          <p:txBody>
            <a:bodyPr rtlCol="0" anchor="ctr"/>
            <a:lstStyle/>
            <a:p>
              <a:endParaRPr lang="en-US" noProof="0" dirty="0"/>
            </a:p>
          </p:txBody>
        </p:sp>
        <p:sp>
          <p:nvSpPr>
            <p:cNvPr id="78" name="Freeform: Shape 23">
              <a:extLst>
                <a:ext uri="{FF2B5EF4-FFF2-40B4-BE49-F238E27FC236}">
                  <a16:creationId xmlns:a16="http://schemas.microsoft.com/office/drawing/2014/main" id="{54D10861-8A7A-025C-8842-C3DE156AD01C}"/>
                </a:ext>
              </a:extLst>
            </p:cNvPr>
            <p:cNvSpPr/>
            <p:nvPr/>
          </p:nvSpPr>
          <p:spPr>
            <a:xfrm>
              <a:off x="9703486" y="3009475"/>
              <a:ext cx="390128" cy="532621"/>
            </a:xfrm>
            <a:custGeom>
              <a:avLst/>
              <a:gdLst>
                <a:gd name="connsiteX0" fmla="*/ 376188 w 390128"/>
                <a:gd name="connsiteY0" fmla="*/ 289613 h 532621"/>
                <a:gd name="connsiteX1" fmla="*/ 319416 w 390128"/>
                <a:gd name="connsiteY1" fmla="*/ 184765 h 532621"/>
                <a:gd name="connsiteX2" fmla="*/ 305309 w 390128"/>
                <a:gd name="connsiteY2" fmla="*/ 173734 h 532621"/>
                <a:gd name="connsiteX3" fmla="*/ 294505 w 390128"/>
                <a:gd name="connsiteY3" fmla="*/ 182169 h 532621"/>
                <a:gd name="connsiteX4" fmla="*/ 310241 w 390128"/>
                <a:gd name="connsiteY4" fmla="*/ 193908 h 532621"/>
                <a:gd name="connsiteX5" fmla="*/ 363787 w 390128"/>
                <a:gd name="connsiteY5" fmla="*/ 293442 h 532621"/>
                <a:gd name="connsiteX6" fmla="*/ 374358 w 390128"/>
                <a:gd name="connsiteY6" fmla="*/ 424252 h 532621"/>
                <a:gd name="connsiteX7" fmla="*/ 334957 w 390128"/>
                <a:gd name="connsiteY7" fmla="*/ 505169 h 532621"/>
                <a:gd name="connsiteX8" fmla="*/ 218040 w 390128"/>
                <a:gd name="connsiteY8" fmla="*/ 515986 h 532621"/>
                <a:gd name="connsiteX9" fmla="*/ 101330 w 390128"/>
                <a:gd name="connsiteY9" fmla="*/ 463166 h 532621"/>
                <a:gd name="connsiteX10" fmla="*/ 73142 w 390128"/>
                <a:gd name="connsiteY10" fmla="*/ 439988 h 532621"/>
                <a:gd name="connsiteX11" fmla="*/ 36155 w 390128"/>
                <a:gd name="connsiteY11" fmla="*/ 394494 h 532621"/>
                <a:gd name="connsiteX12" fmla="*/ 13048 w 390128"/>
                <a:gd name="connsiteY12" fmla="*/ 315043 h 532621"/>
                <a:gd name="connsiteX13" fmla="*/ 42858 w 390128"/>
                <a:gd name="connsiteY13" fmla="*/ 233562 h 532621"/>
                <a:gd name="connsiteX14" fmla="*/ 86704 w 390128"/>
                <a:gd name="connsiteY14" fmla="*/ 210883 h 532621"/>
                <a:gd name="connsiteX15" fmla="*/ 111193 w 390128"/>
                <a:gd name="connsiteY15" fmla="*/ 208696 h 532621"/>
                <a:gd name="connsiteX16" fmla="*/ 117578 w 390128"/>
                <a:gd name="connsiteY16" fmla="*/ 207463 h 532621"/>
                <a:gd name="connsiteX17" fmla="*/ 120485 w 390128"/>
                <a:gd name="connsiteY17" fmla="*/ 204985 h 532621"/>
                <a:gd name="connsiteX18" fmla="*/ 120544 w 390128"/>
                <a:gd name="connsiteY18" fmla="*/ 201740 h 532621"/>
                <a:gd name="connsiteX19" fmla="*/ 120660 w 390128"/>
                <a:gd name="connsiteY19" fmla="*/ 189950 h 532621"/>
                <a:gd name="connsiteX20" fmla="*/ 126500 w 390128"/>
                <a:gd name="connsiteY20" fmla="*/ 131978 h 532621"/>
                <a:gd name="connsiteX21" fmla="*/ 155272 w 390128"/>
                <a:gd name="connsiteY21" fmla="*/ 80164 h 532621"/>
                <a:gd name="connsiteX22" fmla="*/ 157868 w 390128"/>
                <a:gd name="connsiteY22" fmla="*/ 77477 h 532621"/>
                <a:gd name="connsiteX23" fmla="*/ 156856 w 390128"/>
                <a:gd name="connsiteY23" fmla="*/ 73902 h 532621"/>
                <a:gd name="connsiteX24" fmla="*/ 153650 w 390128"/>
                <a:gd name="connsiteY24" fmla="*/ 61073 h 532621"/>
                <a:gd name="connsiteX25" fmla="*/ 149757 w 390128"/>
                <a:gd name="connsiteY25" fmla="*/ 34313 h 532621"/>
                <a:gd name="connsiteX26" fmla="*/ 161442 w 390128"/>
                <a:gd name="connsiteY26" fmla="*/ 27037 h 532621"/>
                <a:gd name="connsiteX27" fmla="*/ 168970 w 390128"/>
                <a:gd name="connsiteY27" fmla="*/ 36532 h 532621"/>
                <a:gd name="connsiteX28" fmla="*/ 169016 w 390128"/>
                <a:gd name="connsiteY28" fmla="*/ 37265 h 532621"/>
                <a:gd name="connsiteX29" fmla="*/ 172578 w 390128"/>
                <a:gd name="connsiteY29" fmla="*/ 56330 h 532621"/>
                <a:gd name="connsiteX30" fmla="*/ 174272 w 390128"/>
                <a:gd name="connsiteY30" fmla="*/ 64331 h 532621"/>
                <a:gd name="connsiteX31" fmla="*/ 181676 w 390128"/>
                <a:gd name="connsiteY31" fmla="*/ 60859 h 532621"/>
                <a:gd name="connsiteX32" fmla="*/ 183142 w 390128"/>
                <a:gd name="connsiteY32" fmla="*/ 60243 h 532621"/>
                <a:gd name="connsiteX33" fmla="*/ 188333 w 390128"/>
                <a:gd name="connsiteY33" fmla="*/ 58049 h 532621"/>
                <a:gd name="connsiteX34" fmla="*/ 188165 w 390128"/>
                <a:gd name="connsiteY34" fmla="*/ 53578 h 532621"/>
                <a:gd name="connsiteX35" fmla="*/ 188015 w 390128"/>
                <a:gd name="connsiteY35" fmla="*/ 45240 h 532621"/>
                <a:gd name="connsiteX36" fmla="*/ 189962 w 390128"/>
                <a:gd name="connsiteY36" fmla="*/ 18272 h 532621"/>
                <a:gd name="connsiteX37" fmla="*/ 202950 w 390128"/>
                <a:gd name="connsiteY37" fmla="*/ 13714 h 532621"/>
                <a:gd name="connsiteX38" fmla="*/ 208241 w 390128"/>
                <a:gd name="connsiteY38" fmla="*/ 24579 h 532621"/>
                <a:gd name="connsiteX39" fmla="*/ 208125 w 390128"/>
                <a:gd name="connsiteY39" fmla="*/ 25267 h 532621"/>
                <a:gd name="connsiteX40" fmla="*/ 207476 w 390128"/>
                <a:gd name="connsiteY40" fmla="*/ 45383 h 532621"/>
                <a:gd name="connsiteX41" fmla="*/ 207508 w 390128"/>
                <a:gd name="connsiteY41" fmla="*/ 47232 h 532621"/>
                <a:gd name="connsiteX42" fmla="*/ 207878 w 390128"/>
                <a:gd name="connsiteY42" fmla="*/ 54169 h 532621"/>
                <a:gd name="connsiteX43" fmla="*/ 220395 w 390128"/>
                <a:gd name="connsiteY43" fmla="*/ 55110 h 532621"/>
                <a:gd name="connsiteX44" fmla="*/ 222251 w 390128"/>
                <a:gd name="connsiteY44" fmla="*/ 47842 h 532621"/>
                <a:gd name="connsiteX45" fmla="*/ 223743 w 390128"/>
                <a:gd name="connsiteY45" fmla="*/ 42249 h 532621"/>
                <a:gd name="connsiteX46" fmla="*/ 233211 w 390128"/>
                <a:gd name="connsiteY46" fmla="*/ 16909 h 532621"/>
                <a:gd name="connsiteX47" fmla="*/ 246959 w 390128"/>
                <a:gd name="connsiteY47" fmla="*/ 16236 h 532621"/>
                <a:gd name="connsiteX48" fmla="*/ 248966 w 390128"/>
                <a:gd name="connsiteY48" fmla="*/ 28109 h 532621"/>
                <a:gd name="connsiteX49" fmla="*/ 248654 w 390128"/>
                <a:gd name="connsiteY49" fmla="*/ 28758 h 532621"/>
                <a:gd name="connsiteX50" fmla="*/ 242386 w 390128"/>
                <a:gd name="connsiteY50" fmla="*/ 47855 h 532621"/>
                <a:gd name="connsiteX51" fmla="*/ 239752 w 390128"/>
                <a:gd name="connsiteY51" fmla="*/ 57673 h 532621"/>
                <a:gd name="connsiteX52" fmla="*/ 238713 w 390128"/>
                <a:gd name="connsiteY52" fmla="*/ 62014 h 532621"/>
                <a:gd name="connsiteX53" fmla="*/ 242393 w 390128"/>
                <a:gd name="connsiteY53" fmla="*/ 64538 h 532621"/>
                <a:gd name="connsiteX54" fmla="*/ 249706 w 390128"/>
                <a:gd name="connsiteY54" fmla="*/ 70521 h 532621"/>
                <a:gd name="connsiteX55" fmla="*/ 261288 w 390128"/>
                <a:gd name="connsiteY55" fmla="*/ 63708 h 532621"/>
                <a:gd name="connsiteX56" fmla="*/ 253424 w 390128"/>
                <a:gd name="connsiteY56" fmla="*/ 56570 h 532621"/>
                <a:gd name="connsiteX57" fmla="*/ 254812 w 390128"/>
                <a:gd name="connsiteY57" fmla="*/ 51619 h 532621"/>
                <a:gd name="connsiteX58" fmla="*/ 260542 w 390128"/>
                <a:gd name="connsiteY58" fmla="*/ 34008 h 532621"/>
                <a:gd name="connsiteX59" fmla="*/ 251005 w 390128"/>
                <a:gd name="connsiteY59" fmla="*/ 3338 h 532621"/>
                <a:gd name="connsiteX60" fmla="*/ 223594 w 390128"/>
                <a:gd name="connsiteY60" fmla="*/ 8208 h 532621"/>
                <a:gd name="connsiteX61" fmla="*/ 219753 w 390128"/>
                <a:gd name="connsiteY61" fmla="*/ 13951 h 532621"/>
                <a:gd name="connsiteX62" fmla="*/ 189808 w 390128"/>
                <a:gd name="connsiteY62" fmla="*/ 1812 h 532621"/>
                <a:gd name="connsiteX63" fmla="*/ 175927 w 390128"/>
                <a:gd name="connsiteY63" fmla="*/ 21160 h 532621"/>
                <a:gd name="connsiteX64" fmla="*/ 143834 w 390128"/>
                <a:gd name="connsiteY64" fmla="*/ 19883 h 532621"/>
                <a:gd name="connsiteX65" fmla="*/ 137136 w 390128"/>
                <a:gd name="connsiteY65" fmla="*/ 31360 h 532621"/>
                <a:gd name="connsiteX66" fmla="*/ 141029 w 390128"/>
                <a:gd name="connsiteY66" fmla="*/ 63805 h 532621"/>
                <a:gd name="connsiteX67" fmla="*/ 143462 w 390128"/>
                <a:gd name="connsiteY67" fmla="*/ 73908 h 532621"/>
                <a:gd name="connsiteX68" fmla="*/ 114061 w 390128"/>
                <a:gd name="connsiteY68" fmla="*/ 128577 h 532621"/>
                <a:gd name="connsiteX69" fmla="*/ 107786 w 390128"/>
                <a:gd name="connsiteY69" fmla="*/ 189885 h 532621"/>
                <a:gd name="connsiteX70" fmla="*/ 107741 w 390128"/>
                <a:gd name="connsiteY70" fmla="*/ 195848 h 532621"/>
                <a:gd name="connsiteX71" fmla="*/ 84984 w 390128"/>
                <a:gd name="connsiteY71" fmla="*/ 198067 h 532621"/>
                <a:gd name="connsiteX72" fmla="*/ 33112 w 390128"/>
                <a:gd name="connsiteY72" fmla="*/ 225146 h 532621"/>
                <a:gd name="connsiteX73" fmla="*/ 187 w 390128"/>
                <a:gd name="connsiteY73" fmla="*/ 314537 h 532621"/>
                <a:gd name="connsiteX74" fmla="*/ 25701 w 390128"/>
                <a:gd name="connsiteY74" fmla="*/ 402144 h 532621"/>
                <a:gd name="connsiteX75" fmla="*/ 53480 w 390128"/>
                <a:gd name="connsiteY75" fmla="*/ 437541 h 532621"/>
                <a:gd name="connsiteX76" fmla="*/ 64148 w 390128"/>
                <a:gd name="connsiteY76" fmla="*/ 449325 h 532621"/>
                <a:gd name="connsiteX77" fmla="*/ 93511 w 390128"/>
                <a:gd name="connsiteY77" fmla="*/ 473522 h 532621"/>
                <a:gd name="connsiteX78" fmla="*/ 215561 w 390128"/>
                <a:gd name="connsiteY78" fmla="*/ 528724 h 532621"/>
                <a:gd name="connsiteX79" fmla="*/ 259530 w 390128"/>
                <a:gd name="connsiteY79" fmla="*/ 532617 h 532621"/>
                <a:gd name="connsiteX80" fmla="*/ 342283 w 390128"/>
                <a:gd name="connsiteY80" fmla="*/ 515869 h 532621"/>
                <a:gd name="connsiteX81" fmla="*/ 387238 w 390128"/>
                <a:gd name="connsiteY81" fmla="*/ 425900 h 532621"/>
                <a:gd name="connsiteX82" fmla="*/ 376188 w 390128"/>
                <a:gd name="connsiteY82" fmla="*/ 289613 h 53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128" h="532621">
                  <a:moveTo>
                    <a:pt x="376188" y="289613"/>
                  </a:moveTo>
                  <a:cubicBezTo>
                    <a:pt x="360498" y="238883"/>
                    <a:pt x="333043" y="198392"/>
                    <a:pt x="319416" y="184765"/>
                  </a:cubicBezTo>
                  <a:cubicBezTo>
                    <a:pt x="315072" y="180651"/>
                    <a:pt x="310349" y="176958"/>
                    <a:pt x="305309" y="173734"/>
                  </a:cubicBezTo>
                  <a:cubicBezTo>
                    <a:pt x="301714" y="176286"/>
                    <a:pt x="298113" y="179098"/>
                    <a:pt x="294505" y="182169"/>
                  </a:cubicBezTo>
                  <a:cubicBezTo>
                    <a:pt x="300142" y="185528"/>
                    <a:pt x="305416" y="189461"/>
                    <a:pt x="310241" y="193908"/>
                  </a:cubicBezTo>
                  <a:cubicBezTo>
                    <a:pt x="320999" y="204667"/>
                    <a:pt x="348233" y="243146"/>
                    <a:pt x="363787" y="293442"/>
                  </a:cubicBezTo>
                  <a:cubicBezTo>
                    <a:pt x="376711" y="335771"/>
                    <a:pt x="380317" y="380396"/>
                    <a:pt x="374358" y="424252"/>
                  </a:cubicBezTo>
                  <a:cubicBezTo>
                    <a:pt x="370763" y="452154"/>
                    <a:pt x="353146" y="492723"/>
                    <a:pt x="334957" y="505169"/>
                  </a:cubicBezTo>
                  <a:cubicBezTo>
                    <a:pt x="315640" y="518380"/>
                    <a:pt x="257739" y="523734"/>
                    <a:pt x="218040" y="515986"/>
                  </a:cubicBezTo>
                  <a:cubicBezTo>
                    <a:pt x="175992" y="506373"/>
                    <a:pt x="136303" y="488411"/>
                    <a:pt x="101330" y="463166"/>
                  </a:cubicBezTo>
                  <a:cubicBezTo>
                    <a:pt x="91517" y="455961"/>
                    <a:pt x="82107" y="448223"/>
                    <a:pt x="73142" y="439988"/>
                  </a:cubicBezTo>
                  <a:cubicBezTo>
                    <a:pt x="59812" y="425665"/>
                    <a:pt x="47455" y="410467"/>
                    <a:pt x="36155" y="394494"/>
                  </a:cubicBezTo>
                  <a:cubicBezTo>
                    <a:pt x="19705" y="371378"/>
                    <a:pt x="11561" y="343376"/>
                    <a:pt x="13048" y="315043"/>
                  </a:cubicBezTo>
                  <a:cubicBezTo>
                    <a:pt x="14891" y="271042"/>
                    <a:pt x="30944" y="247461"/>
                    <a:pt x="42858" y="233562"/>
                  </a:cubicBezTo>
                  <a:cubicBezTo>
                    <a:pt x="55187" y="219208"/>
                    <a:pt x="65407" y="213907"/>
                    <a:pt x="86704" y="210883"/>
                  </a:cubicBezTo>
                  <a:cubicBezTo>
                    <a:pt x="94815" y="209657"/>
                    <a:pt x="102993" y="208927"/>
                    <a:pt x="111193" y="208696"/>
                  </a:cubicBezTo>
                  <a:cubicBezTo>
                    <a:pt x="113401" y="209176"/>
                    <a:pt x="115708" y="208731"/>
                    <a:pt x="117578" y="207463"/>
                  </a:cubicBezTo>
                  <a:lnTo>
                    <a:pt x="120485" y="204985"/>
                  </a:lnTo>
                  <a:lnTo>
                    <a:pt x="120544" y="201740"/>
                  </a:lnTo>
                  <a:cubicBezTo>
                    <a:pt x="120608" y="197736"/>
                    <a:pt x="120634" y="193817"/>
                    <a:pt x="120660" y="189950"/>
                  </a:cubicBezTo>
                  <a:cubicBezTo>
                    <a:pt x="119950" y="170450"/>
                    <a:pt x="121915" y="150944"/>
                    <a:pt x="126500" y="131978"/>
                  </a:cubicBezTo>
                  <a:cubicBezTo>
                    <a:pt x="131622" y="112578"/>
                    <a:pt x="141512" y="94767"/>
                    <a:pt x="155272" y="80164"/>
                  </a:cubicBezTo>
                  <a:lnTo>
                    <a:pt x="157868" y="77477"/>
                  </a:lnTo>
                  <a:lnTo>
                    <a:pt x="156856" y="73902"/>
                  </a:lnTo>
                  <a:cubicBezTo>
                    <a:pt x="155603" y="69476"/>
                    <a:pt x="154526" y="65161"/>
                    <a:pt x="153650" y="61073"/>
                  </a:cubicBezTo>
                  <a:cubicBezTo>
                    <a:pt x="148790" y="38297"/>
                    <a:pt x="149264" y="36272"/>
                    <a:pt x="149757" y="34313"/>
                  </a:cubicBezTo>
                  <a:cubicBezTo>
                    <a:pt x="150975" y="29077"/>
                    <a:pt x="156206" y="25819"/>
                    <a:pt x="161442" y="27037"/>
                  </a:cubicBezTo>
                  <a:cubicBezTo>
                    <a:pt x="165856" y="28064"/>
                    <a:pt x="168977" y="32001"/>
                    <a:pt x="168970" y="36532"/>
                  </a:cubicBezTo>
                  <a:lnTo>
                    <a:pt x="169016" y="37265"/>
                  </a:lnTo>
                  <a:cubicBezTo>
                    <a:pt x="169185" y="38758"/>
                    <a:pt x="169879" y="43585"/>
                    <a:pt x="172578" y="56330"/>
                  </a:cubicBezTo>
                  <a:lnTo>
                    <a:pt x="174272" y="64331"/>
                  </a:lnTo>
                  <a:lnTo>
                    <a:pt x="181676" y="60859"/>
                  </a:lnTo>
                  <a:cubicBezTo>
                    <a:pt x="182156" y="60632"/>
                    <a:pt x="182649" y="60437"/>
                    <a:pt x="183142" y="60243"/>
                  </a:cubicBezTo>
                  <a:lnTo>
                    <a:pt x="188333" y="58049"/>
                  </a:lnTo>
                  <a:lnTo>
                    <a:pt x="188165" y="53578"/>
                  </a:lnTo>
                  <a:cubicBezTo>
                    <a:pt x="188067" y="50827"/>
                    <a:pt x="187996" y="48050"/>
                    <a:pt x="188015" y="45240"/>
                  </a:cubicBezTo>
                  <a:cubicBezTo>
                    <a:pt x="188165" y="21958"/>
                    <a:pt x="189073" y="20089"/>
                    <a:pt x="189962" y="18272"/>
                  </a:cubicBezTo>
                  <a:cubicBezTo>
                    <a:pt x="192290" y="13427"/>
                    <a:pt x="198105" y="11386"/>
                    <a:pt x="202950" y="13714"/>
                  </a:cubicBezTo>
                  <a:cubicBezTo>
                    <a:pt x="207021" y="15669"/>
                    <a:pt x="209212" y="20169"/>
                    <a:pt x="208241" y="24579"/>
                  </a:cubicBezTo>
                  <a:lnTo>
                    <a:pt x="208125" y="25267"/>
                  </a:lnTo>
                  <a:cubicBezTo>
                    <a:pt x="207969" y="26753"/>
                    <a:pt x="207579" y="31691"/>
                    <a:pt x="207476" y="45383"/>
                  </a:cubicBezTo>
                  <a:cubicBezTo>
                    <a:pt x="207476" y="46032"/>
                    <a:pt x="207476" y="46616"/>
                    <a:pt x="207508" y="47232"/>
                  </a:cubicBezTo>
                  <a:lnTo>
                    <a:pt x="207878" y="54169"/>
                  </a:lnTo>
                  <a:lnTo>
                    <a:pt x="220395" y="55110"/>
                  </a:lnTo>
                  <a:lnTo>
                    <a:pt x="222251" y="47842"/>
                  </a:lnTo>
                  <a:cubicBezTo>
                    <a:pt x="222718" y="45980"/>
                    <a:pt x="223192" y="44118"/>
                    <a:pt x="223743" y="42249"/>
                  </a:cubicBezTo>
                  <a:cubicBezTo>
                    <a:pt x="230466" y="19940"/>
                    <a:pt x="231861" y="18395"/>
                    <a:pt x="233211" y="16909"/>
                  </a:cubicBezTo>
                  <a:cubicBezTo>
                    <a:pt x="236821" y="12927"/>
                    <a:pt x="242977" y="12625"/>
                    <a:pt x="246959" y="16236"/>
                  </a:cubicBezTo>
                  <a:cubicBezTo>
                    <a:pt x="250290" y="19256"/>
                    <a:pt x="251119" y="24163"/>
                    <a:pt x="248966" y="28109"/>
                  </a:cubicBezTo>
                  <a:lnTo>
                    <a:pt x="248654" y="28758"/>
                  </a:lnTo>
                  <a:cubicBezTo>
                    <a:pt x="248077" y="30173"/>
                    <a:pt x="246299" y="34858"/>
                    <a:pt x="242386" y="47855"/>
                  </a:cubicBezTo>
                  <a:cubicBezTo>
                    <a:pt x="241406" y="51100"/>
                    <a:pt x="240537" y="54422"/>
                    <a:pt x="239752" y="57673"/>
                  </a:cubicBezTo>
                  <a:lnTo>
                    <a:pt x="238713" y="62014"/>
                  </a:lnTo>
                  <a:lnTo>
                    <a:pt x="242393" y="64538"/>
                  </a:lnTo>
                  <a:cubicBezTo>
                    <a:pt x="244975" y="66349"/>
                    <a:pt x="247420" y="68349"/>
                    <a:pt x="249706" y="70521"/>
                  </a:cubicBezTo>
                  <a:cubicBezTo>
                    <a:pt x="253521" y="68129"/>
                    <a:pt x="257382" y="65857"/>
                    <a:pt x="261288" y="63708"/>
                  </a:cubicBezTo>
                  <a:cubicBezTo>
                    <a:pt x="258830" y="61154"/>
                    <a:pt x="256203" y="58770"/>
                    <a:pt x="253424" y="56570"/>
                  </a:cubicBezTo>
                  <a:cubicBezTo>
                    <a:pt x="253859" y="54915"/>
                    <a:pt x="254319" y="53260"/>
                    <a:pt x="254812" y="51619"/>
                  </a:cubicBezTo>
                  <a:cubicBezTo>
                    <a:pt x="258401" y="39712"/>
                    <a:pt x="260055" y="35241"/>
                    <a:pt x="260542" y="34008"/>
                  </a:cubicBezTo>
                  <a:cubicBezTo>
                    <a:pt x="266378" y="22905"/>
                    <a:pt x="262107" y="9174"/>
                    <a:pt x="251005" y="3338"/>
                  </a:cubicBezTo>
                  <a:cubicBezTo>
                    <a:pt x="241827" y="-1485"/>
                    <a:pt x="230548" y="518"/>
                    <a:pt x="223594" y="8208"/>
                  </a:cubicBezTo>
                  <a:cubicBezTo>
                    <a:pt x="222003" y="9895"/>
                    <a:pt x="220705" y="11836"/>
                    <a:pt x="219753" y="13951"/>
                  </a:cubicBezTo>
                  <a:cubicBezTo>
                    <a:pt x="214836" y="2330"/>
                    <a:pt x="201429" y="-3105"/>
                    <a:pt x="189808" y="1812"/>
                  </a:cubicBezTo>
                  <a:cubicBezTo>
                    <a:pt x="181920" y="5149"/>
                    <a:pt x="176561" y="12618"/>
                    <a:pt x="175927" y="21160"/>
                  </a:cubicBezTo>
                  <a:cubicBezTo>
                    <a:pt x="167417" y="11945"/>
                    <a:pt x="153048" y="11374"/>
                    <a:pt x="143834" y="19883"/>
                  </a:cubicBezTo>
                  <a:cubicBezTo>
                    <a:pt x="140507" y="22956"/>
                    <a:pt x="138174" y="26952"/>
                    <a:pt x="137136" y="31360"/>
                  </a:cubicBezTo>
                  <a:cubicBezTo>
                    <a:pt x="136046" y="35974"/>
                    <a:pt x="135754" y="39277"/>
                    <a:pt x="141029" y="63805"/>
                  </a:cubicBezTo>
                  <a:cubicBezTo>
                    <a:pt x="141723" y="67049"/>
                    <a:pt x="142541" y="70456"/>
                    <a:pt x="143462" y="73908"/>
                  </a:cubicBezTo>
                  <a:cubicBezTo>
                    <a:pt x="129524" y="89582"/>
                    <a:pt x="119453" y="108307"/>
                    <a:pt x="114061" y="128577"/>
                  </a:cubicBezTo>
                  <a:cubicBezTo>
                    <a:pt x="109154" y="148626"/>
                    <a:pt x="107041" y="169257"/>
                    <a:pt x="107786" y="189885"/>
                  </a:cubicBezTo>
                  <a:cubicBezTo>
                    <a:pt x="107786" y="191857"/>
                    <a:pt x="107771" y="193845"/>
                    <a:pt x="107741" y="195848"/>
                  </a:cubicBezTo>
                  <a:cubicBezTo>
                    <a:pt x="103283" y="196036"/>
                    <a:pt x="95529" y="196568"/>
                    <a:pt x="84984" y="198067"/>
                  </a:cubicBezTo>
                  <a:cubicBezTo>
                    <a:pt x="60586" y="201532"/>
                    <a:pt x="47491" y="208365"/>
                    <a:pt x="33112" y="225146"/>
                  </a:cubicBezTo>
                  <a:cubicBezTo>
                    <a:pt x="19939" y="240518"/>
                    <a:pt x="2192" y="266506"/>
                    <a:pt x="187" y="314537"/>
                  </a:cubicBezTo>
                  <a:cubicBezTo>
                    <a:pt x="-1437" y="345782"/>
                    <a:pt x="7555" y="376657"/>
                    <a:pt x="25701" y="402144"/>
                  </a:cubicBezTo>
                  <a:cubicBezTo>
                    <a:pt x="37771" y="418691"/>
                    <a:pt x="47465" y="430527"/>
                    <a:pt x="53480" y="437541"/>
                  </a:cubicBezTo>
                  <a:cubicBezTo>
                    <a:pt x="56805" y="441672"/>
                    <a:pt x="60367" y="445607"/>
                    <a:pt x="64148" y="449325"/>
                  </a:cubicBezTo>
                  <a:cubicBezTo>
                    <a:pt x="73483" y="457924"/>
                    <a:pt x="83286" y="466002"/>
                    <a:pt x="93511" y="473522"/>
                  </a:cubicBezTo>
                  <a:cubicBezTo>
                    <a:pt x="130087" y="499911"/>
                    <a:pt x="171591" y="518683"/>
                    <a:pt x="215561" y="528724"/>
                  </a:cubicBezTo>
                  <a:cubicBezTo>
                    <a:pt x="230061" y="531407"/>
                    <a:pt x="244784" y="532710"/>
                    <a:pt x="259530" y="532617"/>
                  </a:cubicBezTo>
                  <a:cubicBezTo>
                    <a:pt x="293272" y="532617"/>
                    <a:pt x="326846" y="526427"/>
                    <a:pt x="342283" y="515869"/>
                  </a:cubicBezTo>
                  <a:cubicBezTo>
                    <a:pt x="364164" y="500893"/>
                    <a:pt x="383196" y="457261"/>
                    <a:pt x="387238" y="425900"/>
                  </a:cubicBezTo>
                  <a:cubicBezTo>
                    <a:pt x="393424" y="380206"/>
                    <a:pt x="389654" y="333714"/>
                    <a:pt x="376188" y="289613"/>
                  </a:cubicBezTo>
                  <a:close/>
                </a:path>
              </a:pathLst>
            </a:custGeom>
            <a:grpFill/>
            <a:ln w="12898" cap="flat">
              <a:solidFill>
                <a:schemeClr val="tx1"/>
              </a:solidFill>
              <a:prstDash val="solid"/>
              <a:miter/>
            </a:ln>
          </p:spPr>
          <p:txBody>
            <a:bodyPr rtlCol="0" anchor="ctr"/>
            <a:lstStyle/>
            <a:p>
              <a:endParaRPr lang="en-US" noProof="0" dirty="0"/>
            </a:p>
          </p:txBody>
        </p:sp>
        <p:sp>
          <p:nvSpPr>
            <p:cNvPr id="79" name="Freeform: Shape 24">
              <a:extLst>
                <a:ext uri="{FF2B5EF4-FFF2-40B4-BE49-F238E27FC236}">
                  <a16:creationId xmlns:a16="http://schemas.microsoft.com/office/drawing/2014/main" id="{F07E10BF-EC34-B655-5871-07B2B4B4C8CF}"/>
                </a:ext>
              </a:extLst>
            </p:cNvPr>
            <p:cNvSpPr/>
            <p:nvPr/>
          </p:nvSpPr>
          <p:spPr>
            <a:xfrm>
              <a:off x="9876082" y="3066166"/>
              <a:ext cx="191066" cy="169175"/>
            </a:xfrm>
            <a:custGeom>
              <a:avLst/>
              <a:gdLst>
                <a:gd name="connsiteX0" fmla="*/ 83747 w 191066"/>
                <a:gd name="connsiteY0" fmla="*/ 169176 h 169175"/>
                <a:gd name="connsiteX1" fmla="*/ 82274 w 191066"/>
                <a:gd name="connsiteY1" fmla="*/ 169007 h 169175"/>
                <a:gd name="connsiteX2" fmla="*/ 77413 w 191066"/>
                <a:gd name="connsiteY2" fmla="*/ 161223 h 169175"/>
                <a:gd name="connsiteX3" fmla="*/ 77414 w 191066"/>
                <a:gd name="connsiteY3" fmla="*/ 161220 h 169175"/>
                <a:gd name="connsiteX4" fmla="*/ 101734 w 191066"/>
                <a:gd name="connsiteY4" fmla="*/ 108595 h 169175"/>
                <a:gd name="connsiteX5" fmla="*/ 156105 w 191066"/>
                <a:gd name="connsiteY5" fmla="*/ 76150 h 169175"/>
                <a:gd name="connsiteX6" fmla="*/ 176367 w 191066"/>
                <a:gd name="connsiteY6" fmla="*/ 34981 h 169175"/>
                <a:gd name="connsiteX7" fmla="*/ 135198 w 191066"/>
                <a:gd name="connsiteY7" fmla="*/ 14720 h 169175"/>
                <a:gd name="connsiteX8" fmla="*/ 58589 w 191066"/>
                <a:gd name="connsiteY8" fmla="*/ 60142 h 169175"/>
                <a:gd name="connsiteX9" fmla="*/ 12849 w 191066"/>
                <a:gd name="connsiteY9" fmla="*/ 152778 h 169175"/>
                <a:gd name="connsiteX10" fmla="*/ 5172 w 191066"/>
                <a:gd name="connsiteY10" fmla="*/ 157813 h 169175"/>
                <a:gd name="connsiteX11" fmla="*/ 137 w 191066"/>
                <a:gd name="connsiteY11" fmla="*/ 150137 h 169175"/>
                <a:gd name="connsiteX12" fmla="*/ 49959 w 191066"/>
                <a:gd name="connsiteY12" fmla="*/ 50448 h 169175"/>
                <a:gd name="connsiteX13" fmla="*/ 130993 w 191066"/>
                <a:gd name="connsiteY13" fmla="*/ 2436 h 169175"/>
                <a:gd name="connsiteX14" fmla="*/ 188631 w 191066"/>
                <a:gd name="connsiteY14" fmla="*/ 30796 h 169175"/>
                <a:gd name="connsiteX15" fmla="*/ 160271 w 191066"/>
                <a:gd name="connsiteY15" fmla="*/ 88434 h 169175"/>
                <a:gd name="connsiteX16" fmla="*/ 110345 w 191066"/>
                <a:gd name="connsiteY16" fmla="*/ 118283 h 169175"/>
                <a:gd name="connsiteX17" fmla="*/ 90041 w 191066"/>
                <a:gd name="connsiteY17" fmla="*/ 164147 h 169175"/>
                <a:gd name="connsiteX18" fmla="*/ 83747 w 191066"/>
                <a:gd name="connsiteY18" fmla="*/ 169176 h 16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066" h="169175">
                  <a:moveTo>
                    <a:pt x="83747" y="169176"/>
                  </a:moveTo>
                  <a:cubicBezTo>
                    <a:pt x="83251" y="169174"/>
                    <a:pt x="82757" y="169117"/>
                    <a:pt x="82274" y="169007"/>
                  </a:cubicBezTo>
                  <a:cubicBezTo>
                    <a:pt x="78782" y="168200"/>
                    <a:pt x="76606" y="164715"/>
                    <a:pt x="77413" y="161223"/>
                  </a:cubicBezTo>
                  <a:cubicBezTo>
                    <a:pt x="77413" y="161222"/>
                    <a:pt x="77414" y="161221"/>
                    <a:pt x="77414" y="161220"/>
                  </a:cubicBezTo>
                  <a:cubicBezTo>
                    <a:pt x="80794" y="146646"/>
                    <a:pt x="88445" y="120437"/>
                    <a:pt x="101734" y="108595"/>
                  </a:cubicBezTo>
                  <a:cubicBezTo>
                    <a:pt x="117393" y="94102"/>
                    <a:pt x="135915" y="83050"/>
                    <a:pt x="156105" y="76150"/>
                  </a:cubicBezTo>
                  <a:cubicBezTo>
                    <a:pt x="173068" y="70377"/>
                    <a:pt x="182140" y="51945"/>
                    <a:pt x="176367" y="34981"/>
                  </a:cubicBezTo>
                  <a:cubicBezTo>
                    <a:pt x="170593" y="18018"/>
                    <a:pt x="152161" y="8946"/>
                    <a:pt x="135198" y="14720"/>
                  </a:cubicBezTo>
                  <a:cubicBezTo>
                    <a:pt x="106804" y="24419"/>
                    <a:pt x="80722" y="39883"/>
                    <a:pt x="58589" y="60142"/>
                  </a:cubicBezTo>
                  <a:cubicBezTo>
                    <a:pt x="31732" y="84060"/>
                    <a:pt x="18890" y="123734"/>
                    <a:pt x="12849" y="152778"/>
                  </a:cubicBezTo>
                  <a:cubicBezTo>
                    <a:pt x="12120" y="156289"/>
                    <a:pt x="8683" y="158543"/>
                    <a:pt x="5172" y="157813"/>
                  </a:cubicBezTo>
                  <a:cubicBezTo>
                    <a:pt x="1662" y="157084"/>
                    <a:pt x="-592" y="153648"/>
                    <a:pt x="137" y="150137"/>
                  </a:cubicBezTo>
                  <a:cubicBezTo>
                    <a:pt x="6581" y="119165"/>
                    <a:pt x="20454" y="76728"/>
                    <a:pt x="49959" y="50448"/>
                  </a:cubicBezTo>
                  <a:cubicBezTo>
                    <a:pt x="73374" y="29032"/>
                    <a:pt x="100962" y="12686"/>
                    <a:pt x="130993" y="2436"/>
                  </a:cubicBezTo>
                  <a:cubicBezTo>
                    <a:pt x="154740" y="-5649"/>
                    <a:pt x="180545" y="7048"/>
                    <a:pt x="188631" y="30796"/>
                  </a:cubicBezTo>
                  <a:cubicBezTo>
                    <a:pt x="196716" y="54543"/>
                    <a:pt x="184018" y="80349"/>
                    <a:pt x="160271" y="88434"/>
                  </a:cubicBezTo>
                  <a:cubicBezTo>
                    <a:pt x="141729" y="94793"/>
                    <a:pt x="124723" y="104960"/>
                    <a:pt x="110345" y="118283"/>
                  </a:cubicBezTo>
                  <a:cubicBezTo>
                    <a:pt x="102597" y="125187"/>
                    <a:pt x="95193" y="141909"/>
                    <a:pt x="90041" y="164147"/>
                  </a:cubicBezTo>
                  <a:cubicBezTo>
                    <a:pt x="89364" y="167080"/>
                    <a:pt x="86758" y="169163"/>
                    <a:pt x="83747" y="169176"/>
                  </a:cubicBezTo>
                  <a:close/>
                </a:path>
              </a:pathLst>
            </a:custGeom>
            <a:grpFill/>
            <a:ln w="12898" cap="flat">
              <a:solidFill>
                <a:schemeClr val="tx1"/>
              </a:solidFill>
              <a:prstDash val="solid"/>
              <a:miter/>
            </a:ln>
          </p:spPr>
          <p:txBody>
            <a:bodyPr rtlCol="0" anchor="ctr"/>
            <a:lstStyle/>
            <a:p>
              <a:endParaRPr lang="en-US" noProof="0" dirty="0"/>
            </a:p>
          </p:txBody>
        </p:sp>
        <p:sp>
          <p:nvSpPr>
            <p:cNvPr id="80" name="Freeform: Shape 25">
              <a:extLst>
                <a:ext uri="{FF2B5EF4-FFF2-40B4-BE49-F238E27FC236}">
                  <a16:creationId xmlns:a16="http://schemas.microsoft.com/office/drawing/2014/main" id="{B2DBC5F1-C701-F38F-3ED3-15BD49749A87}"/>
                </a:ext>
              </a:extLst>
            </p:cNvPr>
            <p:cNvSpPr/>
            <p:nvPr/>
          </p:nvSpPr>
          <p:spPr>
            <a:xfrm>
              <a:off x="9956948" y="3231720"/>
              <a:ext cx="93124" cy="248772"/>
            </a:xfrm>
            <a:custGeom>
              <a:avLst/>
              <a:gdLst>
                <a:gd name="connsiteX0" fmla="*/ 92954 w 93124"/>
                <a:gd name="connsiteY0" fmla="*/ 191579 h 248772"/>
                <a:gd name="connsiteX1" fmla="*/ 77997 w 93124"/>
                <a:gd name="connsiteY1" fmla="*/ 159874 h 248772"/>
                <a:gd name="connsiteX2" fmla="*/ 59705 w 93124"/>
                <a:gd name="connsiteY2" fmla="*/ 138766 h 248772"/>
                <a:gd name="connsiteX3" fmla="*/ 36993 w 93124"/>
                <a:gd name="connsiteY3" fmla="*/ 112447 h 248772"/>
                <a:gd name="connsiteX4" fmla="*/ 27753 w 93124"/>
                <a:gd name="connsiteY4" fmla="*/ 100507 h 248772"/>
                <a:gd name="connsiteX5" fmla="*/ 44981 w 93124"/>
                <a:gd name="connsiteY5" fmla="*/ 96341 h 248772"/>
                <a:gd name="connsiteX6" fmla="*/ 65000 w 93124"/>
                <a:gd name="connsiteY6" fmla="*/ 101714 h 248772"/>
                <a:gd name="connsiteX7" fmla="*/ 73906 w 93124"/>
                <a:gd name="connsiteY7" fmla="*/ 99498 h 248772"/>
                <a:gd name="connsiteX8" fmla="*/ 71690 w 93124"/>
                <a:gd name="connsiteY8" fmla="*/ 90592 h 248772"/>
                <a:gd name="connsiteX9" fmla="*/ 46629 w 93124"/>
                <a:gd name="connsiteY9" fmla="*/ 83454 h 248772"/>
                <a:gd name="connsiteX10" fmla="*/ 20765 w 93124"/>
                <a:gd name="connsiteY10" fmla="*/ 89294 h 248772"/>
                <a:gd name="connsiteX11" fmla="*/ 12978 w 93124"/>
                <a:gd name="connsiteY11" fmla="*/ 61145 h 248772"/>
                <a:gd name="connsiteX12" fmla="*/ 31543 w 93124"/>
                <a:gd name="connsiteY12" fmla="*/ 10687 h 248772"/>
                <a:gd name="connsiteX13" fmla="*/ 30793 w 93124"/>
                <a:gd name="connsiteY13" fmla="*/ 1541 h 248772"/>
                <a:gd name="connsiteX14" fmla="*/ 21647 w 93124"/>
                <a:gd name="connsiteY14" fmla="*/ 2291 h 248772"/>
                <a:gd name="connsiteX15" fmla="*/ 0 w 93124"/>
                <a:gd name="connsiteY15" fmla="*/ 61249 h 248772"/>
                <a:gd name="connsiteX16" fmla="*/ 26326 w 93124"/>
                <a:gd name="connsiteY16" fmla="*/ 119870 h 248772"/>
                <a:gd name="connsiteX17" fmla="*/ 25949 w 93124"/>
                <a:gd name="connsiteY17" fmla="*/ 160588 h 248772"/>
                <a:gd name="connsiteX18" fmla="*/ 16274 w 93124"/>
                <a:gd name="connsiteY18" fmla="*/ 183585 h 248772"/>
                <a:gd name="connsiteX19" fmla="*/ 7125 w 93124"/>
                <a:gd name="connsiteY19" fmla="*/ 205251 h 248772"/>
                <a:gd name="connsiteX20" fmla="*/ 3575 w 93124"/>
                <a:gd name="connsiteY20" fmla="*/ 242400 h 248772"/>
                <a:gd name="connsiteX21" fmla="*/ 10064 w 93124"/>
                <a:gd name="connsiteY21" fmla="*/ 248773 h 248772"/>
                <a:gd name="connsiteX22" fmla="*/ 10181 w 93124"/>
                <a:gd name="connsiteY22" fmla="*/ 248773 h 248772"/>
                <a:gd name="connsiteX23" fmla="*/ 16553 w 93124"/>
                <a:gd name="connsiteY23" fmla="*/ 242169 h 248772"/>
                <a:gd name="connsiteX24" fmla="*/ 16553 w 93124"/>
                <a:gd name="connsiteY24" fmla="*/ 242167 h 248772"/>
                <a:gd name="connsiteX25" fmla="*/ 19629 w 93124"/>
                <a:gd name="connsiteY25" fmla="*/ 208710 h 248772"/>
                <a:gd name="connsiteX26" fmla="*/ 27915 w 93124"/>
                <a:gd name="connsiteY26" fmla="*/ 189308 h 248772"/>
                <a:gd name="connsiteX27" fmla="*/ 38447 w 93124"/>
                <a:gd name="connsiteY27" fmla="*/ 164040 h 248772"/>
                <a:gd name="connsiteX28" fmla="*/ 42107 w 93124"/>
                <a:gd name="connsiteY28" fmla="*/ 138383 h 248772"/>
                <a:gd name="connsiteX29" fmla="*/ 49893 w 93124"/>
                <a:gd name="connsiteY29" fmla="*/ 147299 h 248772"/>
                <a:gd name="connsiteX30" fmla="*/ 67972 w 93124"/>
                <a:gd name="connsiteY30" fmla="*/ 168154 h 248772"/>
                <a:gd name="connsiteX31" fmla="*/ 80262 w 93124"/>
                <a:gd name="connsiteY31" fmla="*/ 194558 h 248772"/>
                <a:gd name="connsiteX32" fmla="*/ 86569 w 93124"/>
                <a:gd name="connsiteY32" fmla="*/ 199535 h 248772"/>
                <a:gd name="connsiteX33" fmla="*/ 88120 w 93124"/>
                <a:gd name="connsiteY33" fmla="*/ 199366 h 248772"/>
                <a:gd name="connsiteX34" fmla="*/ 92954 w 93124"/>
                <a:gd name="connsiteY34" fmla="*/ 191579 h 2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124" h="248772">
                  <a:moveTo>
                    <a:pt x="92954" y="191579"/>
                  </a:moveTo>
                  <a:cubicBezTo>
                    <a:pt x="90121" y="180124"/>
                    <a:pt x="85036" y="169346"/>
                    <a:pt x="77997" y="159874"/>
                  </a:cubicBezTo>
                  <a:cubicBezTo>
                    <a:pt x="73202" y="154119"/>
                    <a:pt x="66570" y="146572"/>
                    <a:pt x="59705" y="138766"/>
                  </a:cubicBezTo>
                  <a:cubicBezTo>
                    <a:pt x="51509" y="129441"/>
                    <a:pt x="43028" y="119799"/>
                    <a:pt x="36993" y="112447"/>
                  </a:cubicBezTo>
                  <a:cubicBezTo>
                    <a:pt x="34171" y="109001"/>
                    <a:pt x="30933" y="104971"/>
                    <a:pt x="27753" y="100507"/>
                  </a:cubicBezTo>
                  <a:cubicBezTo>
                    <a:pt x="33173" y="98018"/>
                    <a:pt x="39023" y="96603"/>
                    <a:pt x="44981" y="96341"/>
                  </a:cubicBezTo>
                  <a:cubicBezTo>
                    <a:pt x="51920" y="96927"/>
                    <a:pt x="58699" y="98747"/>
                    <a:pt x="65000" y="101714"/>
                  </a:cubicBezTo>
                  <a:cubicBezTo>
                    <a:pt x="68071" y="103561"/>
                    <a:pt x="72058" y="102569"/>
                    <a:pt x="73906" y="99498"/>
                  </a:cubicBezTo>
                  <a:cubicBezTo>
                    <a:pt x="75753" y="96427"/>
                    <a:pt x="74761" y="92439"/>
                    <a:pt x="71690" y="90592"/>
                  </a:cubicBezTo>
                  <a:cubicBezTo>
                    <a:pt x="63882" y="86602"/>
                    <a:pt x="55368" y="84177"/>
                    <a:pt x="46629" y="83454"/>
                  </a:cubicBezTo>
                  <a:cubicBezTo>
                    <a:pt x="37679" y="83431"/>
                    <a:pt x="28837" y="85427"/>
                    <a:pt x="20765" y="89294"/>
                  </a:cubicBezTo>
                  <a:cubicBezTo>
                    <a:pt x="15920" y="80683"/>
                    <a:pt x="13247" y="71021"/>
                    <a:pt x="12978" y="61145"/>
                  </a:cubicBezTo>
                  <a:cubicBezTo>
                    <a:pt x="13677" y="42786"/>
                    <a:pt x="20176" y="25121"/>
                    <a:pt x="31543" y="10687"/>
                  </a:cubicBezTo>
                  <a:cubicBezTo>
                    <a:pt x="33861" y="7955"/>
                    <a:pt x="33526" y="3860"/>
                    <a:pt x="30793" y="1541"/>
                  </a:cubicBezTo>
                  <a:cubicBezTo>
                    <a:pt x="28061" y="-777"/>
                    <a:pt x="23966" y="-442"/>
                    <a:pt x="21647" y="2291"/>
                  </a:cubicBezTo>
                  <a:cubicBezTo>
                    <a:pt x="8207" y="19064"/>
                    <a:pt x="607" y="39764"/>
                    <a:pt x="0" y="61249"/>
                  </a:cubicBezTo>
                  <a:cubicBezTo>
                    <a:pt x="221" y="87471"/>
                    <a:pt x="16268" y="107586"/>
                    <a:pt x="26326" y="119870"/>
                  </a:cubicBezTo>
                  <a:cubicBezTo>
                    <a:pt x="30399" y="133157"/>
                    <a:pt x="30268" y="147379"/>
                    <a:pt x="25949" y="160588"/>
                  </a:cubicBezTo>
                  <a:cubicBezTo>
                    <a:pt x="23427" y="168530"/>
                    <a:pt x="20188" y="176228"/>
                    <a:pt x="16274" y="183585"/>
                  </a:cubicBezTo>
                  <a:cubicBezTo>
                    <a:pt x="12578" y="190517"/>
                    <a:pt x="9516" y="197768"/>
                    <a:pt x="7125" y="205251"/>
                  </a:cubicBezTo>
                  <a:cubicBezTo>
                    <a:pt x="4518" y="217457"/>
                    <a:pt x="3327" y="229922"/>
                    <a:pt x="3575" y="242400"/>
                  </a:cubicBezTo>
                  <a:cubicBezTo>
                    <a:pt x="3639" y="245938"/>
                    <a:pt x="6526" y="248773"/>
                    <a:pt x="10064" y="248773"/>
                  </a:cubicBezTo>
                  <a:lnTo>
                    <a:pt x="10181" y="248773"/>
                  </a:lnTo>
                  <a:cubicBezTo>
                    <a:pt x="13764" y="248708"/>
                    <a:pt x="16617" y="245752"/>
                    <a:pt x="16553" y="242169"/>
                  </a:cubicBezTo>
                  <a:cubicBezTo>
                    <a:pt x="16553" y="242168"/>
                    <a:pt x="16553" y="242167"/>
                    <a:pt x="16553" y="242167"/>
                  </a:cubicBezTo>
                  <a:cubicBezTo>
                    <a:pt x="16336" y="230935"/>
                    <a:pt x="17368" y="219714"/>
                    <a:pt x="19629" y="208710"/>
                  </a:cubicBezTo>
                  <a:cubicBezTo>
                    <a:pt x="21824" y="202015"/>
                    <a:pt x="24596" y="195523"/>
                    <a:pt x="27915" y="189308"/>
                  </a:cubicBezTo>
                  <a:cubicBezTo>
                    <a:pt x="32202" y="181231"/>
                    <a:pt x="35728" y="172771"/>
                    <a:pt x="38447" y="164040"/>
                  </a:cubicBezTo>
                  <a:cubicBezTo>
                    <a:pt x="40813" y="155691"/>
                    <a:pt x="42044" y="147061"/>
                    <a:pt x="42107" y="138383"/>
                  </a:cubicBezTo>
                  <a:cubicBezTo>
                    <a:pt x="44702" y="141342"/>
                    <a:pt x="47298" y="144327"/>
                    <a:pt x="49893" y="147299"/>
                  </a:cubicBezTo>
                  <a:cubicBezTo>
                    <a:pt x="56674" y="155014"/>
                    <a:pt x="63228" y="162470"/>
                    <a:pt x="67972" y="168154"/>
                  </a:cubicBezTo>
                  <a:cubicBezTo>
                    <a:pt x="73717" y="176089"/>
                    <a:pt x="77889" y="185053"/>
                    <a:pt x="80262" y="194558"/>
                  </a:cubicBezTo>
                  <a:cubicBezTo>
                    <a:pt x="80960" y="197475"/>
                    <a:pt x="83568" y="199533"/>
                    <a:pt x="86569" y="199535"/>
                  </a:cubicBezTo>
                  <a:cubicBezTo>
                    <a:pt x="87091" y="199538"/>
                    <a:pt x="87611" y="199482"/>
                    <a:pt x="88120" y="199366"/>
                  </a:cubicBezTo>
                  <a:cubicBezTo>
                    <a:pt x="91602" y="198546"/>
                    <a:pt x="93764" y="195064"/>
                    <a:pt x="92954" y="191579"/>
                  </a:cubicBezTo>
                  <a:close/>
                </a:path>
              </a:pathLst>
            </a:custGeom>
            <a:grpFill/>
            <a:ln w="12898" cap="flat">
              <a:solidFill>
                <a:schemeClr val="tx1"/>
              </a:solidFill>
              <a:prstDash val="solid"/>
              <a:miter/>
            </a:ln>
          </p:spPr>
          <p:txBody>
            <a:bodyPr rtlCol="0" anchor="ctr"/>
            <a:lstStyle/>
            <a:p>
              <a:endParaRPr lang="en-US" noProof="0" dirty="0"/>
            </a:p>
          </p:txBody>
        </p:sp>
      </p:grpSp>
      <p:sp>
        <p:nvSpPr>
          <p:cNvPr id="88" name="TextBox 87">
            <a:extLst>
              <a:ext uri="{FF2B5EF4-FFF2-40B4-BE49-F238E27FC236}">
                <a16:creationId xmlns:a16="http://schemas.microsoft.com/office/drawing/2014/main" id="{47857577-9096-07A7-1A6D-23DC91305F6A}"/>
              </a:ext>
            </a:extLst>
          </p:cNvPr>
          <p:cNvSpPr txBox="1"/>
          <p:nvPr/>
        </p:nvSpPr>
        <p:spPr>
          <a:xfrm>
            <a:off x="8906959" y="1749165"/>
            <a:ext cx="2644345" cy="861774"/>
          </a:xfrm>
          <a:prstGeom prst="rect">
            <a:avLst/>
          </a:prstGeom>
          <a:noFill/>
        </p:spPr>
        <p:txBody>
          <a:bodyPr wrap="square">
            <a:spAutoFit/>
          </a:bodyPr>
          <a:lstStyle/>
          <a:p>
            <a:r>
              <a:rPr lang="en-GB" b="1" dirty="0"/>
              <a:t>T2D</a:t>
            </a:r>
          </a:p>
          <a:p>
            <a:r>
              <a:rPr lang="en-GB" sz="1600" b="0" i="0" u="none" strike="noStrike" baseline="0" dirty="0"/>
              <a:t>5-fold increased risk vs general population</a:t>
            </a:r>
            <a:r>
              <a:rPr lang="en-GB" sz="1600" b="0" i="0" u="none" strike="noStrike" baseline="30000" dirty="0"/>
              <a:t>2</a:t>
            </a:r>
            <a:endParaRPr lang="en-GB" sz="1600" dirty="0"/>
          </a:p>
        </p:txBody>
      </p:sp>
      <p:sp>
        <p:nvSpPr>
          <p:cNvPr id="89" name="TextBox 88">
            <a:extLst>
              <a:ext uri="{FF2B5EF4-FFF2-40B4-BE49-F238E27FC236}">
                <a16:creationId xmlns:a16="http://schemas.microsoft.com/office/drawing/2014/main" id="{A4C6C6F7-AF14-991D-1BC8-9B0F29415F0A}"/>
              </a:ext>
            </a:extLst>
          </p:cNvPr>
          <p:cNvSpPr txBox="1"/>
          <p:nvPr/>
        </p:nvSpPr>
        <p:spPr>
          <a:xfrm>
            <a:off x="8906959" y="3136212"/>
            <a:ext cx="2957381" cy="861774"/>
          </a:xfrm>
          <a:prstGeom prst="rect">
            <a:avLst/>
          </a:prstGeom>
          <a:noFill/>
        </p:spPr>
        <p:txBody>
          <a:bodyPr wrap="square">
            <a:spAutoFit/>
          </a:bodyPr>
          <a:lstStyle/>
          <a:p>
            <a:r>
              <a:rPr lang="en-GB" b="1" dirty="0"/>
              <a:t>CVD</a:t>
            </a:r>
            <a:r>
              <a:rPr lang="en-GB" sz="1600" b="1" dirty="0"/>
              <a:t> </a:t>
            </a:r>
          </a:p>
          <a:p>
            <a:r>
              <a:rPr lang="en-GB" sz="1600" dirty="0"/>
              <a:t>2</a:t>
            </a:r>
            <a:r>
              <a:rPr lang="en-GB" sz="1600" b="0" i="0" u="none" strike="noStrike" baseline="0" dirty="0"/>
              <a:t>-fold increased risk vs general population</a:t>
            </a:r>
            <a:r>
              <a:rPr lang="en-GB" sz="1600" b="0" i="0" u="none" strike="noStrike" baseline="30000" dirty="0"/>
              <a:t>2</a:t>
            </a:r>
            <a:endParaRPr lang="en-GB" sz="1600" dirty="0"/>
          </a:p>
        </p:txBody>
      </p:sp>
      <p:sp>
        <p:nvSpPr>
          <p:cNvPr id="98" name="TextBox 97">
            <a:extLst>
              <a:ext uri="{FF2B5EF4-FFF2-40B4-BE49-F238E27FC236}">
                <a16:creationId xmlns:a16="http://schemas.microsoft.com/office/drawing/2014/main" id="{9B88B57F-34F0-AA84-750D-55AA29C32571}"/>
              </a:ext>
            </a:extLst>
          </p:cNvPr>
          <p:cNvSpPr txBox="1"/>
          <p:nvPr/>
        </p:nvSpPr>
        <p:spPr>
          <a:xfrm>
            <a:off x="8906959" y="4523258"/>
            <a:ext cx="2437372" cy="861774"/>
          </a:xfrm>
          <a:prstGeom prst="rect">
            <a:avLst/>
          </a:prstGeom>
          <a:noFill/>
        </p:spPr>
        <p:txBody>
          <a:bodyPr wrap="square">
            <a:spAutoFit/>
          </a:bodyPr>
          <a:lstStyle/>
          <a:p>
            <a:r>
              <a:rPr lang="en-GB" sz="1800" b="1" i="0" u="none" strike="noStrike" baseline="0" dirty="0"/>
              <a:t>MASLD</a:t>
            </a:r>
          </a:p>
          <a:p>
            <a:r>
              <a:rPr lang="en-GB" sz="1600" dirty="0"/>
              <a:t>Hepatic manifestation of MetS</a:t>
            </a:r>
            <a:r>
              <a:rPr lang="en-GB" sz="1600" baseline="30000" dirty="0"/>
              <a:t>3</a:t>
            </a:r>
            <a:endParaRPr lang="en-GB" sz="1600" b="1" dirty="0"/>
          </a:p>
        </p:txBody>
      </p:sp>
      <p:cxnSp>
        <p:nvCxnSpPr>
          <p:cNvPr id="7" name="Straight Connector 6">
            <a:extLst>
              <a:ext uri="{FF2B5EF4-FFF2-40B4-BE49-F238E27FC236}">
                <a16:creationId xmlns:a16="http://schemas.microsoft.com/office/drawing/2014/main" id="{A6EE359E-D7C1-0BFC-BBFB-E13412654A09}"/>
              </a:ext>
            </a:extLst>
          </p:cNvPr>
          <p:cNvCxnSpPr/>
          <p:nvPr/>
        </p:nvCxnSpPr>
        <p:spPr>
          <a:xfrm>
            <a:off x="7299960" y="1749165"/>
            <a:ext cx="0" cy="376771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Graphic 14">
            <a:extLst>
              <a:ext uri="{FF2B5EF4-FFF2-40B4-BE49-F238E27FC236}">
                <a16:creationId xmlns:a16="http://schemas.microsoft.com/office/drawing/2014/main" id="{7E61FF78-2E59-FD9E-AC92-90876F08D4C5}"/>
              </a:ext>
            </a:extLst>
          </p:cNvPr>
          <p:cNvGrpSpPr/>
          <p:nvPr/>
        </p:nvGrpSpPr>
        <p:grpSpPr>
          <a:xfrm>
            <a:off x="3593998" y="2040937"/>
            <a:ext cx="340780" cy="567270"/>
            <a:chOff x="3262981" y="2041621"/>
            <a:chExt cx="271293" cy="451602"/>
          </a:xfrm>
          <a:solidFill>
            <a:srgbClr val="000000"/>
          </a:solidFill>
        </p:grpSpPr>
        <p:sp>
          <p:nvSpPr>
            <p:cNvPr id="18" name="Freeform: Shape 17">
              <a:extLst>
                <a:ext uri="{FF2B5EF4-FFF2-40B4-BE49-F238E27FC236}">
                  <a16:creationId xmlns:a16="http://schemas.microsoft.com/office/drawing/2014/main" id="{A9A42102-CD22-FE2E-C8F8-28EB0F313767}"/>
                </a:ext>
              </a:extLst>
            </p:cNvPr>
            <p:cNvSpPr/>
            <p:nvPr/>
          </p:nvSpPr>
          <p:spPr>
            <a:xfrm>
              <a:off x="3262981" y="2041621"/>
              <a:ext cx="271291" cy="197220"/>
            </a:xfrm>
            <a:custGeom>
              <a:avLst/>
              <a:gdLst>
                <a:gd name="connsiteX0" fmla="*/ 25439 w 271291"/>
                <a:gd name="connsiteY0" fmla="*/ 197221 h 197220"/>
                <a:gd name="connsiteX1" fmla="*/ 245852 w 271291"/>
                <a:gd name="connsiteY1" fmla="*/ 197221 h 197220"/>
                <a:gd name="connsiteX2" fmla="*/ 268461 w 271291"/>
                <a:gd name="connsiteY2" fmla="*/ 183440 h 197220"/>
                <a:gd name="connsiteX3" fmla="*/ 266579 w 271291"/>
                <a:gd name="connsiteY3" fmla="*/ 157030 h 197220"/>
                <a:gd name="connsiteX4" fmla="*/ 165945 w 271291"/>
                <a:gd name="connsiteY4" fmla="*/ 15626 h 197220"/>
                <a:gd name="connsiteX5" fmla="*/ 135645 w 271291"/>
                <a:gd name="connsiteY5" fmla="*/ 0 h 197220"/>
                <a:gd name="connsiteX6" fmla="*/ 105344 w 271291"/>
                <a:gd name="connsiteY6" fmla="*/ 15626 h 197220"/>
                <a:gd name="connsiteX7" fmla="*/ 4712 w 271291"/>
                <a:gd name="connsiteY7" fmla="*/ 157030 h 197220"/>
                <a:gd name="connsiteX8" fmla="*/ 2830 w 271291"/>
                <a:gd name="connsiteY8" fmla="*/ 183440 h 197220"/>
                <a:gd name="connsiteX9" fmla="*/ 25439 w 271291"/>
                <a:gd name="connsiteY9" fmla="*/ 197221 h 19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91" h="197220">
                  <a:moveTo>
                    <a:pt x="25439" y="197221"/>
                  </a:moveTo>
                  <a:lnTo>
                    <a:pt x="245852" y="197221"/>
                  </a:lnTo>
                  <a:cubicBezTo>
                    <a:pt x="255373" y="197221"/>
                    <a:pt x="264099" y="191904"/>
                    <a:pt x="268461" y="183440"/>
                  </a:cubicBezTo>
                  <a:cubicBezTo>
                    <a:pt x="272826" y="174980"/>
                    <a:pt x="272099" y="164787"/>
                    <a:pt x="266579" y="157030"/>
                  </a:cubicBezTo>
                  <a:lnTo>
                    <a:pt x="165945" y="15626"/>
                  </a:lnTo>
                  <a:cubicBezTo>
                    <a:pt x="158968" y="5825"/>
                    <a:pt x="147677" y="0"/>
                    <a:pt x="135645" y="0"/>
                  </a:cubicBezTo>
                  <a:cubicBezTo>
                    <a:pt x="123613" y="0"/>
                    <a:pt x="112322" y="5824"/>
                    <a:pt x="105344" y="15626"/>
                  </a:cubicBezTo>
                  <a:lnTo>
                    <a:pt x="4712" y="157030"/>
                  </a:lnTo>
                  <a:cubicBezTo>
                    <a:pt x="-808" y="164789"/>
                    <a:pt x="-1534" y="174980"/>
                    <a:pt x="2830" y="183440"/>
                  </a:cubicBezTo>
                  <a:cubicBezTo>
                    <a:pt x="7193" y="191904"/>
                    <a:pt x="15918" y="197221"/>
                    <a:pt x="25439" y="197221"/>
                  </a:cubicBezTo>
                  <a:close/>
                </a:path>
              </a:pathLst>
            </a:custGeom>
            <a:solidFill>
              <a:schemeClr val="accent1"/>
            </a:solidFill>
            <a:ln w="179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E2210223-4E1F-426F-DD8B-3C16784A6C72}"/>
                </a:ext>
              </a:extLst>
            </p:cNvPr>
            <p:cNvSpPr/>
            <p:nvPr/>
          </p:nvSpPr>
          <p:spPr>
            <a:xfrm>
              <a:off x="3262981" y="2296003"/>
              <a:ext cx="271293" cy="197220"/>
            </a:xfrm>
            <a:custGeom>
              <a:avLst/>
              <a:gdLst>
                <a:gd name="connsiteX0" fmla="*/ 245852 w 271293"/>
                <a:gd name="connsiteY0" fmla="*/ 0 h 197220"/>
                <a:gd name="connsiteX1" fmla="*/ 25439 w 271293"/>
                <a:gd name="connsiteY1" fmla="*/ 0 h 197220"/>
                <a:gd name="connsiteX2" fmla="*/ 2830 w 271293"/>
                <a:gd name="connsiteY2" fmla="*/ 13780 h 197220"/>
                <a:gd name="connsiteX3" fmla="*/ 4712 w 271293"/>
                <a:gd name="connsiteY3" fmla="*/ 40191 h 197220"/>
                <a:gd name="connsiteX4" fmla="*/ 105346 w 271293"/>
                <a:gd name="connsiteY4" fmla="*/ 181594 h 197220"/>
                <a:gd name="connsiteX5" fmla="*/ 135647 w 271293"/>
                <a:gd name="connsiteY5" fmla="*/ 197221 h 197220"/>
                <a:gd name="connsiteX6" fmla="*/ 165947 w 271293"/>
                <a:gd name="connsiteY6" fmla="*/ 181594 h 197220"/>
                <a:gd name="connsiteX7" fmla="*/ 266581 w 271293"/>
                <a:gd name="connsiteY7" fmla="*/ 40191 h 197220"/>
                <a:gd name="connsiteX8" fmla="*/ 268463 w 271293"/>
                <a:gd name="connsiteY8" fmla="*/ 13780 h 197220"/>
                <a:gd name="connsiteX9" fmla="*/ 245852 w 271293"/>
                <a:gd name="connsiteY9" fmla="*/ 0 h 19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93" h="197220">
                  <a:moveTo>
                    <a:pt x="245852" y="0"/>
                  </a:moveTo>
                  <a:lnTo>
                    <a:pt x="25439" y="0"/>
                  </a:lnTo>
                  <a:cubicBezTo>
                    <a:pt x="15918" y="0"/>
                    <a:pt x="7193" y="5317"/>
                    <a:pt x="2830" y="13780"/>
                  </a:cubicBezTo>
                  <a:cubicBezTo>
                    <a:pt x="-1534" y="22240"/>
                    <a:pt x="-808" y="32434"/>
                    <a:pt x="4712" y="40191"/>
                  </a:cubicBezTo>
                  <a:lnTo>
                    <a:pt x="105346" y="181594"/>
                  </a:lnTo>
                  <a:cubicBezTo>
                    <a:pt x="112323" y="191397"/>
                    <a:pt x="123614" y="197221"/>
                    <a:pt x="135647" y="197221"/>
                  </a:cubicBezTo>
                  <a:cubicBezTo>
                    <a:pt x="147679" y="197221"/>
                    <a:pt x="158970" y="191397"/>
                    <a:pt x="165947" y="181594"/>
                  </a:cubicBezTo>
                  <a:lnTo>
                    <a:pt x="266581" y="40191"/>
                  </a:lnTo>
                  <a:cubicBezTo>
                    <a:pt x="272101" y="32432"/>
                    <a:pt x="272828" y="22240"/>
                    <a:pt x="268463" y="13780"/>
                  </a:cubicBezTo>
                  <a:cubicBezTo>
                    <a:pt x="264099" y="5317"/>
                    <a:pt x="255373" y="0"/>
                    <a:pt x="245852" y="0"/>
                  </a:cubicBezTo>
                  <a:close/>
                </a:path>
              </a:pathLst>
            </a:custGeom>
            <a:solidFill>
              <a:schemeClr val="bg1">
                <a:lumMod val="75000"/>
              </a:schemeClr>
            </a:solidFill>
            <a:ln w="1798" cap="flat">
              <a:noFill/>
              <a:prstDash val="solid"/>
              <a:miter/>
            </a:ln>
          </p:spPr>
          <p:txBody>
            <a:bodyPr rtlCol="0" anchor="ctr"/>
            <a:lstStyle/>
            <a:p>
              <a:endParaRPr lang="en-US" dirty="0"/>
            </a:p>
          </p:txBody>
        </p:sp>
      </p:grpSp>
      <p:grpSp>
        <p:nvGrpSpPr>
          <p:cNvPr id="20" name="Graphic 14">
            <a:extLst>
              <a:ext uri="{FF2B5EF4-FFF2-40B4-BE49-F238E27FC236}">
                <a16:creationId xmlns:a16="http://schemas.microsoft.com/office/drawing/2014/main" id="{B4608590-ACA9-083F-FA33-06E958188A55}"/>
              </a:ext>
            </a:extLst>
          </p:cNvPr>
          <p:cNvGrpSpPr/>
          <p:nvPr/>
        </p:nvGrpSpPr>
        <p:grpSpPr>
          <a:xfrm>
            <a:off x="5492331" y="2040937"/>
            <a:ext cx="340780" cy="567270"/>
            <a:chOff x="3262981" y="2041621"/>
            <a:chExt cx="271293" cy="451602"/>
          </a:xfrm>
          <a:solidFill>
            <a:srgbClr val="000000"/>
          </a:solidFill>
        </p:grpSpPr>
        <p:sp>
          <p:nvSpPr>
            <p:cNvPr id="22" name="Freeform: Shape 21">
              <a:extLst>
                <a:ext uri="{FF2B5EF4-FFF2-40B4-BE49-F238E27FC236}">
                  <a16:creationId xmlns:a16="http://schemas.microsoft.com/office/drawing/2014/main" id="{4AF91477-D4D9-86A9-D0B1-D0DB826C1CFB}"/>
                </a:ext>
              </a:extLst>
            </p:cNvPr>
            <p:cNvSpPr/>
            <p:nvPr/>
          </p:nvSpPr>
          <p:spPr>
            <a:xfrm>
              <a:off x="3262981" y="2041621"/>
              <a:ext cx="271291" cy="197220"/>
            </a:xfrm>
            <a:custGeom>
              <a:avLst/>
              <a:gdLst>
                <a:gd name="connsiteX0" fmla="*/ 25439 w 271291"/>
                <a:gd name="connsiteY0" fmla="*/ 197221 h 197220"/>
                <a:gd name="connsiteX1" fmla="*/ 245852 w 271291"/>
                <a:gd name="connsiteY1" fmla="*/ 197221 h 197220"/>
                <a:gd name="connsiteX2" fmla="*/ 268461 w 271291"/>
                <a:gd name="connsiteY2" fmla="*/ 183440 h 197220"/>
                <a:gd name="connsiteX3" fmla="*/ 266579 w 271291"/>
                <a:gd name="connsiteY3" fmla="*/ 157030 h 197220"/>
                <a:gd name="connsiteX4" fmla="*/ 165945 w 271291"/>
                <a:gd name="connsiteY4" fmla="*/ 15626 h 197220"/>
                <a:gd name="connsiteX5" fmla="*/ 135645 w 271291"/>
                <a:gd name="connsiteY5" fmla="*/ 0 h 197220"/>
                <a:gd name="connsiteX6" fmla="*/ 105344 w 271291"/>
                <a:gd name="connsiteY6" fmla="*/ 15626 h 197220"/>
                <a:gd name="connsiteX7" fmla="*/ 4712 w 271291"/>
                <a:gd name="connsiteY7" fmla="*/ 157030 h 197220"/>
                <a:gd name="connsiteX8" fmla="*/ 2830 w 271291"/>
                <a:gd name="connsiteY8" fmla="*/ 183440 h 197220"/>
                <a:gd name="connsiteX9" fmla="*/ 25439 w 271291"/>
                <a:gd name="connsiteY9" fmla="*/ 197221 h 19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91" h="197220">
                  <a:moveTo>
                    <a:pt x="25439" y="197221"/>
                  </a:moveTo>
                  <a:lnTo>
                    <a:pt x="245852" y="197221"/>
                  </a:lnTo>
                  <a:cubicBezTo>
                    <a:pt x="255373" y="197221"/>
                    <a:pt x="264099" y="191904"/>
                    <a:pt x="268461" y="183440"/>
                  </a:cubicBezTo>
                  <a:cubicBezTo>
                    <a:pt x="272826" y="174980"/>
                    <a:pt x="272099" y="164787"/>
                    <a:pt x="266579" y="157030"/>
                  </a:cubicBezTo>
                  <a:lnTo>
                    <a:pt x="165945" y="15626"/>
                  </a:lnTo>
                  <a:cubicBezTo>
                    <a:pt x="158968" y="5825"/>
                    <a:pt x="147677" y="0"/>
                    <a:pt x="135645" y="0"/>
                  </a:cubicBezTo>
                  <a:cubicBezTo>
                    <a:pt x="123613" y="0"/>
                    <a:pt x="112322" y="5824"/>
                    <a:pt x="105344" y="15626"/>
                  </a:cubicBezTo>
                  <a:lnTo>
                    <a:pt x="4712" y="157030"/>
                  </a:lnTo>
                  <a:cubicBezTo>
                    <a:pt x="-808" y="164789"/>
                    <a:pt x="-1534" y="174980"/>
                    <a:pt x="2830" y="183440"/>
                  </a:cubicBezTo>
                  <a:cubicBezTo>
                    <a:pt x="7193" y="191904"/>
                    <a:pt x="15918" y="197221"/>
                    <a:pt x="25439" y="197221"/>
                  </a:cubicBezTo>
                  <a:close/>
                </a:path>
              </a:pathLst>
            </a:custGeom>
            <a:solidFill>
              <a:schemeClr val="bg1">
                <a:lumMod val="75000"/>
              </a:schemeClr>
            </a:solidFill>
            <a:ln w="179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C36997D-20E1-E4E4-16FC-BA4296DF771E}"/>
                </a:ext>
              </a:extLst>
            </p:cNvPr>
            <p:cNvSpPr/>
            <p:nvPr/>
          </p:nvSpPr>
          <p:spPr>
            <a:xfrm>
              <a:off x="3262981" y="2296003"/>
              <a:ext cx="271293" cy="197220"/>
            </a:xfrm>
            <a:custGeom>
              <a:avLst/>
              <a:gdLst>
                <a:gd name="connsiteX0" fmla="*/ 245852 w 271293"/>
                <a:gd name="connsiteY0" fmla="*/ 0 h 197220"/>
                <a:gd name="connsiteX1" fmla="*/ 25439 w 271293"/>
                <a:gd name="connsiteY1" fmla="*/ 0 h 197220"/>
                <a:gd name="connsiteX2" fmla="*/ 2830 w 271293"/>
                <a:gd name="connsiteY2" fmla="*/ 13780 h 197220"/>
                <a:gd name="connsiteX3" fmla="*/ 4712 w 271293"/>
                <a:gd name="connsiteY3" fmla="*/ 40191 h 197220"/>
                <a:gd name="connsiteX4" fmla="*/ 105346 w 271293"/>
                <a:gd name="connsiteY4" fmla="*/ 181594 h 197220"/>
                <a:gd name="connsiteX5" fmla="*/ 135647 w 271293"/>
                <a:gd name="connsiteY5" fmla="*/ 197221 h 197220"/>
                <a:gd name="connsiteX6" fmla="*/ 165947 w 271293"/>
                <a:gd name="connsiteY6" fmla="*/ 181594 h 197220"/>
                <a:gd name="connsiteX7" fmla="*/ 266581 w 271293"/>
                <a:gd name="connsiteY7" fmla="*/ 40191 h 197220"/>
                <a:gd name="connsiteX8" fmla="*/ 268463 w 271293"/>
                <a:gd name="connsiteY8" fmla="*/ 13780 h 197220"/>
                <a:gd name="connsiteX9" fmla="*/ 245852 w 271293"/>
                <a:gd name="connsiteY9" fmla="*/ 0 h 19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93" h="197220">
                  <a:moveTo>
                    <a:pt x="245852" y="0"/>
                  </a:moveTo>
                  <a:lnTo>
                    <a:pt x="25439" y="0"/>
                  </a:lnTo>
                  <a:cubicBezTo>
                    <a:pt x="15918" y="0"/>
                    <a:pt x="7193" y="5317"/>
                    <a:pt x="2830" y="13780"/>
                  </a:cubicBezTo>
                  <a:cubicBezTo>
                    <a:pt x="-1534" y="22240"/>
                    <a:pt x="-808" y="32434"/>
                    <a:pt x="4712" y="40191"/>
                  </a:cubicBezTo>
                  <a:lnTo>
                    <a:pt x="105346" y="181594"/>
                  </a:lnTo>
                  <a:cubicBezTo>
                    <a:pt x="112323" y="191397"/>
                    <a:pt x="123614" y="197221"/>
                    <a:pt x="135647" y="197221"/>
                  </a:cubicBezTo>
                  <a:cubicBezTo>
                    <a:pt x="147679" y="197221"/>
                    <a:pt x="158970" y="191397"/>
                    <a:pt x="165947" y="181594"/>
                  </a:cubicBezTo>
                  <a:lnTo>
                    <a:pt x="266581" y="40191"/>
                  </a:lnTo>
                  <a:cubicBezTo>
                    <a:pt x="272101" y="32432"/>
                    <a:pt x="272828" y="22240"/>
                    <a:pt x="268463" y="13780"/>
                  </a:cubicBezTo>
                  <a:cubicBezTo>
                    <a:pt x="264099" y="5317"/>
                    <a:pt x="255373" y="0"/>
                    <a:pt x="245852" y="0"/>
                  </a:cubicBezTo>
                  <a:close/>
                </a:path>
              </a:pathLst>
            </a:custGeom>
            <a:solidFill>
              <a:schemeClr val="accent1"/>
            </a:solidFill>
            <a:ln w="1798"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B6ECF9FD-3058-240C-F5BD-F78AD31DF3ED}"/>
              </a:ext>
            </a:extLst>
          </p:cNvPr>
          <p:cNvGrpSpPr/>
          <p:nvPr/>
        </p:nvGrpSpPr>
        <p:grpSpPr>
          <a:xfrm>
            <a:off x="2095848" y="4495800"/>
            <a:ext cx="586154" cy="584775"/>
            <a:chOff x="5876926" y="4494213"/>
            <a:chExt cx="609600" cy="596900"/>
          </a:xfrm>
          <a:noFill/>
        </p:grpSpPr>
        <p:sp>
          <p:nvSpPr>
            <p:cNvPr id="6" name="Freeform 209">
              <a:extLst>
                <a:ext uri="{FF2B5EF4-FFF2-40B4-BE49-F238E27FC236}">
                  <a16:creationId xmlns:a16="http://schemas.microsoft.com/office/drawing/2014/main" id="{E7C2AA93-DBB6-1652-08B1-F299EFAF038D}"/>
                </a:ext>
              </a:extLst>
            </p:cNvPr>
            <p:cNvSpPr>
              <a:spLocks/>
            </p:cNvSpPr>
            <p:nvPr/>
          </p:nvSpPr>
          <p:spPr bwMode="auto">
            <a:xfrm>
              <a:off x="5876926" y="4494213"/>
              <a:ext cx="239713" cy="258763"/>
            </a:xfrm>
            <a:custGeom>
              <a:avLst/>
              <a:gdLst>
                <a:gd name="T0" fmla="*/ 33 w 286"/>
                <a:gd name="T1" fmla="*/ 310 h 310"/>
                <a:gd name="T2" fmla="*/ 253 w 286"/>
                <a:gd name="T3" fmla="*/ 310 h 310"/>
                <a:gd name="T4" fmla="*/ 286 w 286"/>
                <a:gd name="T5" fmla="*/ 277 h 310"/>
                <a:gd name="T6" fmla="*/ 286 w 286"/>
                <a:gd name="T7" fmla="*/ 34 h 310"/>
                <a:gd name="T8" fmla="*/ 253 w 286"/>
                <a:gd name="T9" fmla="*/ 0 h 310"/>
                <a:gd name="T10" fmla="*/ 33 w 286"/>
                <a:gd name="T11" fmla="*/ 0 h 310"/>
                <a:gd name="T12" fmla="*/ 0 w 286"/>
                <a:gd name="T13" fmla="*/ 34 h 310"/>
                <a:gd name="T14" fmla="*/ 0 w 286"/>
                <a:gd name="T15" fmla="*/ 277 h 310"/>
                <a:gd name="T16" fmla="*/ 33 w 286"/>
                <a:gd name="T1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310">
                  <a:moveTo>
                    <a:pt x="33" y="310"/>
                  </a:moveTo>
                  <a:cubicBezTo>
                    <a:pt x="253" y="310"/>
                    <a:pt x="253" y="310"/>
                    <a:pt x="253" y="310"/>
                  </a:cubicBezTo>
                  <a:cubicBezTo>
                    <a:pt x="271" y="310"/>
                    <a:pt x="286" y="295"/>
                    <a:pt x="286" y="277"/>
                  </a:cubicBezTo>
                  <a:cubicBezTo>
                    <a:pt x="286" y="34"/>
                    <a:pt x="286" y="34"/>
                    <a:pt x="286" y="34"/>
                  </a:cubicBezTo>
                  <a:cubicBezTo>
                    <a:pt x="286" y="15"/>
                    <a:pt x="271" y="0"/>
                    <a:pt x="253" y="0"/>
                  </a:cubicBezTo>
                  <a:cubicBezTo>
                    <a:pt x="33" y="0"/>
                    <a:pt x="33" y="0"/>
                    <a:pt x="33" y="0"/>
                  </a:cubicBezTo>
                  <a:cubicBezTo>
                    <a:pt x="15" y="0"/>
                    <a:pt x="0" y="15"/>
                    <a:pt x="0" y="34"/>
                  </a:cubicBezTo>
                  <a:cubicBezTo>
                    <a:pt x="0" y="277"/>
                    <a:pt x="0" y="277"/>
                    <a:pt x="0" y="277"/>
                  </a:cubicBezTo>
                  <a:cubicBezTo>
                    <a:pt x="0" y="295"/>
                    <a:pt x="15" y="310"/>
                    <a:pt x="33" y="310"/>
                  </a:cubicBezTo>
                  <a:close/>
                </a:path>
              </a:pathLst>
            </a:custGeom>
            <a:grpFill/>
            <a:ln w="285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210">
              <a:extLst>
                <a:ext uri="{FF2B5EF4-FFF2-40B4-BE49-F238E27FC236}">
                  <a16:creationId xmlns:a16="http://schemas.microsoft.com/office/drawing/2014/main" id="{C1617EDB-DDA8-E82C-CBA7-DB5692210734}"/>
                </a:ext>
              </a:extLst>
            </p:cNvPr>
            <p:cNvSpPr>
              <a:spLocks/>
            </p:cNvSpPr>
            <p:nvPr/>
          </p:nvSpPr>
          <p:spPr bwMode="auto">
            <a:xfrm>
              <a:off x="5978526" y="4779963"/>
              <a:ext cx="49213" cy="34925"/>
            </a:xfrm>
            <a:custGeom>
              <a:avLst/>
              <a:gdLst>
                <a:gd name="T0" fmla="*/ 0 w 31"/>
                <a:gd name="T1" fmla="*/ 0 h 22"/>
                <a:gd name="T2" fmla="*/ 0 w 31"/>
                <a:gd name="T3" fmla="*/ 22 h 22"/>
                <a:gd name="T4" fmla="*/ 31 w 31"/>
                <a:gd name="T5" fmla="*/ 22 h 22"/>
                <a:gd name="T6" fmla="*/ 31 w 31"/>
                <a:gd name="T7" fmla="*/ 0 h 22"/>
              </a:gdLst>
              <a:ahLst/>
              <a:cxnLst>
                <a:cxn ang="0">
                  <a:pos x="T0" y="T1"/>
                </a:cxn>
                <a:cxn ang="0">
                  <a:pos x="T2" y="T3"/>
                </a:cxn>
                <a:cxn ang="0">
                  <a:pos x="T4" y="T5"/>
                </a:cxn>
                <a:cxn ang="0">
                  <a:pos x="T6" y="T7"/>
                </a:cxn>
              </a:cxnLst>
              <a:rect l="0" t="0" r="r" b="b"/>
              <a:pathLst>
                <a:path w="31" h="22">
                  <a:moveTo>
                    <a:pt x="0" y="0"/>
                  </a:moveTo>
                  <a:lnTo>
                    <a:pt x="0" y="22"/>
                  </a:lnTo>
                  <a:lnTo>
                    <a:pt x="31" y="22"/>
                  </a:lnTo>
                  <a:lnTo>
                    <a:pt x="31" y="0"/>
                  </a:lnTo>
                </a:path>
              </a:pathLst>
            </a:custGeom>
            <a:grpFill/>
            <a:ln w="28575" cap="rnd">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Line 211">
              <a:extLst>
                <a:ext uri="{FF2B5EF4-FFF2-40B4-BE49-F238E27FC236}">
                  <a16:creationId xmlns:a16="http://schemas.microsoft.com/office/drawing/2014/main" id="{7FB5A8E5-53BE-90C8-E916-E7FFEA05C5A8}"/>
                </a:ext>
              </a:extLst>
            </p:cNvPr>
            <p:cNvSpPr>
              <a:spLocks noChangeShapeType="1"/>
            </p:cNvSpPr>
            <p:nvPr/>
          </p:nvSpPr>
          <p:spPr bwMode="auto">
            <a:xfrm>
              <a:off x="6002339" y="4814888"/>
              <a:ext cx="0" cy="50800"/>
            </a:xfrm>
            <a:prstGeom prst="line">
              <a:avLst/>
            </a:prstGeom>
            <a:grpFill/>
            <a:ln w="28575" cap="rnd">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12">
              <a:extLst>
                <a:ext uri="{FF2B5EF4-FFF2-40B4-BE49-F238E27FC236}">
                  <a16:creationId xmlns:a16="http://schemas.microsoft.com/office/drawing/2014/main" id="{183FE522-F2A1-9B72-073B-AF6ACFEAAE38}"/>
                </a:ext>
              </a:extLst>
            </p:cNvPr>
            <p:cNvSpPr>
              <a:spLocks/>
            </p:cNvSpPr>
            <p:nvPr/>
          </p:nvSpPr>
          <p:spPr bwMode="auto">
            <a:xfrm>
              <a:off x="5954714" y="4554538"/>
              <a:ext cx="85725" cy="139700"/>
            </a:xfrm>
            <a:custGeom>
              <a:avLst/>
              <a:gdLst>
                <a:gd name="T0" fmla="*/ 0 w 102"/>
                <a:gd name="T1" fmla="*/ 110 h 167"/>
                <a:gd name="T2" fmla="*/ 51 w 102"/>
                <a:gd name="T3" fmla="*/ 0 h 167"/>
                <a:gd name="T4" fmla="*/ 102 w 102"/>
                <a:gd name="T5" fmla="*/ 110 h 167"/>
                <a:gd name="T6" fmla="*/ 51 w 102"/>
                <a:gd name="T7" fmla="*/ 167 h 167"/>
                <a:gd name="T8" fmla="*/ 0 w 102"/>
                <a:gd name="T9" fmla="*/ 110 h 167"/>
              </a:gdLst>
              <a:ahLst/>
              <a:cxnLst>
                <a:cxn ang="0">
                  <a:pos x="T0" y="T1"/>
                </a:cxn>
                <a:cxn ang="0">
                  <a:pos x="T2" y="T3"/>
                </a:cxn>
                <a:cxn ang="0">
                  <a:pos x="T4" y="T5"/>
                </a:cxn>
                <a:cxn ang="0">
                  <a:pos x="T6" y="T7"/>
                </a:cxn>
                <a:cxn ang="0">
                  <a:pos x="T8" y="T9"/>
                </a:cxn>
              </a:cxnLst>
              <a:rect l="0" t="0" r="r" b="b"/>
              <a:pathLst>
                <a:path w="102" h="167">
                  <a:moveTo>
                    <a:pt x="0" y="110"/>
                  </a:moveTo>
                  <a:cubicBezTo>
                    <a:pt x="0" y="78"/>
                    <a:pt x="51" y="0"/>
                    <a:pt x="51" y="0"/>
                  </a:cubicBezTo>
                  <a:cubicBezTo>
                    <a:pt x="51" y="0"/>
                    <a:pt x="102" y="78"/>
                    <a:pt x="102" y="110"/>
                  </a:cubicBezTo>
                  <a:cubicBezTo>
                    <a:pt x="102" y="141"/>
                    <a:pt x="79" y="167"/>
                    <a:pt x="51" y="167"/>
                  </a:cubicBezTo>
                  <a:cubicBezTo>
                    <a:pt x="23" y="167"/>
                    <a:pt x="0" y="141"/>
                    <a:pt x="0" y="110"/>
                  </a:cubicBezTo>
                  <a:close/>
                </a:path>
              </a:pathLst>
            </a:custGeom>
            <a:grpFill/>
            <a:ln w="285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13">
              <a:extLst>
                <a:ext uri="{FF2B5EF4-FFF2-40B4-BE49-F238E27FC236}">
                  <a16:creationId xmlns:a16="http://schemas.microsoft.com/office/drawing/2014/main" id="{E32544E8-B4C6-CCA5-7BC0-87E813C8C3E7}"/>
                </a:ext>
              </a:extLst>
            </p:cNvPr>
            <p:cNvSpPr>
              <a:spLocks/>
            </p:cNvSpPr>
            <p:nvPr/>
          </p:nvSpPr>
          <p:spPr bwMode="auto">
            <a:xfrm>
              <a:off x="5984876" y="4895850"/>
              <a:ext cx="206375" cy="50800"/>
            </a:xfrm>
            <a:custGeom>
              <a:avLst/>
              <a:gdLst>
                <a:gd name="T0" fmla="*/ 196 w 246"/>
                <a:gd name="T1" fmla="*/ 61 h 61"/>
                <a:gd name="T2" fmla="*/ 31 w 246"/>
                <a:gd name="T3" fmla="*/ 61 h 61"/>
                <a:gd name="T4" fmla="*/ 0 w 246"/>
                <a:gd name="T5" fmla="*/ 30 h 61"/>
                <a:gd name="T6" fmla="*/ 0 w 246"/>
                <a:gd name="T7" fmla="*/ 30 h 61"/>
                <a:gd name="T8" fmla="*/ 31 w 246"/>
                <a:gd name="T9" fmla="*/ 0 h 61"/>
                <a:gd name="T10" fmla="*/ 246 w 246"/>
                <a:gd name="T11" fmla="*/ 0 h 61"/>
              </a:gdLst>
              <a:ahLst/>
              <a:cxnLst>
                <a:cxn ang="0">
                  <a:pos x="T0" y="T1"/>
                </a:cxn>
                <a:cxn ang="0">
                  <a:pos x="T2" y="T3"/>
                </a:cxn>
                <a:cxn ang="0">
                  <a:pos x="T4" y="T5"/>
                </a:cxn>
                <a:cxn ang="0">
                  <a:pos x="T6" y="T7"/>
                </a:cxn>
                <a:cxn ang="0">
                  <a:pos x="T8" y="T9"/>
                </a:cxn>
                <a:cxn ang="0">
                  <a:pos x="T10" y="T11"/>
                </a:cxn>
              </a:cxnLst>
              <a:rect l="0" t="0" r="r" b="b"/>
              <a:pathLst>
                <a:path w="246" h="61">
                  <a:moveTo>
                    <a:pt x="196" y="61"/>
                  </a:moveTo>
                  <a:cubicBezTo>
                    <a:pt x="31" y="61"/>
                    <a:pt x="31" y="61"/>
                    <a:pt x="31" y="61"/>
                  </a:cubicBezTo>
                  <a:cubicBezTo>
                    <a:pt x="14" y="61"/>
                    <a:pt x="0" y="47"/>
                    <a:pt x="0" y="30"/>
                  </a:cubicBezTo>
                  <a:cubicBezTo>
                    <a:pt x="0" y="30"/>
                    <a:pt x="0" y="30"/>
                    <a:pt x="0" y="30"/>
                  </a:cubicBezTo>
                  <a:cubicBezTo>
                    <a:pt x="0" y="14"/>
                    <a:pt x="14" y="0"/>
                    <a:pt x="31" y="0"/>
                  </a:cubicBezTo>
                  <a:cubicBezTo>
                    <a:pt x="246" y="0"/>
                    <a:pt x="246" y="0"/>
                    <a:pt x="246" y="0"/>
                  </a:cubicBezTo>
                </a:path>
              </a:pathLst>
            </a:cu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14">
              <a:extLst>
                <a:ext uri="{FF2B5EF4-FFF2-40B4-BE49-F238E27FC236}">
                  <a16:creationId xmlns:a16="http://schemas.microsoft.com/office/drawing/2014/main" id="{7A05B39B-310A-7DD0-E29A-BFD310F07089}"/>
                </a:ext>
              </a:extLst>
            </p:cNvPr>
            <p:cNvSpPr>
              <a:spLocks/>
            </p:cNvSpPr>
            <p:nvPr/>
          </p:nvSpPr>
          <p:spPr bwMode="auto">
            <a:xfrm>
              <a:off x="6084889" y="4972050"/>
              <a:ext cx="65088" cy="25400"/>
            </a:xfrm>
            <a:custGeom>
              <a:avLst/>
              <a:gdLst>
                <a:gd name="T0" fmla="*/ 77 w 77"/>
                <a:gd name="T1" fmla="*/ 30 h 30"/>
                <a:gd name="T2" fmla="*/ 30 w 77"/>
                <a:gd name="T3" fmla="*/ 30 h 30"/>
                <a:gd name="T4" fmla="*/ 0 w 77"/>
                <a:gd name="T5" fmla="*/ 0 h 30"/>
                <a:gd name="T6" fmla="*/ 0 w 77"/>
                <a:gd name="T7" fmla="*/ 0 h 30"/>
              </a:gdLst>
              <a:ahLst/>
              <a:cxnLst>
                <a:cxn ang="0">
                  <a:pos x="T0" y="T1"/>
                </a:cxn>
                <a:cxn ang="0">
                  <a:pos x="T2" y="T3"/>
                </a:cxn>
                <a:cxn ang="0">
                  <a:pos x="T4" y="T5"/>
                </a:cxn>
                <a:cxn ang="0">
                  <a:pos x="T6" y="T7"/>
                </a:cxn>
              </a:cxnLst>
              <a:rect l="0" t="0" r="r" b="b"/>
              <a:pathLst>
                <a:path w="77" h="30">
                  <a:moveTo>
                    <a:pt x="77" y="30"/>
                  </a:moveTo>
                  <a:cubicBezTo>
                    <a:pt x="30" y="30"/>
                    <a:pt x="30" y="30"/>
                    <a:pt x="30" y="30"/>
                  </a:cubicBezTo>
                  <a:cubicBezTo>
                    <a:pt x="13" y="30"/>
                    <a:pt x="0" y="17"/>
                    <a:pt x="0" y="0"/>
                  </a:cubicBezTo>
                  <a:cubicBezTo>
                    <a:pt x="0" y="0"/>
                    <a:pt x="0" y="0"/>
                    <a:pt x="0" y="0"/>
                  </a:cubicBezTo>
                </a:path>
              </a:pathLst>
            </a:cu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15">
              <a:extLst>
                <a:ext uri="{FF2B5EF4-FFF2-40B4-BE49-F238E27FC236}">
                  <a16:creationId xmlns:a16="http://schemas.microsoft.com/office/drawing/2014/main" id="{483501DE-9029-22A5-0FA4-B4AD8F14E443}"/>
                </a:ext>
              </a:extLst>
            </p:cNvPr>
            <p:cNvSpPr>
              <a:spLocks/>
            </p:cNvSpPr>
            <p:nvPr/>
          </p:nvSpPr>
          <p:spPr bwMode="auto">
            <a:xfrm>
              <a:off x="6102351" y="5022850"/>
              <a:ext cx="47625" cy="25400"/>
            </a:xfrm>
            <a:custGeom>
              <a:avLst/>
              <a:gdLst>
                <a:gd name="T0" fmla="*/ 57 w 57"/>
                <a:gd name="T1" fmla="*/ 30 h 30"/>
                <a:gd name="T2" fmla="*/ 30 w 57"/>
                <a:gd name="T3" fmla="*/ 30 h 30"/>
                <a:gd name="T4" fmla="*/ 0 w 57"/>
                <a:gd name="T5" fmla="*/ 0 h 30"/>
                <a:gd name="T6" fmla="*/ 0 w 57"/>
                <a:gd name="T7" fmla="*/ 0 h 30"/>
              </a:gdLst>
              <a:ahLst/>
              <a:cxnLst>
                <a:cxn ang="0">
                  <a:pos x="T0" y="T1"/>
                </a:cxn>
                <a:cxn ang="0">
                  <a:pos x="T2" y="T3"/>
                </a:cxn>
                <a:cxn ang="0">
                  <a:pos x="T4" y="T5"/>
                </a:cxn>
                <a:cxn ang="0">
                  <a:pos x="T6" y="T7"/>
                </a:cxn>
              </a:cxnLst>
              <a:rect l="0" t="0" r="r" b="b"/>
              <a:pathLst>
                <a:path w="57" h="30">
                  <a:moveTo>
                    <a:pt x="57" y="30"/>
                  </a:moveTo>
                  <a:cubicBezTo>
                    <a:pt x="30" y="30"/>
                    <a:pt x="30" y="30"/>
                    <a:pt x="30" y="30"/>
                  </a:cubicBezTo>
                  <a:cubicBezTo>
                    <a:pt x="13" y="30"/>
                    <a:pt x="0" y="17"/>
                    <a:pt x="0" y="0"/>
                  </a:cubicBezTo>
                  <a:cubicBezTo>
                    <a:pt x="0" y="0"/>
                    <a:pt x="0" y="0"/>
                    <a:pt x="0" y="0"/>
                  </a:cubicBezTo>
                </a:path>
              </a:pathLst>
            </a:cu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216">
              <a:extLst>
                <a:ext uri="{FF2B5EF4-FFF2-40B4-BE49-F238E27FC236}">
                  <a16:creationId xmlns:a16="http://schemas.microsoft.com/office/drawing/2014/main" id="{DA521EA5-7E4A-C399-B4B4-73347373E1CD}"/>
                </a:ext>
              </a:extLst>
            </p:cNvPr>
            <p:cNvSpPr>
              <a:spLocks/>
            </p:cNvSpPr>
            <p:nvPr/>
          </p:nvSpPr>
          <p:spPr bwMode="auto">
            <a:xfrm>
              <a:off x="6129339" y="5056188"/>
              <a:ext cx="271463" cy="34925"/>
            </a:xfrm>
            <a:custGeom>
              <a:avLst/>
              <a:gdLst>
                <a:gd name="T0" fmla="*/ 323 w 323"/>
                <a:gd name="T1" fmla="*/ 2 h 42"/>
                <a:gd name="T2" fmla="*/ 256 w 323"/>
                <a:gd name="T3" fmla="*/ 5 h 42"/>
                <a:gd name="T4" fmla="*/ 225 w 323"/>
                <a:gd name="T5" fmla="*/ 13 h 42"/>
                <a:gd name="T6" fmla="*/ 56 w 323"/>
                <a:gd name="T7" fmla="*/ 42 h 42"/>
                <a:gd name="T8" fmla="*/ 30 w 323"/>
                <a:gd name="T9" fmla="*/ 42 h 42"/>
                <a:gd name="T10" fmla="*/ 0 w 323"/>
                <a:gd name="T11" fmla="*/ 12 h 42"/>
                <a:gd name="T12" fmla="*/ 0 w 323"/>
                <a:gd name="T13" fmla="*/ 12 h 42"/>
              </a:gdLst>
              <a:ahLst/>
              <a:cxnLst>
                <a:cxn ang="0">
                  <a:pos x="T0" y="T1"/>
                </a:cxn>
                <a:cxn ang="0">
                  <a:pos x="T2" y="T3"/>
                </a:cxn>
                <a:cxn ang="0">
                  <a:pos x="T4" y="T5"/>
                </a:cxn>
                <a:cxn ang="0">
                  <a:pos x="T6" y="T7"/>
                </a:cxn>
                <a:cxn ang="0">
                  <a:pos x="T8" y="T9"/>
                </a:cxn>
                <a:cxn ang="0">
                  <a:pos x="T10" y="T11"/>
                </a:cxn>
                <a:cxn ang="0">
                  <a:pos x="T12" y="T13"/>
                </a:cxn>
              </a:cxnLst>
              <a:rect l="0" t="0" r="r" b="b"/>
              <a:pathLst>
                <a:path w="323" h="42">
                  <a:moveTo>
                    <a:pt x="323" y="2"/>
                  </a:moveTo>
                  <a:cubicBezTo>
                    <a:pt x="267" y="0"/>
                    <a:pt x="256" y="5"/>
                    <a:pt x="256" y="5"/>
                  </a:cubicBezTo>
                  <a:cubicBezTo>
                    <a:pt x="256" y="5"/>
                    <a:pt x="243" y="8"/>
                    <a:pt x="225" y="13"/>
                  </a:cubicBezTo>
                  <a:cubicBezTo>
                    <a:pt x="170" y="31"/>
                    <a:pt x="113" y="40"/>
                    <a:pt x="56" y="42"/>
                  </a:cubicBezTo>
                  <a:cubicBezTo>
                    <a:pt x="30" y="42"/>
                    <a:pt x="30" y="42"/>
                    <a:pt x="30" y="42"/>
                  </a:cubicBezTo>
                  <a:cubicBezTo>
                    <a:pt x="13" y="42"/>
                    <a:pt x="0" y="29"/>
                    <a:pt x="0" y="12"/>
                  </a:cubicBezTo>
                  <a:cubicBezTo>
                    <a:pt x="0" y="12"/>
                    <a:pt x="0" y="12"/>
                    <a:pt x="0" y="12"/>
                  </a:cubicBezTo>
                </a:path>
              </a:pathLst>
            </a:cu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17">
              <a:extLst>
                <a:ext uri="{FF2B5EF4-FFF2-40B4-BE49-F238E27FC236}">
                  <a16:creationId xmlns:a16="http://schemas.microsoft.com/office/drawing/2014/main" id="{541E0446-501B-EB6D-04BA-DA358E3C2459}"/>
                </a:ext>
              </a:extLst>
            </p:cNvPr>
            <p:cNvSpPr>
              <a:spLocks/>
            </p:cNvSpPr>
            <p:nvPr/>
          </p:nvSpPr>
          <p:spPr bwMode="auto">
            <a:xfrm>
              <a:off x="6115051" y="4821238"/>
              <a:ext cx="285750" cy="82550"/>
            </a:xfrm>
            <a:custGeom>
              <a:avLst/>
              <a:gdLst>
                <a:gd name="T0" fmla="*/ 13 w 340"/>
                <a:gd name="T1" fmla="*/ 61 h 99"/>
                <a:gd name="T2" fmla="*/ 0 w 340"/>
                <a:gd name="T3" fmla="*/ 34 h 99"/>
                <a:gd name="T4" fmla="*/ 0 w 340"/>
                <a:gd name="T5" fmla="*/ 34 h 99"/>
                <a:gd name="T6" fmla="*/ 20 w 340"/>
                <a:gd name="T7" fmla="*/ 3 h 99"/>
                <a:gd name="T8" fmla="*/ 23 w 340"/>
                <a:gd name="T9" fmla="*/ 2 h 99"/>
                <a:gd name="T10" fmla="*/ 54 w 340"/>
                <a:gd name="T11" fmla="*/ 5 h 99"/>
                <a:gd name="T12" fmla="*/ 152 w 340"/>
                <a:gd name="T13" fmla="*/ 17 h 99"/>
                <a:gd name="T14" fmla="*/ 229 w 340"/>
                <a:gd name="T15" fmla="*/ 36 h 99"/>
                <a:gd name="T16" fmla="*/ 274 w 340"/>
                <a:gd name="T17" fmla="*/ 69 h 99"/>
                <a:gd name="T18" fmla="*/ 340 w 340"/>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99">
                  <a:moveTo>
                    <a:pt x="13" y="61"/>
                  </a:moveTo>
                  <a:cubicBezTo>
                    <a:pt x="5" y="54"/>
                    <a:pt x="0" y="44"/>
                    <a:pt x="0" y="34"/>
                  </a:cubicBezTo>
                  <a:cubicBezTo>
                    <a:pt x="0" y="34"/>
                    <a:pt x="0" y="34"/>
                    <a:pt x="0" y="34"/>
                  </a:cubicBezTo>
                  <a:cubicBezTo>
                    <a:pt x="0" y="16"/>
                    <a:pt x="10" y="6"/>
                    <a:pt x="20" y="3"/>
                  </a:cubicBezTo>
                  <a:cubicBezTo>
                    <a:pt x="21" y="3"/>
                    <a:pt x="22" y="3"/>
                    <a:pt x="23" y="2"/>
                  </a:cubicBezTo>
                  <a:cubicBezTo>
                    <a:pt x="33" y="0"/>
                    <a:pt x="44" y="1"/>
                    <a:pt x="54" y="5"/>
                  </a:cubicBezTo>
                  <a:cubicBezTo>
                    <a:pt x="71" y="12"/>
                    <a:pt x="106" y="24"/>
                    <a:pt x="152" y="17"/>
                  </a:cubicBezTo>
                  <a:cubicBezTo>
                    <a:pt x="179" y="14"/>
                    <a:pt x="207" y="20"/>
                    <a:pt x="229" y="36"/>
                  </a:cubicBezTo>
                  <a:cubicBezTo>
                    <a:pt x="243" y="45"/>
                    <a:pt x="259" y="57"/>
                    <a:pt x="274" y="69"/>
                  </a:cubicBezTo>
                  <a:cubicBezTo>
                    <a:pt x="274" y="69"/>
                    <a:pt x="304" y="99"/>
                    <a:pt x="340" y="99"/>
                  </a:cubicBezTo>
                </a:path>
              </a:pathLst>
            </a:cu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Line 218">
              <a:extLst>
                <a:ext uri="{FF2B5EF4-FFF2-40B4-BE49-F238E27FC236}">
                  <a16:creationId xmlns:a16="http://schemas.microsoft.com/office/drawing/2014/main" id="{9C374748-BDCA-AF6F-15CA-D43991FAF857}"/>
                </a:ext>
              </a:extLst>
            </p:cNvPr>
            <p:cNvSpPr>
              <a:spLocks noChangeShapeType="1"/>
            </p:cNvSpPr>
            <p:nvPr/>
          </p:nvSpPr>
          <p:spPr bwMode="auto">
            <a:xfrm flipV="1">
              <a:off x="6129339" y="5048250"/>
              <a:ext cx="0" cy="17463"/>
            </a:xfrm>
            <a:prstGeom prst="line">
              <a:avLst/>
            </a:pr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Line 219">
              <a:extLst>
                <a:ext uri="{FF2B5EF4-FFF2-40B4-BE49-F238E27FC236}">
                  <a16:creationId xmlns:a16="http://schemas.microsoft.com/office/drawing/2014/main" id="{CF461C09-FC07-4C85-D84C-1BF150E42427}"/>
                </a:ext>
              </a:extLst>
            </p:cNvPr>
            <p:cNvSpPr>
              <a:spLocks noChangeShapeType="1"/>
            </p:cNvSpPr>
            <p:nvPr/>
          </p:nvSpPr>
          <p:spPr bwMode="auto">
            <a:xfrm flipV="1">
              <a:off x="6102351" y="4995863"/>
              <a:ext cx="0" cy="26988"/>
            </a:xfrm>
            <a:prstGeom prst="line">
              <a:avLst/>
            </a:pr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Line 220">
              <a:extLst>
                <a:ext uri="{FF2B5EF4-FFF2-40B4-BE49-F238E27FC236}">
                  <a16:creationId xmlns:a16="http://schemas.microsoft.com/office/drawing/2014/main" id="{B73DEE67-2881-D4AF-354D-72AE3951DAF0}"/>
                </a:ext>
              </a:extLst>
            </p:cNvPr>
            <p:cNvSpPr>
              <a:spLocks noChangeShapeType="1"/>
            </p:cNvSpPr>
            <p:nvPr/>
          </p:nvSpPr>
          <p:spPr bwMode="auto">
            <a:xfrm flipV="1">
              <a:off x="6084889" y="4946650"/>
              <a:ext cx="0" cy="25400"/>
            </a:xfrm>
            <a:prstGeom prst="line">
              <a:avLst/>
            </a:pr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221">
              <a:extLst>
                <a:ext uri="{FF2B5EF4-FFF2-40B4-BE49-F238E27FC236}">
                  <a16:creationId xmlns:a16="http://schemas.microsoft.com/office/drawing/2014/main" id="{4743717B-8359-AD8C-1A84-74C1FCB91C6B}"/>
                </a:ext>
              </a:extLst>
            </p:cNvPr>
            <p:cNvSpPr>
              <a:spLocks/>
            </p:cNvSpPr>
            <p:nvPr/>
          </p:nvSpPr>
          <p:spPr bwMode="auto">
            <a:xfrm>
              <a:off x="6400801" y="4875213"/>
              <a:ext cx="85725" cy="211138"/>
            </a:xfrm>
            <a:custGeom>
              <a:avLst/>
              <a:gdLst>
                <a:gd name="T0" fmla="*/ 103 w 103"/>
                <a:gd name="T1" fmla="*/ 0 h 251"/>
                <a:gd name="T2" fmla="*/ 17 w 103"/>
                <a:gd name="T3" fmla="*/ 0 h 251"/>
                <a:gd name="T4" fmla="*/ 0 w 103"/>
                <a:gd name="T5" fmla="*/ 17 h 251"/>
                <a:gd name="T6" fmla="*/ 0 w 103"/>
                <a:gd name="T7" fmla="*/ 234 h 251"/>
                <a:gd name="T8" fmla="*/ 17 w 103"/>
                <a:gd name="T9" fmla="*/ 251 h 251"/>
                <a:gd name="T10" fmla="*/ 103 w 103"/>
                <a:gd name="T11" fmla="*/ 251 h 251"/>
              </a:gdLst>
              <a:ahLst/>
              <a:cxnLst>
                <a:cxn ang="0">
                  <a:pos x="T0" y="T1"/>
                </a:cxn>
                <a:cxn ang="0">
                  <a:pos x="T2" y="T3"/>
                </a:cxn>
                <a:cxn ang="0">
                  <a:pos x="T4" y="T5"/>
                </a:cxn>
                <a:cxn ang="0">
                  <a:pos x="T6" y="T7"/>
                </a:cxn>
                <a:cxn ang="0">
                  <a:pos x="T8" y="T9"/>
                </a:cxn>
                <a:cxn ang="0">
                  <a:pos x="T10" y="T11"/>
                </a:cxn>
              </a:cxnLst>
              <a:rect l="0" t="0" r="r" b="b"/>
              <a:pathLst>
                <a:path w="103" h="251">
                  <a:moveTo>
                    <a:pt x="103" y="0"/>
                  </a:moveTo>
                  <a:cubicBezTo>
                    <a:pt x="17" y="0"/>
                    <a:pt x="17" y="0"/>
                    <a:pt x="17" y="0"/>
                  </a:cubicBezTo>
                  <a:cubicBezTo>
                    <a:pt x="8" y="0"/>
                    <a:pt x="0" y="8"/>
                    <a:pt x="0" y="17"/>
                  </a:cubicBezTo>
                  <a:cubicBezTo>
                    <a:pt x="0" y="234"/>
                    <a:pt x="0" y="234"/>
                    <a:pt x="0" y="234"/>
                  </a:cubicBezTo>
                  <a:cubicBezTo>
                    <a:pt x="0" y="243"/>
                    <a:pt x="8" y="251"/>
                    <a:pt x="17" y="251"/>
                  </a:cubicBezTo>
                  <a:cubicBezTo>
                    <a:pt x="103" y="251"/>
                    <a:pt x="103" y="251"/>
                    <a:pt x="103" y="251"/>
                  </a:cubicBezTo>
                </a:path>
              </a:pathLst>
            </a:custGeom>
            <a:grpFill/>
            <a:ln w="28575"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7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A4146-6E93-5D0C-097A-6C3911F9197B}"/>
            </a:ext>
          </a:extLst>
        </p:cNvPr>
        <p:cNvGrpSpPr/>
        <p:nvPr/>
      </p:nvGrpSpPr>
      <p:grpSpPr>
        <a:xfrm>
          <a:off x="0" y="0"/>
          <a:ext cx="0" cy="0"/>
          <a:chOff x="0" y="0"/>
          <a:chExt cx="0" cy="0"/>
        </a:xfrm>
      </p:grpSpPr>
      <p:pic>
        <p:nvPicPr>
          <p:cNvPr id="11" name="Mod02_Obs_06_MetS-VO_v02">
            <a:hlinkClick r:id="" action="ppaction://media"/>
            <a:extLst>
              <a:ext uri="{FF2B5EF4-FFF2-40B4-BE49-F238E27FC236}">
                <a16:creationId xmlns:a16="http://schemas.microsoft.com/office/drawing/2014/main" id="{68BC0A40-B3E1-AF5B-BC40-284AE05422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0460" y="1702642"/>
            <a:ext cx="10661780" cy="4164758"/>
          </a:xfrm>
          <a:prstGeom prst="rect">
            <a:avLst/>
          </a:prstGeom>
        </p:spPr>
      </p:pic>
      <p:sp>
        <p:nvSpPr>
          <p:cNvPr id="2" name="Title 1">
            <a:extLst>
              <a:ext uri="{FF2B5EF4-FFF2-40B4-BE49-F238E27FC236}">
                <a16:creationId xmlns:a16="http://schemas.microsoft.com/office/drawing/2014/main" id="{5C852F48-26E3-D4FA-01BF-E6155F54DBB7}"/>
              </a:ext>
            </a:extLst>
          </p:cNvPr>
          <p:cNvSpPr>
            <a:spLocks noGrp="1"/>
          </p:cNvSpPr>
          <p:nvPr>
            <p:ph type="title"/>
          </p:nvPr>
        </p:nvSpPr>
        <p:spPr/>
        <p:txBody>
          <a:bodyPr/>
          <a:lstStyle/>
          <a:p>
            <a:r>
              <a:rPr lang="en-GB" dirty="0">
                <a:solidFill>
                  <a:schemeClr val="tx1"/>
                </a:solidFill>
              </a:rPr>
              <a:t>Pathophysiology of MetS in obesity</a:t>
            </a:r>
            <a:r>
              <a:rPr lang="en-GB" baseline="30000" dirty="0">
                <a:solidFill>
                  <a:schemeClr val="tx1"/>
                </a:solidFill>
              </a:rPr>
              <a:t>1–3</a:t>
            </a:r>
            <a:r>
              <a:rPr lang="en-GB" dirty="0">
                <a:solidFill>
                  <a:schemeClr val="tx1"/>
                </a:solidFill>
              </a:rPr>
              <a:t> </a:t>
            </a:r>
            <a:endParaRPr lang="en-GB" dirty="0"/>
          </a:p>
        </p:txBody>
      </p:sp>
      <p:sp>
        <p:nvSpPr>
          <p:cNvPr id="3" name="Text Placeholder 2">
            <a:extLst>
              <a:ext uri="{FF2B5EF4-FFF2-40B4-BE49-F238E27FC236}">
                <a16:creationId xmlns:a16="http://schemas.microsoft.com/office/drawing/2014/main" id="{B3CE3176-B00E-1A4D-3684-FDAA3E1C2B3C}"/>
              </a:ext>
            </a:extLst>
          </p:cNvPr>
          <p:cNvSpPr>
            <a:spLocks noGrp="1"/>
          </p:cNvSpPr>
          <p:nvPr>
            <p:ph type="body" sz="quarter" idx="13"/>
          </p:nvPr>
        </p:nvSpPr>
        <p:spPr/>
        <p:txBody>
          <a:bodyPr/>
          <a:lstStyle/>
          <a:p>
            <a:r>
              <a:rPr lang="en-GB" dirty="0">
                <a:solidFill>
                  <a:schemeClr val="tx1"/>
                </a:solidFill>
              </a:rPr>
              <a:t>CVD, cardiovascular disease; FFA, free fatty acid; HDL-C, high-density lipoprotein cholesterol; MASH, metabolic dysfunction–associated steatohepatitis; MASLD, metabolic dysfunction–associated steatotic liver disease; MetS, metabolic syndrome; T2D, type 2 diabetes; TG, triglyceride.</a:t>
            </a:r>
            <a:br>
              <a:rPr lang="en-GB" dirty="0">
                <a:solidFill>
                  <a:schemeClr val="tx1"/>
                </a:solidFill>
              </a:rPr>
            </a:br>
            <a:r>
              <a:rPr lang="en-GB" dirty="0">
                <a:solidFill>
                  <a:schemeClr val="tx1"/>
                </a:solidFill>
              </a:rPr>
              <a:t>1. Fahed G et al. Int J Mol Sci 2022;23:786; 2. Kirk EP, Klein S. J Clin Hypertens (Greenwich) 2009;11:761–765; 3. Basil B et al. Clin Diabetes Endocrinol 2024;10:39.</a:t>
            </a:r>
            <a:endParaRPr lang="en-GB" dirty="0">
              <a:solidFill>
                <a:schemeClr val="tx1"/>
              </a:solidFill>
              <a:cs typeface="Arial"/>
            </a:endParaRPr>
          </a:p>
        </p:txBody>
      </p:sp>
      <p:grpSp>
        <p:nvGrpSpPr>
          <p:cNvPr id="12" name="Group 11">
            <a:extLst>
              <a:ext uri="{FF2B5EF4-FFF2-40B4-BE49-F238E27FC236}">
                <a16:creationId xmlns:a16="http://schemas.microsoft.com/office/drawing/2014/main" id="{C87C1682-868C-490A-4BE9-C1B63F1C4667}"/>
              </a:ext>
            </a:extLst>
          </p:cNvPr>
          <p:cNvGrpSpPr/>
          <p:nvPr/>
        </p:nvGrpSpPr>
        <p:grpSpPr>
          <a:xfrm>
            <a:off x="10884677" y="722162"/>
            <a:ext cx="1357087" cy="1030438"/>
            <a:chOff x="10548774" y="1480567"/>
            <a:chExt cx="1357087" cy="1030438"/>
          </a:xfrm>
        </p:grpSpPr>
        <p:grpSp>
          <p:nvGrpSpPr>
            <p:cNvPr id="13" name="Group 12">
              <a:extLst>
                <a:ext uri="{FF2B5EF4-FFF2-40B4-BE49-F238E27FC236}">
                  <a16:creationId xmlns:a16="http://schemas.microsoft.com/office/drawing/2014/main" id="{EE936B66-6FD9-B828-2779-A314A241E45A}"/>
                </a:ext>
              </a:extLst>
            </p:cNvPr>
            <p:cNvGrpSpPr/>
            <p:nvPr/>
          </p:nvGrpSpPr>
          <p:grpSpPr>
            <a:xfrm>
              <a:off x="10797765" y="1675915"/>
              <a:ext cx="895738" cy="835090"/>
              <a:chOff x="282165" y="52999"/>
              <a:chExt cx="895738" cy="835090"/>
            </a:xfrm>
          </p:grpSpPr>
          <p:sp>
            <p:nvSpPr>
              <p:cNvPr id="15" name="Oval 14">
                <a:extLst>
                  <a:ext uri="{FF2B5EF4-FFF2-40B4-BE49-F238E27FC236}">
                    <a16:creationId xmlns:a16="http://schemas.microsoft.com/office/drawing/2014/main" id="{DB3E255B-718A-B735-0EF5-B10B30CB4389}"/>
                  </a:ext>
                </a:extLst>
              </p:cNvPr>
              <p:cNvSpPr/>
              <p:nvPr/>
            </p:nvSpPr>
            <p:spPr>
              <a:xfrm>
                <a:off x="282165" y="52999"/>
                <a:ext cx="895738" cy="83509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ctr"/>
                <a:endParaRPr lang="en-US" sz="2000" noProof="0" dirty="0"/>
              </a:p>
            </p:txBody>
          </p:sp>
          <p:pic>
            <p:nvPicPr>
              <p:cNvPr id="16" name="Graphic 15" descr="Presentation with media outline">
                <a:extLst>
                  <a:ext uri="{FF2B5EF4-FFF2-40B4-BE49-F238E27FC236}">
                    <a16:creationId xmlns:a16="http://schemas.microsoft.com/office/drawing/2014/main" id="{F47572EE-8E95-B4AA-0586-8612A93840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923" y="72433"/>
                <a:ext cx="796222" cy="796222"/>
              </a:xfrm>
              <a:prstGeom prst="rect">
                <a:avLst/>
              </a:prstGeom>
            </p:spPr>
          </p:pic>
        </p:grpSp>
        <p:sp>
          <p:nvSpPr>
            <p:cNvPr id="14" name="TextBox 13">
              <a:extLst>
                <a:ext uri="{FF2B5EF4-FFF2-40B4-BE49-F238E27FC236}">
                  <a16:creationId xmlns:a16="http://schemas.microsoft.com/office/drawing/2014/main" id="{0B4E5949-5760-C12F-B8F3-DFAEDE363BBA}"/>
                </a:ext>
              </a:extLst>
            </p:cNvPr>
            <p:cNvSpPr txBox="1"/>
            <p:nvPr/>
          </p:nvSpPr>
          <p:spPr>
            <a:xfrm>
              <a:off x="10548774" y="1480567"/>
              <a:ext cx="1357087" cy="153888"/>
            </a:xfrm>
            <a:prstGeom prst="rect">
              <a:avLst/>
            </a:prstGeom>
            <a:noFill/>
          </p:spPr>
          <p:txBody>
            <a:bodyPr wrap="square" lIns="0" tIns="0" rIns="0" bIns="0" rtlCol="0">
              <a:spAutoFit/>
            </a:bodyPr>
            <a:lstStyle/>
            <a:p>
              <a:pPr algn="ctr"/>
              <a:r>
                <a:rPr lang="en-US" sz="1000" i="1" dirty="0">
                  <a:solidFill>
                    <a:schemeClr val="accent3"/>
                  </a:solidFill>
                </a:rPr>
                <a:t>Click to play video</a:t>
              </a:r>
            </a:p>
          </p:txBody>
        </p:sp>
      </p:grpSp>
    </p:spTree>
    <p:extLst>
      <p:ext uri="{BB962C8B-B14F-4D97-AF65-F5344CB8AC3E}">
        <p14:creationId xmlns:p14="http://schemas.microsoft.com/office/powerpoint/2010/main" val="11025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AF9C98-F30D-BC7F-D2C2-63F913B7A7A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439187E-7672-36A9-BD65-0C535E9067DE}"/>
              </a:ext>
            </a:extLst>
          </p:cNvPr>
          <p:cNvSpPr/>
          <p:nvPr/>
        </p:nvSpPr>
        <p:spPr>
          <a:xfrm>
            <a:off x="0" y="167428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itle 32">
            <a:extLst>
              <a:ext uri="{FF2B5EF4-FFF2-40B4-BE49-F238E27FC236}">
                <a16:creationId xmlns:a16="http://schemas.microsoft.com/office/drawing/2014/main" id="{5F01E394-F877-B7F8-4016-54BB0BB72C05}"/>
              </a:ext>
            </a:extLst>
          </p:cNvPr>
          <p:cNvSpPr>
            <a:spLocks noGrp="1"/>
          </p:cNvSpPr>
          <p:nvPr>
            <p:ph type="title"/>
          </p:nvPr>
        </p:nvSpPr>
        <p:spPr>
          <a:xfrm>
            <a:off x="536240" y="414320"/>
            <a:ext cx="10896000" cy="1082209"/>
          </a:xfrm>
        </p:spPr>
        <p:txBody>
          <a:bodyPr>
            <a:normAutofit/>
          </a:bodyPr>
          <a:lstStyle/>
          <a:p>
            <a:r>
              <a:rPr lang="en-US" noProof="0" dirty="0"/>
              <a:t>Obesity, prediabetes, and T2D</a:t>
            </a:r>
            <a:br>
              <a:rPr lang="en-US" noProof="0" dirty="0"/>
            </a:br>
            <a:r>
              <a:rPr lang="en-US" sz="2800" i="1" noProof="0" dirty="0"/>
              <a:t>Diabetes Prevention Program Outcomes Study (DPPOS)</a:t>
            </a:r>
          </a:p>
        </p:txBody>
      </p:sp>
      <p:sp>
        <p:nvSpPr>
          <p:cNvPr id="6" name="Text Placeholder 5">
            <a:extLst>
              <a:ext uri="{FF2B5EF4-FFF2-40B4-BE49-F238E27FC236}">
                <a16:creationId xmlns:a16="http://schemas.microsoft.com/office/drawing/2014/main" id="{C49204FA-6D08-D306-A8BA-C4F64128EE9E}"/>
              </a:ext>
            </a:extLst>
          </p:cNvPr>
          <p:cNvSpPr>
            <a:spLocks noGrp="1"/>
          </p:cNvSpPr>
          <p:nvPr>
            <p:ph type="body" sz="quarter" idx="13"/>
          </p:nvPr>
        </p:nvSpPr>
        <p:spPr>
          <a:xfrm>
            <a:off x="536240" y="5864335"/>
            <a:ext cx="10896000" cy="479725"/>
          </a:xfrm>
        </p:spPr>
        <p:txBody>
          <a:bodyPr/>
          <a:lstStyle/>
          <a:p>
            <a:r>
              <a:rPr lang="en-US" noProof="0" dirty="0"/>
              <a:t>ADA definitions: HbA</a:t>
            </a:r>
            <a:r>
              <a:rPr lang="en-US" baseline="-25000" noProof="0" dirty="0"/>
              <a:t>1c</a:t>
            </a:r>
            <a:r>
              <a:rPr lang="en-US" noProof="0" dirty="0"/>
              <a:t>: prediabetes ≥5.7 to &lt;6.5% and diabetes ≥6.5%.</a:t>
            </a:r>
            <a:br>
              <a:rPr lang="en-US" noProof="0" dirty="0"/>
            </a:br>
            <a:r>
              <a:rPr lang="en-US" noProof="0" dirty="0"/>
              <a:t>ADA, American Diabetes Association; BMI, body mass index; HbA</a:t>
            </a:r>
            <a:r>
              <a:rPr lang="en-US" baseline="-25000" noProof="0" dirty="0"/>
              <a:t>1c</a:t>
            </a:r>
            <a:r>
              <a:rPr lang="en-US" noProof="0" dirty="0"/>
              <a:t>, glycated hemoglobin; T2D, type 2 diabetes.</a:t>
            </a:r>
            <a:br>
              <a:rPr lang="en-US" noProof="0" dirty="0"/>
            </a:br>
            <a:r>
              <a:rPr lang="en-US" noProof="0" dirty="0"/>
              <a:t>Perreault et al. Obes Facts 2016;9(suppl 1):151; Abstract PO1.194.</a:t>
            </a:r>
          </a:p>
        </p:txBody>
      </p:sp>
      <p:grpSp>
        <p:nvGrpSpPr>
          <p:cNvPr id="2" name="Group 1">
            <a:extLst>
              <a:ext uri="{FF2B5EF4-FFF2-40B4-BE49-F238E27FC236}">
                <a16:creationId xmlns:a16="http://schemas.microsoft.com/office/drawing/2014/main" id="{FC185C86-7528-25BC-9D86-C5367DC02248}"/>
              </a:ext>
            </a:extLst>
          </p:cNvPr>
          <p:cNvGrpSpPr/>
          <p:nvPr/>
        </p:nvGrpSpPr>
        <p:grpSpPr>
          <a:xfrm>
            <a:off x="6085450" y="2592334"/>
            <a:ext cx="2637350" cy="451988"/>
            <a:chOff x="1585271" y="2165164"/>
            <a:chExt cx="2637350" cy="451988"/>
          </a:xfrm>
        </p:grpSpPr>
        <p:sp>
          <p:nvSpPr>
            <p:cNvPr id="91" name="Rectangle 90">
              <a:extLst>
                <a:ext uri="{FF2B5EF4-FFF2-40B4-BE49-F238E27FC236}">
                  <a16:creationId xmlns:a16="http://schemas.microsoft.com/office/drawing/2014/main" id="{F293CDBC-ACBF-8AFE-6584-6E305B8AC6C1}"/>
                </a:ext>
              </a:extLst>
            </p:cNvPr>
            <p:cNvSpPr/>
            <p:nvPr/>
          </p:nvSpPr>
          <p:spPr>
            <a:xfrm>
              <a:off x="1585271" y="2235076"/>
              <a:ext cx="137160" cy="13716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solidFill>
                  <a:schemeClr val="accent1"/>
                </a:solidFill>
                <a:highlight>
                  <a:srgbClr val="FFFF00"/>
                </a:highlight>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DAE68BC0-6858-A84B-8F78-4630E7506244}"/>
                </a:ext>
              </a:extLst>
            </p:cNvPr>
            <p:cNvSpPr txBox="1"/>
            <p:nvPr/>
          </p:nvSpPr>
          <p:spPr>
            <a:xfrm>
              <a:off x="1745661" y="2165164"/>
              <a:ext cx="2476960" cy="276999"/>
            </a:xfrm>
            <a:prstGeom prst="rect">
              <a:avLst/>
            </a:prstGeom>
            <a:noFill/>
          </p:spPr>
          <p:txBody>
            <a:bodyPr wrap="none" rtlCol="0" anchor="ctr">
              <a:spAutoFit/>
            </a:bodyPr>
            <a:lstStyle/>
            <a:p>
              <a:r>
                <a:rPr lang="en-US" sz="1200" b="0" noProof="0" dirty="0">
                  <a:latin typeface="Arial" panose="020B0604020202020204" pitchFamily="34" charset="0"/>
                  <a:cs typeface="Arial" panose="020B0604020202020204" pitchFamily="34" charset="0"/>
                </a:rPr>
                <a:t>Prediabetes HbA</a:t>
              </a:r>
              <a:r>
                <a:rPr lang="en-US" sz="1200" b="0" baseline="-25000" noProof="0" dirty="0">
                  <a:latin typeface="Arial" panose="020B0604020202020204" pitchFamily="34" charset="0"/>
                  <a:cs typeface="Arial" panose="020B0604020202020204" pitchFamily="34" charset="0"/>
                </a:rPr>
                <a:t>1c </a:t>
              </a:r>
              <a:r>
                <a:rPr lang="en-US" sz="1200" b="0" noProof="0" dirty="0">
                  <a:latin typeface="Arial" panose="020B0604020202020204" pitchFamily="34" charset="0"/>
                  <a:cs typeface="Arial" panose="020B0604020202020204" pitchFamily="34" charset="0"/>
                </a:rPr>
                <a:t>≥5.7 to &lt;6.5% </a:t>
              </a:r>
            </a:p>
          </p:txBody>
        </p:sp>
        <p:sp>
          <p:nvSpPr>
            <p:cNvPr id="90" name="TextBox 89">
              <a:extLst>
                <a:ext uri="{FF2B5EF4-FFF2-40B4-BE49-F238E27FC236}">
                  <a16:creationId xmlns:a16="http://schemas.microsoft.com/office/drawing/2014/main" id="{BD35DB0E-9AE5-C0CA-E173-320338967FCE}"/>
                </a:ext>
              </a:extLst>
            </p:cNvPr>
            <p:cNvSpPr txBox="1"/>
            <p:nvPr/>
          </p:nvSpPr>
          <p:spPr>
            <a:xfrm>
              <a:off x="1742455" y="2401708"/>
              <a:ext cx="184731" cy="215444"/>
            </a:xfrm>
            <a:prstGeom prst="rect">
              <a:avLst/>
            </a:prstGeom>
            <a:noFill/>
          </p:spPr>
          <p:txBody>
            <a:bodyPr wrap="none" rtlCol="0" anchor="ctr">
              <a:spAutoFit/>
            </a:bodyPr>
            <a:lstStyle/>
            <a:p>
              <a:endParaRPr lang="en-US" sz="1200" b="0" baseline="-25000" noProof="0" dirty="0">
                <a:latin typeface="Arial" panose="020B060402020202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CBB9E874-FB66-BACE-4DC8-6864F19B5045}"/>
              </a:ext>
            </a:extLst>
          </p:cNvPr>
          <p:cNvSpPr/>
          <p:nvPr/>
        </p:nvSpPr>
        <p:spPr>
          <a:xfrm>
            <a:off x="522288" y="2456016"/>
            <a:ext cx="3490912" cy="2565564"/>
          </a:xfrm>
          <a:prstGeom prst="roundRect">
            <a:avLst>
              <a:gd name="adj" fmla="val 4998"/>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2800" b="1" noProof="0" dirty="0"/>
              <a:t>Prevalence of prediabetes and type 2 diabetes increases </a:t>
            </a:r>
            <a:br>
              <a:rPr lang="en-US" sz="2800" b="1" noProof="0" dirty="0"/>
            </a:br>
            <a:r>
              <a:rPr lang="en-US" sz="2800" b="1" noProof="0" dirty="0"/>
              <a:t>with BMI</a:t>
            </a:r>
          </a:p>
        </p:txBody>
      </p:sp>
      <p:sp>
        <p:nvSpPr>
          <p:cNvPr id="12" name="Rectangle: Rounded Corners 11">
            <a:extLst>
              <a:ext uri="{FF2B5EF4-FFF2-40B4-BE49-F238E27FC236}">
                <a16:creationId xmlns:a16="http://schemas.microsoft.com/office/drawing/2014/main" id="{6E1E0584-98FB-4AEF-829F-0EBEF5E466A7}"/>
              </a:ext>
            </a:extLst>
          </p:cNvPr>
          <p:cNvSpPr/>
          <p:nvPr/>
        </p:nvSpPr>
        <p:spPr>
          <a:xfrm>
            <a:off x="6755423" y="1828800"/>
            <a:ext cx="3032760" cy="4572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lang="en-US" sz="1400" b="0" i="0" u="none" strike="noStrike" kern="1200" spc="0" baseline="0">
                <a:solidFill>
                  <a:prstClr val="black"/>
                </a:solidFill>
                <a:latin typeface="Arial" panose="020B0604020202020204" pitchFamily="34" charset="0"/>
                <a:ea typeface="+mn-ea"/>
                <a:cs typeface="Arial" panose="020B0604020202020204" pitchFamily="34" charset="0"/>
              </a:defRPr>
            </a:pPr>
            <a:r>
              <a:rPr lang="en-US" sz="1600" b="1" noProof="0" dirty="0">
                <a:solidFill>
                  <a:schemeClr val="bg1"/>
                </a:solidFill>
                <a:latin typeface="Arial" panose="020B0604020202020204" pitchFamily="34" charset="0"/>
                <a:cs typeface="Arial" panose="020B0604020202020204" pitchFamily="34" charset="0"/>
              </a:rPr>
              <a:t>Prevalence</a:t>
            </a:r>
          </a:p>
        </p:txBody>
      </p:sp>
      <p:graphicFrame>
        <p:nvGraphicFramePr>
          <p:cNvPr id="5" name="Chart 4">
            <a:extLst>
              <a:ext uri="{FF2B5EF4-FFF2-40B4-BE49-F238E27FC236}">
                <a16:creationId xmlns:a16="http://schemas.microsoft.com/office/drawing/2014/main" id="{BF181B7A-58E5-3C8C-E149-21D755A457E1}"/>
              </a:ext>
            </a:extLst>
          </p:cNvPr>
          <p:cNvGraphicFramePr/>
          <p:nvPr>
            <p:extLst>
              <p:ext uri="{D42A27DB-BD31-4B8C-83A1-F6EECF244321}">
                <p14:modId xmlns:p14="http://schemas.microsoft.com/office/powerpoint/2010/main" val="3396776750"/>
              </p:ext>
            </p:extLst>
          </p:nvPr>
        </p:nvGraphicFramePr>
        <p:xfrm>
          <a:off x="4930726" y="2771334"/>
          <a:ext cx="6682154" cy="2855743"/>
        </p:xfrm>
        <a:graphic>
          <a:graphicData uri="http://schemas.openxmlformats.org/drawingml/2006/chart">
            <c:chart xmlns:c="http://schemas.openxmlformats.org/drawingml/2006/chart" xmlns:r="http://schemas.openxmlformats.org/officeDocument/2006/relationships" r:id="rId4"/>
          </a:graphicData>
        </a:graphic>
      </p:graphicFrame>
      <p:grpSp>
        <p:nvGrpSpPr>
          <p:cNvPr id="20" name="Group 19">
            <a:extLst>
              <a:ext uri="{FF2B5EF4-FFF2-40B4-BE49-F238E27FC236}">
                <a16:creationId xmlns:a16="http://schemas.microsoft.com/office/drawing/2014/main" id="{80F2A4E7-2B66-87AD-01B0-0E28A3F82B2B}"/>
              </a:ext>
            </a:extLst>
          </p:cNvPr>
          <p:cNvGrpSpPr/>
          <p:nvPr/>
        </p:nvGrpSpPr>
        <p:grpSpPr>
          <a:xfrm>
            <a:off x="8910710" y="2592334"/>
            <a:ext cx="1906381" cy="451988"/>
            <a:chOff x="1585271" y="2165164"/>
            <a:chExt cx="1906381" cy="451988"/>
          </a:xfrm>
        </p:grpSpPr>
        <p:sp>
          <p:nvSpPr>
            <p:cNvPr id="21" name="Rectangle 20">
              <a:extLst>
                <a:ext uri="{FF2B5EF4-FFF2-40B4-BE49-F238E27FC236}">
                  <a16:creationId xmlns:a16="http://schemas.microsoft.com/office/drawing/2014/main" id="{2E275F0F-0624-872A-FABF-8C94483B3941}"/>
                </a:ext>
              </a:extLst>
            </p:cNvPr>
            <p:cNvSpPr/>
            <p:nvPr/>
          </p:nvSpPr>
          <p:spPr>
            <a:xfrm>
              <a:off x="1585271" y="2235076"/>
              <a:ext cx="137160" cy="13716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solidFill>
                  <a:schemeClr val="accent1"/>
                </a:solidFill>
                <a:highlight>
                  <a:srgbClr val="FFFF00"/>
                </a:highligh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B976462-DF7B-F2AD-63B0-96DB7C9404AC}"/>
                </a:ext>
              </a:extLst>
            </p:cNvPr>
            <p:cNvSpPr txBox="1"/>
            <p:nvPr/>
          </p:nvSpPr>
          <p:spPr>
            <a:xfrm>
              <a:off x="1745661" y="2165164"/>
              <a:ext cx="1745991" cy="276999"/>
            </a:xfrm>
            <a:prstGeom prst="rect">
              <a:avLst/>
            </a:prstGeom>
            <a:noFill/>
          </p:spPr>
          <p:txBody>
            <a:bodyPr wrap="none" rtlCol="0" anchor="ctr">
              <a:spAutoFit/>
            </a:bodyPr>
            <a:lstStyle/>
            <a:p>
              <a:r>
                <a:rPr lang="en-US" sz="1200" dirty="0">
                  <a:latin typeface="Arial" panose="020B0604020202020204" pitchFamily="34" charset="0"/>
                  <a:cs typeface="Arial" panose="020B0604020202020204" pitchFamily="34" charset="0"/>
                </a:rPr>
                <a:t>Diabetes</a:t>
              </a:r>
              <a:r>
                <a:rPr lang="en-US" sz="1200" b="0" noProof="0" dirty="0">
                  <a:latin typeface="Arial" panose="020B0604020202020204" pitchFamily="34" charset="0"/>
                  <a:cs typeface="Arial" panose="020B0604020202020204" pitchFamily="34" charset="0"/>
                </a:rPr>
                <a:t> HbA</a:t>
              </a:r>
              <a:r>
                <a:rPr lang="en-US" sz="1200" b="0" baseline="-25000" noProof="0" dirty="0">
                  <a:latin typeface="Arial" panose="020B0604020202020204" pitchFamily="34" charset="0"/>
                  <a:cs typeface="Arial" panose="020B0604020202020204" pitchFamily="34" charset="0"/>
                </a:rPr>
                <a:t>1c </a:t>
              </a:r>
              <a:r>
                <a:rPr lang="en-US" sz="1200" b="0" noProof="0" dirty="0">
                  <a:latin typeface="Arial" panose="020B0604020202020204" pitchFamily="34" charset="0"/>
                  <a:cs typeface="Arial" panose="020B0604020202020204" pitchFamily="34" charset="0"/>
                </a:rPr>
                <a:t>≥6.5% </a:t>
              </a:r>
            </a:p>
          </p:txBody>
        </p:sp>
        <p:sp>
          <p:nvSpPr>
            <p:cNvPr id="23" name="TextBox 22">
              <a:extLst>
                <a:ext uri="{FF2B5EF4-FFF2-40B4-BE49-F238E27FC236}">
                  <a16:creationId xmlns:a16="http://schemas.microsoft.com/office/drawing/2014/main" id="{7C6CCD07-3451-3B65-AA13-3F210F061D71}"/>
                </a:ext>
              </a:extLst>
            </p:cNvPr>
            <p:cNvSpPr txBox="1"/>
            <p:nvPr/>
          </p:nvSpPr>
          <p:spPr>
            <a:xfrm>
              <a:off x="1742455" y="2401708"/>
              <a:ext cx="184731" cy="215444"/>
            </a:xfrm>
            <a:prstGeom prst="rect">
              <a:avLst/>
            </a:prstGeom>
            <a:noFill/>
          </p:spPr>
          <p:txBody>
            <a:bodyPr wrap="none" rtlCol="0" anchor="ctr">
              <a:spAutoFit/>
            </a:bodyPr>
            <a:lstStyle/>
            <a:p>
              <a:endParaRPr lang="en-US" sz="1200" b="0" baseline="-25000" noProof="0"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59486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or: Elbow 2">
            <a:extLst>
              <a:ext uri="{FF2B5EF4-FFF2-40B4-BE49-F238E27FC236}">
                <a16:creationId xmlns:a16="http://schemas.microsoft.com/office/drawing/2014/main" id="{BEC9A551-36B6-5F38-AB76-4865B5546E13}"/>
              </a:ext>
            </a:extLst>
          </p:cNvPr>
          <p:cNvCxnSpPr>
            <a:cxnSpLocks/>
            <a:stCxn id="83" idx="2"/>
            <a:endCxn id="88" idx="0"/>
          </p:cNvCxnSpPr>
          <p:nvPr/>
        </p:nvCxnSpPr>
        <p:spPr>
          <a:xfrm rot="16200000" flipH="1">
            <a:off x="7367907" y="637738"/>
            <a:ext cx="1437790" cy="4253923"/>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p:txBody>
          <a:bodyPr/>
          <a:lstStyle/>
          <a:p>
            <a:r>
              <a:rPr lang="en-US" noProof="0" dirty="0">
                <a:latin typeface="Arial"/>
                <a:cs typeface="Arial"/>
              </a:rPr>
              <a:t>Pathophysiology of obesity causing T2D</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p:txBody>
          <a:bodyPr/>
          <a:lstStyle/>
          <a:p>
            <a:r>
              <a:rPr lang="en-US" noProof="0" dirty="0"/>
              <a:t>BMI, body mass index; T2D, type 2 diabetes; TG, triglycerides.</a:t>
            </a:r>
            <a:br>
              <a:rPr lang="en-US" noProof="0" dirty="0"/>
            </a:br>
            <a:r>
              <a:rPr lang="en-US" noProof="0" dirty="0"/>
              <a:t>1. Oh DY et al. Nat Rev Drug Discov 2016;15:161–172; 2. ElSayed NA et al. Diabetes Care 2023;46(suppl 1):S128–S139; 3. Farin HMF et al. Am J Clin Nutr 2006;83:47−51.</a:t>
            </a:r>
          </a:p>
        </p:txBody>
      </p:sp>
      <p:sp>
        <p:nvSpPr>
          <p:cNvPr id="108" name="TextBox 107">
            <a:extLst>
              <a:ext uri="{FF2B5EF4-FFF2-40B4-BE49-F238E27FC236}">
                <a16:creationId xmlns:a16="http://schemas.microsoft.com/office/drawing/2014/main" id="{3F1916F9-F35C-4155-B6FC-F265E8EBD258}"/>
              </a:ext>
            </a:extLst>
          </p:cNvPr>
          <p:cNvSpPr txBox="1"/>
          <p:nvPr/>
        </p:nvSpPr>
        <p:spPr>
          <a:xfrm>
            <a:off x="1827557" y="5403215"/>
            <a:ext cx="8386207" cy="464185"/>
          </a:xfrm>
          <a:prstGeom prst="roundRect">
            <a:avLst>
              <a:gd name="adj" fmla="val 50000"/>
            </a:avLst>
          </a:prstGeom>
          <a:solidFill>
            <a:schemeClr val="accent1"/>
          </a:solidFill>
          <a:ln>
            <a:noFill/>
          </a:ln>
        </p:spPr>
        <p:txBody>
          <a:bodyPr wrap="square" anchor="ctr">
            <a:noAutofit/>
          </a:bodyPr>
          <a:lstStyle/>
          <a:p>
            <a:pPr algn="ctr"/>
            <a:r>
              <a:rPr lang="en-US" b="1" noProof="0" dirty="0">
                <a:solidFill>
                  <a:schemeClr val="bg1"/>
                </a:solidFill>
                <a:latin typeface="Arial" panose="020B0604020202020204" pitchFamily="34" charset="0"/>
                <a:cs typeface="Arial" panose="020B0604020202020204" pitchFamily="34" charset="0"/>
              </a:rPr>
              <a:t>BMI and waist circumference correlate positively with insulin resistance</a:t>
            </a:r>
            <a:r>
              <a:rPr lang="en-US" baseline="30000" noProof="0" dirty="0">
                <a:solidFill>
                  <a:schemeClr val="bg1"/>
                </a:solidFill>
                <a:latin typeface="Arial" panose="020B0604020202020204" pitchFamily="34" charset="0"/>
                <a:cs typeface="Arial" panose="020B0604020202020204" pitchFamily="34" charset="0"/>
              </a:rPr>
              <a:t>3</a:t>
            </a:r>
            <a:r>
              <a:rPr lang="en-US" b="1" noProof="0" dirty="0">
                <a:solidFill>
                  <a:schemeClr val="bg1"/>
                </a:solidFill>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45141291-2BAB-6FC5-151B-CCFE6E8EAE8A}"/>
              </a:ext>
            </a:extLst>
          </p:cNvPr>
          <p:cNvGrpSpPr/>
          <p:nvPr/>
        </p:nvGrpSpPr>
        <p:grpSpPr>
          <a:xfrm>
            <a:off x="919211" y="1644541"/>
            <a:ext cx="10353579" cy="3632873"/>
            <a:chOff x="919211" y="1644541"/>
            <a:chExt cx="10353579" cy="3632873"/>
          </a:xfrm>
        </p:grpSpPr>
        <p:cxnSp>
          <p:nvCxnSpPr>
            <p:cNvPr id="158" name="Connector: Elbow 157">
              <a:extLst>
                <a:ext uri="{FF2B5EF4-FFF2-40B4-BE49-F238E27FC236}">
                  <a16:creationId xmlns:a16="http://schemas.microsoft.com/office/drawing/2014/main" id="{A631FBDF-DD83-4CDE-8265-445691337CAE}"/>
                </a:ext>
              </a:extLst>
            </p:cNvPr>
            <p:cNvCxnSpPr>
              <a:cxnSpLocks/>
              <a:stCxn id="84" idx="2"/>
              <a:endCxn id="129" idx="1"/>
            </p:cNvCxnSpPr>
            <p:nvPr/>
          </p:nvCxnSpPr>
          <p:spPr>
            <a:xfrm rot="16200000" flipH="1">
              <a:off x="2832320" y="3129177"/>
              <a:ext cx="995063" cy="2992480"/>
            </a:xfrm>
            <a:prstGeom prst="bentConnector2">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6E44F4F5-D3D2-48E6-8EB9-7EBBCA55418D}"/>
                </a:ext>
              </a:extLst>
            </p:cNvPr>
            <p:cNvCxnSpPr>
              <a:cxnSpLocks/>
              <a:stCxn id="85" idx="2"/>
            </p:cNvCxnSpPr>
            <p:nvPr/>
          </p:nvCxnSpPr>
          <p:spPr>
            <a:xfrm rot="16200000" flipH="1">
              <a:off x="4040194" y="4201784"/>
              <a:ext cx="618998" cy="914400"/>
            </a:xfrm>
            <a:prstGeom prst="bentConnector2">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5" name="Connector: Elbow 164">
              <a:extLst>
                <a:ext uri="{FF2B5EF4-FFF2-40B4-BE49-F238E27FC236}">
                  <a16:creationId xmlns:a16="http://schemas.microsoft.com/office/drawing/2014/main" id="{77014D7B-18A2-44D7-BB6B-FFAF73F77BB6}"/>
                </a:ext>
              </a:extLst>
            </p:cNvPr>
            <p:cNvCxnSpPr>
              <a:cxnSpLocks/>
            </p:cNvCxnSpPr>
            <p:nvPr/>
          </p:nvCxnSpPr>
          <p:spPr>
            <a:xfrm rot="5400000">
              <a:off x="7064502" y="4048052"/>
              <a:ext cx="975991" cy="951680"/>
            </a:xfrm>
            <a:prstGeom prst="bentConnector3">
              <a:avLst>
                <a:gd name="adj1" fmla="val 99968"/>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C678602B-1969-44EA-B7C8-B0BB217571D2}"/>
                </a:ext>
              </a:extLst>
            </p:cNvPr>
            <p:cNvCxnSpPr>
              <a:cxnSpLocks/>
              <a:stCxn id="88" idx="2"/>
              <a:endCxn id="129" idx="3"/>
            </p:cNvCxnSpPr>
            <p:nvPr/>
          </p:nvCxnSpPr>
          <p:spPr>
            <a:xfrm rot="5400000">
              <a:off x="8258570" y="3167754"/>
              <a:ext cx="773283" cy="3137107"/>
            </a:xfrm>
            <a:prstGeom prst="bentConnector2">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64426C9-4992-4D56-B5E9-13A2DFB91BAD}"/>
                </a:ext>
              </a:extLst>
            </p:cNvPr>
            <p:cNvSpPr txBox="1"/>
            <p:nvPr/>
          </p:nvSpPr>
          <p:spPr>
            <a:xfrm>
              <a:off x="919211" y="3483414"/>
              <a:ext cx="1828800" cy="644472"/>
            </a:xfrm>
            <a:prstGeom prst="rect">
              <a:avLst/>
            </a:prstGeom>
            <a:solidFill>
              <a:schemeClr val="bg1"/>
            </a:solidFill>
          </p:spPr>
          <p:txBody>
            <a:bodyPr wrap="square" lIns="0" tIns="0" rIns="0" bIns="0" rtlCol="0">
              <a:spAutoFit/>
            </a:bodyPr>
            <a:lstStyle/>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Hypothalamic inflammation</a:t>
              </a:r>
            </a:p>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Leptin resistance</a:t>
              </a:r>
            </a:p>
          </p:txBody>
        </p:sp>
        <p:sp>
          <p:nvSpPr>
            <p:cNvPr id="85" name="TextBox 84">
              <a:extLst>
                <a:ext uri="{FF2B5EF4-FFF2-40B4-BE49-F238E27FC236}">
                  <a16:creationId xmlns:a16="http://schemas.microsoft.com/office/drawing/2014/main" id="{F4581028-6303-4D15-9962-60285E23B418}"/>
                </a:ext>
              </a:extLst>
            </p:cNvPr>
            <p:cNvSpPr txBox="1"/>
            <p:nvPr/>
          </p:nvSpPr>
          <p:spPr>
            <a:xfrm>
              <a:off x="2978093" y="3483414"/>
              <a:ext cx="1828800" cy="866071"/>
            </a:xfrm>
            <a:prstGeom prst="rect">
              <a:avLst/>
            </a:prstGeom>
            <a:solidFill>
              <a:schemeClr val="bg1"/>
            </a:solidFill>
          </p:spPr>
          <p:txBody>
            <a:bodyPr wrap="square" lIns="0" tIns="0" rIns="0" bIns="0" rtlCol="0">
              <a:spAutoFit/>
            </a:bodyPr>
            <a:lstStyle/>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Increased lipolysis</a:t>
              </a:r>
            </a:p>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Increased macrophage accumulation</a:t>
              </a:r>
            </a:p>
            <a:p>
              <a:pPr marL="171450" indent="-171450" algn="l">
                <a:lnSpc>
                  <a:spcPct val="120000"/>
                </a:lnSpc>
                <a:buFont typeface="Arial" panose="020B0604020202020204" pitchFamily="34" charset="0"/>
                <a:buChar char="•"/>
              </a:pPr>
              <a:r>
                <a:rPr lang="en-US" sz="1200" noProof="0" dirty="0">
                  <a:latin typeface="Arial" panose="020B0604020202020204" pitchFamily="34" charset="0"/>
                  <a:cs typeface="Arial" panose="020B0604020202020204" pitchFamily="34" charset="0"/>
                </a:rPr>
                <a:t>Release of adipokines</a:t>
              </a:r>
              <a:endParaRPr lang="en-US" sz="1200" b="0" noProof="0" dirty="0">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347C2944-ADC9-415B-8EE7-7E665C5A7886}"/>
                </a:ext>
              </a:extLst>
            </p:cNvPr>
            <p:cNvSpPr txBox="1"/>
            <p:nvPr/>
          </p:nvSpPr>
          <p:spPr>
            <a:xfrm>
              <a:off x="5036975" y="3483414"/>
              <a:ext cx="1828800" cy="644472"/>
            </a:xfrm>
            <a:prstGeom prst="rect">
              <a:avLst/>
            </a:prstGeom>
            <a:solidFill>
              <a:schemeClr val="bg1"/>
            </a:solidFill>
          </p:spPr>
          <p:txBody>
            <a:bodyPr wrap="square" lIns="0" tIns="0" rIns="0" bIns="0" rtlCol="0">
              <a:spAutoFit/>
            </a:bodyPr>
            <a:lstStyle/>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Inflammation</a:t>
              </a:r>
            </a:p>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Increased glucose and TG production</a:t>
              </a:r>
            </a:p>
          </p:txBody>
        </p:sp>
        <p:sp>
          <p:nvSpPr>
            <p:cNvPr id="87" name="TextBox 86">
              <a:extLst>
                <a:ext uri="{FF2B5EF4-FFF2-40B4-BE49-F238E27FC236}">
                  <a16:creationId xmlns:a16="http://schemas.microsoft.com/office/drawing/2014/main" id="{B7CC9206-A851-4C5A-8B22-F2D719725040}"/>
                </a:ext>
              </a:extLst>
            </p:cNvPr>
            <p:cNvSpPr txBox="1"/>
            <p:nvPr/>
          </p:nvSpPr>
          <p:spPr>
            <a:xfrm>
              <a:off x="7095857" y="3483595"/>
              <a:ext cx="1828800" cy="644472"/>
            </a:xfrm>
            <a:prstGeom prst="rect">
              <a:avLst/>
            </a:prstGeom>
            <a:solidFill>
              <a:schemeClr val="bg1"/>
            </a:solidFill>
          </p:spPr>
          <p:txBody>
            <a:bodyPr wrap="square" lIns="0" tIns="0" rIns="0" bIns="0" rtlCol="0">
              <a:spAutoFit/>
            </a:bodyPr>
            <a:lstStyle/>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Reduced efficiency of glucose uptake</a:t>
              </a:r>
            </a:p>
            <a:p>
              <a:pPr marL="171450" indent="-171450" algn="l">
                <a:lnSpc>
                  <a:spcPct val="120000"/>
                </a:lnSpc>
                <a:buFont typeface="Arial" panose="020B0604020202020204" pitchFamily="34" charset="0"/>
                <a:buChar char="•"/>
              </a:pPr>
              <a:r>
                <a:rPr lang="en-US" sz="1200" noProof="0" dirty="0">
                  <a:latin typeface="Arial" panose="020B0604020202020204" pitchFamily="34" charset="0"/>
                  <a:cs typeface="Arial" panose="020B0604020202020204" pitchFamily="34" charset="0"/>
                </a:rPr>
                <a:t>Increased ectopic fat</a:t>
              </a:r>
              <a:endParaRPr lang="en-US" sz="1200" b="0" noProof="0" dirty="0">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1571D526-58A4-4D8D-9309-69A8E9CF8AC3}"/>
                </a:ext>
              </a:extLst>
            </p:cNvPr>
            <p:cNvSpPr txBox="1"/>
            <p:nvPr/>
          </p:nvSpPr>
          <p:spPr>
            <a:xfrm>
              <a:off x="9154737" y="3483595"/>
              <a:ext cx="2118053" cy="866071"/>
            </a:xfrm>
            <a:prstGeom prst="rect">
              <a:avLst/>
            </a:prstGeom>
            <a:solidFill>
              <a:schemeClr val="bg1"/>
            </a:solidFill>
          </p:spPr>
          <p:txBody>
            <a:bodyPr wrap="square" lIns="0" tIns="0" rIns="0" bIns="0" rtlCol="0">
              <a:spAutoFit/>
            </a:bodyPr>
            <a:lstStyle/>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Reduced β-cell function and insulin secretion</a:t>
              </a:r>
            </a:p>
            <a:p>
              <a:pPr marL="171450" indent="-171450" algn="l">
                <a:lnSpc>
                  <a:spcPct val="120000"/>
                </a:lnSpc>
                <a:buFont typeface="Arial" panose="020B0604020202020204" pitchFamily="34" charset="0"/>
                <a:buChar char="•"/>
              </a:pPr>
              <a:r>
                <a:rPr lang="en-US" sz="1200" b="0" noProof="0" dirty="0">
                  <a:latin typeface="Arial" panose="020B0604020202020204" pitchFamily="34" charset="0"/>
                  <a:cs typeface="Arial" panose="020B0604020202020204" pitchFamily="34" charset="0"/>
                </a:rPr>
                <a:t>Islet inflammation</a:t>
              </a:r>
            </a:p>
            <a:p>
              <a:pPr marL="171450" indent="-171450" algn="l">
                <a:lnSpc>
                  <a:spcPct val="120000"/>
                </a:lnSpc>
                <a:buFont typeface="Arial" panose="020B0604020202020204" pitchFamily="34" charset="0"/>
                <a:buChar char="•"/>
              </a:pPr>
              <a:r>
                <a:rPr lang="en-US" sz="1200" noProof="0" dirty="0">
                  <a:latin typeface="Arial" panose="020B0604020202020204" pitchFamily="34" charset="0"/>
                  <a:cs typeface="Arial" panose="020B0604020202020204" pitchFamily="34" charset="0"/>
                </a:rPr>
                <a:t>Increased ectopic fat</a:t>
              </a:r>
              <a:endParaRPr lang="en-US" sz="1200" b="0" noProof="0" dirty="0">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78C209BC-D472-4D27-8AC6-3E86F2CB645C}"/>
                </a:ext>
              </a:extLst>
            </p:cNvPr>
            <p:cNvSpPr txBox="1"/>
            <p:nvPr/>
          </p:nvSpPr>
          <p:spPr>
            <a:xfrm>
              <a:off x="4826091" y="4968483"/>
              <a:ext cx="2250566" cy="308931"/>
            </a:xfrm>
            <a:prstGeom prst="rect">
              <a:avLst/>
            </a:prstGeom>
            <a:noFill/>
          </p:spPr>
          <p:txBody>
            <a:bodyPr wrap="square" lIns="0" tIns="0" rIns="0" bIns="0" rtlCol="0">
              <a:spAutoFit/>
            </a:bodyPr>
            <a:lstStyle/>
            <a:p>
              <a:pPr algn="ctr">
                <a:lnSpc>
                  <a:spcPct val="120000"/>
                </a:lnSpc>
              </a:pPr>
              <a:r>
                <a:rPr lang="en-US" sz="1800" noProof="0" dirty="0">
                  <a:latin typeface="Arial" panose="020B0604020202020204" pitchFamily="34" charset="0"/>
                  <a:cs typeface="Arial" panose="020B0604020202020204" pitchFamily="34" charset="0"/>
                </a:rPr>
                <a:t>Insulin resistance</a:t>
              </a:r>
            </a:p>
          </p:txBody>
        </p:sp>
        <p:cxnSp>
          <p:nvCxnSpPr>
            <p:cNvPr id="131" name="Connector: Elbow 130">
              <a:extLst>
                <a:ext uri="{FF2B5EF4-FFF2-40B4-BE49-F238E27FC236}">
                  <a16:creationId xmlns:a16="http://schemas.microsoft.com/office/drawing/2014/main" id="{CB6576E3-516B-4CB9-90D0-A1C3CFC9832C}"/>
                </a:ext>
              </a:extLst>
            </p:cNvPr>
            <p:cNvCxnSpPr>
              <a:cxnSpLocks/>
            </p:cNvCxnSpPr>
            <p:nvPr/>
          </p:nvCxnSpPr>
          <p:spPr>
            <a:xfrm rot="5400000">
              <a:off x="3120258" y="652480"/>
              <a:ext cx="1544470" cy="4117763"/>
            </a:xfrm>
            <a:prstGeom prst="bentConnector3">
              <a:avLst>
                <a:gd name="adj1" fmla="val 19739"/>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BD198867-014C-4BC4-A069-AFB71EA5B1D0}"/>
                </a:ext>
              </a:extLst>
            </p:cNvPr>
            <p:cNvCxnSpPr>
              <a:cxnSpLocks/>
              <a:stCxn id="83" idx="2"/>
              <a:endCxn id="85" idx="0"/>
            </p:cNvCxnSpPr>
            <p:nvPr/>
          </p:nvCxnSpPr>
          <p:spPr>
            <a:xfrm rot="5400000">
              <a:off x="4207363" y="1730935"/>
              <a:ext cx="1437609" cy="2067348"/>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B918B6CB-3A06-4691-9F1F-09E508B623DF}"/>
                </a:ext>
              </a:extLst>
            </p:cNvPr>
            <p:cNvCxnSpPr>
              <a:cxnSpLocks/>
            </p:cNvCxnSpPr>
            <p:nvPr/>
          </p:nvCxnSpPr>
          <p:spPr>
            <a:xfrm rot="16200000" flipH="1">
              <a:off x="7310334" y="592834"/>
              <a:ext cx="1544470" cy="4262390"/>
            </a:xfrm>
            <a:prstGeom prst="bentConnector3">
              <a:avLst>
                <a:gd name="adj1" fmla="val 19052"/>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480F60E3-01A6-41CB-8DA3-C533F33B2D04}"/>
                </a:ext>
              </a:extLst>
            </p:cNvPr>
            <p:cNvCxnSpPr>
              <a:cxnSpLocks/>
            </p:cNvCxnSpPr>
            <p:nvPr/>
          </p:nvCxnSpPr>
          <p:spPr>
            <a:xfrm rot="16200000" flipH="1">
              <a:off x="6208581" y="1681919"/>
              <a:ext cx="1544470" cy="2058883"/>
            </a:xfrm>
            <a:prstGeom prst="bentConnector3">
              <a:avLst>
                <a:gd name="adj1" fmla="val 19768"/>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DB4E889A-A9F4-4C67-8334-2AF8B50D2A5F}"/>
                </a:ext>
              </a:extLst>
            </p:cNvPr>
            <p:cNvCxnSpPr>
              <a:cxnSpLocks/>
              <a:endCxn id="86" idx="0"/>
            </p:cNvCxnSpPr>
            <p:nvPr/>
          </p:nvCxnSpPr>
          <p:spPr>
            <a:xfrm>
              <a:off x="5951375" y="2060575"/>
              <a:ext cx="0" cy="142283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41D92DCB-E6AC-483D-B5E9-AA64C2A82FCC}"/>
                </a:ext>
              </a:extLst>
            </p:cNvPr>
            <p:cNvSpPr/>
            <p:nvPr/>
          </p:nvSpPr>
          <p:spPr>
            <a:xfrm>
              <a:off x="919211" y="2428686"/>
              <a:ext cx="10064317" cy="86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grpSp>
          <p:nvGrpSpPr>
            <p:cNvPr id="7" name="Graphic 4">
              <a:extLst>
                <a:ext uri="{FF2B5EF4-FFF2-40B4-BE49-F238E27FC236}">
                  <a16:creationId xmlns:a16="http://schemas.microsoft.com/office/drawing/2014/main" id="{063C3980-5029-4A7D-ACB3-C84AD6C8260F}"/>
                </a:ext>
              </a:extLst>
            </p:cNvPr>
            <p:cNvGrpSpPr/>
            <p:nvPr/>
          </p:nvGrpSpPr>
          <p:grpSpPr>
            <a:xfrm>
              <a:off x="1226873" y="2509093"/>
              <a:ext cx="838301" cy="707272"/>
              <a:chOff x="3657499" y="4386689"/>
              <a:chExt cx="1606294" cy="1355226"/>
            </a:xfrm>
            <a:gradFill flip="none" rotWithShape="1">
              <a:gsLst>
                <a:gs pos="34000">
                  <a:schemeClr val="tx2"/>
                </a:gs>
                <a:gs pos="100000">
                  <a:schemeClr val="accent4">
                    <a:lumMod val="75000"/>
                  </a:schemeClr>
                </a:gs>
              </a:gsLst>
              <a:lin ang="18900000" scaled="1"/>
              <a:tileRect/>
            </a:gradFill>
          </p:grpSpPr>
          <p:sp>
            <p:nvSpPr>
              <p:cNvPr id="8" name="Freeform: Shape 7">
                <a:extLst>
                  <a:ext uri="{FF2B5EF4-FFF2-40B4-BE49-F238E27FC236}">
                    <a16:creationId xmlns:a16="http://schemas.microsoft.com/office/drawing/2014/main" id="{9F64214F-9241-44AC-98FB-28781F1620EA}"/>
                  </a:ext>
                </a:extLst>
              </p:cNvPr>
              <p:cNvSpPr/>
              <p:nvPr/>
            </p:nvSpPr>
            <p:spPr>
              <a:xfrm>
                <a:off x="3657499" y="4386689"/>
                <a:ext cx="1606294" cy="1355226"/>
              </a:xfrm>
              <a:custGeom>
                <a:avLst/>
                <a:gdLst>
                  <a:gd name="connsiteX0" fmla="*/ 1104359 w 1606294"/>
                  <a:gd name="connsiteY0" fmla="*/ 1355226 h 1355226"/>
                  <a:gd name="connsiteX1" fmla="*/ 1003972 w 1606294"/>
                  <a:gd name="connsiteY1" fmla="*/ 1355226 h 1355226"/>
                  <a:gd name="connsiteX2" fmla="*/ 979854 w 1606294"/>
                  <a:gd name="connsiteY2" fmla="*/ 1337031 h 1355226"/>
                  <a:gd name="connsiteX3" fmla="*/ 842173 w 1606294"/>
                  <a:gd name="connsiteY3" fmla="*/ 1126720 h 1355226"/>
                  <a:gd name="connsiteX4" fmla="*/ 794213 w 1606294"/>
                  <a:gd name="connsiteY4" fmla="*/ 1101096 h 1355226"/>
                  <a:gd name="connsiteX5" fmla="*/ 552230 w 1606294"/>
                  <a:gd name="connsiteY5" fmla="*/ 1054065 h 1355226"/>
                  <a:gd name="connsiteX6" fmla="*/ 327714 w 1606294"/>
                  <a:gd name="connsiteY6" fmla="*/ 807288 h 1355226"/>
                  <a:gd name="connsiteX7" fmla="*/ 323748 w 1606294"/>
                  <a:gd name="connsiteY7" fmla="*/ 808869 h 1355226"/>
                  <a:gd name="connsiteX8" fmla="*/ 175677 w 1606294"/>
                  <a:gd name="connsiteY8" fmla="*/ 828194 h 1355226"/>
                  <a:gd name="connsiteX9" fmla="*/ 0 w 1606294"/>
                  <a:gd name="connsiteY9" fmla="*/ 677613 h 1355226"/>
                  <a:gd name="connsiteX10" fmla="*/ 828294 w 1606294"/>
                  <a:gd name="connsiteY10" fmla="*/ 0 h 1355226"/>
                  <a:gd name="connsiteX11" fmla="*/ 1606294 w 1606294"/>
                  <a:gd name="connsiteY11" fmla="*/ 602323 h 1355226"/>
                  <a:gd name="connsiteX12" fmla="*/ 1461787 w 1606294"/>
                  <a:gd name="connsiteY12" fmla="*/ 978022 h 1355226"/>
                  <a:gd name="connsiteX13" fmla="*/ 1440480 w 1606294"/>
                  <a:gd name="connsiteY13" fmla="*/ 983292 h 1355226"/>
                  <a:gd name="connsiteX14" fmla="*/ 1413225 w 1606294"/>
                  <a:gd name="connsiteY14" fmla="*/ 990520 h 1355226"/>
                  <a:gd name="connsiteX15" fmla="*/ 1411343 w 1606294"/>
                  <a:gd name="connsiteY15" fmla="*/ 993807 h 1355226"/>
                  <a:gd name="connsiteX16" fmla="*/ 1347973 w 1606294"/>
                  <a:gd name="connsiteY16" fmla="*/ 1071808 h 1355226"/>
                  <a:gd name="connsiteX17" fmla="*/ 1098034 w 1606294"/>
                  <a:gd name="connsiteY17" fmla="*/ 1178695 h 1355226"/>
                  <a:gd name="connsiteX18" fmla="*/ 1127674 w 1606294"/>
                  <a:gd name="connsiteY18" fmla="*/ 1320819 h 1355226"/>
                  <a:gd name="connsiteX19" fmla="*/ 1113670 w 1606294"/>
                  <a:gd name="connsiteY19" fmla="*/ 1353444 h 1355226"/>
                  <a:gd name="connsiteX20" fmla="*/ 1104359 w 1606294"/>
                  <a:gd name="connsiteY20" fmla="*/ 1355226 h 1355226"/>
                  <a:gd name="connsiteX21" fmla="*/ 1022292 w 1606294"/>
                  <a:gd name="connsiteY21" fmla="*/ 1305033 h 1355226"/>
                  <a:gd name="connsiteX22" fmla="*/ 1068671 w 1606294"/>
                  <a:gd name="connsiteY22" fmla="*/ 1305033 h 1355226"/>
                  <a:gd name="connsiteX23" fmla="*/ 1056800 w 1606294"/>
                  <a:gd name="connsiteY23" fmla="*/ 1143234 h 1355226"/>
                  <a:gd name="connsiteX24" fmla="*/ 1079262 w 1606294"/>
                  <a:gd name="connsiteY24" fmla="*/ 1129355 h 1355226"/>
                  <a:gd name="connsiteX25" fmla="*/ 1312662 w 1606294"/>
                  <a:gd name="connsiteY25" fmla="*/ 1036321 h 1355226"/>
                  <a:gd name="connsiteX26" fmla="*/ 1367875 w 1606294"/>
                  <a:gd name="connsiteY26" fmla="*/ 968962 h 1355226"/>
                  <a:gd name="connsiteX27" fmla="*/ 1428710 w 1606294"/>
                  <a:gd name="connsiteY27" fmla="*/ 934504 h 1355226"/>
                  <a:gd name="connsiteX28" fmla="*/ 1449791 w 1606294"/>
                  <a:gd name="connsiteY28" fmla="*/ 929334 h 1355226"/>
                  <a:gd name="connsiteX29" fmla="*/ 1556101 w 1606294"/>
                  <a:gd name="connsiteY29" fmla="*/ 602323 h 1355226"/>
                  <a:gd name="connsiteX30" fmla="*/ 828294 w 1606294"/>
                  <a:gd name="connsiteY30" fmla="*/ 50194 h 1355226"/>
                  <a:gd name="connsiteX31" fmla="*/ 50294 w 1606294"/>
                  <a:gd name="connsiteY31" fmla="*/ 677613 h 1355226"/>
                  <a:gd name="connsiteX32" fmla="*/ 175778 w 1606294"/>
                  <a:gd name="connsiteY32" fmla="*/ 778000 h 1355226"/>
                  <a:gd name="connsiteX33" fmla="*/ 304876 w 1606294"/>
                  <a:gd name="connsiteY33" fmla="*/ 762365 h 1355226"/>
                  <a:gd name="connsiteX34" fmla="*/ 351455 w 1606294"/>
                  <a:gd name="connsiteY34" fmla="*/ 752903 h 1355226"/>
                  <a:gd name="connsiteX35" fmla="*/ 376552 w 1606294"/>
                  <a:gd name="connsiteY35" fmla="*/ 778000 h 1355226"/>
                  <a:gd name="connsiteX36" fmla="*/ 552230 w 1606294"/>
                  <a:gd name="connsiteY36" fmla="*/ 1003871 h 1355226"/>
                  <a:gd name="connsiteX37" fmla="*/ 818607 w 1606294"/>
                  <a:gd name="connsiteY37" fmla="*/ 1057227 h 1355226"/>
                  <a:gd name="connsiteX38" fmla="*/ 864609 w 1606294"/>
                  <a:gd name="connsiteY38" fmla="*/ 1081797 h 1355226"/>
                  <a:gd name="connsiteX39" fmla="*/ 1022292 w 1606294"/>
                  <a:gd name="connsiteY39" fmla="*/ 1305033 h 135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6294" h="1355226">
                    <a:moveTo>
                      <a:pt x="1104359" y="1355226"/>
                    </a:moveTo>
                    <a:lnTo>
                      <a:pt x="1003972" y="1355226"/>
                    </a:lnTo>
                    <a:cubicBezTo>
                      <a:pt x="992779" y="1355226"/>
                      <a:pt x="982941" y="1347798"/>
                      <a:pt x="979854" y="1337031"/>
                    </a:cubicBezTo>
                    <a:cubicBezTo>
                      <a:pt x="979377" y="1335375"/>
                      <a:pt x="931392" y="1171392"/>
                      <a:pt x="842173" y="1126720"/>
                    </a:cubicBezTo>
                    <a:cubicBezTo>
                      <a:pt x="823375" y="1117309"/>
                      <a:pt x="807991" y="1108776"/>
                      <a:pt x="794213" y="1101096"/>
                    </a:cubicBezTo>
                    <a:cubicBezTo>
                      <a:pt x="736139" y="1068797"/>
                      <a:pt x="709637" y="1054065"/>
                      <a:pt x="552230" y="1054065"/>
                    </a:cubicBezTo>
                    <a:cubicBezTo>
                      <a:pt x="390531" y="1054065"/>
                      <a:pt x="336397" y="906144"/>
                      <a:pt x="327714" y="807288"/>
                    </a:cubicBezTo>
                    <a:lnTo>
                      <a:pt x="323748" y="808869"/>
                    </a:lnTo>
                    <a:cubicBezTo>
                      <a:pt x="303671" y="817051"/>
                      <a:pt x="276065" y="828194"/>
                      <a:pt x="175677" y="828194"/>
                    </a:cubicBezTo>
                    <a:cubicBezTo>
                      <a:pt x="36717" y="828194"/>
                      <a:pt x="0" y="729689"/>
                      <a:pt x="0" y="677613"/>
                    </a:cubicBezTo>
                    <a:cubicBezTo>
                      <a:pt x="100" y="234304"/>
                      <a:pt x="286480" y="0"/>
                      <a:pt x="828294" y="0"/>
                    </a:cubicBezTo>
                    <a:cubicBezTo>
                      <a:pt x="1254061" y="0"/>
                      <a:pt x="1606294" y="398788"/>
                      <a:pt x="1606294" y="602323"/>
                    </a:cubicBezTo>
                    <a:cubicBezTo>
                      <a:pt x="1606294" y="748110"/>
                      <a:pt x="1591236" y="945647"/>
                      <a:pt x="1461787" y="978022"/>
                    </a:cubicBezTo>
                    <a:lnTo>
                      <a:pt x="1440480" y="983292"/>
                    </a:lnTo>
                    <a:cubicBezTo>
                      <a:pt x="1428132" y="986304"/>
                      <a:pt x="1417341" y="988914"/>
                      <a:pt x="1413225" y="990520"/>
                    </a:cubicBezTo>
                    <a:cubicBezTo>
                      <a:pt x="1412648" y="991448"/>
                      <a:pt x="1412070" y="992553"/>
                      <a:pt x="1411343" y="993807"/>
                    </a:cubicBezTo>
                    <a:cubicBezTo>
                      <a:pt x="1394202" y="1022794"/>
                      <a:pt x="1372844" y="1049096"/>
                      <a:pt x="1347973" y="1071808"/>
                    </a:cubicBezTo>
                    <a:cubicBezTo>
                      <a:pt x="1279359" y="1135027"/>
                      <a:pt x="1191143" y="1172748"/>
                      <a:pt x="1098034" y="1178695"/>
                    </a:cubicBezTo>
                    <a:cubicBezTo>
                      <a:pt x="1098210" y="1227584"/>
                      <a:pt x="1108274" y="1275946"/>
                      <a:pt x="1127674" y="1320819"/>
                    </a:cubicBezTo>
                    <a:cubicBezTo>
                      <a:pt x="1132819" y="1333693"/>
                      <a:pt x="1126544" y="1348300"/>
                      <a:pt x="1113670" y="1353444"/>
                    </a:cubicBezTo>
                    <a:cubicBezTo>
                      <a:pt x="1110708" y="1354624"/>
                      <a:pt x="1107546" y="1355226"/>
                      <a:pt x="1104359" y="1355226"/>
                    </a:cubicBezTo>
                    <a:close/>
                    <a:moveTo>
                      <a:pt x="1022292" y="1305033"/>
                    </a:moveTo>
                    <a:lnTo>
                      <a:pt x="1068671" y="1305033"/>
                    </a:lnTo>
                    <a:cubicBezTo>
                      <a:pt x="1053965" y="1259859"/>
                      <a:pt x="1035669" y="1185547"/>
                      <a:pt x="1056800" y="1143234"/>
                    </a:cubicBezTo>
                    <a:cubicBezTo>
                      <a:pt x="1061042" y="1134726"/>
                      <a:pt x="1069750" y="1129355"/>
                      <a:pt x="1079262" y="1129355"/>
                    </a:cubicBezTo>
                    <a:cubicBezTo>
                      <a:pt x="1080693" y="1129355"/>
                      <a:pt x="1221009" y="1127849"/>
                      <a:pt x="1312662" y="1036321"/>
                    </a:cubicBezTo>
                    <a:cubicBezTo>
                      <a:pt x="1334296" y="1016721"/>
                      <a:pt x="1352892" y="994008"/>
                      <a:pt x="1367875" y="968962"/>
                    </a:cubicBezTo>
                    <a:cubicBezTo>
                      <a:pt x="1380850" y="946199"/>
                      <a:pt x="1390035" y="943865"/>
                      <a:pt x="1428710" y="934504"/>
                    </a:cubicBezTo>
                    <a:lnTo>
                      <a:pt x="1449791" y="929334"/>
                    </a:lnTo>
                    <a:cubicBezTo>
                      <a:pt x="1521267" y="911415"/>
                      <a:pt x="1556101" y="804452"/>
                      <a:pt x="1556101" y="602323"/>
                    </a:cubicBezTo>
                    <a:cubicBezTo>
                      <a:pt x="1556101" y="442205"/>
                      <a:pt x="1241086" y="50194"/>
                      <a:pt x="828294" y="50194"/>
                    </a:cubicBezTo>
                    <a:cubicBezTo>
                      <a:pt x="473375" y="50194"/>
                      <a:pt x="50294" y="159038"/>
                      <a:pt x="50294" y="677613"/>
                    </a:cubicBezTo>
                    <a:cubicBezTo>
                      <a:pt x="50294" y="687652"/>
                      <a:pt x="55087" y="778000"/>
                      <a:pt x="175778" y="778000"/>
                    </a:cubicBezTo>
                    <a:cubicBezTo>
                      <a:pt x="266327" y="778000"/>
                      <a:pt x="288588" y="768965"/>
                      <a:pt x="304876" y="762365"/>
                    </a:cubicBezTo>
                    <a:cubicBezTo>
                      <a:pt x="319507" y="755764"/>
                      <a:pt x="335418" y="752527"/>
                      <a:pt x="351455" y="752903"/>
                    </a:cubicBezTo>
                    <a:cubicBezTo>
                      <a:pt x="365309" y="752903"/>
                      <a:pt x="376552" y="764147"/>
                      <a:pt x="376552" y="778000"/>
                    </a:cubicBezTo>
                    <a:cubicBezTo>
                      <a:pt x="376552" y="787211"/>
                      <a:pt x="379062" y="1003871"/>
                      <a:pt x="552230" y="1003871"/>
                    </a:cubicBezTo>
                    <a:cubicBezTo>
                      <a:pt x="715785" y="1003871"/>
                      <a:pt x="752075" y="1020209"/>
                      <a:pt x="818607" y="1057227"/>
                    </a:cubicBezTo>
                    <a:cubicBezTo>
                      <a:pt x="831858" y="1064605"/>
                      <a:pt x="846590" y="1072787"/>
                      <a:pt x="864609" y="1081797"/>
                    </a:cubicBezTo>
                    <a:cubicBezTo>
                      <a:pt x="954531" y="1126846"/>
                      <a:pt x="1005854" y="1256646"/>
                      <a:pt x="1022292" y="1305033"/>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9" name="Freeform: Shape 8">
                <a:extLst>
                  <a:ext uri="{FF2B5EF4-FFF2-40B4-BE49-F238E27FC236}">
                    <a16:creationId xmlns:a16="http://schemas.microsoft.com/office/drawing/2014/main" id="{227A8303-FEF8-4535-BD7D-0690CBEB4E88}"/>
                  </a:ext>
                </a:extLst>
              </p:cNvPr>
              <p:cNvSpPr/>
              <p:nvPr/>
            </p:nvSpPr>
            <p:spPr>
              <a:xfrm>
                <a:off x="4320154" y="5265076"/>
                <a:ext cx="752953" cy="176330"/>
              </a:xfrm>
              <a:custGeom>
                <a:avLst/>
                <a:gdLst>
                  <a:gd name="connsiteX0" fmla="*/ 29639 w 752953"/>
                  <a:gd name="connsiteY0" fmla="*/ 176330 h 176330"/>
                  <a:gd name="connsiteX1" fmla="*/ 0 w 752953"/>
                  <a:gd name="connsiteY1" fmla="*/ 135849 h 176330"/>
                  <a:gd name="connsiteX2" fmla="*/ 366413 w 752953"/>
                  <a:gd name="connsiteY2" fmla="*/ 0 h 176330"/>
                  <a:gd name="connsiteX3" fmla="*/ 740581 w 752953"/>
                  <a:gd name="connsiteY3" fmla="*/ 72178 h 176330"/>
                  <a:gd name="connsiteX4" fmla="*/ 743743 w 752953"/>
                  <a:gd name="connsiteY4" fmla="*/ 73684 h 176330"/>
                  <a:gd name="connsiteX5" fmla="*/ 752954 w 752953"/>
                  <a:gd name="connsiteY5" fmla="*/ 77398 h 176330"/>
                  <a:gd name="connsiteX6" fmla="*/ 732751 w 752953"/>
                  <a:gd name="connsiteY6" fmla="*/ 123150 h 176330"/>
                  <a:gd name="connsiteX7" fmla="*/ 722712 w 752953"/>
                  <a:gd name="connsiteY7" fmla="*/ 119134 h 176330"/>
                  <a:gd name="connsiteX8" fmla="*/ 719349 w 752953"/>
                  <a:gd name="connsiteY8" fmla="*/ 117578 h 176330"/>
                  <a:gd name="connsiteX9" fmla="*/ 366413 w 752953"/>
                  <a:gd name="connsiteY9" fmla="*/ 50194 h 176330"/>
                  <a:gd name="connsiteX10" fmla="*/ 29639 w 752953"/>
                  <a:gd name="connsiteY10" fmla="*/ 176330 h 17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953" h="176330">
                    <a:moveTo>
                      <a:pt x="29639" y="176330"/>
                    </a:moveTo>
                    <a:lnTo>
                      <a:pt x="0" y="135849"/>
                    </a:lnTo>
                    <a:cubicBezTo>
                      <a:pt x="55840" y="94991"/>
                      <a:pt x="203284" y="0"/>
                      <a:pt x="366413" y="0"/>
                    </a:cubicBezTo>
                    <a:cubicBezTo>
                      <a:pt x="494356" y="2409"/>
                      <a:pt x="620919" y="26828"/>
                      <a:pt x="740581" y="72178"/>
                    </a:cubicBezTo>
                    <a:cubicBezTo>
                      <a:pt x="741660" y="72605"/>
                      <a:pt x="742714" y="73107"/>
                      <a:pt x="743743" y="73684"/>
                    </a:cubicBezTo>
                    <a:cubicBezTo>
                      <a:pt x="749716" y="75968"/>
                      <a:pt x="752954" y="77398"/>
                      <a:pt x="752954" y="77398"/>
                    </a:cubicBezTo>
                    <a:lnTo>
                      <a:pt x="732751" y="123150"/>
                    </a:lnTo>
                    <a:cubicBezTo>
                      <a:pt x="732450" y="123150"/>
                      <a:pt x="728861" y="121494"/>
                      <a:pt x="722712" y="119134"/>
                    </a:cubicBezTo>
                    <a:cubicBezTo>
                      <a:pt x="721558" y="118708"/>
                      <a:pt x="720428" y="118181"/>
                      <a:pt x="719349" y="117578"/>
                    </a:cubicBezTo>
                    <a:cubicBezTo>
                      <a:pt x="606388" y="75240"/>
                      <a:pt x="487028" y="52452"/>
                      <a:pt x="366413" y="50194"/>
                    </a:cubicBezTo>
                    <a:cubicBezTo>
                      <a:pt x="218116" y="50194"/>
                      <a:pt x="81464" y="138434"/>
                      <a:pt x="29639" y="176330"/>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10" name="Freeform: Shape 9">
                <a:extLst>
                  <a:ext uri="{FF2B5EF4-FFF2-40B4-BE49-F238E27FC236}">
                    <a16:creationId xmlns:a16="http://schemas.microsoft.com/office/drawing/2014/main" id="{43673FDC-4C3E-44E5-B9B0-0E6A6093A535}"/>
                  </a:ext>
                </a:extLst>
              </p:cNvPr>
              <p:cNvSpPr/>
              <p:nvPr/>
            </p:nvSpPr>
            <p:spPr>
              <a:xfrm>
                <a:off x="3986618" y="4738044"/>
                <a:ext cx="750142" cy="437863"/>
              </a:xfrm>
              <a:custGeom>
                <a:avLst/>
                <a:gdLst>
                  <a:gd name="connsiteX0" fmla="*/ 44923 w 750142"/>
                  <a:gd name="connsiteY0" fmla="*/ 437864 h 437863"/>
                  <a:gd name="connsiteX1" fmla="*/ 0 w 750142"/>
                  <a:gd name="connsiteY1" fmla="*/ 415427 h 437863"/>
                  <a:gd name="connsiteX2" fmla="*/ 198014 w 750142"/>
                  <a:gd name="connsiteY2" fmla="*/ 250968 h 437863"/>
                  <a:gd name="connsiteX3" fmla="*/ 663634 w 750142"/>
                  <a:gd name="connsiteY3" fmla="*/ 77925 h 437863"/>
                  <a:gd name="connsiteX4" fmla="*/ 699949 w 750142"/>
                  <a:gd name="connsiteY4" fmla="*/ 0 h 437863"/>
                  <a:gd name="connsiteX5" fmla="*/ 750143 w 750142"/>
                  <a:gd name="connsiteY5" fmla="*/ 0 h 437863"/>
                  <a:gd name="connsiteX6" fmla="*/ 686071 w 750142"/>
                  <a:gd name="connsiteY6" fmla="*/ 122849 h 437863"/>
                  <a:gd name="connsiteX7" fmla="*/ 198014 w 750142"/>
                  <a:gd name="connsiteY7" fmla="*/ 301161 h 437863"/>
                  <a:gd name="connsiteX8" fmla="*/ 44923 w 750142"/>
                  <a:gd name="connsiteY8" fmla="*/ 437864 h 43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142" h="437863">
                    <a:moveTo>
                      <a:pt x="44923" y="437864"/>
                    </a:moveTo>
                    <a:lnTo>
                      <a:pt x="0" y="415427"/>
                    </a:lnTo>
                    <a:cubicBezTo>
                      <a:pt x="3238" y="408701"/>
                      <a:pt x="83447" y="250968"/>
                      <a:pt x="198014" y="250968"/>
                    </a:cubicBezTo>
                    <a:cubicBezTo>
                      <a:pt x="286379" y="250968"/>
                      <a:pt x="593188" y="113161"/>
                      <a:pt x="663634" y="77925"/>
                    </a:cubicBezTo>
                    <a:cubicBezTo>
                      <a:pt x="698569" y="60458"/>
                      <a:pt x="699949" y="527"/>
                      <a:pt x="699949" y="0"/>
                    </a:cubicBezTo>
                    <a:lnTo>
                      <a:pt x="750143" y="0"/>
                    </a:lnTo>
                    <a:cubicBezTo>
                      <a:pt x="750143" y="3714"/>
                      <a:pt x="749415" y="91152"/>
                      <a:pt x="686071" y="122849"/>
                    </a:cubicBezTo>
                    <a:cubicBezTo>
                      <a:pt x="682507" y="124606"/>
                      <a:pt x="315492" y="301161"/>
                      <a:pt x="198014" y="301161"/>
                    </a:cubicBezTo>
                    <a:cubicBezTo>
                      <a:pt x="128395" y="301161"/>
                      <a:pt x="63796" y="399842"/>
                      <a:pt x="44923" y="437864"/>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11" name="Freeform: Shape 10">
                <a:extLst>
                  <a:ext uri="{FF2B5EF4-FFF2-40B4-BE49-F238E27FC236}">
                    <a16:creationId xmlns:a16="http://schemas.microsoft.com/office/drawing/2014/main" id="{E9ED9EBB-48BB-4769-98DE-962C1E8580E4}"/>
                  </a:ext>
                </a:extLst>
              </p:cNvPr>
              <p:cNvSpPr/>
              <p:nvPr/>
            </p:nvSpPr>
            <p:spPr>
              <a:xfrm>
                <a:off x="4343997" y="4411786"/>
                <a:ext cx="267281" cy="552129"/>
              </a:xfrm>
              <a:custGeom>
                <a:avLst/>
                <a:gdLst>
                  <a:gd name="connsiteX0" fmla="*/ 91604 w 267281"/>
                  <a:gd name="connsiteY0" fmla="*/ 552129 h 552129"/>
                  <a:gd name="connsiteX1" fmla="*/ 41410 w 267281"/>
                  <a:gd name="connsiteY1" fmla="*/ 552129 h 552129"/>
                  <a:gd name="connsiteX2" fmla="*/ 19375 w 267281"/>
                  <a:gd name="connsiteY2" fmla="*/ 413670 h 552129"/>
                  <a:gd name="connsiteX3" fmla="*/ 48763 w 267281"/>
                  <a:gd name="connsiteY3" fmla="*/ 233224 h 552129"/>
                  <a:gd name="connsiteX4" fmla="*/ 217088 w 267281"/>
                  <a:gd name="connsiteY4" fmla="*/ 0 h 552129"/>
                  <a:gd name="connsiteX5" fmla="*/ 267281 w 267281"/>
                  <a:gd name="connsiteY5" fmla="*/ 0 h 552129"/>
                  <a:gd name="connsiteX6" fmla="*/ 84250 w 267281"/>
                  <a:gd name="connsiteY6" fmla="*/ 268711 h 552129"/>
                  <a:gd name="connsiteX7" fmla="*/ 62416 w 267281"/>
                  <a:gd name="connsiteY7" fmla="*/ 387795 h 552129"/>
                  <a:gd name="connsiteX8" fmla="*/ 63872 w 267281"/>
                  <a:gd name="connsiteY8" fmla="*/ 390305 h 552129"/>
                  <a:gd name="connsiteX9" fmla="*/ 91604 w 267281"/>
                  <a:gd name="connsiteY9" fmla="*/ 552129 h 5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281" h="552129">
                    <a:moveTo>
                      <a:pt x="91604" y="552129"/>
                    </a:moveTo>
                    <a:lnTo>
                      <a:pt x="41410" y="552129"/>
                    </a:lnTo>
                    <a:cubicBezTo>
                      <a:pt x="43142" y="504972"/>
                      <a:pt x="35663" y="457941"/>
                      <a:pt x="19375" y="413670"/>
                    </a:cubicBezTo>
                    <a:cubicBezTo>
                      <a:pt x="-14982" y="354191"/>
                      <a:pt x="-2710" y="278725"/>
                      <a:pt x="48763" y="233224"/>
                    </a:cubicBezTo>
                    <a:cubicBezTo>
                      <a:pt x="115797" y="166191"/>
                      <a:pt x="217088" y="64900"/>
                      <a:pt x="217088" y="0"/>
                    </a:cubicBezTo>
                    <a:lnTo>
                      <a:pt x="267281" y="0"/>
                    </a:lnTo>
                    <a:cubicBezTo>
                      <a:pt x="267281" y="85680"/>
                      <a:pt x="165790" y="187172"/>
                      <a:pt x="84250" y="268711"/>
                    </a:cubicBezTo>
                    <a:cubicBezTo>
                      <a:pt x="26051" y="326911"/>
                      <a:pt x="58526" y="381647"/>
                      <a:pt x="62416" y="387795"/>
                    </a:cubicBezTo>
                    <a:cubicBezTo>
                      <a:pt x="62868" y="388548"/>
                      <a:pt x="63470" y="389527"/>
                      <a:pt x="63872" y="390305"/>
                    </a:cubicBezTo>
                    <a:cubicBezTo>
                      <a:pt x="84551" y="441653"/>
                      <a:pt x="94013" y="496816"/>
                      <a:pt x="91604" y="552129"/>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12" name="Freeform: Shape 11">
                <a:extLst>
                  <a:ext uri="{FF2B5EF4-FFF2-40B4-BE49-F238E27FC236}">
                    <a16:creationId xmlns:a16="http://schemas.microsoft.com/office/drawing/2014/main" id="{0EFFBA87-2FF6-400C-B7EC-6709008D4C45}"/>
                  </a:ext>
                </a:extLst>
              </p:cNvPr>
              <p:cNvSpPr/>
              <p:nvPr/>
            </p:nvSpPr>
            <p:spPr>
              <a:xfrm>
                <a:off x="4116610" y="4814092"/>
                <a:ext cx="745549" cy="408676"/>
              </a:xfrm>
              <a:custGeom>
                <a:avLst/>
                <a:gdLst>
                  <a:gd name="connsiteX0" fmla="*/ 88416 w 745550"/>
                  <a:gd name="connsiteY0" fmla="*/ 408676 h 408676"/>
                  <a:gd name="connsiteX1" fmla="*/ 0 w 745550"/>
                  <a:gd name="connsiteY1" fmla="*/ 369098 h 408676"/>
                  <a:gd name="connsiteX2" fmla="*/ 35311 w 745550"/>
                  <a:gd name="connsiteY2" fmla="*/ 333536 h 408676"/>
                  <a:gd name="connsiteX3" fmla="*/ 106812 w 745550"/>
                  <a:gd name="connsiteY3" fmla="*/ 353990 h 408676"/>
                  <a:gd name="connsiteX4" fmla="*/ 185842 w 745550"/>
                  <a:gd name="connsiteY4" fmla="*/ 322644 h 408676"/>
                  <a:gd name="connsiteX5" fmla="*/ 376351 w 745550"/>
                  <a:gd name="connsiteY5" fmla="*/ 233224 h 408676"/>
                  <a:gd name="connsiteX6" fmla="*/ 530094 w 745550"/>
                  <a:gd name="connsiteY6" fmla="*/ 189857 h 408676"/>
                  <a:gd name="connsiteX7" fmla="*/ 608748 w 745550"/>
                  <a:gd name="connsiteY7" fmla="*/ 178313 h 408676"/>
                  <a:gd name="connsiteX8" fmla="*/ 695357 w 745550"/>
                  <a:gd name="connsiteY8" fmla="*/ 0 h 408676"/>
                  <a:gd name="connsiteX9" fmla="*/ 745550 w 745550"/>
                  <a:gd name="connsiteY9" fmla="*/ 0 h 408676"/>
                  <a:gd name="connsiteX10" fmla="*/ 631284 w 745550"/>
                  <a:gd name="connsiteY10" fmla="*/ 223361 h 408676"/>
                  <a:gd name="connsiteX11" fmla="*/ 533106 w 745550"/>
                  <a:gd name="connsiteY11" fmla="*/ 240101 h 408676"/>
                  <a:gd name="connsiteX12" fmla="*/ 411939 w 745550"/>
                  <a:gd name="connsiteY12" fmla="*/ 268837 h 408676"/>
                  <a:gd name="connsiteX13" fmla="*/ 203309 w 745550"/>
                  <a:gd name="connsiteY13" fmla="*/ 369876 h 408676"/>
                  <a:gd name="connsiteX14" fmla="*/ 129349 w 745550"/>
                  <a:gd name="connsiteY14" fmla="*/ 399039 h 408676"/>
                  <a:gd name="connsiteX15" fmla="*/ 88416 w 745550"/>
                  <a:gd name="connsiteY15" fmla="*/ 408676 h 40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5550" h="408676">
                    <a:moveTo>
                      <a:pt x="88416" y="408676"/>
                    </a:moveTo>
                    <a:cubicBezTo>
                      <a:pt x="55188" y="406392"/>
                      <a:pt x="23842" y="392363"/>
                      <a:pt x="0" y="369098"/>
                    </a:cubicBezTo>
                    <a:lnTo>
                      <a:pt x="35311" y="333536"/>
                    </a:lnTo>
                    <a:cubicBezTo>
                      <a:pt x="35713" y="333913"/>
                      <a:pt x="73759" y="370629"/>
                      <a:pt x="106812" y="353990"/>
                    </a:cubicBezTo>
                    <a:cubicBezTo>
                      <a:pt x="123777" y="345533"/>
                      <a:pt x="152538" y="334942"/>
                      <a:pt x="185842" y="322644"/>
                    </a:cubicBezTo>
                    <a:cubicBezTo>
                      <a:pt x="249537" y="299229"/>
                      <a:pt x="345783" y="263767"/>
                      <a:pt x="376351" y="233224"/>
                    </a:cubicBezTo>
                    <a:cubicBezTo>
                      <a:pt x="412892" y="196683"/>
                      <a:pt x="475132" y="193070"/>
                      <a:pt x="530094" y="189857"/>
                    </a:cubicBezTo>
                    <a:cubicBezTo>
                      <a:pt x="556747" y="190183"/>
                      <a:pt x="583299" y="186293"/>
                      <a:pt x="608748" y="178313"/>
                    </a:cubicBezTo>
                    <a:cubicBezTo>
                      <a:pt x="645966" y="159766"/>
                      <a:pt x="695357" y="121067"/>
                      <a:pt x="695357" y="0"/>
                    </a:cubicBezTo>
                    <a:lnTo>
                      <a:pt x="745550" y="0"/>
                    </a:lnTo>
                    <a:cubicBezTo>
                      <a:pt x="745550" y="111756"/>
                      <a:pt x="708181" y="184788"/>
                      <a:pt x="631284" y="223361"/>
                    </a:cubicBezTo>
                    <a:cubicBezTo>
                      <a:pt x="599888" y="234981"/>
                      <a:pt x="566585" y="240653"/>
                      <a:pt x="533106" y="240101"/>
                    </a:cubicBezTo>
                    <a:cubicBezTo>
                      <a:pt x="487103" y="242761"/>
                      <a:pt x="434977" y="245798"/>
                      <a:pt x="411939" y="268837"/>
                    </a:cubicBezTo>
                    <a:cubicBezTo>
                      <a:pt x="373591" y="307185"/>
                      <a:pt x="279152" y="341944"/>
                      <a:pt x="203309" y="369876"/>
                    </a:cubicBezTo>
                    <a:cubicBezTo>
                      <a:pt x="171386" y="381622"/>
                      <a:pt x="143830" y="391761"/>
                      <a:pt x="129349" y="399039"/>
                    </a:cubicBezTo>
                    <a:cubicBezTo>
                      <a:pt x="116650" y="405413"/>
                      <a:pt x="102621" y="408726"/>
                      <a:pt x="88416" y="408676"/>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13" name="Freeform: Shape 12">
                <a:extLst>
                  <a:ext uri="{FF2B5EF4-FFF2-40B4-BE49-F238E27FC236}">
                    <a16:creationId xmlns:a16="http://schemas.microsoft.com/office/drawing/2014/main" id="{028B98C0-0597-4EE9-B464-3596E8507112}"/>
                  </a:ext>
                </a:extLst>
              </p:cNvPr>
              <p:cNvSpPr/>
              <p:nvPr/>
            </p:nvSpPr>
            <p:spPr>
              <a:xfrm>
                <a:off x="4385406" y="4587463"/>
                <a:ext cx="276065" cy="276065"/>
              </a:xfrm>
              <a:custGeom>
                <a:avLst/>
                <a:gdLst>
                  <a:gd name="connsiteX0" fmla="*/ 0 w 276064"/>
                  <a:gd name="connsiteY0" fmla="*/ 276065 h 276064"/>
                  <a:gd name="connsiteX1" fmla="*/ 0 w 276064"/>
                  <a:gd name="connsiteY1" fmla="*/ 225871 h 276064"/>
                  <a:gd name="connsiteX2" fmla="*/ 154195 w 276064"/>
                  <a:gd name="connsiteY2" fmla="*/ 112534 h 276064"/>
                  <a:gd name="connsiteX3" fmla="*/ 161724 w 276064"/>
                  <a:gd name="connsiteY3" fmla="*/ 104603 h 276064"/>
                  <a:gd name="connsiteX4" fmla="*/ 225871 w 276064"/>
                  <a:gd name="connsiteY4" fmla="*/ 0 h 276064"/>
                  <a:gd name="connsiteX5" fmla="*/ 276065 w 276064"/>
                  <a:gd name="connsiteY5" fmla="*/ 0 h 276064"/>
                  <a:gd name="connsiteX6" fmla="*/ 194299 w 276064"/>
                  <a:gd name="connsiteY6" fmla="*/ 143052 h 276064"/>
                  <a:gd name="connsiteX7" fmla="*/ 0 w 276064"/>
                  <a:gd name="connsiteY7" fmla="*/ 276065 h 27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64" h="276064">
                    <a:moveTo>
                      <a:pt x="0" y="276065"/>
                    </a:moveTo>
                    <a:lnTo>
                      <a:pt x="0" y="225871"/>
                    </a:lnTo>
                    <a:cubicBezTo>
                      <a:pt x="84802" y="225871"/>
                      <a:pt x="153492" y="113688"/>
                      <a:pt x="154195" y="112534"/>
                    </a:cubicBezTo>
                    <a:cubicBezTo>
                      <a:pt x="156102" y="109372"/>
                      <a:pt x="158662" y="106661"/>
                      <a:pt x="161724" y="104603"/>
                    </a:cubicBezTo>
                    <a:cubicBezTo>
                      <a:pt x="162351" y="104202"/>
                      <a:pt x="225871" y="60609"/>
                      <a:pt x="225871" y="0"/>
                    </a:cubicBezTo>
                    <a:lnTo>
                      <a:pt x="276065" y="0"/>
                    </a:lnTo>
                    <a:cubicBezTo>
                      <a:pt x="276065" y="76796"/>
                      <a:pt x="212520" y="129499"/>
                      <a:pt x="194299" y="143052"/>
                    </a:cubicBezTo>
                    <a:cubicBezTo>
                      <a:pt x="178614" y="167370"/>
                      <a:pt x="102897" y="276065"/>
                      <a:pt x="0" y="276065"/>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14" name="Freeform: Shape 13">
                <a:extLst>
                  <a:ext uri="{FF2B5EF4-FFF2-40B4-BE49-F238E27FC236}">
                    <a16:creationId xmlns:a16="http://schemas.microsoft.com/office/drawing/2014/main" id="{E200762E-D02B-450F-B31A-50AD2466E5AD}"/>
                  </a:ext>
                </a:extLst>
              </p:cNvPr>
              <p:cNvSpPr/>
              <p:nvPr/>
            </p:nvSpPr>
            <p:spPr>
              <a:xfrm>
                <a:off x="4602649" y="4585689"/>
                <a:ext cx="556295" cy="263641"/>
              </a:xfrm>
              <a:custGeom>
                <a:avLst/>
                <a:gdLst>
                  <a:gd name="connsiteX0" fmla="*/ 418865 w 556295"/>
                  <a:gd name="connsiteY0" fmla="*/ 263636 h 263640"/>
                  <a:gd name="connsiteX1" fmla="*/ 349322 w 556295"/>
                  <a:gd name="connsiteY1" fmla="*/ 248327 h 263640"/>
                  <a:gd name="connsiteX2" fmla="*/ 335444 w 556295"/>
                  <a:gd name="connsiteY2" fmla="*/ 225866 h 263640"/>
                  <a:gd name="connsiteX3" fmla="*/ 255134 w 556295"/>
                  <a:gd name="connsiteY3" fmla="*/ 56663 h 263640"/>
                  <a:gd name="connsiteX4" fmla="*/ 0 w 556295"/>
                  <a:gd name="connsiteY4" fmla="*/ 73503 h 263640"/>
                  <a:gd name="connsiteX5" fmla="*/ 18547 w 556295"/>
                  <a:gd name="connsiteY5" fmla="*/ 26848 h 263640"/>
                  <a:gd name="connsiteX6" fmla="*/ 247354 w 556295"/>
                  <a:gd name="connsiteY6" fmla="*/ 3584 h 263640"/>
                  <a:gd name="connsiteX7" fmla="*/ 278022 w 556295"/>
                  <a:gd name="connsiteY7" fmla="*/ 7348 h 263640"/>
                  <a:gd name="connsiteX8" fmla="*/ 384909 w 556295"/>
                  <a:gd name="connsiteY8" fmla="*/ 208122 h 263640"/>
                  <a:gd name="connsiteX9" fmla="*/ 516140 w 556295"/>
                  <a:gd name="connsiteY9" fmla="*/ 160614 h 263640"/>
                  <a:gd name="connsiteX10" fmla="*/ 556295 w 556295"/>
                  <a:gd name="connsiteY10" fmla="*/ 190730 h 263640"/>
                  <a:gd name="connsiteX11" fmla="*/ 418865 w 556295"/>
                  <a:gd name="connsiteY11" fmla="*/ 263636 h 26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295" h="263640">
                    <a:moveTo>
                      <a:pt x="418865" y="263636"/>
                    </a:moveTo>
                    <a:cubicBezTo>
                      <a:pt x="394823" y="263812"/>
                      <a:pt x="371056" y="258567"/>
                      <a:pt x="349322" y="248327"/>
                    </a:cubicBezTo>
                    <a:cubicBezTo>
                      <a:pt x="340814" y="244086"/>
                      <a:pt x="335444" y="235377"/>
                      <a:pt x="335444" y="225866"/>
                    </a:cubicBezTo>
                    <a:cubicBezTo>
                      <a:pt x="335444" y="157402"/>
                      <a:pt x="280457" y="86026"/>
                      <a:pt x="255134" y="56663"/>
                    </a:cubicBezTo>
                    <a:cubicBezTo>
                      <a:pt x="175903" y="96667"/>
                      <a:pt x="83798" y="102741"/>
                      <a:pt x="0" y="73503"/>
                    </a:cubicBezTo>
                    <a:lnTo>
                      <a:pt x="18547" y="26848"/>
                    </a:lnTo>
                    <a:cubicBezTo>
                      <a:pt x="94640" y="52196"/>
                      <a:pt x="177936" y="43738"/>
                      <a:pt x="247354" y="3584"/>
                    </a:cubicBezTo>
                    <a:cubicBezTo>
                      <a:pt x="257217" y="-2339"/>
                      <a:pt x="269866" y="-808"/>
                      <a:pt x="278022" y="7348"/>
                    </a:cubicBezTo>
                    <a:cubicBezTo>
                      <a:pt x="282188" y="11514"/>
                      <a:pt x="374921" y="105376"/>
                      <a:pt x="384909" y="208122"/>
                    </a:cubicBezTo>
                    <a:cubicBezTo>
                      <a:pt x="434350" y="223331"/>
                      <a:pt x="487882" y="203956"/>
                      <a:pt x="516140" y="160614"/>
                    </a:cubicBezTo>
                    <a:lnTo>
                      <a:pt x="556295" y="190730"/>
                    </a:lnTo>
                    <a:cubicBezTo>
                      <a:pt x="525150" y="236030"/>
                      <a:pt x="473827" y="263260"/>
                      <a:pt x="418865" y="263636"/>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15" name="Freeform: Shape 14">
                <a:extLst>
                  <a:ext uri="{FF2B5EF4-FFF2-40B4-BE49-F238E27FC236}">
                    <a16:creationId xmlns:a16="http://schemas.microsoft.com/office/drawing/2014/main" id="{6501E04C-16D3-4FCA-A29C-D850E42683C3}"/>
                  </a:ext>
                </a:extLst>
              </p:cNvPr>
              <p:cNvSpPr/>
              <p:nvPr/>
            </p:nvSpPr>
            <p:spPr>
              <a:xfrm>
                <a:off x="4808488" y="4863779"/>
                <a:ext cx="409228" cy="150329"/>
              </a:xfrm>
              <a:custGeom>
                <a:avLst/>
                <a:gdLst>
                  <a:gd name="connsiteX0" fmla="*/ 179241 w 409228"/>
                  <a:gd name="connsiteY0" fmla="*/ 150330 h 150329"/>
                  <a:gd name="connsiteX1" fmla="*/ 154144 w 409228"/>
                  <a:gd name="connsiteY1" fmla="*/ 125233 h 150329"/>
                  <a:gd name="connsiteX2" fmla="*/ 0 w 409228"/>
                  <a:gd name="connsiteY2" fmla="*/ 49692 h 150329"/>
                  <a:gd name="connsiteX3" fmla="*/ 7127 w 409228"/>
                  <a:gd name="connsiteY3" fmla="*/ 0 h 150329"/>
                  <a:gd name="connsiteX4" fmla="*/ 191338 w 409228"/>
                  <a:gd name="connsiteY4" fmla="*/ 83171 h 150329"/>
                  <a:gd name="connsiteX5" fmla="*/ 400996 w 409228"/>
                  <a:gd name="connsiteY5" fmla="*/ 100 h 150329"/>
                  <a:gd name="connsiteX6" fmla="*/ 409228 w 409228"/>
                  <a:gd name="connsiteY6" fmla="*/ 49591 h 150329"/>
                  <a:gd name="connsiteX7" fmla="*/ 196934 w 409228"/>
                  <a:gd name="connsiteY7" fmla="*/ 143027 h 150329"/>
                  <a:gd name="connsiteX8" fmla="*/ 179241 w 409228"/>
                  <a:gd name="connsiteY8" fmla="*/ 150330 h 1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228" h="150329">
                    <a:moveTo>
                      <a:pt x="179241" y="150330"/>
                    </a:moveTo>
                    <a:cubicBezTo>
                      <a:pt x="165388" y="150330"/>
                      <a:pt x="154144" y="139086"/>
                      <a:pt x="154144" y="125233"/>
                    </a:cubicBezTo>
                    <a:cubicBezTo>
                      <a:pt x="154144" y="88843"/>
                      <a:pt x="62165" y="58626"/>
                      <a:pt x="0" y="49692"/>
                    </a:cubicBezTo>
                    <a:lnTo>
                      <a:pt x="7127" y="0"/>
                    </a:lnTo>
                    <a:cubicBezTo>
                      <a:pt x="34408" y="3915"/>
                      <a:pt x="151861" y="23892"/>
                      <a:pt x="191338" y="83171"/>
                    </a:cubicBezTo>
                    <a:cubicBezTo>
                      <a:pt x="254030" y="39954"/>
                      <a:pt x="325731" y="11570"/>
                      <a:pt x="400996" y="100"/>
                    </a:cubicBezTo>
                    <a:lnTo>
                      <a:pt x="409228" y="49591"/>
                    </a:lnTo>
                    <a:cubicBezTo>
                      <a:pt x="331077" y="60107"/>
                      <a:pt x="257468" y="92507"/>
                      <a:pt x="196934" y="143027"/>
                    </a:cubicBezTo>
                    <a:cubicBezTo>
                      <a:pt x="192241" y="147695"/>
                      <a:pt x="185867" y="150330"/>
                      <a:pt x="179241" y="150330"/>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17" name="Freeform: Shape 16">
                <a:extLst>
                  <a:ext uri="{FF2B5EF4-FFF2-40B4-BE49-F238E27FC236}">
                    <a16:creationId xmlns:a16="http://schemas.microsoft.com/office/drawing/2014/main" id="{5FE84EB5-11C4-439E-8961-B339BB073721}"/>
                  </a:ext>
                </a:extLst>
              </p:cNvPr>
              <p:cNvSpPr/>
              <p:nvPr/>
            </p:nvSpPr>
            <p:spPr>
              <a:xfrm>
                <a:off x="4712969" y="5006178"/>
                <a:ext cx="241796" cy="345406"/>
              </a:xfrm>
              <a:custGeom>
                <a:avLst/>
                <a:gdLst>
                  <a:gd name="connsiteX0" fmla="*/ 222056 w 241796"/>
                  <a:gd name="connsiteY0" fmla="*/ 345407 h 345406"/>
                  <a:gd name="connsiteX1" fmla="*/ 177133 w 241796"/>
                  <a:gd name="connsiteY1" fmla="*/ 322971 h 345406"/>
                  <a:gd name="connsiteX2" fmla="*/ 160369 w 241796"/>
                  <a:gd name="connsiteY2" fmla="*/ 204363 h 345406"/>
                  <a:gd name="connsiteX3" fmla="*/ 152036 w 241796"/>
                  <a:gd name="connsiteY3" fmla="*/ 194826 h 345406"/>
                  <a:gd name="connsiteX4" fmla="*/ 48537 w 241796"/>
                  <a:gd name="connsiteY4" fmla="*/ 108318 h 345406"/>
                  <a:gd name="connsiteX5" fmla="*/ 25097 w 241796"/>
                  <a:gd name="connsiteY5" fmla="*/ 91152 h 345406"/>
                  <a:gd name="connsiteX6" fmla="*/ 0 w 241796"/>
                  <a:gd name="connsiteY6" fmla="*/ 15861 h 345406"/>
                  <a:gd name="connsiteX7" fmla="*/ 47684 w 241796"/>
                  <a:gd name="connsiteY7" fmla="*/ 0 h 345406"/>
                  <a:gd name="connsiteX8" fmla="*/ 67761 w 241796"/>
                  <a:gd name="connsiteY8" fmla="*/ 60533 h 345406"/>
                  <a:gd name="connsiteX9" fmla="*/ 193948 w 241796"/>
                  <a:gd name="connsiteY9" fmla="*/ 166869 h 345406"/>
                  <a:gd name="connsiteX10" fmla="*/ 222056 w 241796"/>
                  <a:gd name="connsiteY10" fmla="*/ 345407 h 34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796" h="345406">
                    <a:moveTo>
                      <a:pt x="222056" y="345407"/>
                    </a:moveTo>
                    <a:lnTo>
                      <a:pt x="177133" y="322971"/>
                    </a:lnTo>
                    <a:cubicBezTo>
                      <a:pt x="215732" y="245823"/>
                      <a:pt x="166166" y="208379"/>
                      <a:pt x="160369" y="204363"/>
                    </a:cubicBezTo>
                    <a:cubicBezTo>
                      <a:pt x="156855" y="201904"/>
                      <a:pt x="153994" y="198641"/>
                      <a:pt x="152036" y="194826"/>
                    </a:cubicBezTo>
                    <a:cubicBezTo>
                      <a:pt x="109999" y="110827"/>
                      <a:pt x="51047" y="108318"/>
                      <a:pt x="48537" y="108318"/>
                    </a:cubicBezTo>
                    <a:cubicBezTo>
                      <a:pt x="37921" y="108017"/>
                      <a:pt x="28585" y="101190"/>
                      <a:pt x="25097" y="91152"/>
                    </a:cubicBezTo>
                    <a:lnTo>
                      <a:pt x="0" y="15861"/>
                    </a:lnTo>
                    <a:lnTo>
                      <a:pt x="47684" y="0"/>
                    </a:lnTo>
                    <a:lnTo>
                      <a:pt x="67761" y="60533"/>
                    </a:lnTo>
                    <a:cubicBezTo>
                      <a:pt x="123828" y="74889"/>
                      <a:pt x="170282" y="114040"/>
                      <a:pt x="193948" y="166869"/>
                    </a:cubicBezTo>
                    <a:cubicBezTo>
                      <a:pt x="225971" y="191965"/>
                      <a:pt x="266754" y="255761"/>
                      <a:pt x="222056" y="345407"/>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19" name="Freeform: Shape 18">
                <a:extLst>
                  <a:ext uri="{FF2B5EF4-FFF2-40B4-BE49-F238E27FC236}">
                    <a16:creationId xmlns:a16="http://schemas.microsoft.com/office/drawing/2014/main" id="{F378B533-E9C7-4115-AB20-10E5D13D2F10}"/>
                  </a:ext>
                </a:extLst>
              </p:cNvPr>
              <p:cNvSpPr/>
              <p:nvPr/>
            </p:nvSpPr>
            <p:spPr>
              <a:xfrm>
                <a:off x="5037922" y="5164583"/>
                <a:ext cx="150693" cy="150686"/>
              </a:xfrm>
              <a:custGeom>
                <a:avLst/>
                <a:gdLst>
                  <a:gd name="connsiteX0" fmla="*/ 100387 w 150693"/>
                  <a:gd name="connsiteY0" fmla="*/ 150687 h 150686"/>
                  <a:gd name="connsiteX1" fmla="*/ 7629 w 150693"/>
                  <a:gd name="connsiteY1" fmla="*/ 50300 h 150686"/>
                  <a:gd name="connsiteX2" fmla="*/ 0 w 150693"/>
                  <a:gd name="connsiteY2" fmla="*/ 50300 h 150686"/>
                  <a:gd name="connsiteX3" fmla="*/ 0 w 150693"/>
                  <a:gd name="connsiteY3" fmla="*/ 106 h 150686"/>
                  <a:gd name="connsiteX4" fmla="*/ 150581 w 150693"/>
                  <a:gd name="connsiteY4" fmla="*/ 139694 h 150686"/>
                  <a:gd name="connsiteX5" fmla="*/ 150581 w 150693"/>
                  <a:gd name="connsiteY5" fmla="*/ 150687 h 150686"/>
                  <a:gd name="connsiteX6" fmla="*/ 125484 w 150693"/>
                  <a:gd name="connsiteY6" fmla="*/ 150687 h 1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93" h="150686">
                    <a:moveTo>
                      <a:pt x="100387" y="150687"/>
                    </a:moveTo>
                    <a:cubicBezTo>
                      <a:pt x="102495" y="97356"/>
                      <a:pt x="60960" y="52408"/>
                      <a:pt x="7629" y="50300"/>
                    </a:cubicBezTo>
                    <a:cubicBezTo>
                      <a:pt x="5095" y="50199"/>
                      <a:pt x="2535" y="50199"/>
                      <a:pt x="0" y="50300"/>
                    </a:cubicBezTo>
                    <a:lnTo>
                      <a:pt x="0" y="106"/>
                    </a:lnTo>
                    <a:cubicBezTo>
                      <a:pt x="80134" y="-2931"/>
                      <a:pt x="147544" y="59560"/>
                      <a:pt x="150581" y="139694"/>
                    </a:cubicBezTo>
                    <a:cubicBezTo>
                      <a:pt x="150731" y="143359"/>
                      <a:pt x="150731" y="147023"/>
                      <a:pt x="150581" y="150687"/>
                    </a:cubicBezTo>
                    <a:lnTo>
                      <a:pt x="125484" y="150687"/>
                    </a:ln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21" name="Freeform: Shape 20">
                <a:extLst>
                  <a:ext uri="{FF2B5EF4-FFF2-40B4-BE49-F238E27FC236}">
                    <a16:creationId xmlns:a16="http://schemas.microsoft.com/office/drawing/2014/main" id="{C816DBEF-D4B7-414D-B020-A26DF85231F1}"/>
                  </a:ext>
                </a:extLst>
              </p:cNvPr>
              <p:cNvSpPr/>
              <p:nvPr/>
            </p:nvSpPr>
            <p:spPr>
              <a:xfrm>
                <a:off x="5127091" y="5032880"/>
                <a:ext cx="136702" cy="79106"/>
              </a:xfrm>
              <a:custGeom>
                <a:avLst/>
                <a:gdLst>
                  <a:gd name="connsiteX0" fmla="*/ 22436 w 136702"/>
                  <a:gd name="connsiteY0" fmla="*/ 79107 h 79106"/>
                  <a:gd name="connsiteX1" fmla="*/ 0 w 136702"/>
                  <a:gd name="connsiteY1" fmla="*/ 34183 h 79106"/>
                  <a:gd name="connsiteX2" fmla="*/ 121820 w 136702"/>
                  <a:gd name="connsiteY2" fmla="*/ 5974 h 79106"/>
                  <a:gd name="connsiteX3" fmla="*/ 136702 w 136702"/>
                  <a:gd name="connsiteY3" fmla="*/ 31423 h 79106"/>
                  <a:gd name="connsiteX4" fmla="*/ 99684 w 136702"/>
                  <a:gd name="connsiteY4" fmla="*/ 50270 h 79106"/>
                  <a:gd name="connsiteX5" fmla="*/ 22436 w 136702"/>
                  <a:gd name="connsiteY5" fmla="*/ 79107 h 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702" h="79106">
                    <a:moveTo>
                      <a:pt x="22436" y="79107"/>
                    </a:moveTo>
                    <a:lnTo>
                      <a:pt x="0" y="34183"/>
                    </a:lnTo>
                    <a:cubicBezTo>
                      <a:pt x="81414" y="-6549"/>
                      <a:pt x="106711" y="-3462"/>
                      <a:pt x="121820" y="5974"/>
                    </a:cubicBezTo>
                    <a:cubicBezTo>
                      <a:pt x="130829" y="11345"/>
                      <a:pt x="136451" y="20957"/>
                      <a:pt x="136702" y="31423"/>
                    </a:cubicBezTo>
                    <a:cubicBezTo>
                      <a:pt x="136702" y="31423"/>
                      <a:pt x="107690" y="45552"/>
                      <a:pt x="99684" y="50270"/>
                    </a:cubicBezTo>
                    <a:cubicBezTo>
                      <a:pt x="99057" y="50195"/>
                      <a:pt x="82669" y="48990"/>
                      <a:pt x="22436" y="79107"/>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30" name="Freeform: Shape 29">
                <a:extLst>
                  <a:ext uri="{FF2B5EF4-FFF2-40B4-BE49-F238E27FC236}">
                    <a16:creationId xmlns:a16="http://schemas.microsoft.com/office/drawing/2014/main" id="{6A6E0925-6AFC-4E70-A2F5-FF4E903E2129}"/>
                  </a:ext>
                </a:extLst>
              </p:cNvPr>
              <p:cNvSpPr/>
              <p:nvPr/>
            </p:nvSpPr>
            <p:spPr>
              <a:xfrm>
                <a:off x="4157852" y="5179946"/>
                <a:ext cx="72681" cy="111605"/>
              </a:xfrm>
              <a:custGeom>
                <a:avLst/>
                <a:gdLst>
                  <a:gd name="connsiteX0" fmla="*/ 50194 w 72680"/>
                  <a:gd name="connsiteY0" fmla="*/ 111605 h 111605"/>
                  <a:gd name="connsiteX1" fmla="*/ 0 w 72680"/>
                  <a:gd name="connsiteY1" fmla="*/ 111605 h 111605"/>
                  <a:gd name="connsiteX2" fmla="*/ 27732 w 72680"/>
                  <a:gd name="connsiteY2" fmla="*/ 0 h 111605"/>
                  <a:gd name="connsiteX3" fmla="*/ 72680 w 72680"/>
                  <a:gd name="connsiteY3" fmla="*/ 22411 h 111605"/>
                  <a:gd name="connsiteX4" fmla="*/ 50194 w 72680"/>
                  <a:gd name="connsiteY4" fmla="*/ 111605 h 111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80" h="111605">
                    <a:moveTo>
                      <a:pt x="50194" y="111605"/>
                    </a:moveTo>
                    <a:lnTo>
                      <a:pt x="0" y="111605"/>
                    </a:lnTo>
                    <a:cubicBezTo>
                      <a:pt x="1556" y="72906"/>
                      <a:pt x="10992" y="34935"/>
                      <a:pt x="27732" y="0"/>
                    </a:cubicBezTo>
                    <a:lnTo>
                      <a:pt x="72680" y="22411"/>
                    </a:lnTo>
                    <a:cubicBezTo>
                      <a:pt x="59379" y="50369"/>
                      <a:pt x="51724" y="80686"/>
                      <a:pt x="50194" y="111605"/>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31" name="Freeform: Shape 30">
                <a:extLst>
                  <a:ext uri="{FF2B5EF4-FFF2-40B4-BE49-F238E27FC236}">
                    <a16:creationId xmlns:a16="http://schemas.microsoft.com/office/drawing/2014/main" id="{49745999-755E-4B28-82FE-8582E09DCE49}"/>
                  </a:ext>
                </a:extLst>
              </p:cNvPr>
              <p:cNvSpPr/>
              <p:nvPr/>
            </p:nvSpPr>
            <p:spPr>
              <a:xfrm>
                <a:off x="4251402" y="5165144"/>
                <a:ext cx="440698" cy="173619"/>
              </a:xfrm>
              <a:custGeom>
                <a:avLst/>
                <a:gdLst>
                  <a:gd name="connsiteX0" fmla="*/ 12197 w 440699"/>
                  <a:gd name="connsiteY0" fmla="*/ 173620 h 173619"/>
                  <a:gd name="connsiteX1" fmla="*/ 0 w 440699"/>
                  <a:gd name="connsiteY1" fmla="*/ 124932 h 173619"/>
                  <a:gd name="connsiteX2" fmla="*/ 164058 w 440699"/>
                  <a:gd name="connsiteY2" fmla="*/ 31145 h 173619"/>
                  <a:gd name="connsiteX3" fmla="*/ 181801 w 440699"/>
                  <a:gd name="connsiteY3" fmla="*/ 23792 h 173619"/>
                  <a:gd name="connsiteX4" fmla="*/ 424838 w 440699"/>
                  <a:gd name="connsiteY4" fmla="*/ 0 h 173619"/>
                  <a:gd name="connsiteX5" fmla="*/ 440700 w 440699"/>
                  <a:gd name="connsiteY5" fmla="*/ 47684 h 173619"/>
                  <a:gd name="connsiteX6" fmla="*/ 192041 w 440699"/>
                  <a:gd name="connsiteY6" fmla="*/ 74010 h 173619"/>
                  <a:gd name="connsiteX7" fmla="*/ 12197 w 440699"/>
                  <a:gd name="connsiteY7" fmla="*/ 173620 h 17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99" h="173619">
                    <a:moveTo>
                      <a:pt x="12197" y="173620"/>
                    </a:moveTo>
                    <a:lnTo>
                      <a:pt x="0" y="124932"/>
                    </a:lnTo>
                    <a:cubicBezTo>
                      <a:pt x="61387" y="107188"/>
                      <a:pt x="117629" y="75014"/>
                      <a:pt x="164058" y="31145"/>
                    </a:cubicBezTo>
                    <a:cubicBezTo>
                      <a:pt x="168751" y="26427"/>
                      <a:pt x="175150" y="23792"/>
                      <a:pt x="181801" y="23792"/>
                    </a:cubicBezTo>
                    <a:cubicBezTo>
                      <a:pt x="183508" y="23792"/>
                      <a:pt x="354291" y="23491"/>
                      <a:pt x="424838" y="0"/>
                    </a:cubicBezTo>
                    <a:lnTo>
                      <a:pt x="440700" y="47684"/>
                    </a:lnTo>
                    <a:cubicBezTo>
                      <a:pt x="372361" y="70472"/>
                      <a:pt x="231493" y="73584"/>
                      <a:pt x="192041" y="74010"/>
                    </a:cubicBezTo>
                    <a:cubicBezTo>
                      <a:pt x="140617" y="120690"/>
                      <a:pt x="79055" y="154772"/>
                      <a:pt x="12197" y="173620"/>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32" name="Freeform: Shape 31">
                <a:extLst>
                  <a:ext uri="{FF2B5EF4-FFF2-40B4-BE49-F238E27FC236}">
                    <a16:creationId xmlns:a16="http://schemas.microsoft.com/office/drawing/2014/main" id="{35EBC7E5-7231-4722-9EF4-62ADE9084915}"/>
                  </a:ext>
                </a:extLst>
              </p:cNvPr>
              <p:cNvSpPr/>
              <p:nvPr/>
            </p:nvSpPr>
            <p:spPr>
              <a:xfrm>
                <a:off x="3732890" y="4475858"/>
                <a:ext cx="329392" cy="312379"/>
              </a:xfrm>
              <a:custGeom>
                <a:avLst/>
                <a:gdLst>
                  <a:gd name="connsiteX0" fmla="*/ 0 w 329392"/>
                  <a:gd name="connsiteY0" fmla="*/ 312380 h 312379"/>
                  <a:gd name="connsiteX1" fmla="*/ 0 w 329392"/>
                  <a:gd name="connsiteY1" fmla="*/ 262186 h 312379"/>
                  <a:gd name="connsiteX2" fmla="*/ 75290 w 329392"/>
                  <a:gd name="connsiteY2" fmla="*/ 235684 h 312379"/>
                  <a:gd name="connsiteX3" fmla="*/ 90750 w 329392"/>
                  <a:gd name="connsiteY3" fmla="*/ 213097 h 312379"/>
                  <a:gd name="connsiteX4" fmla="*/ 118080 w 329392"/>
                  <a:gd name="connsiteY4" fmla="*/ 219245 h 312379"/>
                  <a:gd name="connsiteX5" fmla="*/ 189932 w 329392"/>
                  <a:gd name="connsiteY5" fmla="*/ 236813 h 312379"/>
                  <a:gd name="connsiteX6" fmla="*/ 203359 w 329392"/>
                  <a:gd name="connsiteY6" fmla="*/ 173042 h 312379"/>
                  <a:gd name="connsiteX7" fmla="*/ 208077 w 329392"/>
                  <a:gd name="connsiteY7" fmla="*/ 144081 h 312379"/>
                  <a:gd name="connsiteX8" fmla="*/ 278022 w 329392"/>
                  <a:gd name="connsiteY8" fmla="*/ 21106 h 312379"/>
                  <a:gd name="connsiteX9" fmla="*/ 323748 w 329392"/>
                  <a:gd name="connsiteY9" fmla="*/ 0 h 312379"/>
                  <a:gd name="connsiteX10" fmla="*/ 254506 w 329392"/>
                  <a:gd name="connsiteY10" fmla="*/ 168500 h 312379"/>
                  <a:gd name="connsiteX11" fmla="*/ 218643 w 329392"/>
                  <a:gd name="connsiteY11" fmla="*/ 279930 h 312379"/>
                  <a:gd name="connsiteX12" fmla="*/ 200774 w 329392"/>
                  <a:gd name="connsiteY12" fmla="*/ 287283 h 312379"/>
                  <a:gd name="connsiteX13" fmla="*/ 111781 w 329392"/>
                  <a:gd name="connsiteY13" fmla="*/ 272802 h 312379"/>
                  <a:gd name="connsiteX14" fmla="*/ 0 w 329392"/>
                  <a:gd name="connsiteY14" fmla="*/ 312380 h 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392" h="312379">
                    <a:moveTo>
                      <a:pt x="0" y="312380"/>
                    </a:moveTo>
                    <a:lnTo>
                      <a:pt x="0" y="262186"/>
                    </a:lnTo>
                    <a:cubicBezTo>
                      <a:pt x="56794" y="262186"/>
                      <a:pt x="74111" y="244869"/>
                      <a:pt x="75290" y="235684"/>
                    </a:cubicBezTo>
                    <a:cubicBezTo>
                      <a:pt x="75265" y="225670"/>
                      <a:pt x="81414" y="216711"/>
                      <a:pt x="90750" y="213097"/>
                    </a:cubicBezTo>
                    <a:cubicBezTo>
                      <a:pt x="100262" y="209483"/>
                      <a:pt x="111028" y="211892"/>
                      <a:pt x="118080" y="219245"/>
                    </a:cubicBezTo>
                    <a:cubicBezTo>
                      <a:pt x="140115" y="231166"/>
                      <a:pt x="164861" y="237215"/>
                      <a:pt x="189932" y="236813"/>
                    </a:cubicBezTo>
                    <a:cubicBezTo>
                      <a:pt x="206321" y="219923"/>
                      <a:pt x="211566" y="195102"/>
                      <a:pt x="203359" y="173042"/>
                    </a:cubicBezTo>
                    <a:cubicBezTo>
                      <a:pt x="198541" y="163380"/>
                      <a:pt x="200448" y="151710"/>
                      <a:pt x="208077" y="144081"/>
                    </a:cubicBezTo>
                    <a:cubicBezTo>
                      <a:pt x="290571" y="61587"/>
                      <a:pt x="278173" y="21433"/>
                      <a:pt x="278022" y="21106"/>
                    </a:cubicBezTo>
                    <a:lnTo>
                      <a:pt x="323748" y="0"/>
                    </a:lnTo>
                    <a:cubicBezTo>
                      <a:pt x="329069" y="10691"/>
                      <a:pt x="349924" y="67761"/>
                      <a:pt x="254506" y="168500"/>
                    </a:cubicBezTo>
                    <a:cubicBezTo>
                      <a:pt x="263592" y="209408"/>
                      <a:pt x="249889" y="252022"/>
                      <a:pt x="218643" y="279930"/>
                    </a:cubicBezTo>
                    <a:cubicBezTo>
                      <a:pt x="213900" y="284673"/>
                      <a:pt x="207475" y="287308"/>
                      <a:pt x="200774" y="287283"/>
                    </a:cubicBezTo>
                    <a:cubicBezTo>
                      <a:pt x="170508" y="287484"/>
                      <a:pt x="140417" y="282590"/>
                      <a:pt x="111781" y="272802"/>
                    </a:cubicBezTo>
                    <a:cubicBezTo>
                      <a:pt x="96798" y="292302"/>
                      <a:pt x="65478" y="312380"/>
                      <a:pt x="0" y="312380"/>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34" name="Freeform: Shape 33">
                <a:extLst>
                  <a:ext uri="{FF2B5EF4-FFF2-40B4-BE49-F238E27FC236}">
                    <a16:creationId xmlns:a16="http://schemas.microsoft.com/office/drawing/2014/main" id="{AEDDC77E-D6E2-4F96-AC39-A1808E18E22F}"/>
                  </a:ext>
                </a:extLst>
              </p:cNvPr>
              <p:cNvSpPr/>
              <p:nvPr/>
            </p:nvSpPr>
            <p:spPr>
              <a:xfrm>
                <a:off x="3757234" y="4714125"/>
                <a:ext cx="276011" cy="299982"/>
              </a:xfrm>
              <a:custGeom>
                <a:avLst/>
                <a:gdLst>
                  <a:gd name="connsiteX0" fmla="*/ 125431 w 276011"/>
                  <a:gd name="connsiteY0" fmla="*/ 299982 h 299981"/>
                  <a:gd name="connsiteX1" fmla="*/ 117551 w 276011"/>
                  <a:gd name="connsiteY1" fmla="*/ 298702 h 299981"/>
                  <a:gd name="connsiteX2" fmla="*/ 42812 w 276011"/>
                  <a:gd name="connsiteY2" fmla="*/ 292628 h 299981"/>
                  <a:gd name="connsiteX3" fmla="*/ 7326 w 276011"/>
                  <a:gd name="connsiteY3" fmla="*/ 292578 h 299981"/>
                  <a:gd name="connsiteX4" fmla="*/ 4163 w 276011"/>
                  <a:gd name="connsiteY4" fmla="*/ 261007 h 299981"/>
                  <a:gd name="connsiteX5" fmla="*/ 27704 w 276011"/>
                  <a:gd name="connsiteY5" fmla="*/ 160619 h 299981"/>
                  <a:gd name="connsiteX6" fmla="*/ 72627 w 276011"/>
                  <a:gd name="connsiteY6" fmla="*/ 138183 h 299981"/>
                  <a:gd name="connsiteX7" fmla="*/ 71096 w 276011"/>
                  <a:gd name="connsiteY7" fmla="*/ 238570 h 299981"/>
                  <a:gd name="connsiteX8" fmla="*/ 114740 w 276011"/>
                  <a:gd name="connsiteY8" fmla="*/ 245497 h 299981"/>
                  <a:gd name="connsiteX9" fmla="*/ 205741 w 276011"/>
                  <a:gd name="connsiteY9" fmla="*/ 201151 h 299981"/>
                  <a:gd name="connsiteX10" fmla="*/ 225818 w 276011"/>
                  <a:gd name="connsiteY10" fmla="*/ 121418 h 299981"/>
                  <a:gd name="connsiteX11" fmla="*/ 167619 w 276011"/>
                  <a:gd name="connsiteY11" fmla="*/ 47684 h 299981"/>
                  <a:gd name="connsiteX12" fmla="*/ 183605 w 276011"/>
                  <a:gd name="connsiteY12" fmla="*/ 0 h 299981"/>
                  <a:gd name="connsiteX13" fmla="*/ 276012 w 276011"/>
                  <a:gd name="connsiteY13" fmla="*/ 124304 h 299981"/>
                  <a:gd name="connsiteX14" fmla="*/ 275259 w 276011"/>
                  <a:gd name="connsiteY14" fmla="*/ 130403 h 299981"/>
                  <a:gd name="connsiteX15" fmla="*/ 250162 w 276011"/>
                  <a:gd name="connsiteY15" fmla="*/ 230790 h 299981"/>
                  <a:gd name="connsiteX16" fmla="*/ 225818 w 276011"/>
                  <a:gd name="connsiteY16" fmla="*/ 249788 h 299981"/>
                  <a:gd name="connsiteX17" fmla="*/ 147893 w 276011"/>
                  <a:gd name="connsiteY17" fmla="*/ 286103 h 299981"/>
                  <a:gd name="connsiteX18" fmla="*/ 125431 w 276011"/>
                  <a:gd name="connsiteY18" fmla="*/ 299982 h 29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6011" h="299981">
                    <a:moveTo>
                      <a:pt x="125431" y="299982"/>
                    </a:moveTo>
                    <a:cubicBezTo>
                      <a:pt x="122746" y="299982"/>
                      <a:pt x="120085" y="299530"/>
                      <a:pt x="117551" y="298702"/>
                    </a:cubicBezTo>
                    <a:cubicBezTo>
                      <a:pt x="86907" y="288663"/>
                      <a:pt x="49789" y="285551"/>
                      <a:pt x="42812" y="292628"/>
                    </a:cubicBezTo>
                    <a:cubicBezTo>
                      <a:pt x="33000" y="302416"/>
                      <a:pt x="17113" y="302391"/>
                      <a:pt x="7326" y="292578"/>
                    </a:cubicBezTo>
                    <a:cubicBezTo>
                      <a:pt x="-1082" y="284146"/>
                      <a:pt x="-2412" y="270945"/>
                      <a:pt x="4163" y="261007"/>
                    </a:cubicBezTo>
                    <a:cubicBezTo>
                      <a:pt x="15080" y="244543"/>
                      <a:pt x="42762" y="190736"/>
                      <a:pt x="27704" y="160619"/>
                    </a:cubicBezTo>
                    <a:lnTo>
                      <a:pt x="72627" y="138183"/>
                    </a:lnTo>
                    <a:cubicBezTo>
                      <a:pt x="85778" y="170457"/>
                      <a:pt x="85226" y="206697"/>
                      <a:pt x="71096" y="238570"/>
                    </a:cubicBezTo>
                    <a:cubicBezTo>
                      <a:pt x="85828" y="239448"/>
                      <a:pt x="100460" y="241757"/>
                      <a:pt x="114740" y="245497"/>
                    </a:cubicBezTo>
                    <a:cubicBezTo>
                      <a:pt x="138657" y="220124"/>
                      <a:pt x="171032" y="204363"/>
                      <a:pt x="205741" y="201151"/>
                    </a:cubicBezTo>
                    <a:lnTo>
                      <a:pt x="225818" y="121418"/>
                    </a:lnTo>
                    <a:cubicBezTo>
                      <a:pt x="222505" y="87563"/>
                      <a:pt x="199768" y="58777"/>
                      <a:pt x="167619" y="47684"/>
                    </a:cubicBezTo>
                    <a:lnTo>
                      <a:pt x="183605" y="0"/>
                    </a:lnTo>
                    <a:cubicBezTo>
                      <a:pt x="187345" y="1330"/>
                      <a:pt x="276012" y="31998"/>
                      <a:pt x="276012" y="124304"/>
                    </a:cubicBezTo>
                    <a:cubicBezTo>
                      <a:pt x="276012" y="126362"/>
                      <a:pt x="275761" y="128420"/>
                      <a:pt x="275259" y="130403"/>
                    </a:cubicBezTo>
                    <a:lnTo>
                      <a:pt x="250162" y="230790"/>
                    </a:lnTo>
                    <a:cubicBezTo>
                      <a:pt x="247376" y="241958"/>
                      <a:pt x="237338" y="249788"/>
                      <a:pt x="225818" y="249788"/>
                    </a:cubicBezTo>
                    <a:cubicBezTo>
                      <a:pt x="225291" y="249788"/>
                      <a:pt x="165360" y="251169"/>
                      <a:pt x="147893" y="286103"/>
                    </a:cubicBezTo>
                    <a:cubicBezTo>
                      <a:pt x="143651" y="294611"/>
                      <a:pt x="134943" y="299982"/>
                      <a:pt x="125431" y="299982"/>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35" name="Freeform: Shape 34">
                <a:extLst>
                  <a:ext uri="{FF2B5EF4-FFF2-40B4-BE49-F238E27FC236}">
                    <a16:creationId xmlns:a16="http://schemas.microsoft.com/office/drawing/2014/main" id="{FC1B4DB3-5A09-48A1-9A3E-8B93A9BC23B7}"/>
                  </a:ext>
                </a:extLst>
              </p:cNvPr>
              <p:cNvSpPr/>
              <p:nvPr/>
            </p:nvSpPr>
            <p:spPr>
              <a:xfrm>
                <a:off x="3999644" y="4763141"/>
                <a:ext cx="282740" cy="98605"/>
              </a:xfrm>
              <a:custGeom>
                <a:avLst/>
                <a:gdLst>
                  <a:gd name="connsiteX0" fmla="*/ 18622 w 282740"/>
                  <a:gd name="connsiteY0" fmla="*/ 98605 h 98605"/>
                  <a:gd name="connsiteX1" fmla="*/ 0 w 282740"/>
                  <a:gd name="connsiteY1" fmla="*/ 51975 h 98605"/>
                  <a:gd name="connsiteX2" fmla="*/ 210085 w 282740"/>
                  <a:gd name="connsiteY2" fmla="*/ 0 h 98605"/>
                  <a:gd name="connsiteX3" fmla="*/ 282740 w 282740"/>
                  <a:gd name="connsiteY3" fmla="*/ 64072 h 98605"/>
                  <a:gd name="connsiteX4" fmla="*/ 237817 w 282740"/>
                  <a:gd name="connsiteY4" fmla="*/ 86509 h 98605"/>
                  <a:gd name="connsiteX5" fmla="*/ 208052 w 282740"/>
                  <a:gd name="connsiteY5" fmla="*/ 50194 h 98605"/>
                  <a:gd name="connsiteX6" fmla="*/ 18622 w 282740"/>
                  <a:gd name="connsiteY6" fmla="*/ 98605 h 9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40" h="98605">
                    <a:moveTo>
                      <a:pt x="18622" y="98605"/>
                    </a:moveTo>
                    <a:lnTo>
                      <a:pt x="0" y="51975"/>
                    </a:lnTo>
                    <a:cubicBezTo>
                      <a:pt x="5295" y="49867"/>
                      <a:pt x="130880" y="0"/>
                      <a:pt x="210085" y="0"/>
                    </a:cubicBezTo>
                    <a:cubicBezTo>
                      <a:pt x="216886" y="0"/>
                      <a:pt x="252248" y="3087"/>
                      <a:pt x="282740" y="64072"/>
                    </a:cubicBezTo>
                    <a:lnTo>
                      <a:pt x="237817" y="86509"/>
                    </a:lnTo>
                    <a:cubicBezTo>
                      <a:pt x="223386" y="57622"/>
                      <a:pt x="210913" y="51373"/>
                      <a:pt x="208052" y="50194"/>
                    </a:cubicBezTo>
                    <a:cubicBezTo>
                      <a:pt x="138133" y="51122"/>
                      <a:pt x="19826" y="98103"/>
                      <a:pt x="18622" y="98605"/>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36" name="Freeform: Shape 35">
                <a:extLst>
                  <a:ext uri="{FF2B5EF4-FFF2-40B4-BE49-F238E27FC236}">
                    <a16:creationId xmlns:a16="http://schemas.microsoft.com/office/drawing/2014/main" id="{85018820-B92B-4006-B9BC-44A0F97692EE}"/>
                  </a:ext>
                </a:extLst>
              </p:cNvPr>
              <p:cNvSpPr/>
              <p:nvPr/>
            </p:nvSpPr>
            <p:spPr>
              <a:xfrm>
                <a:off x="4173441" y="4487069"/>
                <a:ext cx="330096" cy="307267"/>
              </a:xfrm>
              <a:custGeom>
                <a:avLst/>
                <a:gdLst>
                  <a:gd name="connsiteX0" fmla="*/ 11944 w 330096"/>
                  <a:gd name="connsiteY0" fmla="*/ 307268 h 307267"/>
                  <a:gd name="connsiteX1" fmla="*/ 13827 w 330096"/>
                  <a:gd name="connsiteY1" fmla="*/ 139370 h 307267"/>
                  <a:gd name="connsiteX2" fmla="*/ 25070 w 330096"/>
                  <a:gd name="connsiteY2" fmla="*/ 128127 h 307267"/>
                  <a:gd name="connsiteX3" fmla="*/ 112683 w 330096"/>
                  <a:gd name="connsiteY3" fmla="*/ 101926 h 307267"/>
                  <a:gd name="connsiteX4" fmla="*/ 186869 w 330096"/>
                  <a:gd name="connsiteY4" fmla="*/ 8 h 307267"/>
                  <a:gd name="connsiteX5" fmla="*/ 279903 w 330096"/>
                  <a:gd name="connsiteY5" fmla="*/ 32458 h 307267"/>
                  <a:gd name="connsiteX6" fmla="*/ 330096 w 330096"/>
                  <a:gd name="connsiteY6" fmla="*/ 82652 h 307267"/>
                  <a:gd name="connsiteX7" fmla="*/ 294609 w 330096"/>
                  <a:gd name="connsiteY7" fmla="*/ 118138 h 307267"/>
                  <a:gd name="connsiteX8" fmla="*/ 244416 w 330096"/>
                  <a:gd name="connsiteY8" fmla="*/ 67945 h 307267"/>
                  <a:gd name="connsiteX9" fmla="*/ 186869 w 330096"/>
                  <a:gd name="connsiteY9" fmla="*/ 50201 h 307267"/>
                  <a:gd name="connsiteX10" fmla="*/ 161772 w 330096"/>
                  <a:gd name="connsiteY10" fmla="*/ 125492 h 307267"/>
                  <a:gd name="connsiteX11" fmla="*/ 136675 w 330096"/>
                  <a:gd name="connsiteY11" fmla="*/ 150589 h 307267"/>
                  <a:gd name="connsiteX12" fmla="*/ 55638 w 330096"/>
                  <a:gd name="connsiteY12" fmla="*/ 169386 h 307267"/>
                  <a:gd name="connsiteX13" fmla="*/ 60657 w 330096"/>
                  <a:gd name="connsiteY13" fmla="*/ 295096 h 30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096" h="307267">
                    <a:moveTo>
                      <a:pt x="11944" y="307268"/>
                    </a:moveTo>
                    <a:cubicBezTo>
                      <a:pt x="9133" y="296049"/>
                      <a:pt x="-14583" y="196215"/>
                      <a:pt x="13827" y="139370"/>
                    </a:cubicBezTo>
                    <a:cubicBezTo>
                      <a:pt x="16261" y="134502"/>
                      <a:pt x="20201" y="130561"/>
                      <a:pt x="25070" y="128127"/>
                    </a:cubicBezTo>
                    <a:cubicBezTo>
                      <a:pt x="52777" y="115001"/>
                      <a:pt x="82316" y="106142"/>
                      <a:pt x="112683" y="101926"/>
                    </a:cubicBezTo>
                    <a:cubicBezTo>
                      <a:pt x="117476" y="50728"/>
                      <a:pt x="138733" y="8"/>
                      <a:pt x="186869" y="8"/>
                    </a:cubicBezTo>
                    <a:cubicBezTo>
                      <a:pt x="220724" y="-344"/>
                      <a:pt x="253626" y="11126"/>
                      <a:pt x="279903" y="32458"/>
                    </a:cubicBezTo>
                    <a:lnTo>
                      <a:pt x="330096" y="82652"/>
                    </a:lnTo>
                    <a:lnTo>
                      <a:pt x="294609" y="118138"/>
                    </a:lnTo>
                    <a:lnTo>
                      <a:pt x="244416" y="67945"/>
                    </a:lnTo>
                    <a:cubicBezTo>
                      <a:pt x="227551" y="56174"/>
                      <a:pt x="207423" y="49976"/>
                      <a:pt x="186869" y="50201"/>
                    </a:cubicBezTo>
                    <a:cubicBezTo>
                      <a:pt x="171811" y="50201"/>
                      <a:pt x="161923" y="94823"/>
                      <a:pt x="161772" y="125492"/>
                    </a:cubicBezTo>
                    <a:cubicBezTo>
                      <a:pt x="161772" y="139345"/>
                      <a:pt x="150529" y="150589"/>
                      <a:pt x="136675" y="150589"/>
                    </a:cubicBezTo>
                    <a:cubicBezTo>
                      <a:pt x="108717" y="151768"/>
                      <a:pt x="81237" y="158143"/>
                      <a:pt x="55638" y="169386"/>
                    </a:cubicBezTo>
                    <a:cubicBezTo>
                      <a:pt x="47808" y="211122"/>
                      <a:pt x="49539" y="254113"/>
                      <a:pt x="60657" y="295096"/>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37" name="Freeform: Shape 36">
                <a:extLst>
                  <a:ext uri="{FF2B5EF4-FFF2-40B4-BE49-F238E27FC236}">
                    <a16:creationId xmlns:a16="http://schemas.microsoft.com/office/drawing/2014/main" id="{02F5EE44-B8D3-48EC-BA58-E792DD0272A3}"/>
                  </a:ext>
                </a:extLst>
              </p:cNvPr>
              <p:cNvSpPr/>
              <p:nvPr/>
            </p:nvSpPr>
            <p:spPr>
              <a:xfrm>
                <a:off x="4134438" y="4400568"/>
                <a:ext cx="153924" cy="254832"/>
              </a:xfrm>
              <a:custGeom>
                <a:avLst/>
                <a:gdLst>
                  <a:gd name="connsiteX0" fmla="*/ 57547 w 153924"/>
                  <a:gd name="connsiteY0" fmla="*/ 254833 h 254832"/>
                  <a:gd name="connsiteX1" fmla="*/ 0 w 153924"/>
                  <a:gd name="connsiteY1" fmla="*/ 111605 h 254832"/>
                  <a:gd name="connsiteX2" fmla="*/ 15761 w 153924"/>
                  <a:gd name="connsiteY2" fmla="*/ 88316 h 254832"/>
                  <a:gd name="connsiteX3" fmla="*/ 103022 w 153924"/>
                  <a:gd name="connsiteY3" fmla="*/ 27933 h 254832"/>
                  <a:gd name="connsiteX4" fmla="*/ 103022 w 153924"/>
                  <a:gd name="connsiteY4" fmla="*/ 22437 h 254832"/>
                  <a:gd name="connsiteX5" fmla="*/ 147946 w 153924"/>
                  <a:gd name="connsiteY5" fmla="*/ 0 h 254832"/>
                  <a:gd name="connsiteX6" fmla="*/ 149953 w 153924"/>
                  <a:gd name="connsiteY6" fmla="*/ 45777 h 254832"/>
                  <a:gd name="connsiteX7" fmla="*/ 51097 w 153924"/>
                  <a:gd name="connsiteY7" fmla="*/ 127667 h 254832"/>
                  <a:gd name="connsiteX8" fmla="*/ 93109 w 153924"/>
                  <a:gd name="connsiteY8" fmla="*/ 219522 h 25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924" h="254832">
                    <a:moveTo>
                      <a:pt x="57547" y="254833"/>
                    </a:moveTo>
                    <a:cubicBezTo>
                      <a:pt x="21458" y="215757"/>
                      <a:pt x="979" y="164785"/>
                      <a:pt x="0" y="111605"/>
                    </a:cubicBezTo>
                    <a:cubicBezTo>
                      <a:pt x="0" y="101341"/>
                      <a:pt x="6249" y="92130"/>
                      <a:pt x="15761" y="88316"/>
                    </a:cubicBezTo>
                    <a:cubicBezTo>
                      <a:pt x="46379" y="76018"/>
                      <a:pt x="95293" y="48336"/>
                      <a:pt x="103022" y="27933"/>
                    </a:cubicBezTo>
                    <a:cubicBezTo>
                      <a:pt x="103976" y="26226"/>
                      <a:pt x="103976" y="24143"/>
                      <a:pt x="103022" y="22437"/>
                    </a:cubicBezTo>
                    <a:lnTo>
                      <a:pt x="147946" y="0"/>
                    </a:lnTo>
                    <a:cubicBezTo>
                      <a:pt x="155148" y="14255"/>
                      <a:pt x="155876" y="30944"/>
                      <a:pt x="149953" y="45777"/>
                    </a:cubicBezTo>
                    <a:cubicBezTo>
                      <a:pt x="135322" y="84225"/>
                      <a:pt x="80761" y="113964"/>
                      <a:pt x="51097" y="127667"/>
                    </a:cubicBezTo>
                    <a:cubicBezTo>
                      <a:pt x="55539" y="161824"/>
                      <a:pt x="70171" y="193822"/>
                      <a:pt x="93109" y="219522"/>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38" name="Freeform: Shape 37">
                <a:extLst>
                  <a:ext uri="{FF2B5EF4-FFF2-40B4-BE49-F238E27FC236}">
                    <a16:creationId xmlns:a16="http://schemas.microsoft.com/office/drawing/2014/main" id="{D9FECBA1-0F74-4C61-BEB6-721BC3BBDC53}"/>
                  </a:ext>
                </a:extLst>
              </p:cNvPr>
              <p:cNvSpPr/>
              <p:nvPr/>
            </p:nvSpPr>
            <p:spPr>
              <a:xfrm>
                <a:off x="4639587" y="4821089"/>
                <a:ext cx="183809" cy="140316"/>
              </a:xfrm>
              <a:custGeom>
                <a:avLst/>
                <a:gdLst>
                  <a:gd name="connsiteX0" fmla="*/ 161247 w 183808"/>
                  <a:gd name="connsiteY0" fmla="*/ 140316 h 140316"/>
                  <a:gd name="connsiteX1" fmla="*/ 72078 w 183808"/>
                  <a:gd name="connsiteY1" fmla="*/ 117729 h 140316"/>
                  <a:gd name="connsiteX2" fmla="*/ 46981 w 183808"/>
                  <a:gd name="connsiteY2" fmla="*/ 92632 h 140316"/>
                  <a:gd name="connsiteX3" fmla="*/ 0 w 183808"/>
                  <a:gd name="connsiteY3" fmla="*/ 45726 h 140316"/>
                  <a:gd name="connsiteX4" fmla="*/ 20680 w 183808"/>
                  <a:gd name="connsiteY4" fmla="*/ 0 h 140316"/>
                  <a:gd name="connsiteX5" fmla="*/ 93460 w 183808"/>
                  <a:gd name="connsiteY5" fmla="*/ 69041 h 140316"/>
                  <a:gd name="connsiteX6" fmla="*/ 183809 w 183808"/>
                  <a:gd name="connsiteY6" fmla="*/ 95267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08" h="140316">
                    <a:moveTo>
                      <a:pt x="161247" y="140316"/>
                    </a:moveTo>
                    <a:cubicBezTo>
                      <a:pt x="133364" y="126789"/>
                      <a:pt x="103022" y="119084"/>
                      <a:pt x="72078" y="117729"/>
                    </a:cubicBezTo>
                    <a:cubicBezTo>
                      <a:pt x="58225" y="117729"/>
                      <a:pt x="46981" y="106486"/>
                      <a:pt x="46981" y="92632"/>
                    </a:cubicBezTo>
                    <a:cubicBezTo>
                      <a:pt x="46981" y="68866"/>
                      <a:pt x="10992" y="50721"/>
                      <a:pt x="0" y="45726"/>
                    </a:cubicBezTo>
                    <a:lnTo>
                      <a:pt x="20680" y="0"/>
                    </a:lnTo>
                    <a:cubicBezTo>
                      <a:pt x="53205" y="12348"/>
                      <a:pt x="79406" y="37219"/>
                      <a:pt x="93460" y="69041"/>
                    </a:cubicBezTo>
                    <a:cubicBezTo>
                      <a:pt x="124857" y="72555"/>
                      <a:pt x="155424" y="81414"/>
                      <a:pt x="183809" y="95267"/>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89" name="Freeform: Shape 88">
                <a:extLst>
                  <a:ext uri="{FF2B5EF4-FFF2-40B4-BE49-F238E27FC236}">
                    <a16:creationId xmlns:a16="http://schemas.microsoft.com/office/drawing/2014/main" id="{F4E1172C-F25C-44E9-9FC7-2DAB332D0E49}"/>
                  </a:ext>
                </a:extLst>
              </p:cNvPr>
              <p:cNvSpPr/>
              <p:nvPr/>
            </p:nvSpPr>
            <p:spPr>
              <a:xfrm>
                <a:off x="4485793" y="5314894"/>
                <a:ext cx="261157" cy="249185"/>
              </a:xfrm>
              <a:custGeom>
                <a:avLst/>
                <a:gdLst>
                  <a:gd name="connsiteX0" fmla="*/ 240779 w 261157"/>
                  <a:gd name="connsiteY0" fmla="*/ 249186 h 249185"/>
                  <a:gd name="connsiteX1" fmla="*/ 0 w 261157"/>
                  <a:gd name="connsiteY1" fmla="*/ 376 h 249185"/>
                  <a:gd name="connsiteX2" fmla="*/ 25097 w 261157"/>
                  <a:gd name="connsiteY2" fmla="*/ 376 h 249185"/>
                  <a:gd name="connsiteX3" fmla="*/ 50194 w 261157"/>
                  <a:gd name="connsiteY3" fmla="*/ 0 h 249185"/>
                  <a:gd name="connsiteX4" fmla="*/ 261157 w 261157"/>
                  <a:gd name="connsiteY4" fmla="*/ 203284 h 24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57" h="249185">
                    <a:moveTo>
                      <a:pt x="240779" y="249186"/>
                    </a:moveTo>
                    <a:cubicBezTo>
                      <a:pt x="2736" y="143428"/>
                      <a:pt x="0" y="6149"/>
                      <a:pt x="0" y="376"/>
                    </a:cubicBezTo>
                    <a:lnTo>
                      <a:pt x="25097" y="376"/>
                    </a:lnTo>
                    <a:lnTo>
                      <a:pt x="50194" y="0"/>
                    </a:lnTo>
                    <a:cubicBezTo>
                      <a:pt x="50194" y="1129"/>
                      <a:pt x="55815" y="112032"/>
                      <a:pt x="261157" y="203284"/>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sp>
            <p:nvSpPr>
              <p:cNvPr id="90" name="Freeform: Shape 89">
                <a:extLst>
                  <a:ext uri="{FF2B5EF4-FFF2-40B4-BE49-F238E27FC236}">
                    <a16:creationId xmlns:a16="http://schemas.microsoft.com/office/drawing/2014/main" id="{5F54253A-B964-4CF6-9A58-43642C34F0D7}"/>
                  </a:ext>
                </a:extLst>
              </p:cNvPr>
              <p:cNvSpPr/>
              <p:nvPr/>
            </p:nvSpPr>
            <p:spPr>
              <a:xfrm>
                <a:off x="4632966" y="5302726"/>
                <a:ext cx="334158" cy="187792"/>
              </a:xfrm>
              <a:custGeom>
                <a:avLst/>
                <a:gdLst>
                  <a:gd name="connsiteX0" fmla="*/ 345081 w 354065"/>
                  <a:gd name="connsiteY0" fmla="*/ 209960 h 209959"/>
                  <a:gd name="connsiteX1" fmla="*/ 0 w 354065"/>
                  <a:gd name="connsiteY1" fmla="*/ 18923 h 209959"/>
                  <a:gd name="connsiteX2" fmla="*/ 46504 w 354065"/>
                  <a:gd name="connsiteY2" fmla="*/ 0 h 209959"/>
                  <a:gd name="connsiteX3" fmla="*/ 354065 w 354065"/>
                  <a:gd name="connsiteY3" fmla="*/ 160619 h 209959"/>
                </a:gdLst>
                <a:ahLst/>
                <a:cxnLst>
                  <a:cxn ang="0">
                    <a:pos x="connsiteX0" y="connsiteY0"/>
                  </a:cxn>
                  <a:cxn ang="0">
                    <a:pos x="connsiteX1" y="connsiteY1"/>
                  </a:cxn>
                  <a:cxn ang="0">
                    <a:pos x="connsiteX2" y="connsiteY2"/>
                  </a:cxn>
                  <a:cxn ang="0">
                    <a:pos x="connsiteX3" y="connsiteY3"/>
                  </a:cxn>
                </a:cxnLst>
                <a:rect l="l" t="t" r="r" b="b"/>
                <a:pathLst>
                  <a:path w="354065" h="209959">
                    <a:moveTo>
                      <a:pt x="345081" y="209960"/>
                    </a:moveTo>
                    <a:cubicBezTo>
                      <a:pt x="58651" y="157909"/>
                      <a:pt x="2259" y="24595"/>
                      <a:pt x="0" y="18923"/>
                    </a:cubicBezTo>
                    <a:lnTo>
                      <a:pt x="46504" y="0"/>
                    </a:lnTo>
                    <a:cubicBezTo>
                      <a:pt x="46981" y="1129"/>
                      <a:pt x="98204" y="114090"/>
                      <a:pt x="354065" y="160619"/>
                    </a:cubicBezTo>
                    <a:close/>
                  </a:path>
                </a:pathLst>
              </a:custGeom>
              <a:solidFill>
                <a:schemeClr val="tx1"/>
              </a:solidFill>
              <a:ln w="25003" cap="flat">
                <a:noFill/>
                <a:prstDash val="solid"/>
                <a:miter/>
              </a:ln>
            </p:spPr>
            <p:txBody>
              <a:bodyPr rtlCol="0" anchor="ctr"/>
              <a:lstStyle/>
              <a:p>
                <a:endParaRPr lang="en-US" noProof="0" dirty="0">
                  <a:latin typeface="Arial" panose="020B0604020202020204" pitchFamily="34" charset="0"/>
                </a:endParaRPr>
              </a:p>
            </p:txBody>
          </p:sp>
        </p:grpSp>
        <p:grpSp>
          <p:nvGrpSpPr>
            <p:cNvPr id="91" name="Group 90">
              <a:extLst>
                <a:ext uri="{FF2B5EF4-FFF2-40B4-BE49-F238E27FC236}">
                  <a16:creationId xmlns:a16="http://schemas.microsoft.com/office/drawing/2014/main" id="{CCC67DE7-55A2-4E7D-B270-E8EA9B0F6A61}"/>
                </a:ext>
              </a:extLst>
            </p:cNvPr>
            <p:cNvGrpSpPr/>
            <p:nvPr/>
          </p:nvGrpSpPr>
          <p:grpSpPr>
            <a:xfrm rot="3600000">
              <a:off x="3706247" y="2541046"/>
              <a:ext cx="537992" cy="642720"/>
              <a:chOff x="5030733" y="1842579"/>
              <a:chExt cx="1193924" cy="1426337"/>
            </a:xfrm>
          </p:grpSpPr>
          <p:sp>
            <p:nvSpPr>
              <p:cNvPr id="92" name="Oval 91">
                <a:extLst>
                  <a:ext uri="{FF2B5EF4-FFF2-40B4-BE49-F238E27FC236}">
                    <a16:creationId xmlns:a16="http://schemas.microsoft.com/office/drawing/2014/main" id="{DE36E27A-F4AD-40FD-BF7C-95C640842937}"/>
                  </a:ext>
                </a:extLst>
              </p:cNvPr>
              <p:cNvSpPr/>
              <p:nvPr/>
            </p:nvSpPr>
            <p:spPr>
              <a:xfrm>
                <a:off x="5153024" y="2026390"/>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93" name="Oval 92">
                <a:extLst>
                  <a:ext uri="{FF2B5EF4-FFF2-40B4-BE49-F238E27FC236}">
                    <a16:creationId xmlns:a16="http://schemas.microsoft.com/office/drawing/2014/main" id="{278C0C95-74BE-437D-87DC-A65407029216}"/>
                  </a:ext>
                </a:extLst>
              </p:cNvPr>
              <p:cNvSpPr/>
              <p:nvPr/>
            </p:nvSpPr>
            <p:spPr>
              <a:xfrm>
                <a:off x="5336850" y="1842579"/>
                <a:ext cx="367632" cy="36763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94" name="Oval 93">
                <a:extLst>
                  <a:ext uri="{FF2B5EF4-FFF2-40B4-BE49-F238E27FC236}">
                    <a16:creationId xmlns:a16="http://schemas.microsoft.com/office/drawing/2014/main" id="{DD388C17-9C88-46AB-B4F7-87D80CAE27EE}"/>
                  </a:ext>
                </a:extLst>
              </p:cNvPr>
              <p:cNvSpPr/>
              <p:nvPr/>
            </p:nvSpPr>
            <p:spPr>
              <a:xfrm>
                <a:off x="5367603" y="2147156"/>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95" name="Oval 94">
                <a:extLst>
                  <a:ext uri="{FF2B5EF4-FFF2-40B4-BE49-F238E27FC236}">
                    <a16:creationId xmlns:a16="http://schemas.microsoft.com/office/drawing/2014/main" id="{FE5D3E92-BB94-48FC-8587-4F9DC8723FD2}"/>
                  </a:ext>
                </a:extLst>
              </p:cNvPr>
              <p:cNvSpPr/>
              <p:nvPr/>
            </p:nvSpPr>
            <p:spPr>
              <a:xfrm>
                <a:off x="5582181" y="1940096"/>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96" name="Oval 95">
                <a:extLst>
                  <a:ext uri="{FF2B5EF4-FFF2-40B4-BE49-F238E27FC236}">
                    <a16:creationId xmlns:a16="http://schemas.microsoft.com/office/drawing/2014/main" id="{BCA1D0BB-158A-489F-9292-6EE88D584D05}"/>
                  </a:ext>
                </a:extLst>
              </p:cNvPr>
              <p:cNvSpPr/>
              <p:nvPr/>
            </p:nvSpPr>
            <p:spPr>
              <a:xfrm>
                <a:off x="5627945" y="2186194"/>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97" name="Oval 96">
                <a:extLst>
                  <a:ext uri="{FF2B5EF4-FFF2-40B4-BE49-F238E27FC236}">
                    <a16:creationId xmlns:a16="http://schemas.microsoft.com/office/drawing/2014/main" id="{426D5F21-D1BC-4807-95C6-C2C5729AA4AF}"/>
                  </a:ext>
                </a:extLst>
              </p:cNvPr>
              <p:cNvSpPr/>
              <p:nvPr/>
            </p:nvSpPr>
            <p:spPr>
              <a:xfrm>
                <a:off x="5398365" y="2314683"/>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98" name="Oval 97">
                <a:extLst>
                  <a:ext uri="{FF2B5EF4-FFF2-40B4-BE49-F238E27FC236}">
                    <a16:creationId xmlns:a16="http://schemas.microsoft.com/office/drawing/2014/main" id="{46AC48ED-70A6-4993-87EA-D0E347206C4A}"/>
                  </a:ext>
                </a:extLst>
              </p:cNvPr>
              <p:cNvSpPr/>
              <p:nvPr/>
            </p:nvSpPr>
            <p:spPr>
              <a:xfrm>
                <a:off x="5835387" y="2066619"/>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99" name="Oval 98">
                <a:extLst>
                  <a:ext uri="{FF2B5EF4-FFF2-40B4-BE49-F238E27FC236}">
                    <a16:creationId xmlns:a16="http://schemas.microsoft.com/office/drawing/2014/main" id="{64E5B482-879A-420F-AB24-E4747AAEBB34}"/>
                  </a:ext>
                </a:extLst>
              </p:cNvPr>
              <p:cNvSpPr/>
              <p:nvPr/>
            </p:nvSpPr>
            <p:spPr>
              <a:xfrm>
                <a:off x="5731668" y="2366111"/>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100" name="Oval 99">
                <a:extLst>
                  <a:ext uri="{FF2B5EF4-FFF2-40B4-BE49-F238E27FC236}">
                    <a16:creationId xmlns:a16="http://schemas.microsoft.com/office/drawing/2014/main" id="{FCDCA5FE-CBB4-481D-9C5F-B2DC0624DDA6}"/>
                  </a:ext>
                </a:extLst>
              </p:cNvPr>
              <p:cNvSpPr/>
              <p:nvPr/>
            </p:nvSpPr>
            <p:spPr>
              <a:xfrm>
                <a:off x="5114147" y="2300017"/>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101" name="Oval 100">
                <a:extLst>
                  <a:ext uri="{FF2B5EF4-FFF2-40B4-BE49-F238E27FC236}">
                    <a16:creationId xmlns:a16="http://schemas.microsoft.com/office/drawing/2014/main" id="{7FEF9E9A-8B1A-43A1-A153-BD32E037B0B1}"/>
                  </a:ext>
                </a:extLst>
              </p:cNvPr>
              <p:cNvSpPr/>
              <p:nvPr/>
            </p:nvSpPr>
            <p:spPr>
              <a:xfrm>
                <a:off x="5297963" y="2529457"/>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102" name="Oval 101">
                <a:extLst>
                  <a:ext uri="{FF2B5EF4-FFF2-40B4-BE49-F238E27FC236}">
                    <a16:creationId xmlns:a16="http://schemas.microsoft.com/office/drawing/2014/main" id="{EE2A749B-2B9D-4132-8019-9F00299E83E8}"/>
                  </a:ext>
                </a:extLst>
              </p:cNvPr>
              <p:cNvSpPr/>
              <p:nvPr/>
            </p:nvSpPr>
            <p:spPr>
              <a:xfrm>
                <a:off x="5030733" y="2573638"/>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103" name="Oval 102">
                <a:extLst>
                  <a:ext uri="{FF2B5EF4-FFF2-40B4-BE49-F238E27FC236}">
                    <a16:creationId xmlns:a16="http://schemas.microsoft.com/office/drawing/2014/main" id="{CEAC4877-9D67-4766-A6F1-2AAE0F7A72BE}"/>
                  </a:ext>
                </a:extLst>
              </p:cNvPr>
              <p:cNvSpPr/>
              <p:nvPr/>
            </p:nvSpPr>
            <p:spPr>
              <a:xfrm>
                <a:off x="5602173" y="2562224"/>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104" name="Oval 103">
                <a:extLst>
                  <a:ext uri="{FF2B5EF4-FFF2-40B4-BE49-F238E27FC236}">
                    <a16:creationId xmlns:a16="http://schemas.microsoft.com/office/drawing/2014/main" id="{D72FE155-80DD-4412-9DB3-9D9813E7B096}"/>
                  </a:ext>
                </a:extLst>
              </p:cNvPr>
              <p:cNvSpPr/>
              <p:nvPr/>
            </p:nvSpPr>
            <p:spPr>
              <a:xfrm>
                <a:off x="5857025" y="2591161"/>
                <a:ext cx="367632" cy="36763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105" name="Oval 104">
                <a:extLst>
                  <a:ext uri="{FF2B5EF4-FFF2-40B4-BE49-F238E27FC236}">
                    <a16:creationId xmlns:a16="http://schemas.microsoft.com/office/drawing/2014/main" id="{634E0489-A801-4399-AD9C-CF72FC5FAAD0}"/>
                  </a:ext>
                </a:extLst>
              </p:cNvPr>
              <p:cNvSpPr/>
              <p:nvPr/>
            </p:nvSpPr>
            <p:spPr>
              <a:xfrm>
                <a:off x="5415896" y="2777495"/>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106" name="Oval 105">
                <a:extLst>
                  <a:ext uri="{FF2B5EF4-FFF2-40B4-BE49-F238E27FC236}">
                    <a16:creationId xmlns:a16="http://schemas.microsoft.com/office/drawing/2014/main" id="{BB0A6168-1529-4FEB-AA9E-0E9F6B3C2C9F}"/>
                  </a:ext>
                </a:extLst>
              </p:cNvPr>
              <p:cNvSpPr/>
              <p:nvPr/>
            </p:nvSpPr>
            <p:spPr>
              <a:xfrm>
                <a:off x="5169403" y="2818307"/>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107" name="Oval 106">
                <a:extLst>
                  <a:ext uri="{FF2B5EF4-FFF2-40B4-BE49-F238E27FC236}">
                    <a16:creationId xmlns:a16="http://schemas.microsoft.com/office/drawing/2014/main" id="{706B1AE1-3F1A-449D-8AD0-8E2B58DC3100}"/>
                  </a:ext>
                </a:extLst>
              </p:cNvPr>
              <p:cNvSpPr/>
              <p:nvPr/>
            </p:nvSpPr>
            <p:spPr>
              <a:xfrm>
                <a:off x="5706765" y="2901284"/>
                <a:ext cx="367632" cy="3676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grpSp>
        <p:grpSp>
          <p:nvGrpSpPr>
            <p:cNvPr id="111" name="Graphic 107">
              <a:extLst>
                <a:ext uri="{FF2B5EF4-FFF2-40B4-BE49-F238E27FC236}">
                  <a16:creationId xmlns:a16="http://schemas.microsoft.com/office/drawing/2014/main" id="{9BA8643E-4F23-4DC1-BF4B-752265E395EE}"/>
                </a:ext>
              </a:extLst>
            </p:cNvPr>
            <p:cNvGrpSpPr/>
            <p:nvPr/>
          </p:nvGrpSpPr>
          <p:grpSpPr>
            <a:xfrm>
              <a:off x="7747789" y="2518070"/>
              <a:ext cx="689056" cy="689317"/>
              <a:chOff x="7689292" y="3407945"/>
              <a:chExt cx="637461" cy="637704"/>
            </a:xfrm>
            <a:gradFill>
              <a:gsLst>
                <a:gs pos="0">
                  <a:schemeClr val="accent4">
                    <a:lumMod val="75000"/>
                  </a:schemeClr>
                </a:gs>
                <a:gs pos="79000">
                  <a:schemeClr val="tx2"/>
                </a:gs>
              </a:gsLst>
              <a:lin ang="8100000" scaled="1"/>
            </a:gradFill>
          </p:grpSpPr>
          <p:sp>
            <p:nvSpPr>
              <p:cNvPr id="112" name="Freeform: Shape 111">
                <a:extLst>
                  <a:ext uri="{FF2B5EF4-FFF2-40B4-BE49-F238E27FC236}">
                    <a16:creationId xmlns:a16="http://schemas.microsoft.com/office/drawing/2014/main" id="{CA635036-FB25-4878-A156-A3B31F491433}"/>
                  </a:ext>
                </a:extLst>
              </p:cNvPr>
              <p:cNvSpPr/>
              <p:nvPr/>
            </p:nvSpPr>
            <p:spPr>
              <a:xfrm>
                <a:off x="7689292" y="3718242"/>
                <a:ext cx="90988" cy="283312"/>
              </a:xfrm>
              <a:custGeom>
                <a:avLst/>
                <a:gdLst>
                  <a:gd name="connsiteX0" fmla="*/ 90988 w 90988"/>
                  <a:gd name="connsiteY0" fmla="*/ 5071 h 283312"/>
                  <a:gd name="connsiteX1" fmla="*/ 72982 w 90988"/>
                  <a:gd name="connsiteY1" fmla="*/ 0 h 283312"/>
                  <a:gd name="connsiteX2" fmla="*/ 51666 w 90988"/>
                  <a:gd name="connsiteY2" fmla="*/ 165837 h 283312"/>
                  <a:gd name="connsiteX3" fmla="*/ 14228 w 90988"/>
                  <a:gd name="connsiteY3" fmla="*/ 255858 h 283312"/>
                  <a:gd name="connsiteX4" fmla="*/ 0 w 90988"/>
                  <a:gd name="connsiteY4" fmla="*/ 270085 h 283312"/>
                  <a:gd name="connsiteX5" fmla="*/ 13226 w 90988"/>
                  <a:gd name="connsiteY5" fmla="*/ 283312 h 283312"/>
                  <a:gd name="connsiteX6" fmla="*/ 27456 w 90988"/>
                  <a:gd name="connsiteY6" fmla="*/ 269085 h 283312"/>
                  <a:gd name="connsiteX7" fmla="*/ 70372 w 90988"/>
                  <a:gd name="connsiteY7" fmla="*/ 165893 h 283312"/>
                  <a:gd name="connsiteX8" fmla="*/ 90988 w 90988"/>
                  <a:gd name="connsiteY8" fmla="*/ 5071 h 28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88" h="283312">
                    <a:moveTo>
                      <a:pt x="90988" y="5071"/>
                    </a:moveTo>
                    <a:lnTo>
                      <a:pt x="72982" y="0"/>
                    </a:lnTo>
                    <a:cubicBezTo>
                      <a:pt x="59028" y="49543"/>
                      <a:pt x="51857" y="105338"/>
                      <a:pt x="51666" y="165837"/>
                    </a:cubicBezTo>
                    <a:cubicBezTo>
                      <a:pt x="51559" y="199852"/>
                      <a:pt x="38262" y="231822"/>
                      <a:pt x="14228" y="255858"/>
                    </a:cubicBezTo>
                    <a:lnTo>
                      <a:pt x="0" y="270085"/>
                    </a:lnTo>
                    <a:lnTo>
                      <a:pt x="13226" y="283312"/>
                    </a:lnTo>
                    <a:lnTo>
                      <a:pt x="27456" y="269085"/>
                    </a:lnTo>
                    <a:cubicBezTo>
                      <a:pt x="55008" y="241532"/>
                      <a:pt x="70250" y="204883"/>
                      <a:pt x="70372" y="165893"/>
                    </a:cubicBezTo>
                    <a:cubicBezTo>
                      <a:pt x="70560" y="107092"/>
                      <a:pt x="77494" y="52983"/>
                      <a:pt x="90988" y="5071"/>
                    </a:cubicBezTo>
                    <a:close/>
                  </a:path>
                </a:pathLst>
              </a:custGeom>
              <a:solidFill>
                <a:schemeClr val="tx1"/>
              </a:solidFill>
              <a:ln w="1230" cap="flat">
                <a:noFill/>
                <a:prstDash val="solid"/>
                <a:miter/>
              </a:ln>
            </p:spPr>
            <p:txBody>
              <a:bodyPr rtlCol="0" anchor="ctr"/>
              <a:lstStyle/>
              <a:p>
                <a:endParaRPr lang="en-US" noProof="0" dirty="0">
                  <a:latin typeface="Arial" panose="020B0604020202020204" pitchFamily="34" charset="0"/>
                </a:endParaRPr>
              </a:p>
            </p:txBody>
          </p:sp>
          <p:sp>
            <p:nvSpPr>
              <p:cNvPr id="113" name="Freeform: Shape 112">
                <a:extLst>
                  <a:ext uri="{FF2B5EF4-FFF2-40B4-BE49-F238E27FC236}">
                    <a16:creationId xmlns:a16="http://schemas.microsoft.com/office/drawing/2014/main" id="{4E545554-C06F-42B0-A830-0F81F9DDD07E}"/>
                  </a:ext>
                </a:extLst>
              </p:cNvPr>
              <p:cNvSpPr/>
              <p:nvPr/>
            </p:nvSpPr>
            <p:spPr>
              <a:xfrm>
                <a:off x="7992988" y="3407945"/>
                <a:ext cx="289917" cy="92824"/>
              </a:xfrm>
              <a:custGeom>
                <a:avLst/>
                <a:gdLst>
                  <a:gd name="connsiteX0" fmla="*/ 172498 w 289917"/>
                  <a:gd name="connsiteY0" fmla="*/ 70373 h 92824"/>
                  <a:gd name="connsiteX1" fmla="*/ 275690 w 289917"/>
                  <a:gd name="connsiteY1" fmla="*/ 27455 h 92824"/>
                  <a:gd name="connsiteX2" fmla="*/ 289917 w 289917"/>
                  <a:gd name="connsiteY2" fmla="*/ 13228 h 92824"/>
                  <a:gd name="connsiteX3" fmla="*/ 276688 w 289917"/>
                  <a:gd name="connsiteY3" fmla="*/ 0 h 92824"/>
                  <a:gd name="connsiteX4" fmla="*/ 262463 w 289917"/>
                  <a:gd name="connsiteY4" fmla="*/ 14228 h 92824"/>
                  <a:gd name="connsiteX5" fmla="*/ 172440 w 289917"/>
                  <a:gd name="connsiteY5" fmla="*/ 51667 h 92824"/>
                  <a:gd name="connsiteX6" fmla="*/ 0 w 289917"/>
                  <a:gd name="connsiteY6" fmla="*/ 74893 h 92824"/>
                  <a:gd name="connsiteX7" fmla="*/ 5334 w 289917"/>
                  <a:gd name="connsiteY7" fmla="*/ 92824 h 92824"/>
                  <a:gd name="connsiteX8" fmla="*/ 172498 w 289917"/>
                  <a:gd name="connsiteY8" fmla="*/ 70373 h 9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917" h="92824">
                    <a:moveTo>
                      <a:pt x="172498" y="70373"/>
                    </a:moveTo>
                    <a:cubicBezTo>
                      <a:pt x="211489" y="70250"/>
                      <a:pt x="248136" y="55008"/>
                      <a:pt x="275690" y="27455"/>
                    </a:cubicBezTo>
                    <a:lnTo>
                      <a:pt x="289917" y="13228"/>
                    </a:lnTo>
                    <a:lnTo>
                      <a:pt x="276688" y="0"/>
                    </a:lnTo>
                    <a:lnTo>
                      <a:pt x="262463" y="14228"/>
                    </a:lnTo>
                    <a:cubicBezTo>
                      <a:pt x="238427" y="38262"/>
                      <a:pt x="206455" y="51560"/>
                      <a:pt x="172440" y="51667"/>
                    </a:cubicBezTo>
                    <a:cubicBezTo>
                      <a:pt x="109160" y="51867"/>
                      <a:pt x="51143" y="59680"/>
                      <a:pt x="0" y="74893"/>
                    </a:cubicBezTo>
                    <a:lnTo>
                      <a:pt x="5334" y="92824"/>
                    </a:lnTo>
                    <a:cubicBezTo>
                      <a:pt x="54765" y="78121"/>
                      <a:pt x="111006" y="70568"/>
                      <a:pt x="172498" y="70373"/>
                    </a:cubicBezTo>
                    <a:close/>
                  </a:path>
                </a:pathLst>
              </a:custGeom>
              <a:solidFill>
                <a:schemeClr val="tx1"/>
              </a:solidFill>
              <a:ln w="1230" cap="flat">
                <a:noFill/>
                <a:prstDash val="solid"/>
                <a:miter/>
              </a:ln>
            </p:spPr>
            <p:txBody>
              <a:bodyPr rtlCol="0" anchor="ctr"/>
              <a:lstStyle/>
              <a:p>
                <a:endParaRPr lang="en-US" noProof="0" dirty="0">
                  <a:latin typeface="Arial" panose="020B0604020202020204" pitchFamily="34" charset="0"/>
                </a:endParaRPr>
              </a:p>
            </p:txBody>
          </p:sp>
          <p:sp>
            <p:nvSpPr>
              <p:cNvPr id="114" name="Freeform: Shape 113">
                <a:extLst>
                  <a:ext uri="{FF2B5EF4-FFF2-40B4-BE49-F238E27FC236}">
                    <a16:creationId xmlns:a16="http://schemas.microsoft.com/office/drawing/2014/main" id="{985A1DB6-FE40-467D-92DA-D9ABA832EC03}"/>
                  </a:ext>
                </a:extLst>
              </p:cNvPr>
              <p:cNvSpPr/>
              <p:nvPr/>
            </p:nvSpPr>
            <p:spPr>
              <a:xfrm>
                <a:off x="7767828" y="3488665"/>
                <a:ext cx="213064" cy="217106"/>
              </a:xfrm>
              <a:custGeom>
                <a:avLst/>
                <a:gdLst>
                  <a:gd name="connsiteX0" fmla="*/ 92281 w 213064"/>
                  <a:gd name="connsiteY0" fmla="*/ 90096 h 217106"/>
                  <a:gd name="connsiteX1" fmla="*/ 213064 w 213064"/>
                  <a:gd name="connsiteY1" fmla="*/ 17689 h 217106"/>
                  <a:gd name="connsiteX2" fmla="*/ 206972 w 213064"/>
                  <a:gd name="connsiteY2" fmla="*/ 0 h 217106"/>
                  <a:gd name="connsiteX3" fmla="*/ 79052 w 213064"/>
                  <a:gd name="connsiteY3" fmla="*/ 76868 h 217106"/>
                  <a:gd name="connsiteX4" fmla="*/ 0 w 213064"/>
                  <a:gd name="connsiteY4" fmla="*/ 211293 h 217106"/>
                  <a:gd name="connsiteX5" fmla="*/ 17782 w 213064"/>
                  <a:gd name="connsiteY5" fmla="*/ 217107 h 217106"/>
                  <a:gd name="connsiteX6" fmla="*/ 92281 w 213064"/>
                  <a:gd name="connsiteY6" fmla="*/ 90096 h 21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64" h="217106">
                    <a:moveTo>
                      <a:pt x="92281" y="90096"/>
                    </a:moveTo>
                    <a:cubicBezTo>
                      <a:pt x="123461" y="58916"/>
                      <a:pt x="164098" y="34554"/>
                      <a:pt x="213064" y="17689"/>
                    </a:cubicBezTo>
                    <a:lnTo>
                      <a:pt x="206972" y="0"/>
                    </a:lnTo>
                    <a:cubicBezTo>
                      <a:pt x="155297" y="17799"/>
                      <a:pt x="112259" y="43660"/>
                      <a:pt x="79052" y="76868"/>
                    </a:cubicBezTo>
                    <a:cubicBezTo>
                      <a:pt x="44452" y="111467"/>
                      <a:pt x="17856" y="156693"/>
                      <a:pt x="0" y="211293"/>
                    </a:cubicBezTo>
                    <a:lnTo>
                      <a:pt x="17782" y="217107"/>
                    </a:lnTo>
                    <a:cubicBezTo>
                      <a:pt x="34714" y="165330"/>
                      <a:pt x="59780" y="122597"/>
                      <a:pt x="92281" y="90096"/>
                    </a:cubicBezTo>
                    <a:close/>
                  </a:path>
                </a:pathLst>
              </a:custGeom>
              <a:solidFill>
                <a:schemeClr val="tx1"/>
              </a:solidFill>
              <a:ln w="1230" cap="flat">
                <a:noFill/>
                <a:prstDash val="solid"/>
                <a:miter/>
              </a:ln>
            </p:spPr>
            <p:txBody>
              <a:bodyPr rtlCol="0" anchor="ctr"/>
              <a:lstStyle/>
              <a:p>
                <a:endParaRPr lang="en-US" noProof="0" dirty="0">
                  <a:latin typeface="Arial" panose="020B0604020202020204" pitchFamily="34" charset="0"/>
                </a:endParaRPr>
              </a:p>
            </p:txBody>
          </p:sp>
          <p:sp>
            <p:nvSpPr>
              <p:cNvPr id="115" name="Freeform: Shape 114">
                <a:extLst>
                  <a:ext uri="{FF2B5EF4-FFF2-40B4-BE49-F238E27FC236}">
                    <a16:creationId xmlns:a16="http://schemas.microsoft.com/office/drawing/2014/main" id="{05419519-AC69-4F4E-B934-CFFC2A8C2A7C}"/>
                  </a:ext>
                </a:extLst>
              </p:cNvPr>
              <p:cNvSpPr/>
              <p:nvPr/>
            </p:nvSpPr>
            <p:spPr>
              <a:xfrm>
                <a:off x="7733386" y="3876769"/>
                <a:ext cx="433924" cy="168880"/>
              </a:xfrm>
              <a:custGeom>
                <a:avLst/>
                <a:gdLst>
                  <a:gd name="connsiteX0" fmla="*/ 117419 w 433924"/>
                  <a:gd name="connsiteY0" fmla="*/ 98507 h 168880"/>
                  <a:gd name="connsiteX1" fmla="*/ 14227 w 433924"/>
                  <a:gd name="connsiteY1" fmla="*/ 141425 h 168880"/>
                  <a:gd name="connsiteX2" fmla="*/ 0 w 433924"/>
                  <a:gd name="connsiteY2" fmla="*/ 155653 h 168880"/>
                  <a:gd name="connsiteX3" fmla="*/ 13229 w 433924"/>
                  <a:gd name="connsiteY3" fmla="*/ 168881 h 168880"/>
                  <a:gd name="connsiteX4" fmla="*/ 27454 w 433924"/>
                  <a:gd name="connsiteY4" fmla="*/ 154653 h 168880"/>
                  <a:gd name="connsiteX5" fmla="*/ 117477 w 433924"/>
                  <a:gd name="connsiteY5" fmla="*/ 117214 h 168880"/>
                  <a:gd name="connsiteX6" fmla="*/ 433925 w 433924"/>
                  <a:gd name="connsiteY6" fmla="*/ 13370 h 168880"/>
                  <a:gd name="connsiteX7" fmla="*/ 420839 w 433924"/>
                  <a:gd name="connsiteY7" fmla="*/ 0 h 168880"/>
                  <a:gd name="connsiteX8" fmla="*/ 117419 w 433924"/>
                  <a:gd name="connsiteY8" fmla="*/ 98507 h 1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24" h="168880">
                    <a:moveTo>
                      <a:pt x="117419" y="98507"/>
                    </a:moveTo>
                    <a:cubicBezTo>
                      <a:pt x="78428" y="98631"/>
                      <a:pt x="41781" y="113873"/>
                      <a:pt x="14227" y="141425"/>
                    </a:cubicBezTo>
                    <a:lnTo>
                      <a:pt x="0" y="155653"/>
                    </a:lnTo>
                    <a:lnTo>
                      <a:pt x="13229" y="168881"/>
                    </a:lnTo>
                    <a:lnTo>
                      <a:pt x="27454" y="154653"/>
                    </a:lnTo>
                    <a:cubicBezTo>
                      <a:pt x="51490" y="130619"/>
                      <a:pt x="83462" y="117321"/>
                      <a:pt x="117477" y="117214"/>
                    </a:cubicBezTo>
                    <a:cubicBezTo>
                      <a:pt x="213748" y="116911"/>
                      <a:pt x="346796" y="98650"/>
                      <a:pt x="433925" y="13370"/>
                    </a:cubicBezTo>
                    <a:lnTo>
                      <a:pt x="420839" y="0"/>
                    </a:lnTo>
                    <a:cubicBezTo>
                      <a:pt x="338198" y="80890"/>
                      <a:pt x="210224" y="98216"/>
                      <a:pt x="117419" y="98507"/>
                    </a:cubicBezTo>
                    <a:close/>
                  </a:path>
                </a:pathLst>
              </a:custGeom>
              <a:solidFill>
                <a:schemeClr val="tx1"/>
              </a:solidFill>
              <a:ln w="1230" cap="flat">
                <a:noFill/>
                <a:prstDash val="solid"/>
                <a:miter/>
              </a:ln>
            </p:spPr>
            <p:txBody>
              <a:bodyPr rtlCol="0" anchor="ctr"/>
              <a:lstStyle/>
              <a:p>
                <a:endParaRPr lang="en-US" noProof="0" dirty="0">
                  <a:latin typeface="Arial" panose="020B0604020202020204" pitchFamily="34" charset="0"/>
                </a:endParaRPr>
              </a:p>
            </p:txBody>
          </p:sp>
          <p:sp>
            <p:nvSpPr>
              <p:cNvPr id="116" name="Freeform: Shape 115">
                <a:extLst>
                  <a:ext uri="{FF2B5EF4-FFF2-40B4-BE49-F238E27FC236}">
                    <a16:creationId xmlns:a16="http://schemas.microsoft.com/office/drawing/2014/main" id="{5480C3B8-C962-48A4-A3EC-D1CF8855B9CC}"/>
                  </a:ext>
                </a:extLst>
              </p:cNvPr>
              <p:cNvSpPr/>
              <p:nvPr/>
            </p:nvSpPr>
            <p:spPr>
              <a:xfrm>
                <a:off x="8166428" y="3452036"/>
                <a:ext cx="160325" cy="424093"/>
              </a:xfrm>
              <a:custGeom>
                <a:avLst/>
                <a:gdLst>
                  <a:gd name="connsiteX0" fmla="*/ 147098 w 160325"/>
                  <a:gd name="connsiteY0" fmla="*/ 0 h 424093"/>
                  <a:gd name="connsiteX1" fmla="*/ 132869 w 160325"/>
                  <a:gd name="connsiteY1" fmla="*/ 14228 h 424093"/>
                  <a:gd name="connsiteX2" fmla="*/ 89952 w 160325"/>
                  <a:gd name="connsiteY2" fmla="*/ 117420 h 424093"/>
                  <a:gd name="connsiteX3" fmla="*/ 0 w 160325"/>
                  <a:gd name="connsiteY3" fmla="*/ 411666 h 424093"/>
                  <a:gd name="connsiteX4" fmla="*/ 13985 w 160325"/>
                  <a:gd name="connsiteY4" fmla="*/ 424093 h 424093"/>
                  <a:gd name="connsiteX5" fmla="*/ 108660 w 160325"/>
                  <a:gd name="connsiteY5" fmla="*/ 117478 h 424093"/>
                  <a:gd name="connsiteX6" fmla="*/ 146098 w 160325"/>
                  <a:gd name="connsiteY6" fmla="*/ 27457 h 424093"/>
                  <a:gd name="connsiteX7" fmla="*/ 160326 w 160325"/>
                  <a:gd name="connsiteY7" fmla="*/ 13229 h 42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25" h="424093">
                    <a:moveTo>
                      <a:pt x="147098" y="0"/>
                    </a:moveTo>
                    <a:lnTo>
                      <a:pt x="132869" y="14228"/>
                    </a:lnTo>
                    <a:cubicBezTo>
                      <a:pt x="105316" y="41781"/>
                      <a:pt x="90074" y="78429"/>
                      <a:pt x="89952" y="117420"/>
                    </a:cubicBezTo>
                    <a:cubicBezTo>
                      <a:pt x="89675" y="205786"/>
                      <a:pt x="73845" y="328566"/>
                      <a:pt x="0" y="411666"/>
                    </a:cubicBezTo>
                    <a:lnTo>
                      <a:pt x="13985" y="424093"/>
                    </a:lnTo>
                    <a:cubicBezTo>
                      <a:pt x="91714" y="336622"/>
                      <a:pt x="108373" y="209075"/>
                      <a:pt x="108660" y="117478"/>
                    </a:cubicBezTo>
                    <a:cubicBezTo>
                      <a:pt x="108767" y="83463"/>
                      <a:pt x="122063" y="51492"/>
                      <a:pt x="146098" y="27457"/>
                    </a:cubicBezTo>
                    <a:lnTo>
                      <a:pt x="160326" y="13229"/>
                    </a:lnTo>
                    <a:close/>
                  </a:path>
                </a:pathLst>
              </a:custGeom>
              <a:solidFill>
                <a:schemeClr val="tx1"/>
              </a:solidFill>
              <a:ln w="1230" cap="flat">
                <a:noFill/>
                <a:prstDash val="solid"/>
                <a:miter/>
              </a:ln>
            </p:spPr>
            <p:txBody>
              <a:bodyPr rtlCol="0" anchor="ctr"/>
              <a:lstStyle/>
              <a:p>
                <a:endParaRPr lang="en-US" noProof="0" dirty="0">
                  <a:latin typeface="Arial" panose="020B0604020202020204" pitchFamily="34" charset="0"/>
                </a:endParaRPr>
              </a:p>
            </p:txBody>
          </p:sp>
          <p:sp>
            <p:nvSpPr>
              <p:cNvPr id="117" name="Freeform: Shape 116">
                <a:extLst>
                  <a:ext uri="{FF2B5EF4-FFF2-40B4-BE49-F238E27FC236}">
                    <a16:creationId xmlns:a16="http://schemas.microsoft.com/office/drawing/2014/main" id="{664DDAD8-952B-47E1-9FB2-A5E86DEFE21F}"/>
                  </a:ext>
                </a:extLst>
              </p:cNvPr>
              <p:cNvSpPr/>
              <p:nvPr/>
            </p:nvSpPr>
            <p:spPr>
              <a:xfrm>
                <a:off x="7782890" y="3501541"/>
                <a:ext cx="450510" cy="450509"/>
              </a:xfrm>
              <a:custGeom>
                <a:avLst/>
                <a:gdLst>
                  <a:gd name="connsiteX0" fmla="*/ 30371 w 450510"/>
                  <a:gd name="connsiteY0" fmla="*/ 201819 h 450509"/>
                  <a:gd name="connsiteX1" fmla="*/ 4048 w 450510"/>
                  <a:gd name="connsiteY1" fmla="*/ 313867 h 450509"/>
                  <a:gd name="connsiteX2" fmla="*/ 2703 w 450510"/>
                  <a:gd name="connsiteY2" fmla="*/ 439664 h 450509"/>
                  <a:gd name="connsiteX3" fmla="*/ 3594 w 450510"/>
                  <a:gd name="connsiteY3" fmla="*/ 446917 h 450509"/>
                  <a:gd name="connsiteX4" fmla="*/ 10847 w 450510"/>
                  <a:gd name="connsiteY4" fmla="*/ 447807 h 450509"/>
                  <a:gd name="connsiteX5" fmla="*/ 65838 w 450510"/>
                  <a:gd name="connsiteY5" fmla="*/ 450510 h 450509"/>
                  <a:gd name="connsiteX6" fmla="*/ 136644 w 450510"/>
                  <a:gd name="connsiteY6" fmla="*/ 446462 h 450509"/>
                  <a:gd name="connsiteX7" fmla="*/ 248693 w 450510"/>
                  <a:gd name="connsiteY7" fmla="*/ 420139 h 450509"/>
                  <a:gd name="connsiteX8" fmla="*/ 354095 w 450510"/>
                  <a:gd name="connsiteY8" fmla="*/ 354093 h 450509"/>
                  <a:gd name="connsiteX9" fmla="*/ 420139 w 450510"/>
                  <a:gd name="connsiteY9" fmla="*/ 248691 h 450509"/>
                  <a:gd name="connsiteX10" fmla="*/ 446463 w 450510"/>
                  <a:gd name="connsiteY10" fmla="*/ 136643 h 450509"/>
                  <a:gd name="connsiteX11" fmla="*/ 447808 w 450510"/>
                  <a:gd name="connsiteY11" fmla="*/ 10846 h 450509"/>
                  <a:gd name="connsiteX12" fmla="*/ 446917 w 450510"/>
                  <a:gd name="connsiteY12" fmla="*/ 3593 h 450509"/>
                  <a:gd name="connsiteX13" fmla="*/ 439664 w 450510"/>
                  <a:gd name="connsiteY13" fmla="*/ 2703 h 450509"/>
                  <a:gd name="connsiteX14" fmla="*/ 313867 w 450510"/>
                  <a:gd name="connsiteY14" fmla="*/ 4049 h 450509"/>
                  <a:gd name="connsiteX15" fmla="*/ 201818 w 450510"/>
                  <a:gd name="connsiteY15" fmla="*/ 30372 h 450509"/>
                  <a:gd name="connsiteX16" fmla="*/ 96416 w 450510"/>
                  <a:gd name="connsiteY16" fmla="*/ 96417 h 450509"/>
                  <a:gd name="connsiteX17" fmla="*/ 30371 w 450510"/>
                  <a:gd name="connsiteY17" fmla="*/ 201819 h 450509"/>
                  <a:gd name="connsiteX18" fmla="*/ 431061 w 450510"/>
                  <a:gd name="connsiteY18" fmla="*/ 95371 h 450509"/>
                  <a:gd name="connsiteX19" fmla="*/ 427881 w 450510"/>
                  <a:gd name="connsiteY19" fmla="*/ 134484 h 450509"/>
                  <a:gd name="connsiteX20" fmla="*/ 340865 w 450510"/>
                  <a:gd name="connsiteY20" fmla="*/ 340865 h 450509"/>
                  <a:gd name="connsiteX21" fmla="*/ 134919 w 450510"/>
                  <a:gd name="connsiteY21" fmla="*/ 427829 h 450509"/>
                  <a:gd name="connsiteX22" fmla="*/ 95645 w 450510"/>
                  <a:gd name="connsiteY22" fmla="*/ 431043 h 450509"/>
                  <a:gd name="connsiteX23" fmla="*/ 238451 w 450510"/>
                  <a:gd name="connsiteY23" fmla="*/ 368639 h 450509"/>
                  <a:gd name="connsiteX24" fmla="*/ 228473 w 450510"/>
                  <a:gd name="connsiteY24" fmla="*/ 352814 h 450509"/>
                  <a:gd name="connsiteX25" fmla="*/ 73670 w 450510"/>
                  <a:gd name="connsiteY25" fmla="*/ 417362 h 450509"/>
                  <a:gd name="connsiteX26" fmla="*/ 269910 w 450510"/>
                  <a:gd name="connsiteY26" fmla="*/ 269909 h 450509"/>
                  <a:gd name="connsiteX27" fmla="*/ 417532 w 450510"/>
                  <a:gd name="connsiteY27" fmla="*/ 73373 h 450509"/>
                  <a:gd name="connsiteX28" fmla="*/ 406604 w 450510"/>
                  <a:gd name="connsiteY28" fmla="*/ 111652 h 450509"/>
                  <a:gd name="connsiteX29" fmla="*/ 297838 w 450510"/>
                  <a:gd name="connsiteY29" fmla="*/ 297839 h 450509"/>
                  <a:gd name="connsiteX30" fmla="*/ 243760 w 450510"/>
                  <a:gd name="connsiteY30" fmla="*/ 342723 h 450509"/>
                  <a:gd name="connsiteX31" fmla="*/ 254397 w 450510"/>
                  <a:gd name="connsiteY31" fmla="*/ 358112 h 450509"/>
                  <a:gd name="connsiteX32" fmla="*/ 311067 w 450510"/>
                  <a:gd name="connsiteY32" fmla="*/ 311066 h 450509"/>
                  <a:gd name="connsiteX33" fmla="*/ 424562 w 450510"/>
                  <a:gd name="connsiteY33" fmla="*/ 116916 h 450509"/>
                  <a:gd name="connsiteX34" fmla="*/ 431061 w 450510"/>
                  <a:gd name="connsiteY34" fmla="*/ 95371 h 450509"/>
                  <a:gd name="connsiteX35" fmla="*/ 246928 w 450510"/>
                  <a:gd name="connsiteY35" fmla="*/ 145328 h 450509"/>
                  <a:gd name="connsiteX36" fmla="*/ 418582 w 450510"/>
                  <a:gd name="connsiteY36" fmla="*/ 31928 h 450509"/>
                  <a:gd name="connsiteX37" fmla="*/ 256681 w 450510"/>
                  <a:gd name="connsiteY37" fmla="*/ 256682 h 450509"/>
                  <a:gd name="connsiteX38" fmla="*/ 31939 w 450510"/>
                  <a:gd name="connsiteY38" fmla="*/ 418567 h 450509"/>
                  <a:gd name="connsiteX39" fmla="*/ 193831 w 450510"/>
                  <a:gd name="connsiteY39" fmla="*/ 193832 h 450509"/>
                  <a:gd name="connsiteX40" fmla="*/ 232862 w 450510"/>
                  <a:gd name="connsiteY40" fmla="*/ 157362 h 450509"/>
                  <a:gd name="connsiteX41" fmla="*/ 220546 w 450510"/>
                  <a:gd name="connsiteY41" fmla="*/ 143280 h 450509"/>
                  <a:gd name="connsiteX42" fmla="*/ 180602 w 450510"/>
                  <a:gd name="connsiteY42" fmla="*/ 180603 h 450509"/>
                  <a:gd name="connsiteX43" fmla="*/ 32981 w 450510"/>
                  <a:gd name="connsiteY43" fmla="*/ 377139 h 450509"/>
                  <a:gd name="connsiteX44" fmla="*/ 43910 w 450510"/>
                  <a:gd name="connsiteY44" fmla="*/ 338861 h 450509"/>
                  <a:gd name="connsiteX45" fmla="*/ 152675 w 450510"/>
                  <a:gd name="connsiteY45" fmla="*/ 152674 h 450509"/>
                  <a:gd name="connsiteX46" fmla="*/ 338862 w 450510"/>
                  <a:gd name="connsiteY46" fmla="*/ 43910 h 450509"/>
                  <a:gd name="connsiteX47" fmla="*/ 377022 w 450510"/>
                  <a:gd name="connsiteY47" fmla="*/ 33011 h 450509"/>
                  <a:gd name="connsiteX48" fmla="*/ 234922 w 450510"/>
                  <a:gd name="connsiteY48" fmla="*/ 130981 h 450509"/>
                  <a:gd name="connsiteX49" fmla="*/ 315590 w 450510"/>
                  <a:gd name="connsiteY49" fmla="*/ 22683 h 450509"/>
                  <a:gd name="connsiteX50" fmla="*/ 355120 w 450510"/>
                  <a:gd name="connsiteY50" fmla="*/ 19456 h 450509"/>
                  <a:gd name="connsiteX51" fmla="*/ 333594 w 450510"/>
                  <a:gd name="connsiteY51" fmla="*/ 25950 h 450509"/>
                  <a:gd name="connsiteX52" fmla="*/ 139443 w 450510"/>
                  <a:gd name="connsiteY52" fmla="*/ 139445 h 450509"/>
                  <a:gd name="connsiteX53" fmla="*/ 25948 w 450510"/>
                  <a:gd name="connsiteY53" fmla="*/ 333595 h 450509"/>
                  <a:gd name="connsiteX54" fmla="*/ 19449 w 450510"/>
                  <a:gd name="connsiteY54" fmla="*/ 355139 h 450509"/>
                  <a:gd name="connsiteX55" fmla="*/ 22629 w 450510"/>
                  <a:gd name="connsiteY55" fmla="*/ 316026 h 450509"/>
                  <a:gd name="connsiteX56" fmla="*/ 109645 w 450510"/>
                  <a:gd name="connsiteY56" fmla="*/ 109645 h 450509"/>
                  <a:gd name="connsiteX57" fmla="*/ 315590 w 450510"/>
                  <a:gd name="connsiteY57" fmla="*/ 22683 h 45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0510" h="450509">
                    <a:moveTo>
                      <a:pt x="30371" y="201819"/>
                    </a:moveTo>
                    <a:cubicBezTo>
                      <a:pt x="17661" y="235253"/>
                      <a:pt x="8804" y="272951"/>
                      <a:pt x="4048" y="313867"/>
                    </a:cubicBezTo>
                    <a:cubicBezTo>
                      <a:pt x="-4026" y="383329"/>
                      <a:pt x="2424" y="437397"/>
                      <a:pt x="2703" y="439664"/>
                    </a:cubicBezTo>
                    <a:lnTo>
                      <a:pt x="3594" y="446917"/>
                    </a:lnTo>
                    <a:lnTo>
                      <a:pt x="10847" y="447807"/>
                    </a:lnTo>
                    <a:cubicBezTo>
                      <a:pt x="12249" y="447979"/>
                      <a:pt x="33441" y="450510"/>
                      <a:pt x="65838" y="450510"/>
                    </a:cubicBezTo>
                    <a:cubicBezTo>
                      <a:pt x="85843" y="450510"/>
                      <a:pt x="110125" y="449545"/>
                      <a:pt x="136644" y="446462"/>
                    </a:cubicBezTo>
                    <a:cubicBezTo>
                      <a:pt x="177561" y="441706"/>
                      <a:pt x="215258" y="432849"/>
                      <a:pt x="248693" y="420139"/>
                    </a:cubicBezTo>
                    <a:cubicBezTo>
                      <a:pt x="290825" y="404121"/>
                      <a:pt x="326287" y="381900"/>
                      <a:pt x="354095" y="354093"/>
                    </a:cubicBezTo>
                    <a:cubicBezTo>
                      <a:pt x="381901" y="326287"/>
                      <a:pt x="404121" y="290824"/>
                      <a:pt x="420139" y="248691"/>
                    </a:cubicBezTo>
                    <a:cubicBezTo>
                      <a:pt x="432850" y="215258"/>
                      <a:pt x="441707" y="177559"/>
                      <a:pt x="446463" y="136643"/>
                    </a:cubicBezTo>
                    <a:cubicBezTo>
                      <a:pt x="454537" y="67181"/>
                      <a:pt x="448086" y="13113"/>
                      <a:pt x="447808" y="10846"/>
                    </a:cubicBezTo>
                    <a:lnTo>
                      <a:pt x="446917" y="3593"/>
                    </a:lnTo>
                    <a:lnTo>
                      <a:pt x="439664" y="2703"/>
                    </a:lnTo>
                    <a:cubicBezTo>
                      <a:pt x="437398" y="2424"/>
                      <a:pt x="383334" y="-4026"/>
                      <a:pt x="313867" y="4049"/>
                    </a:cubicBezTo>
                    <a:cubicBezTo>
                      <a:pt x="272950" y="8804"/>
                      <a:pt x="235253" y="17662"/>
                      <a:pt x="201818" y="30372"/>
                    </a:cubicBezTo>
                    <a:cubicBezTo>
                      <a:pt x="159686" y="46389"/>
                      <a:pt x="124223" y="68610"/>
                      <a:pt x="96416" y="96417"/>
                    </a:cubicBezTo>
                    <a:cubicBezTo>
                      <a:pt x="68610" y="124225"/>
                      <a:pt x="46390" y="159686"/>
                      <a:pt x="30371" y="201819"/>
                    </a:cubicBezTo>
                    <a:close/>
                    <a:moveTo>
                      <a:pt x="431061" y="95371"/>
                    </a:moveTo>
                    <a:cubicBezTo>
                      <a:pt x="430475" y="107618"/>
                      <a:pt x="429476" y="120762"/>
                      <a:pt x="427881" y="134484"/>
                    </a:cubicBezTo>
                    <a:cubicBezTo>
                      <a:pt x="420718" y="196101"/>
                      <a:pt x="399807" y="281923"/>
                      <a:pt x="340865" y="340865"/>
                    </a:cubicBezTo>
                    <a:cubicBezTo>
                      <a:pt x="282025" y="399706"/>
                      <a:pt x="196394" y="420634"/>
                      <a:pt x="134919" y="427829"/>
                    </a:cubicBezTo>
                    <a:cubicBezTo>
                      <a:pt x="121150" y="429440"/>
                      <a:pt x="107951" y="430450"/>
                      <a:pt x="95645" y="431043"/>
                    </a:cubicBezTo>
                    <a:cubicBezTo>
                      <a:pt x="136880" y="419415"/>
                      <a:pt x="188482" y="400147"/>
                      <a:pt x="238451" y="368639"/>
                    </a:cubicBezTo>
                    <a:lnTo>
                      <a:pt x="228473" y="352814"/>
                    </a:lnTo>
                    <a:cubicBezTo>
                      <a:pt x="173641" y="387391"/>
                      <a:pt x="115865" y="406777"/>
                      <a:pt x="73670" y="417362"/>
                    </a:cubicBezTo>
                    <a:cubicBezTo>
                      <a:pt x="124207" y="388808"/>
                      <a:pt x="200131" y="339687"/>
                      <a:pt x="269910" y="269909"/>
                    </a:cubicBezTo>
                    <a:cubicBezTo>
                      <a:pt x="339824" y="199995"/>
                      <a:pt x="389002" y="123909"/>
                      <a:pt x="417532" y="73373"/>
                    </a:cubicBezTo>
                    <a:cubicBezTo>
                      <a:pt x="414613" y="85078"/>
                      <a:pt x="411021" y="97965"/>
                      <a:pt x="406604" y="111652"/>
                    </a:cubicBezTo>
                    <a:cubicBezTo>
                      <a:pt x="389768" y="163806"/>
                      <a:pt x="357233" y="238444"/>
                      <a:pt x="297838" y="297839"/>
                    </a:cubicBezTo>
                    <a:cubicBezTo>
                      <a:pt x="281718" y="313958"/>
                      <a:pt x="263523" y="329061"/>
                      <a:pt x="243760" y="342723"/>
                    </a:cubicBezTo>
                    <a:lnTo>
                      <a:pt x="254397" y="358112"/>
                    </a:lnTo>
                    <a:cubicBezTo>
                      <a:pt x="275087" y="343810"/>
                      <a:pt x="294153" y="327980"/>
                      <a:pt x="311067" y="311066"/>
                    </a:cubicBezTo>
                    <a:cubicBezTo>
                      <a:pt x="373230" y="248902"/>
                      <a:pt x="407098" y="171175"/>
                      <a:pt x="424562" y="116916"/>
                    </a:cubicBezTo>
                    <a:cubicBezTo>
                      <a:pt x="426958" y="109472"/>
                      <a:pt x="429115" y="102274"/>
                      <a:pt x="431061" y="95371"/>
                    </a:cubicBezTo>
                    <a:close/>
                    <a:moveTo>
                      <a:pt x="246928" y="145328"/>
                    </a:moveTo>
                    <a:cubicBezTo>
                      <a:pt x="316336" y="87246"/>
                      <a:pt x="384046" y="49447"/>
                      <a:pt x="418582" y="31928"/>
                    </a:cubicBezTo>
                    <a:cubicBezTo>
                      <a:pt x="396623" y="75195"/>
                      <a:pt x="342764" y="170599"/>
                      <a:pt x="256681" y="256682"/>
                    </a:cubicBezTo>
                    <a:cubicBezTo>
                      <a:pt x="170692" y="342670"/>
                      <a:pt x="75236" y="396578"/>
                      <a:pt x="31939" y="418567"/>
                    </a:cubicBezTo>
                    <a:cubicBezTo>
                      <a:pt x="53905" y="375292"/>
                      <a:pt x="107759" y="279903"/>
                      <a:pt x="193831" y="193832"/>
                    </a:cubicBezTo>
                    <a:cubicBezTo>
                      <a:pt x="206186" y="181478"/>
                      <a:pt x="219318" y="169207"/>
                      <a:pt x="232862" y="157362"/>
                    </a:cubicBezTo>
                    <a:lnTo>
                      <a:pt x="220546" y="143280"/>
                    </a:lnTo>
                    <a:cubicBezTo>
                      <a:pt x="206690" y="155398"/>
                      <a:pt x="193250" y="167956"/>
                      <a:pt x="180602" y="180603"/>
                    </a:cubicBezTo>
                    <a:cubicBezTo>
                      <a:pt x="110688" y="250518"/>
                      <a:pt x="61510" y="326604"/>
                      <a:pt x="32981" y="377139"/>
                    </a:cubicBezTo>
                    <a:cubicBezTo>
                      <a:pt x="35899" y="365435"/>
                      <a:pt x="39491" y="352547"/>
                      <a:pt x="43910" y="338861"/>
                    </a:cubicBezTo>
                    <a:cubicBezTo>
                      <a:pt x="60745" y="286706"/>
                      <a:pt x="93281" y="212069"/>
                      <a:pt x="152675" y="152674"/>
                    </a:cubicBezTo>
                    <a:cubicBezTo>
                      <a:pt x="212069" y="93280"/>
                      <a:pt x="286707" y="60744"/>
                      <a:pt x="338862" y="43910"/>
                    </a:cubicBezTo>
                    <a:cubicBezTo>
                      <a:pt x="352503" y="39506"/>
                      <a:pt x="365349" y="35924"/>
                      <a:pt x="377022" y="33011"/>
                    </a:cubicBezTo>
                    <a:cubicBezTo>
                      <a:pt x="339360" y="54251"/>
                      <a:pt x="287590" y="86909"/>
                      <a:pt x="234922" y="130981"/>
                    </a:cubicBezTo>
                    <a:close/>
                    <a:moveTo>
                      <a:pt x="315590" y="22683"/>
                    </a:moveTo>
                    <a:cubicBezTo>
                      <a:pt x="329454" y="21060"/>
                      <a:pt x="342742" y="20048"/>
                      <a:pt x="355120" y="19456"/>
                    </a:cubicBezTo>
                    <a:cubicBezTo>
                      <a:pt x="348223" y="21401"/>
                      <a:pt x="341032" y="23557"/>
                      <a:pt x="333594" y="25950"/>
                    </a:cubicBezTo>
                    <a:cubicBezTo>
                      <a:pt x="279335" y="43415"/>
                      <a:pt x="201608" y="77282"/>
                      <a:pt x="139443" y="139445"/>
                    </a:cubicBezTo>
                    <a:cubicBezTo>
                      <a:pt x="77279" y="201610"/>
                      <a:pt x="43412" y="279337"/>
                      <a:pt x="25948" y="333595"/>
                    </a:cubicBezTo>
                    <a:cubicBezTo>
                      <a:pt x="23552" y="341040"/>
                      <a:pt x="21394" y="348237"/>
                      <a:pt x="19449" y="355139"/>
                    </a:cubicBezTo>
                    <a:cubicBezTo>
                      <a:pt x="20035" y="342892"/>
                      <a:pt x="21034" y="329748"/>
                      <a:pt x="22629" y="316026"/>
                    </a:cubicBezTo>
                    <a:cubicBezTo>
                      <a:pt x="29791" y="254409"/>
                      <a:pt x="50703" y="168587"/>
                      <a:pt x="109645" y="109645"/>
                    </a:cubicBezTo>
                    <a:cubicBezTo>
                      <a:pt x="168485" y="50806"/>
                      <a:pt x="254115" y="29878"/>
                      <a:pt x="315590" y="22683"/>
                    </a:cubicBezTo>
                    <a:close/>
                  </a:path>
                </a:pathLst>
              </a:custGeom>
              <a:solidFill>
                <a:schemeClr val="tx1"/>
              </a:solidFill>
              <a:ln w="1230" cap="flat">
                <a:noFill/>
                <a:prstDash val="solid"/>
                <a:miter/>
              </a:ln>
            </p:spPr>
            <p:txBody>
              <a:bodyPr rtlCol="0" anchor="ctr"/>
              <a:lstStyle/>
              <a:p>
                <a:endParaRPr lang="en-US" noProof="0" dirty="0">
                  <a:latin typeface="Arial" panose="020B0604020202020204" pitchFamily="34" charset="0"/>
                </a:endParaRPr>
              </a:p>
            </p:txBody>
          </p:sp>
          <p:sp>
            <p:nvSpPr>
              <p:cNvPr id="118" name="Freeform: Shape 117">
                <a:extLst>
                  <a:ext uri="{FF2B5EF4-FFF2-40B4-BE49-F238E27FC236}">
                    <a16:creationId xmlns:a16="http://schemas.microsoft.com/office/drawing/2014/main" id="{AEADAAD7-E1DB-47C5-9638-E3ACB8177AFB}"/>
                  </a:ext>
                </a:extLst>
              </p:cNvPr>
              <p:cNvSpPr/>
              <p:nvPr/>
            </p:nvSpPr>
            <p:spPr>
              <a:xfrm rot="-2700000">
                <a:off x="7956935" y="3717445"/>
                <a:ext cx="102283" cy="18704"/>
              </a:xfrm>
              <a:custGeom>
                <a:avLst/>
                <a:gdLst>
                  <a:gd name="connsiteX0" fmla="*/ 0 w 102283"/>
                  <a:gd name="connsiteY0" fmla="*/ 0 h 18704"/>
                  <a:gd name="connsiteX1" fmla="*/ 102284 w 102283"/>
                  <a:gd name="connsiteY1" fmla="*/ 0 h 18704"/>
                  <a:gd name="connsiteX2" fmla="*/ 102284 w 102283"/>
                  <a:gd name="connsiteY2" fmla="*/ 18705 h 18704"/>
                  <a:gd name="connsiteX3" fmla="*/ 0 w 102283"/>
                  <a:gd name="connsiteY3" fmla="*/ 18705 h 18704"/>
                </a:gdLst>
                <a:ahLst/>
                <a:cxnLst>
                  <a:cxn ang="0">
                    <a:pos x="connsiteX0" y="connsiteY0"/>
                  </a:cxn>
                  <a:cxn ang="0">
                    <a:pos x="connsiteX1" y="connsiteY1"/>
                  </a:cxn>
                  <a:cxn ang="0">
                    <a:pos x="connsiteX2" y="connsiteY2"/>
                  </a:cxn>
                  <a:cxn ang="0">
                    <a:pos x="connsiteX3" y="connsiteY3"/>
                  </a:cxn>
                </a:cxnLst>
                <a:rect l="l" t="t" r="r" b="b"/>
                <a:pathLst>
                  <a:path w="102283" h="18704">
                    <a:moveTo>
                      <a:pt x="0" y="0"/>
                    </a:moveTo>
                    <a:lnTo>
                      <a:pt x="102284" y="0"/>
                    </a:lnTo>
                    <a:lnTo>
                      <a:pt x="102284" y="18705"/>
                    </a:lnTo>
                    <a:lnTo>
                      <a:pt x="0" y="18705"/>
                    </a:lnTo>
                    <a:close/>
                  </a:path>
                </a:pathLst>
              </a:custGeom>
              <a:grpFill/>
              <a:ln w="1230" cap="flat">
                <a:noFill/>
                <a:prstDash val="solid"/>
                <a:miter/>
              </a:ln>
            </p:spPr>
            <p:txBody>
              <a:bodyPr rtlCol="0" anchor="ctr"/>
              <a:lstStyle/>
              <a:p>
                <a:endParaRPr lang="en-US" noProof="0" dirty="0">
                  <a:latin typeface="Arial" panose="020B0604020202020204" pitchFamily="34" charset="0"/>
                </a:endParaRPr>
              </a:p>
            </p:txBody>
          </p:sp>
          <p:sp>
            <p:nvSpPr>
              <p:cNvPr id="119" name="Freeform: Shape 118">
                <a:extLst>
                  <a:ext uri="{FF2B5EF4-FFF2-40B4-BE49-F238E27FC236}">
                    <a16:creationId xmlns:a16="http://schemas.microsoft.com/office/drawing/2014/main" id="{BA11BF1A-13D0-4363-89AC-D8A16212AA66}"/>
                  </a:ext>
                </a:extLst>
              </p:cNvPr>
              <p:cNvSpPr/>
              <p:nvPr/>
            </p:nvSpPr>
            <p:spPr>
              <a:xfrm rot="-2700000">
                <a:off x="7939133" y="3776693"/>
                <a:ext cx="19398" cy="18704"/>
              </a:xfrm>
              <a:custGeom>
                <a:avLst/>
                <a:gdLst>
                  <a:gd name="connsiteX0" fmla="*/ 0 w 19398"/>
                  <a:gd name="connsiteY0" fmla="*/ 0 h 18704"/>
                  <a:gd name="connsiteX1" fmla="*/ 19398 w 19398"/>
                  <a:gd name="connsiteY1" fmla="*/ 0 h 18704"/>
                  <a:gd name="connsiteX2" fmla="*/ 19398 w 19398"/>
                  <a:gd name="connsiteY2" fmla="*/ 18705 h 18704"/>
                  <a:gd name="connsiteX3" fmla="*/ 0 w 19398"/>
                  <a:gd name="connsiteY3" fmla="*/ 18705 h 18704"/>
                </a:gdLst>
                <a:ahLst/>
                <a:cxnLst>
                  <a:cxn ang="0">
                    <a:pos x="connsiteX0" y="connsiteY0"/>
                  </a:cxn>
                  <a:cxn ang="0">
                    <a:pos x="connsiteX1" y="connsiteY1"/>
                  </a:cxn>
                  <a:cxn ang="0">
                    <a:pos x="connsiteX2" y="connsiteY2"/>
                  </a:cxn>
                  <a:cxn ang="0">
                    <a:pos x="connsiteX3" y="connsiteY3"/>
                  </a:cxn>
                </a:cxnLst>
                <a:rect l="l" t="t" r="r" b="b"/>
                <a:pathLst>
                  <a:path w="19398" h="18704">
                    <a:moveTo>
                      <a:pt x="0" y="0"/>
                    </a:moveTo>
                    <a:lnTo>
                      <a:pt x="19398" y="0"/>
                    </a:lnTo>
                    <a:lnTo>
                      <a:pt x="19398" y="18705"/>
                    </a:lnTo>
                    <a:lnTo>
                      <a:pt x="0" y="18705"/>
                    </a:lnTo>
                    <a:close/>
                  </a:path>
                </a:pathLst>
              </a:custGeom>
              <a:grpFill/>
              <a:ln w="1230" cap="flat">
                <a:noFill/>
                <a:prstDash val="solid"/>
                <a:miter/>
              </a:ln>
            </p:spPr>
            <p:txBody>
              <a:bodyPr rtlCol="0" anchor="ctr"/>
              <a:lstStyle/>
              <a:p>
                <a:endParaRPr lang="en-US" noProof="0" dirty="0">
                  <a:latin typeface="Arial" panose="020B0604020202020204" pitchFamily="34" charset="0"/>
                </a:endParaRPr>
              </a:p>
            </p:txBody>
          </p:sp>
          <p:sp>
            <p:nvSpPr>
              <p:cNvPr id="120" name="Freeform: Shape 119">
                <a:extLst>
                  <a:ext uri="{FF2B5EF4-FFF2-40B4-BE49-F238E27FC236}">
                    <a16:creationId xmlns:a16="http://schemas.microsoft.com/office/drawing/2014/main" id="{06229440-80AB-445B-AF38-4A1DBC0F217E}"/>
                  </a:ext>
                </a:extLst>
              </p:cNvPr>
              <p:cNvSpPr/>
              <p:nvPr/>
            </p:nvSpPr>
            <p:spPr>
              <a:xfrm rot="-2700000">
                <a:off x="7911693" y="3804126"/>
                <a:ext cx="19398" cy="18704"/>
              </a:xfrm>
              <a:custGeom>
                <a:avLst/>
                <a:gdLst>
                  <a:gd name="connsiteX0" fmla="*/ 0 w 19398"/>
                  <a:gd name="connsiteY0" fmla="*/ 0 h 18704"/>
                  <a:gd name="connsiteX1" fmla="*/ 19398 w 19398"/>
                  <a:gd name="connsiteY1" fmla="*/ 0 h 18704"/>
                  <a:gd name="connsiteX2" fmla="*/ 19398 w 19398"/>
                  <a:gd name="connsiteY2" fmla="*/ 18705 h 18704"/>
                  <a:gd name="connsiteX3" fmla="*/ 0 w 19398"/>
                  <a:gd name="connsiteY3" fmla="*/ 18705 h 18704"/>
                </a:gdLst>
                <a:ahLst/>
                <a:cxnLst>
                  <a:cxn ang="0">
                    <a:pos x="connsiteX0" y="connsiteY0"/>
                  </a:cxn>
                  <a:cxn ang="0">
                    <a:pos x="connsiteX1" y="connsiteY1"/>
                  </a:cxn>
                  <a:cxn ang="0">
                    <a:pos x="connsiteX2" y="connsiteY2"/>
                  </a:cxn>
                  <a:cxn ang="0">
                    <a:pos x="connsiteX3" y="connsiteY3"/>
                  </a:cxn>
                </a:cxnLst>
                <a:rect l="l" t="t" r="r" b="b"/>
                <a:pathLst>
                  <a:path w="19398" h="18704">
                    <a:moveTo>
                      <a:pt x="0" y="0"/>
                    </a:moveTo>
                    <a:lnTo>
                      <a:pt x="19398" y="0"/>
                    </a:lnTo>
                    <a:lnTo>
                      <a:pt x="19398" y="18705"/>
                    </a:lnTo>
                    <a:lnTo>
                      <a:pt x="0" y="18705"/>
                    </a:lnTo>
                    <a:close/>
                  </a:path>
                </a:pathLst>
              </a:custGeom>
              <a:grpFill/>
              <a:ln w="1230" cap="flat">
                <a:noFill/>
                <a:prstDash val="solid"/>
                <a:miter/>
              </a:ln>
            </p:spPr>
            <p:txBody>
              <a:bodyPr rtlCol="0" anchor="ctr"/>
              <a:lstStyle/>
              <a:p>
                <a:endParaRPr lang="en-US" noProof="0" dirty="0">
                  <a:latin typeface="Arial" panose="020B0604020202020204" pitchFamily="34" charset="0"/>
                </a:endParaRPr>
              </a:p>
            </p:txBody>
          </p:sp>
          <p:sp>
            <p:nvSpPr>
              <p:cNvPr id="121" name="Freeform: Shape 120">
                <a:extLst>
                  <a:ext uri="{FF2B5EF4-FFF2-40B4-BE49-F238E27FC236}">
                    <a16:creationId xmlns:a16="http://schemas.microsoft.com/office/drawing/2014/main" id="{C93C4D32-2972-4994-B901-37A191E1C729}"/>
                  </a:ext>
                </a:extLst>
              </p:cNvPr>
              <p:cNvSpPr/>
              <p:nvPr/>
            </p:nvSpPr>
            <p:spPr>
              <a:xfrm rot="-2700000">
                <a:off x="8057623" y="3658237"/>
                <a:ext cx="19398" cy="18704"/>
              </a:xfrm>
              <a:custGeom>
                <a:avLst/>
                <a:gdLst>
                  <a:gd name="connsiteX0" fmla="*/ 0 w 19398"/>
                  <a:gd name="connsiteY0" fmla="*/ 0 h 18704"/>
                  <a:gd name="connsiteX1" fmla="*/ 19398 w 19398"/>
                  <a:gd name="connsiteY1" fmla="*/ 0 h 18704"/>
                  <a:gd name="connsiteX2" fmla="*/ 19398 w 19398"/>
                  <a:gd name="connsiteY2" fmla="*/ 18705 h 18704"/>
                  <a:gd name="connsiteX3" fmla="*/ 0 w 19398"/>
                  <a:gd name="connsiteY3" fmla="*/ 18705 h 18704"/>
                </a:gdLst>
                <a:ahLst/>
                <a:cxnLst>
                  <a:cxn ang="0">
                    <a:pos x="connsiteX0" y="connsiteY0"/>
                  </a:cxn>
                  <a:cxn ang="0">
                    <a:pos x="connsiteX1" y="connsiteY1"/>
                  </a:cxn>
                  <a:cxn ang="0">
                    <a:pos x="connsiteX2" y="connsiteY2"/>
                  </a:cxn>
                  <a:cxn ang="0">
                    <a:pos x="connsiteX3" y="connsiteY3"/>
                  </a:cxn>
                </a:cxnLst>
                <a:rect l="l" t="t" r="r" b="b"/>
                <a:pathLst>
                  <a:path w="19398" h="18704">
                    <a:moveTo>
                      <a:pt x="0" y="0"/>
                    </a:moveTo>
                    <a:lnTo>
                      <a:pt x="19398" y="0"/>
                    </a:lnTo>
                    <a:lnTo>
                      <a:pt x="19398" y="18705"/>
                    </a:lnTo>
                    <a:lnTo>
                      <a:pt x="0" y="18705"/>
                    </a:lnTo>
                    <a:close/>
                  </a:path>
                </a:pathLst>
              </a:custGeom>
              <a:grpFill/>
              <a:ln w="1230" cap="flat">
                <a:noFill/>
                <a:prstDash val="solid"/>
                <a:miter/>
              </a:ln>
            </p:spPr>
            <p:txBody>
              <a:bodyPr rtlCol="0" anchor="ctr"/>
              <a:lstStyle/>
              <a:p>
                <a:endParaRPr lang="en-US" noProof="0" dirty="0">
                  <a:latin typeface="Arial" panose="020B0604020202020204" pitchFamily="34" charset="0"/>
                </a:endParaRPr>
              </a:p>
            </p:txBody>
          </p:sp>
          <p:sp>
            <p:nvSpPr>
              <p:cNvPr id="122" name="Freeform: Shape 121">
                <a:extLst>
                  <a:ext uri="{FF2B5EF4-FFF2-40B4-BE49-F238E27FC236}">
                    <a16:creationId xmlns:a16="http://schemas.microsoft.com/office/drawing/2014/main" id="{55EE9E3D-E33A-4B41-BF69-53320E3CE217}"/>
                  </a:ext>
                </a:extLst>
              </p:cNvPr>
              <p:cNvSpPr/>
              <p:nvPr/>
            </p:nvSpPr>
            <p:spPr>
              <a:xfrm rot="-2700000">
                <a:off x="8085063" y="3630804"/>
                <a:ext cx="19398" cy="18704"/>
              </a:xfrm>
              <a:custGeom>
                <a:avLst/>
                <a:gdLst>
                  <a:gd name="connsiteX0" fmla="*/ 0 w 19398"/>
                  <a:gd name="connsiteY0" fmla="*/ 0 h 18704"/>
                  <a:gd name="connsiteX1" fmla="*/ 19398 w 19398"/>
                  <a:gd name="connsiteY1" fmla="*/ 0 h 18704"/>
                  <a:gd name="connsiteX2" fmla="*/ 19398 w 19398"/>
                  <a:gd name="connsiteY2" fmla="*/ 18705 h 18704"/>
                  <a:gd name="connsiteX3" fmla="*/ 0 w 19398"/>
                  <a:gd name="connsiteY3" fmla="*/ 18705 h 18704"/>
                </a:gdLst>
                <a:ahLst/>
                <a:cxnLst>
                  <a:cxn ang="0">
                    <a:pos x="connsiteX0" y="connsiteY0"/>
                  </a:cxn>
                  <a:cxn ang="0">
                    <a:pos x="connsiteX1" y="connsiteY1"/>
                  </a:cxn>
                  <a:cxn ang="0">
                    <a:pos x="connsiteX2" y="connsiteY2"/>
                  </a:cxn>
                  <a:cxn ang="0">
                    <a:pos x="connsiteX3" y="connsiteY3"/>
                  </a:cxn>
                </a:cxnLst>
                <a:rect l="l" t="t" r="r" b="b"/>
                <a:pathLst>
                  <a:path w="19398" h="18704">
                    <a:moveTo>
                      <a:pt x="0" y="0"/>
                    </a:moveTo>
                    <a:lnTo>
                      <a:pt x="19398" y="0"/>
                    </a:lnTo>
                    <a:lnTo>
                      <a:pt x="19398" y="18705"/>
                    </a:lnTo>
                    <a:lnTo>
                      <a:pt x="0" y="18705"/>
                    </a:lnTo>
                    <a:close/>
                  </a:path>
                </a:pathLst>
              </a:custGeom>
              <a:grpFill/>
              <a:ln w="1230" cap="flat">
                <a:noFill/>
                <a:prstDash val="solid"/>
                <a:miter/>
              </a:ln>
            </p:spPr>
            <p:txBody>
              <a:bodyPr rtlCol="0" anchor="ctr"/>
              <a:lstStyle/>
              <a:p>
                <a:endParaRPr lang="en-US" noProof="0" dirty="0">
                  <a:latin typeface="Arial" panose="020B0604020202020204" pitchFamily="34" charset="0"/>
                </a:endParaRPr>
              </a:p>
            </p:txBody>
          </p:sp>
        </p:grpSp>
        <p:sp>
          <p:nvSpPr>
            <p:cNvPr id="123" name="Graphic 108">
              <a:extLst>
                <a:ext uri="{FF2B5EF4-FFF2-40B4-BE49-F238E27FC236}">
                  <a16:creationId xmlns:a16="http://schemas.microsoft.com/office/drawing/2014/main" id="{A8CBD7C5-841F-46EF-83D4-CB455DFDE71B}"/>
                </a:ext>
              </a:extLst>
            </p:cNvPr>
            <p:cNvSpPr/>
            <p:nvPr/>
          </p:nvSpPr>
          <p:spPr>
            <a:xfrm>
              <a:off x="9807230" y="2551297"/>
              <a:ext cx="688203" cy="622864"/>
            </a:xfrm>
            <a:custGeom>
              <a:avLst/>
              <a:gdLst>
                <a:gd name="connsiteX0" fmla="*/ 660962 w 688203"/>
                <a:gd name="connsiteY0" fmla="*/ 0 h 622864"/>
                <a:gd name="connsiteX1" fmla="*/ 656312 w 688203"/>
                <a:gd name="connsiteY1" fmla="*/ 5328 h 622864"/>
                <a:gd name="connsiteX2" fmla="*/ 471994 w 688203"/>
                <a:gd name="connsiteY2" fmla="*/ 106778 h 622864"/>
                <a:gd name="connsiteX3" fmla="*/ 411973 w 688203"/>
                <a:gd name="connsiteY3" fmla="*/ 121925 h 622864"/>
                <a:gd name="connsiteX4" fmla="*/ 286039 w 688203"/>
                <a:gd name="connsiteY4" fmla="*/ 166708 h 622864"/>
                <a:gd name="connsiteX5" fmla="*/ 288597 w 688203"/>
                <a:gd name="connsiteY5" fmla="*/ 144593 h 622864"/>
                <a:gd name="connsiteX6" fmla="*/ 255297 w 688203"/>
                <a:gd name="connsiteY6" fmla="*/ 88981 h 622864"/>
                <a:gd name="connsiteX7" fmla="*/ 79337 w 688203"/>
                <a:gd name="connsiteY7" fmla="*/ 169397 h 622864"/>
                <a:gd name="connsiteX8" fmla="*/ 492 w 688203"/>
                <a:gd name="connsiteY8" fmla="*/ 383344 h 622864"/>
                <a:gd name="connsiteX9" fmla="*/ 250532 w 688203"/>
                <a:gd name="connsiteY9" fmla="*/ 622822 h 622864"/>
                <a:gd name="connsiteX10" fmla="*/ 255086 w 688203"/>
                <a:gd name="connsiteY10" fmla="*/ 622865 h 622864"/>
                <a:gd name="connsiteX11" fmla="*/ 460612 w 688203"/>
                <a:gd name="connsiteY11" fmla="*/ 522761 h 622864"/>
                <a:gd name="connsiteX12" fmla="*/ 566101 w 688203"/>
                <a:gd name="connsiteY12" fmla="*/ 522761 h 622864"/>
                <a:gd name="connsiteX13" fmla="*/ 599402 w 688203"/>
                <a:gd name="connsiteY13" fmla="*/ 467148 h 622864"/>
                <a:gd name="connsiteX14" fmla="*/ 566101 w 688203"/>
                <a:gd name="connsiteY14" fmla="*/ 411536 h 622864"/>
                <a:gd name="connsiteX15" fmla="*/ 395914 w 688203"/>
                <a:gd name="connsiteY15" fmla="*/ 411536 h 622864"/>
                <a:gd name="connsiteX16" fmla="*/ 399599 w 688203"/>
                <a:gd name="connsiteY16" fmla="*/ 378168 h 622864"/>
                <a:gd name="connsiteX17" fmla="*/ 399599 w 688203"/>
                <a:gd name="connsiteY17" fmla="*/ 352822 h 622864"/>
                <a:gd name="connsiteX18" fmla="*/ 480758 w 688203"/>
                <a:gd name="connsiteY18" fmla="*/ 325716 h 622864"/>
                <a:gd name="connsiteX19" fmla="*/ 616416 w 688203"/>
                <a:gd name="connsiteY19" fmla="*/ 233688 h 622864"/>
                <a:gd name="connsiteX20" fmla="*/ 688203 w 688203"/>
                <a:gd name="connsiteY20" fmla="*/ 37305 h 622864"/>
                <a:gd name="connsiteX21" fmla="*/ 688203 w 688203"/>
                <a:gd name="connsiteY21" fmla="*/ 0 h 622864"/>
                <a:gd name="connsiteX22" fmla="*/ 419399 w 688203"/>
                <a:gd name="connsiteY22" fmla="*/ 142893 h 622864"/>
                <a:gd name="connsiteX23" fmla="*/ 475366 w 688203"/>
                <a:gd name="connsiteY23" fmla="*/ 128757 h 622864"/>
                <a:gd name="connsiteX24" fmla="*/ 482780 w 688203"/>
                <a:gd name="connsiteY24" fmla="*/ 127291 h 622864"/>
                <a:gd name="connsiteX25" fmla="*/ 446564 w 688203"/>
                <a:gd name="connsiteY25" fmla="*/ 170830 h 622864"/>
                <a:gd name="connsiteX26" fmla="*/ 463610 w 688203"/>
                <a:gd name="connsiteY26" fmla="*/ 185070 h 622864"/>
                <a:gd name="connsiteX27" fmla="*/ 486103 w 688203"/>
                <a:gd name="connsiteY27" fmla="*/ 158018 h 622864"/>
                <a:gd name="connsiteX28" fmla="*/ 518178 w 688203"/>
                <a:gd name="connsiteY28" fmla="*/ 190164 h 622864"/>
                <a:gd name="connsiteX29" fmla="*/ 326094 w 688203"/>
                <a:gd name="connsiteY29" fmla="*/ 288791 h 622864"/>
                <a:gd name="connsiteX30" fmla="*/ 299698 w 688203"/>
                <a:gd name="connsiteY30" fmla="*/ 262337 h 622864"/>
                <a:gd name="connsiteX31" fmla="*/ 299698 w 688203"/>
                <a:gd name="connsiteY31" fmla="*/ 222452 h 622864"/>
                <a:gd name="connsiteX32" fmla="*/ 277497 w 688203"/>
                <a:gd name="connsiteY32" fmla="*/ 222452 h 622864"/>
                <a:gd name="connsiteX33" fmla="*/ 277497 w 688203"/>
                <a:gd name="connsiteY33" fmla="*/ 271548 h 622864"/>
                <a:gd name="connsiteX34" fmla="*/ 303789 w 688203"/>
                <a:gd name="connsiteY34" fmla="*/ 297899 h 622864"/>
                <a:gd name="connsiteX35" fmla="*/ 296988 w 688203"/>
                <a:gd name="connsiteY35" fmla="*/ 300554 h 622864"/>
                <a:gd name="connsiteX36" fmla="*/ 237390 w 688203"/>
                <a:gd name="connsiteY36" fmla="*/ 308022 h 622864"/>
                <a:gd name="connsiteX37" fmla="*/ 185151 w 688203"/>
                <a:gd name="connsiteY37" fmla="*/ 338386 h 622864"/>
                <a:gd name="connsiteX38" fmla="*/ 148876 w 688203"/>
                <a:gd name="connsiteY38" fmla="*/ 359903 h 622864"/>
                <a:gd name="connsiteX39" fmla="*/ 111494 w 688203"/>
                <a:gd name="connsiteY39" fmla="*/ 365259 h 622864"/>
                <a:gd name="connsiteX40" fmla="*/ 152572 w 688203"/>
                <a:gd name="connsiteY40" fmla="*/ 263917 h 622864"/>
                <a:gd name="connsiteX41" fmla="*/ 171444 w 688203"/>
                <a:gd name="connsiteY41" fmla="*/ 301733 h 622864"/>
                <a:gd name="connsiteX42" fmla="*/ 235260 w 688203"/>
                <a:gd name="connsiteY42" fmla="*/ 288942 h 622864"/>
                <a:gd name="connsiteX43" fmla="*/ 230896 w 688203"/>
                <a:gd name="connsiteY43" fmla="*/ 267132 h 622864"/>
                <a:gd name="connsiteX44" fmla="*/ 183709 w 688203"/>
                <a:gd name="connsiteY44" fmla="*/ 276588 h 622864"/>
                <a:gd name="connsiteX45" fmla="*/ 168881 w 688203"/>
                <a:gd name="connsiteY45" fmla="*/ 246870 h 622864"/>
                <a:gd name="connsiteX46" fmla="*/ 229119 w 688203"/>
                <a:gd name="connsiteY46" fmla="*/ 210520 h 622864"/>
                <a:gd name="connsiteX47" fmla="*/ 260543 w 688203"/>
                <a:gd name="connsiteY47" fmla="*/ 199343 h 622864"/>
                <a:gd name="connsiteX48" fmla="*/ 264419 w 688203"/>
                <a:gd name="connsiteY48" fmla="*/ 197964 h 622864"/>
                <a:gd name="connsiteX49" fmla="*/ 315876 w 688203"/>
                <a:gd name="connsiteY49" fmla="*/ 179667 h 622864"/>
                <a:gd name="connsiteX50" fmla="*/ 332972 w 688203"/>
                <a:gd name="connsiteY50" fmla="*/ 213919 h 622864"/>
                <a:gd name="connsiteX51" fmla="*/ 332972 w 688203"/>
                <a:gd name="connsiteY51" fmla="*/ 255819 h 622864"/>
                <a:gd name="connsiteX52" fmla="*/ 355172 w 688203"/>
                <a:gd name="connsiteY52" fmla="*/ 255819 h 622864"/>
                <a:gd name="connsiteX53" fmla="*/ 355172 w 688203"/>
                <a:gd name="connsiteY53" fmla="*/ 222452 h 622864"/>
                <a:gd name="connsiteX54" fmla="*/ 399573 w 688203"/>
                <a:gd name="connsiteY54" fmla="*/ 222452 h 622864"/>
                <a:gd name="connsiteX55" fmla="*/ 399573 w 688203"/>
                <a:gd name="connsiteY55" fmla="*/ 200206 h 622864"/>
                <a:gd name="connsiteX56" fmla="*/ 350933 w 688203"/>
                <a:gd name="connsiteY56" fmla="*/ 200206 h 622864"/>
                <a:gd name="connsiteX57" fmla="*/ 336961 w 688203"/>
                <a:gd name="connsiteY57" fmla="*/ 172200 h 622864"/>
                <a:gd name="connsiteX58" fmla="*/ 227325 w 688203"/>
                <a:gd name="connsiteY58" fmla="*/ 483111 h 622864"/>
                <a:gd name="connsiteX59" fmla="*/ 231297 w 688203"/>
                <a:gd name="connsiteY59" fmla="*/ 510992 h 622864"/>
                <a:gd name="connsiteX60" fmla="*/ 111472 w 688203"/>
                <a:gd name="connsiteY60" fmla="*/ 387760 h 622864"/>
                <a:gd name="connsiteX61" fmla="*/ 152029 w 688203"/>
                <a:gd name="connsiteY61" fmla="*/ 381954 h 622864"/>
                <a:gd name="connsiteX62" fmla="*/ 202913 w 688203"/>
                <a:gd name="connsiteY62" fmla="*/ 351763 h 622864"/>
                <a:gd name="connsiteX63" fmla="*/ 240142 w 688203"/>
                <a:gd name="connsiteY63" fmla="*/ 330121 h 622864"/>
                <a:gd name="connsiteX64" fmla="*/ 288597 w 688203"/>
                <a:gd name="connsiteY64" fmla="*/ 324037 h 622864"/>
                <a:gd name="connsiteX65" fmla="*/ 288597 w 688203"/>
                <a:gd name="connsiteY65" fmla="*/ 358236 h 622864"/>
                <a:gd name="connsiteX66" fmla="*/ 268782 w 688203"/>
                <a:gd name="connsiteY66" fmla="*/ 400635 h 622864"/>
                <a:gd name="connsiteX67" fmla="*/ 254359 w 688203"/>
                <a:gd name="connsiteY67" fmla="*/ 412681 h 622864"/>
                <a:gd name="connsiteX68" fmla="*/ 227325 w 688203"/>
                <a:gd name="connsiteY68" fmla="*/ 483111 h 622864"/>
                <a:gd name="connsiteX69" fmla="*/ 266397 w 688203"/>
                <a:gd name="connsiteY69" fmla="*/ 144593 h 622864"/>
                <a:gd name="connsiteX70" fmla="*/ 256901 w 688203"/>
                <a:gd name="connsiteY70" fmla="*/ 177070 h 622864"/>
                <a:gd name="connsiteX71" fmla="*/ 254885 w 688203"/>
                <a:gd name="connsiteY71" fmla="*/ 177782 h 622864"/>
                <a:gd name="connsiteX72" fmla="*/ 244197 w 688203"/>
                <a:gd name="connsiteY72" fmla="*/ 144593 h 622864"/>
                <a:gd name="connsiteX73" fmla="*/ 255297 w 688203"/>
                <a:gd name="connsiteY73" fmla="*/ 111226 h 622864"/>
                <a:gd name="connsiteX74" fmla="*/ 266397 w 688203"/>
                <a:gd name="connsiteY74" fmla="*/ 144593 h 622864"/>
                <a:gd name="connsiteX75" fmla="*/ 577202 w 688203"/>
                <a:gd name="connsiteY75" fmla="*/ 467148 h 622864"/>
                <a:gd name="connsiteX76" fmla="*/ 566101 w 688203"/>
                <a:gd name="connsiteY76" fmla="*/ 500516 h 622864"/>
                <a:gd name="connsiteX77" fmla="*/ 555001 w 688203"/>
                <a:gd name="connsiteY77" fmla="*/ 467148 h 622864"/>
                <a:gd name="connsiteX78" fmla="*/ 566101 w 688203"/>
                <a:gd name="connsiteY78" fmla="*/ 433781 h 622864"/>
                <a:gd name="connsiteX79" fmla="*/ 577202 w 688203"/>
                <a:gd name="connsiteY79" fmla="*/ 467148 h 622864"/>
                <a:gd name="connsiteX80" fmla="*/ 539224 w 688203"/>
                <a:gd name="connsiteY80" fmla="*/ 433781 h 622864"/>
                <a:gd name="connsiteX81" fmla="*/ 532801 w 688203"/>
                <a:gd name="connsiteY81" fmla="*/ 467148 h 622864"/>
                <a:gd name="connsiteX82" fmla="*/ 539224 w 688203"/>
                <a:gd name="connsiteY82" fmla="*/ 500516 h 622864"/>
                <a:gd name="connsiteX83" fmla="*/ 449501 w 688203"/>
                <a:gd name="connsiteY83" fmla="*/ 500516 h 622864"/>
                <a:gd name="connsiteX84" fmla="*/ 446173 w 688203"/>
                <a:gd name="connsiteY84" fmla="*/ 505024 h 622864"/>
                <a:gd name="connsiteX85" fmla="*/ 250944 w 688203"/>
                <a:gd name="connsiteY85" fmla="*/ 600576 h 622864"/>
                <a:gd name="connsiteX86" fmla="*/ 22660 w 688203"/>
                <a:gd name="connsiteY86" fmla="*/ 381965 h 622864"/>
                <a:gd name="connsiteX87" fmla="*/ 95510 w 688203"/>
                <a:gd name="connsiteY87" fmla="*/ 184636 h 622864"/>
                <a:gd name="connsiteX88" fmla="*/ 227401 w 688203"/>
                <a:gd name="connsiteY88" fmla="*/ 113442 h 622864"/>
                <a:gd name="connsiteX89" fmla="*/ 221996 w 688203"/>
                <a:gd name="connsiteY89" fmla="*/ 144593 h 622864"/>
                <a:gd name="connsiteX90" fmla="*/ 232571 w 688203"/>
                <a:gd name="connsiteY90" fmla="*/ 185728 h 622864"/>
                <a:gd name="connsiteX91" fmla="*/ 221715 w 688203"/>
                <a:gd name="connsiteY91" fmla="*/ 189583 h 622864"/>
                <a:gd name="connsiteX92" fmla="*/ 88795 w 688203"/>
                <a:gd name="connsiteY92" fmla="*/ 378168 h 622864"/>
                <a:gd name="connsiteX93" fmla="*/ 244197 w 688203"/>
                <a:gd name="connsiteY93" fmla="*/ 533884 h 622864"/>
                <a:gd name="connsiteX94" fmla="*/ 389170 w 688203"/>
                <a:gd name="connsiteY94" fmla="*/ 433781 h 622864"/>
                <a:gd name="connsiteX95" fmla="*/ 473734 w 688203"/>
                <a:gd name="connsiteY95" fmla="*/ 304606 h 622864"/>
                <a:gd name="connsiteX96" fmla="*/ 377399 w 688203"/>
                <a:gd name="connsiteY96" fmla="*/ 336783 h 622864"/>
                <a:gd name="connsiteX97" fmla="*/ 377399 w 688203"/>
                <a:gd name="connsiteY97" fmla="*/ 378168 h 622864"/>
                <a:gd name="connsiteX98" fmla="*/ 253753 w 688203"/>
                <a:gd name="connsiteY98" fmla="*/ 511151 h 622864"/>
                <a:gd name="connsiteX99" fmla="*/ 249303 w 688203"/>
                <a:gd name="connsiteY99" fmla="*/ 479955 h 622864"/>
                <a:gd name="connsiteX100" fmla="*/ 268570 w 688203"/>
                <a:gd name="connsiteY100" fmla="*/ 429757 h 622864"/>
                <a:gd name="connsiteX101" fmla="*/ 282988 w 688203"/>
                <a:gd name="connsiteY101" fmla="*/ 417711 h 622864"/>
                <a:gd name="connsiteX102" fmla="*/ 308565 w 688203"/>
                <a:gd name="connsiteY102" fmla="*/ 376490 h 622864"/>
                <a:gd name="connsiteX103" fmla="*/ 337437 w 688203"/>
                <a:gd name="connsiteY103" fmla="*/ 398191 h 622864"/>
                <a:gd name="connsiteX104" fmla="*/ 350754 w 688203"/>
                <a:gd name="connsiteY104" fmla="*/ 380395 h 622864"/>
                <a:gd name="connsiteX105" fmla="*/ 310798 w 688203"/>
                <a:gd name="connsiteY105" fmla="*/ 350361 h 622864"/>
                <a:gd name="connsiteX106" fmla="*/ 310798 w 688203"/>
                <a:gd name="connsiteY106" fmla="*/ 319074 h 622864"/>
                <a:gd name="connsiteX107" fmla="*/ 483902 w 688203"/>
                <a:gd name="connsiteY107" fmla="*/ 237078 h 622864"/>
                <a:gd name="connsiteX108" fmla="*/ 505722 w 688203"/>
                <a:gd name="connsiteY108" fmla="*/ 245822 h 622864"/>
                <a:gd name="connsiteX109" fmla="*/ 483436 w 688203"/>
                <a:gd name="connsiteY109" fmla="*/ 256987 h 622864"/>
                <a:gd name="connsiteX110" fmla="*/ 493370 w 688203"/>
                <a:gd name="connsiteY110" fmla="*/ 276886 h 622864"/>
                <a:gd name="connsiteX111" fmla="*/ 521701 w 688203"/>
                <a:gd name="connsiteY111" fmla="*/ 262695 h 622864"/>
                <a:gd name="connsiteX112" fmla="*/ 521701 w 688203"/>
                <a:gd name="connsiteY112" fmla="*/ 283284 h 622864"/>
                <a:gd name="connsiteX113" fmla="*/ 473734 w 688203"/>
                <a:gd name="connsiteY113" fmla="*/ 304606 h 622864"/>
                <a:gd name="connsiteX114" fmla="*/ 666003 w 688203"/>
                <a:gd name="connsiteY114" fmla="*/ 37305 h 622864"/>
                <a:gd name="connsiteX115" fmla="*/ 599467 w 688203"/>
                <a:gd name="connsiteY115" fmla="*/ 219307 h 622864"/>
                <a:gd name="connsiteX116" fmla="*/ 543901 w 688203"/>
                <a:gd name="connsiteY116" fmla="*/ 269571 h 622864"/>
                <a:gd name="connsiteX117" fmla="*/ 543901 w 688203"/>
                <a:gd name="connsiteY117" fmla="*/ 237158 h 622864"/>
                <a:gd name="connsiteX118" fmla="*/ 508189 w 688203"/>
                <a:gd name="connsiteY118" fmla="*/ 222842 h 622864"/>
                <a:gd name="connsiteX119" fmla="*/ 571706 w 688203"/>
                <a:gd name="connsiteY119" fmla="*/ 179542 h 622864"/>
                <a:gd name="connsiteX120" fmla="*/ 577532 w 688203"/>
                <a:gd name="connsiteY120" fmla="*/ 202890 h 622864"/>
                <a:gd name="connsiteX121" fmla="*/ 599066 w 688203"/>
                <a:gd name="connsiteY121" fmla="*/ 197497 h 622864"/>
                <a:gd name="connsiteX122" fmla="*/ 590698 w 688203"/>
                <a:gd name="connsiteY122" fmla="*/ 163972 h 622864"/>
                <a:gd name="connsiteX123" fmla="*/ 642215 w 688203"/>
                <a:gd name="connsiteY123" fmla="*/ 105822 h 622864"/>
                <a:gd name="connsiteX124" fmla="*/ 623174 w 688203"/>
                <a:gd name="connsiteY124" fmla="*/ 94379 h 622864"/>
                <a:gd name="connsiteX125" fmla="*/ 536937 w 688203"/>
                <a:gd name="connsiteY125" fmla="*/ 177505 h 622864"/>
                <a:gd name="connsiteX126" fmla="*/ 500373 w 688203"/>
                <a:gd name="connsiteY126" fmla="*/ 140867 h 622864"/>
                <a:gd name="connsiteX127" fmla="*/ 518801 w 688203"/>
                <a:gd name="connsiteY127" fmla="*/ 118715 h 622864"/>
                <a:gd name="connsiteX128" fmla="*/ 665986 w 688203"/>
                <a:gd name="connsiteY128" fmla="*/ 27752 h 622864"/>
                <a:gd name="connsiteX129" fmla="*/ 665986 w 688203"/>
                <a:gd name="connsiteY129" fmla="*/ 37305 h 62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88203" h="622864">
                  <a:moveTo>
                    <a:pt x="660962" y="0"/>
                  </a:moveTo>
                  <a:lnTo>
                    <a:pt x="656312" y="5328"/>
                  </a:lnTo>
                  <a:cubicBezTo>
                    <a:pt x="608779" y="59751"/>
                    <a:pt x="543321" y="95780"/>
                    <a:pt x="471994" y="106778"/>
                  </a:cubicBezTo>
                  <a:cubicBezTo>
                    <a:pt x="451588" y="109928"/>
                    <a:pt x="431398" y="115022"/>
                    <a:pt x="411973" y="121925"/>
                  </a:cubicBezTo>
                  <a:lnTo>
                    <a:pt x="286039" y="166708"/>
                  </a:lnTo>
                  <a:cubicBezTo>
                    <a:pt x="287698" y="160001"/>
                    <a:pt x="288597" y="152539"/>
                    <a:pt x="288597" y="144593"/>
                  </a:cubicBezTo>
                  <a:cubicBezTo>
                    <a:pt x="288597" y="112882"/>
                    <a:pt x="274278" y="88981"/>
                    <a:pt x="255297" y="88981"/>
                  </a:cubicBezTo>
                  <a:cubicBezTo>
                    <a:pt x="190468" y="88981"/>
                    <a:pt x="127976" y="117548"/>
                    <a:pt x="79337" y="169397"/>
                  </a:cubicBezTo>
                  <a:cubicBezTo>
                    <a:pt x="25245" y="227079"/>
                    <a:pt x="-4229" y="307050"/>
                    <a:pt x="492" y="383344"/>
                  </a:cubicBezTo>
                  <a:cubicBezTo>
                    <a:pt x="8660" y="515223"/>
                    <a:pt x="118485" y="620409"/>
                    <a:pt x="250532" y="622822"/>
                  </a:cubicBezTo>
                  <a:cubicBezTo>
                    <a:pt x="252050" y="622854"/>
                    <a:pt x="253563" y="622865"/>
                    <a:pt x="255086" y="622865"/>
                  </a:cubicBezTo>
                  <a:cubicBezTo>
                    <a:pt x="334516" y="622865"/>
                    <a:pt x="412417" y="584902"/>
                    <a:pt x="460612" y="522761"/>
                  </a:cubicBezTo>
                  <a:lnTo>
                    <a:pt x="566101" y="522761"/>
                  </a:lnTo>
                  <a:cubicBezTo>
                    <a:pt x="585083" y="522761"/>
                    <a:pt x="599402" y="498860"/>
                    <a:pt x="599402" y="467148"/>
                  </a:cubicBezTo>
                  <a:cubicBezTo>
                    <a:pt x="599402" y="435438"/>
                    <a:pt x="585083" y="411536"/>
                    <a:pt x="566101" y="411536"/>
                  </a:cubicBezTo>
                  <a:lnTo>
                    <a:pt x="395914" y="411536"/>
                  </a:lnTo>
                  <a:cubicBezTo>
                    <a:pt x="398266" y="400772"/>
                    <a:pt x="399599" y="389627"/>
                    <a:pt x="399599" y="378168"/>
                  </a:cubicBezTo>
                  <a:lnTo>
                    <a:pt x="399599" y="352822"/>
                  </a:lnTo>
                  <a:lnTo>
                    <a:pt x="480758" y="325716"/>
                  </a:lnTo>
                  <a:cubicBezTo>
                    <a:pt x="533554" y="308076"/>
                    <a:pt x="580465" y="276250"/>
                    <a:pt x="616416" y="233688"/>
                  </a:cubicBezTo>
                  <a:cubicBezTo>
                    <a:pt x="662702" y="178864"/>
                    <a:pt x="688203" y="109124"/>
                    <a:pt x="688203" y="37305"/>
                  </a:cubicBezTo>
                  <a:lnTo>
                    <a:pt x="688203" y="0"/>
                  </a:lnTo>
                  <a:close/>
                  <a:moveTo>
                    <a:pt x="419399" y="142893"/>
                  </a:moveTo>
                  <a:cubicBezTo>
                    <a:pt x="437501" y="136453"/>
                    <a:pt x="456342" y="131706"/>
                    <a:pt x="475366" y="128757"/>
                  </a:cubicBezTo>
                  <a:cubicBezTo>
                    <a:pt x="477864" y="128366"/>
                    <a:pt x="480292" y="127731"/>
                    <a:pt x="482780" y="127291"/>
                  </a:cubicBezTo>
                  <a:lnTo>
                    <a:pt x="446564" y="170830"/>
                  </a:lnTo>
                  <a:lnTo>
                    <a:pt x="463610" y="185070"/>
                  </a:lnTo>
                  <a:lnTo>
                    <a:pt x="486103" y="158018"/>
                  </a:lnTo>
                  <a:lnTo>
                    <a:pt x="518178" y="190164"/>
                  </a:lnTo>
                  <a:cubicBezTo>
                    <a:pt x="449637" y="234699"/>
                    <a:pt x="368938" y="270868"/>
                    <a:pt x="326094" y="288791"/>
                  </a:cubicBezTo>
                  <a:lnTo>
                    <a:pt x="299698" y="262337"/>
                  </a:lnTo>
                  <a:lnTo>
                    <a:pt x="299698" y="222452"/>
                  </a:lnTo>
                  <a:lnTo>
                    <a:pt x="277497" y="222452"/>
                  </a:lnTo>
                  <a:lnTo>
                    <a:pt x="277497" y="271548"/>
                  </a:lnTo>
                  <a:lnTo>
                    <a:pt x="303789" y="297899"/>
                  </a:lnTo>
                  <a:cubicBezTo>
                    <a:pt x="300581" y="299164"/>
                    <a:pt x="298250" y="300065"/>
                    <a:pt x="296988" y="300554"/>
                  </a:cubicBezTo>
                  <a:lnTo>
                    <a:pt x="237390" y="308022"/>
                  </a:lnTo>
                  <a:cubicBezTo>
                    <a:pt x="216713" y="310612"/>
                    <a:pt x="197672" y="321675"/>
                    <a:pt x="185151" y="338386"/>
                  </a:cubicBezTo>
                  <a:cubicBezTo>
                    <a:pt x="176328" y="350171"/>
                    <a:pt x="163439" y="357823"/>
                    <a:pt x="148876" y="359903"/>
                  </a:cubicBezTo>
                  <a:lnTo>
                    <a:pt x="111494" y="365259"/>
                  </a:lnTo>
                  <a:cubicBezTo>
                    <a:pt x="114247" y="327395"/>
                    <a:pt x="129017" y="292093"/>
                    <a:pt x="152572" y="263917"/>
                  </a:cubicBezTo>
                  <a:lnTo>
                    <a:pt x="171444" y="301733"/>
                  </a:lnTo>
                  <a:lnTo>
                    <a:pt x="235260" y="288942"/>
                  </a:lnTo>
                  <a:lnTo>
                    <a:pt x="230896" y="267132"/>
                  </a:lnTo>
                  <a:lnTo>
                    <a:pt x="183709" y="276588"/>
                  </a:lnTo>
                  <a:lnTo>
                    <a:pt x="168881" y="246870"/>
                  </a:lnTo>
                  <a:cubicBezTo>
                    <a:pt x="186029" y="231152"/>
                    <a:pt x="206344" y="218617"/>
                    <a:pt x="229119" y="210520"/>
                  </a:cubicBezTo>
                  <a:lnTo>
                    <a:pt x="260543" y="199343"/>
                  </a:lnTo>
                  <a:cubicBezTo>
                    <a:pt x="261877" y="199018"/>
                    <a:pt x="263150" y="198528"/>
                    <a:pt x="264419" y="197964"/>
                  </a:cubicBezTo>
                  <a:lnTo>
                    <a:pt x="315876" y="179667"/>
                  </a:lnTo>
                  <a:lnTo>
                    <a:pt x="332972" y="213919"/>
                  </a:lnTo>
                  <a:lnTo>
                    <a:pt x="332972" y="255819"/>
                  </a:lnTo>
                  <a:lnTo>
                    <a:pt x="355172" y="255819"/>
                  </a:lnTo>
                  <a:lnTo>
                    <a:pt x="355172" y="222452"/>
                  </a:lnTo>
                  <a:lnTo>
                    <a:pt x="399573" y="222452"/>
                  </a:lnTo>
                  <a:lnTo>
                    <a:pt x="399573" y="200206"/>
                  </a:lnTo>
                  <a:lnTo>
                    <a:pt x="350933" y="200206"/>
                  </a:lnTo>
                  <a:lnTo>
                    <a:pt x="336961" y="172200"/>
                  </a:lnTo>
                  <a:close/>
                  <a:moveTo>
                    <a:pt x="227325" y="483111"/>
                  </a:moveTo>
                  <a:lnTo>
                    <a:pt x="231297" y="510992"/>
                  </a:lnTo>
                  <a:cubicBezTo>
                    <a:pt x="167027" y="504779"/>
                    <a:pt x="116101" y="452599"/>
                    <a:pt x="111472" y="387760"/>
                  </a:cubicBezTo>
                  <a:lnTo>
                    <a:pt x="152029" y="381954"/>
                  </a:lnTo>
                  <a:cubicBezTo>
                    <a:pt x="172463" y="379026"/>
                    <a:pt x="190533" y="368305"/>
                    <a:pt x="202913" y="351763"/>
                  </a:cubicBezTo>
                  <a:cubicBezTo>
                    <a:pt x="211840" y="339853"/>
                    <a:pt x="225400" y="331967"/>
                    <a:pt x="240142" y="330121"/>
                  </a:cubicBezTo>
                  <a:lnTo>
                    <a:pt x="288597" y="324037"/>
                  </a:lnTo>
                  <a:lnTo>
                    <a:pt x="288597" y="358236"/>
                  </a:lnTo>
                  <a:cubicBezTo>
                    <a:pt x="288597" y="374666"/>
                    <a:pt x="281367" y="390116"/>
                    <a:pt x="268782" y="400635"/>
                  </a:cubicBezTo>
                  <a:lnTo>
                    <a:pt x="254359" y="412681"/>
                  </a:lnTo>
                  <a:cubicBezTo>
                    <a:pt x="233617" y="429991"/>
                    <a:pt x="223514" y="456319"/>
                    <a:pt x="227325" y="483111"/>
                  </a:cubicBezTo>
                  <a:close/>
                  <a:moveTo>
                    <a:pt x="266397" y="144593"/>
                  </a:moveTo>
                  <a:cubicBezTo>
                    <a:pt x="266397" y="162879"/>
                    <a:pt x="260414" y="174084"/>
                    <a:pt x="256901" y="177070"/>
                  </a:cubicBezTo>
                  <a:lnTo>
                    <a:pt x="254885" y="177782"/>
                  </a:lnTo>
                  <a:cubicBezTo>
                    <a:pt x="251834" y="176887"/>
                    <a:pt x="244197" y="165269"/>
                    <a:pt x="244197" y="144593"/>
                  </a:cubicBezTo>
                  <a:cubicBezTo>
                    <a:pt x="244197" y="123060"/>
                    <a:pt x="252533" y="111226"/>
                    <a:pt x="255297" y="111226"/>
                  </a:cubicBezTo>
                  <a:cubicBezTo>
                    <a:pt x="258055" y="111226"/>
                    <a:pt x="266397" y="123060"/>
                    <a:pt x="266397" y="144593"/>
                  </a:cubicBezTo>
                  <a:close/>
                  <a:moveTo>
                    <a:pt x="577202" y="467148"/>
                  </a:moveTo>
                  <a:cubicBezTo>
                    <a:pt x="577202" y="488682"/>
                    <a:pt x="568860" y="500516"/>
                    <a:pt x="566101" y="500516"/>
                  </a:cubicBezTo>
                  <a:cubicBezTo>
                    <a:pt x="563338" y="500516"/>
                    <a:pt x="555001" y="488682"/>
                    <a:pt x="555001" y="467148"/>
                  </a:cubicBezTo>
                  <a:cubicBezTo>
                    <a:pt x="555001" y="445615"/>
                    <a:pt x="563338" y="433781"/>
                    <a:pt x="566101" y="433781"/>
                  </a:cubicBezTo>
                  <a:cubicBezTo>
                    <a:pt x="568860" y="433781"/>
                    <a:pt x="577202" y="445615"/>
                    <a:pt x="577202" y="467148"/>
                  </a:cubicBezTo>
                  <a:close/>
                  <a:moveTo>
                    <a:pt x="539224" y="433781"/>
                  </a:moveTo>
                  <a:cubicBezTo>
                    <a:pt x="535207" y="442969"/>
                    <a:pt x="532801" y="454370"/>
                    <a:pt x="532801" y="467148"/>
                  </a:cubicBezTo>
                  <a:cubicBezTo>
                    <a:pt x="532801" y="479928"/>
                    <a:pt x="535207" y="491333"/>
                    <a:pt x="539224" y="500516"/>
                  </a:cubicBezTo>
                  <a:lnTo>
                    <a:pt x="449501" y="500516"/>
                  </a:lnTo>
                  <a:lnTo>
                    <a:pt x="446173" y="505024"/>
                  </a:lnTo>
                  <a:cubicBezTo>
                    <a:pt x="401594" y="565351"/>
                    <a:pt x="327166" y="602092"/>
                    <a:pt x="250944" y="600576"/>
                  </a:cubicBezTo>
                  <a:cubicBezTo>
                    <a:pt x="130382" y="598388"/>
                    <a:pt x="30107" y="502351"/>
                    <a:pt x="22660" y="381965"/>
                  </a:cubicBezTo>
                  <a:cubicBezTo>
                    <a:pt x="18297" y="311677"/>
                    <a:pt x="45543" y="237925"/>
                    <a:pt x="95510" y="184636"/>
                  </a:cubicBezTo>
                  <a:cubicBezTo>
                    <a:pt x="132816" y="144860"/>
                    <a:pt x="178870" y="120339"/>
                    <a:pt x="227401" y="113442"/>
                  </a:cubicBezTo>
                  <a:cubicBezTo>
                    <a:pt x="223970" y="122229"/>
                    <a:pt x="221996" y="132863"/>
                    <a:pt x="221996" y="144593"/>
                  </a:cubicBezTo>
                  <a:cubicBezTo>
                    <a:pt x="221996" y="161300"/>
                    <a:pt x="226034" y="175708"/>
                    <a:pt x="232571" y="185728"/>
                  </a:cubicBezTo>
                  <a:lnTo>
                    <a:pt x="221715" y="189583"/>
                  </a:lnTo>
                  <a:cubicBezTo>
                    <a:pt x="142203" y="217847"/>
                    <a:pt x="88795" y="293635"/>
                    <a:pt x="88795" y="378168"/>
                  </a:cubicBezTo>
                  <a:cubicBezTo>
                    <a:pt x="88795" y="464037"/>
                    <a:pt x="158501" y="533884"/>
                    <a:pt x="244197" y="533884"/>
                  </a:cubicBezTo>
                  <a:cubicBezTo>
                    <a:pt x="310315" y="533884"/>
                    <a:pt x="366765" y="492217"/>
                    <a:pt x="389170" y="433781"/>
                  </a:cubicBezTo>
                  <a:close/>
                  <a:moveTo>
                    <a:pt x="473734" y="304606"/>
                  </a:moveTo>
                  <a:lnTo>
                    <a:pt x="377399" y="336783"/>
                  </a:lnTo>
                  <a:lnTo>
                    <a:pt x="377399" y="378168"/>
                  </a:lnTo>
                  <a:cubicBezTo>
                    <a:pt x="377399" y="448531"/>
                    <a:pt x="322739" y="506214"/>
                    <a:pt x="253753" y="511151"/>
                  </a:cubicBezTo>
                  <a:lnTo>
                    <a:pt x="249303" y="479955"/>
                  </a:lnTo>
                  <a:cubicBezTo>
                    <a:pt x="246582" y="460854"/>
                    <a:pt x="253785" y="442091"/>
                    <a:pt x="268570" y="429757"/>
                  </a:cubicBezTo>
                  <a:lnTo>
                    <a:pt x="282988" y="417711"/>
                  </a:lnTo>
                  <a:cubicBezTo>
                    <a:pt x="295887" y="406941"/>
                    <a:pt x="304711" y="392473"/>
                    <a:pt x="308565" y="376490"/>
                  </a:cubicBezTo>
                  <a:lnTo>
                    <a:pt x="337437" y="398191"/>
                  </a:lnTo>
                  <a:lnTo>
                    <a:pt x="350754" y="380395"/>
                  </a:lnTo>
                  <a:lnTo>
                    <a:pt x="310798" y="350361"/>
                  </a:lnTo>
                  <a:lnTo>
                    <a:pt x="310798" y="319074"/>
                  </a:lnTo>
                  <a:cubicBezTo>
                    <a:pt x="334218" y="309934"/>
                    <a:pt x="409345" y="279444"/>
                    <a:pt x="483902" y="237078"/>
                  </a:cubicBezTo>
                  <a:lnTo>
                    <a:pt x="505722" y="245822"/>
                  </a:lnTo>
                  <a:lnTo>
                    <a:pt x="483436" y="256987"/>
                  </a:lnTo>
                  <a:lnTo>
                    <a:pt x="493370" y="276886"/>
                  </a:lnTo>
                  <a:lnTo>
                    <a:pt x="521701" y="262695"/>
                  </a:lnTo>
                  <a:lnTo>
                    <a:pt x="521701" y="283284"/>
                  </a:lnTo>
                  <a:cubicBezTo>
                    <a:pt x="506449" y="291805"/>
                    <a:pt x="490439" y="299022"/>
                    <a:pt x="473734" y="304606"/>
                  </a:cubicBezTo>
                  <a:close/>
                  <a:moveTo>
                    <a:pt x="666003" y="37305"/>
                  </a:moveTo>
                  <a:cubicBezTo>
                    <a:pt x="666003" y="103861"/>
                    <a:pt x="642378" y="168496"/>
                    <a:pt x="599467" y="219307"/>
                  </a:cubicBezTo>
                  <a:cubicBezTo>
                    <a:pt x="583190" y="238582"/>
                    <a:pt x="564464" y="255423"/>
                    <a:pt x="543901" y="269571"/>
                  </a:cubicBezTo>
                  <a:lnTo>
                    <a:pt x="543901" y="237158"/>
                  </a:lnTo>
                  <a:lnTo>
                    <a:pt x="508189" y="222842"/>
                  </a:lnTo>
                  <a:cubicBezTo>
                    <a:pt x="530444" y="209320"/>
                    <a:pt x="552069" y="194781"/>
                    <a:pt x="571706" y="179542"/>
                  </a:cubicBezTo>
                  <a:lnTo>
                    <a:pt x="577532" y="202890"/>
                  </a:lnTo>
                  <a:lnTo>
                    <a:pt x="599066" y="197497"/>
                  </a:lnTo>
                  <a:lnTo>
                    <a:pt x="590698" y="163972"/>
                  </a:lnTo>
                  <a:cubicBezTo>
                    <a:pt x="612210" y="145326"/>
                    <a:pt x="630237" y="125808"/>
                    <a:pt x="642215" y="105822"/>
                  </a:cubicBezTo>
                  <a:lnTo>
                    <a:pt x="623174" y="94379"/>
                  </a:lnTo>
                  <a:cubicBezTo>
                    <a:pt x="605884" y="123250"/>
                    <a:pt x="574091" y="151545"/>
                    <a:pt x="536937" y="177505"/>
                  </a:cubicBezTo>
                  <a:lnTo>
                    <a:pt x="500373" y="140867"/>
                  </a:lnTo>
                  <a:lnTo>
                    <a:pt x="518801" y="118715"/>
                  </a:lnTo>
                  <a:cubicBezTo>
                    <a:pt x="574844" y="102031"/>
                    <a:pt x="625873" y="70841"/>
                    <a:pt x="665986" y="27752"/>
                  </a:cubicBezTo>
                  <a:lnTo>
                    <a:pt x="665986" y="37305"/>
                  </a:lnTo>
                  <a:close/>
                </a:path>
              </a:pathLst>
            </a:custGeom>
            <a:solidFill>
              <a:schemeClr val="tx1"/>
            </a:solidFill>
            <a:ln w="1383" cap="flat">
              <a:noFill/>
              <a:prstDash val="solid"/>
              <a:miter/>
            </a:ln>
          </p:spPr>
          <p:txBody>
            <a:bodyPr rtlCol="0" anchor="ctr"/>
            <a:lstStyle/>
            <a:p>
              <a:endParaRPr lang="en-US" noProof="0" dirty="0">
                <a:latin typeface="Arial" panose="020B0604020202020204" pitchFamily="34" charset="0"/>
              </a:endParaRPr>
            </a:p>
          </p:txBody>
        </p:sp>
        <p:grpSp>
          <p:nvGrpSpPr>
            <p:cNvPr id="124" name="Graphic 109">
              <a:extLst>
                <a:ext uri="{FF2B5EF4-FFF2-40B4-BE49-F238E27FC236}">
                  <a16:creationId xmlns:a16="http://schemas.microsoft.com/office/drawing/2014/main" id="{3B8654AC-E035-409A-9AC1-F66315E3F6D8}"/>
                </a:ext>
              </a:extLst>
            </p:cNvPr>
            <p:cNvGrpSpPr/>
            <p:nvPr/>
          </p:nvGrpSpPr>
          <p:grpSpPr>
            <a:xfrm>
              <a:off x="5638711" y="2517450"/>
              <a:ext cx="691702" cy="690549"/>
              <a:chOff x="3652450" y="4450728"/>
              <a:chExt cx="763022" cy="761750"/>
            </a:xfrm>
            <a:gradFill>
              <a:gsLst>
                <a:gs pos="0">
                  <a:schemeClr val="accent4">
                    <a:lumMod val="75000"/>
                  </a:schemeClr>
                </a:gs>
                <a:gs pos="79000">
                  <a:schemeClr val="tx2"/>
                </a:gs>
              </a:gsLst>
              <a:lin ang="8100000" scaled="1"/>
            </a:gradFill>
          </p:grpSpPr>
          <p:sp>
            <p:nvSpPr>
              <p:cNvPr id="125" name="Freeform: Shape 124">
                <a:extLst>
                  <a:ext uri="{FF2B5EF4-FFF2-40B4-BE49-F238E27FC236}">
                    <a16:creationId xmlns:a16="http://schemas.microsoft.com/office/drawing/2014/main" id="{F45E1F38-C96C-47D4-87C3-4C26C45B9DA1}"/>
                  </a:ext>
                </a:extLst>
              </p:cNvPr>
              <p:cNvSpPr/>
              <p:nvPr/>
            </p:nvSpPr>
            <p:spPr>
              <a:xfrm>
                <a:off x="3910962" y="4450728"/>
                <a:ext cx="504510" cy="348991"/>
              </a:xfrm>
              <a:custGeom>
                <a:avLst/>
                <a:gdLst>
                  <a:gd name="connsiteX0" fmla="*/ 498979 w 504510"/>
                  <a:gd name="connsiteY0" fmla="*/ 146945 h 348991"/>
                  <a:gd name="connsiteX1" fmla="*/ 322377 w 504510"/>
                  <a:gd name="connsiteY1" fmla="*/ 144753 h 348991"/>
                  <a:gd name="connsiteX2" fmla="*/ 290491 w 504510"/>
                  <a:gd name="connsiteY2" fmla="*/ 150357 h 348991"/>
                  <a:gd name="connsiteX3" fmla="*/ 222060 w 504510"/>
                  <a:gd name="connsiteY3" fmla="*/ 156813 h 348991"/>
                  <a:gd name="connsiteX4" fmla="*/ 222060 w 504510"/>
                  <a:gd name="connsiteY4" fmla="*/ 49662 h 348991"/>
                  <a:gd name="connsiteX5" fmla="*/ 172398 w 504510"/>
                  <a:gd name="connsiteY5" fmla="*/ 0 h 348991"/>
                  <a:gd name="connsiteX6" fmla="*/ 122736 w 504510"/>
                  <a:gd name="connsiteY6" fmla="*/ 49662 h 348991"/>
                  <a:gd name="connsiteX7" fmla="*/ 122736 w 504510"/>
                  <a:gd name="connsiteY7" fmla="*/ 149134 h 348991"/>
                  <a:gd name="connsiteX8" fmla="*/ 10371 w 504510"/>
                  <a:gd name="connsiteY8" fmla="*/ 147524 h 348991"/>
                  <a:gd name="connsiteX9" fmla="*/ 30 w 504510"/>
                  <a:gd name="connsiteY9" fmla="*/ 159499 h 348991"/>
                  <a:gd name="connsiteX10" fmla="*/ 12006 w 504510"/>
                  <a:gd name="connsiteY10" fmla="*/ 169840 h 348991"/>
                  <a:gd name="connsiteX11" fmla="*/ 138391 w 504510"/>
                  <a:gd name="connsiteY11" fmla="*/ 173762 h 348991"/>
                  <a:gd name="connsiteX12" fmla="*/ 147556 w 504510"/>
                  <a:gd name="connsiteY12" fmla="*/ 175069 h 348991"/>
                  <a:gd name="connsiteX13" fmla="*/ 153412 w 504510"/>
                  <a:gd name="connsiteY13" fmla="*/ 175794 h 348991"/>
                  <a:gd name="connsiteX14" fmla="*/ 156563 w 504510"/>
                  <a:gd name="connsiteY14" fmla="*/ 176178 h 348991"/>
                  <a:gd name="connsiteX15" fmla="*/ 164384 w 504510"/>
                  <a:gd name="connsiteY15" fmla="*/ 176998 h 348991"/>
                  <a:gd name="connsiteX16" fmla="*/ 165487 w 504510"/>
                  <a:gd name="connsiteY16" fmla="*/ 177109 h 348991"/>
                  <a:gd name="connsiteX17" fmla="*/ 294183 w 504510"/>
                  <a:gd name="connsiteY17" fmla="*/ 172427 h 348991"/>
                  <a:gd name="connsiteX18" fmla="*/ 326324 w 504510"/>
                  <a:gd name="connsiteY18" fmla="*/ 166779 h 348991"/>
                  <a:gd name="connsiteX19" fmla="*/ 428774 w 504510"/>
                  <a:gd name="connsiteY19" fmla="*/ 151523 h 348991"/>
                  <a:gd name="connsiteX20" fmla="*/ 478734 w 504510"/>
                  <a:gd name="connsiteY20" fmla="*/ 156488 h 348991"/>
                  <a:gd name="connsiteX21" fmla="*/ 363036 w 504510"/>
                  <a:gd name="connsiteY21" fmla="*/ 329667 h 348991"/>
                  <a:gd name="connsiteX22" fmla="*/ 362581 w 504510"/>
                  <a:gd name="connsiteY22" fmla="*/ 345483 h 348991"/>
                  <a:gd name="connsiteX23" fmla="*/ 370718 w 504510"/>
                  <a:gd name="connsiteY23" fmla="*/ 348991 h 348991"/>
                  <a:gd name="connsiteX24" fmla="*/ 378396 w 504510"/>
                  <a:gd name="connsiteY24" fmla="*/ 345938 h 348991"/>
                  <a:gd name="connsiteX25" fmla="*/ 474358 w 504510"/>
                  <a:gd name="connsiteY25" fmla="*/ 244075 h 348991"/>
                  <a:gd name="connsiteX26" fmla="*/ 498979 w 504510"/>
                  <a:gd name="connsiteY26" fmla="*/ 146945 h 348991"/>
                  <a:gd name="connsiteX27" fmla="*/ 199683 w 504510"/>
                  <a:gd name="connsiteY27" fmla="*/ 156761 h 348991"/>
                  <a:gd name="connsiteX28" fmla="*/ 172949 w 504510"/>
                  <a:gd name="connsiteY28" fmla="*/ 155302 h 348991"/>
                  <a:gd name="connsiteX29" fmla="*/ 171957 w 504510"/>
                  <a:gd name="connsiteY29" fmla="*/ 155222 h 348991"/>
                  <a:gd name="connsiteX30" fmla="*/ 166569 w 504510"/>
                  <a:gd name="connsiteY30" fmla="*/ 154725 h 348991"/>
                  <a:gd name="connsiteX31" fmla="*/ 163358 w 504510"/>
                  <a:gd name="connsiteY31" fmla="*/ 154399 h 348991"/>
                  <a:gd name="connsiteX32" fmla="*/ 159034 w 504510"/>
                  <a:gd name="connsiteY32" fmla="*/ 153937 h 348991"/>
                  <a:gd name="connsiteX33" fmla="*/ 151482 w 504510"/>
                  <a:gd name="connsiteY33" fmla="*/ 153015 h 348991"/>
                  <a:gd name="connsiteX34" fmla="*/ 149419 w 504510"/>
                  <a:gd name="connsiteY34" fmla="*/ 152731 h 348991"/>
                  <a:gd name="connsiteX35" fmla="*/ 145112 w 504510"/>
                  <a:gd name="connsiteY35" fmla="*/ 152117 h 348991"/>
                  <a:gd name="connsiteX36" fmla="*/ 145112 w 504510"/>
                  <a:gd name="connsiteY36" fmla="*/ 49661 h 348991"/>
                  <a:gd name="connsiteX37" fmla="*/ 172398 w 504510"/>
                  <a:gd name="connsiteY37" fmla="*/ 22377 h 348991"/>
                  <a:gd name="connsiteX38" fmla="*/ 199682 w 504510"/>
                  <a:gd name="connsiteY38" fmla="*/ 49661 h 348991"/>
                  <a:gd name="connsiteX39" fmla="*/ 199682 w 504510"/>
                  <a:gd name="connsiteY39" fmla="*/ 156761 h 3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510" h="348991">
                    <a:moveTo>
                      <a:pt x="498979" y="146945"/>
                    </a:moveTo>
                    <a:cubicBezTo>
                      <a:pt x="485275" y="117880"/>
                      <a:pt x="420157" y="127206"/>
                      <a:pt x="322377" y="144753"/>
                    </a:cubicBezTo>
                    <a:cubicBezTo>
                      <a:pt x="311036" y="146785"/>
                      <a:pt x="300326" y="148708"/>
                      <a:pt x="290491" y="150357"/>
                    </a:cubicBezTo>
                    <a:cubicBezTo>
                      <a:pt x="267700" y="154177"/>
                      <a:pt x="244843" y="156316"/>
                      <a:pt x="222060" y="156813"/>
                    </a:cubicBezTo>
                    <a:lnTo>
                      <a:pt x="222060" y="49662"/>
                    </a:lnTo>
                    <a:cubicBezTo>
                      <a:pt x="222060" y="22278"/>
                      <a:pt x="199782" y="0"/>
                      <a:pt x="172398" y="0"/>
                    </a:cubicBezTo>
                    <a:cubicBezTo>
                      <a:pt x="145014" y="0"/>
                      <a:pt x="122736" y="22278"/>
                      <a:pt x="122736" y="49662"/>
                    </a:cubicBezTo>
                    <a:lnTo>
                      <a:pt x="122736" y="149134"/>
                    </a:lnTo>
                    <a:cubicBezTo>
                      <a:pt x="87656" y="145176"/>
                      <a:pt x="49964" y="144623"/>
                      <a:pt x="10371" y="147524"/>
                    </a:cubicBezTo>
                    <a:cubicBezTo>
                      <a:pt x="4209" y="147976"/>
                      <a:pt x="-420" y="153337"/>
                      <a:pt x="30" y="159499"/>
                    </a:cubicBezTo>
                    <a:cubicBezTo>
                      <a:pt x="480" y="165661"/>
                      <a:pt x="5829" y="170286"/>
                      <a:pt x="12006" y="169840"/>
                    </a:cubicBezTo>
                    <a:cubicBezTo>
                      <a:pt x="57187" y="166533"/>
                      <a:pt x="99706" y="167850"/>
                      <a:pt x="138391" y="173762"/>
                    </a:cubicBezTo>
                    <a:cubicBezTo>
                      <a:pt x="141436" y="174227"/>
                      <a:pt x="144491" y="174662"/>
                      <a:pt x="147556" y="175069"/>
                    </a:cubicBezTo>
                    <a:cubicBezTo>
                      <a:pt x="149505" y="175329"/>
                      <a:pt x="151459" y="175557"/>
                      <a:pt x="153412" y="175794"/>
                    </a:cubicBezTo>
                    <a:cubicBezTo>
                      <a:pt x="154464" y="175920"/>
                      <a:pt x="155510" y="176059"/>
                      <a:pt x="156563" y="176178"/>
                    </a:cubicBezTo>
                    <a:cubicBezTo>
                      <a:pt x="159168" y="176476"/>
                      <a:pt x="161775" y="176741"/>
                      <a:pt x="164384" y="176998"/>
                    </a:cubicBezTo>
                    <a:cubicBezTo>
                      <a:pt x="164753" y="177034"/>
                      <a:pt x="165118" y="177075"/>
                      <a:pt x="165487" y="177109"/>
                    </a:cubicBezTo>
                    <a:cubicBezTo>
                      <a:pt x="208071" y="181176"/>
                      <a:pt x="251242" y="179624"/>
                      <a:pt x="294183" y="172427"/>
                    </a:cubicBezTo>
                    <a:cubicBezTo>
                      <a:pt x="304146" y="170759"/>
                      <a:pt x="314919" y="168827"/>
                      <a:pt x="326324" y="166779"/>
                    </a:cubicBezTo>
                    <a:cubicBezTo>
                      <a:pt x="359957" y="160745"/>
                      <a:pt x="398075" y="153904"/>
                      <a:pt x="428774" y="151523"/>
                    </a:cubicBezTo>
                    <a:cubicBezTo>
                      <a:pt x="474189" y="148009"/>
                      <a:pt x="478697" y="156405"/>
                      <a:pt x="478734" y="156488"/>
                    </a:cubicBezTo>
                    <a:cubicBezTo>
                      <a:pt x="497985" y="197321"/>
                      <a:pt x="432136" y="264428"/>
                      <a:pt x="363036" y="329667"/>
                    </a:cubicBezTo>
                    <a:cubicBezTo>
                      <a:pt x="358543" y="333908"/>
                      <a:pt x="358340" y="340990"/>
                      <a:pt x="362581" y="345483"/>
                    </a:cubicBezTo>
                    <a:cubicBezTo>
                      <a:pt x="364783" y="347815"/>
                      <a:pt x="367747" y="348991"/>
                      <a:pt x="370718" y="348991"/>
                    </a:cubicBezTo>
                    <a:cubicBezTo>
                      <a:pt x="373475" y="348991"/>
                      <a:pt x="376235" y="347978"/>
                      <a:pt x="378396" y="345938"/>
                    </a:cubicBezTo>
                    <a:cubicBezTo>
                      <a:pt x="411922" y="314288"/>
                      <a:pt x="449748" y="277705"/>
                      <a:pt x="474358" y="244075"/>
                    </a:cubicBezTo>
                    <a:cubicBezTo>
                      <a:pt x="503178" y="204699"/>
                      <a:pt x="511230" y="172929"/>
                      <a:pt x="498979" y="146945"/>
                    </a:cubicBezTo>
                    <a:close/>
                    <a:moveTo>
                      <a:pt x="199683" y="156761"/>
                    </a:moveTo>
                    <a:cubicBezTo>
                      <a:pt x="190746" y="156530"/>
                      <a:pt x="181822" y="156040"/>
                      <a:pt x="172949" y="155302"/>
                    </a:cubicBezTo>
                    <a:cubicBezTo>
                      <a:pt x="172618" y="155274"/>
                      <a:pt x="172289" y="155250"/>
                      <a:pt x="171957" y="155222"/>
                    </a:cubicBezTo>
                    <a:cubicBezTo>
                      <a:pt x="170159" y="155068"/>
                      <a:pt x="168365" y="154900"/>
                      <a:pt x="166569" y="154725"/>
                    </a:cubicBezTo>
                    <a:cubicBezTo>
                      <a:pt x="165498" y="154621"/>
                      <a:pt x="164426" y="154511"/>
                      <a:pt x="163358" y="154399"/>
                    </a:cubicBezTo>
                    <a:cubicBezTo>
                      <a:pt x="161915" y="154249"/>
                      <a:pt x="160472" y="154100"/>
                      <a:pt x="159034" y="153937"/>
                    </a:cubicBezTo>
                    <a:cubicBezTo>
                      <a:pt x="156514" y="153649"/>
                      <a:pt x="153997" y="153345"/>
                      <a:pt x="151482" y="153015"/>
                    </a:cubicBezTo>
                    <a:cubicBezTo>
                      <a:pt x="150793" y="152925"/>
                      <a:pt x="150108" y="152825"/>
                      <a:pt x="149419" y="152731"/>
                    </a:cubicBezTo>
                    <a:cubicBezTo>
                      <a:pt x="147982" y="152536"/>
                      <a:pt x="146547" y="152326"/>
                      <a:pt x="145112" y="152117"/>
                    </a:cubicBezTo>
                    <a:lnTo>
                      <a:pt x="145112" y="49661"/>
                    </a:lnTo>
                    <a:cubicBezTo>
                      <a:pt x="145114" y="34616"/>
                      <a:pt x="157353" y="22377"/>
                      <a:pt x="172398" y="22377"/>
                    </a:cubicBezTo>
                    <a:cubicBezTo>
                      <a:pt x="187442" y="22377"/>
                      <a:pt x="199682" y="34616"/>
                      <a:pt x="199682" y="49661"/>
                    </a:cubicBezTo>
                    <a:lnTo>
                      <a:pt x="199682" y="156761"/>
                    </a:lnTo>
                    <a:close/>
                  </a:path>
                </a:pathLst>
              </a:custGeom>
              <a:solidFill>
                <a:schemeClr val="tx1"/>
              </a:solidFill>
              <a:ln w="1488" cap="flat">
                <a:noFill/>
                <a:prstDash val="solid"/>
                <a:miter/>
              </a:ln>
            </p:spPr>
            <p:txBody>
              <a:bodyPr rtlCol="0" anchor="ctr"/>
              <a:lstStyle/>
              <a:p>
                <a:endParaRPr lang="en-US" noProof="0" dirty="0">
                  <a:latin typeface="Arial" panose="020B0604020202020204" pitchFamily="34" charset="0"/>
                </a:endParaRPr>
              </a:p>
            </p:txBody>
          </p:sp>
          <p:sp>
            <p:nvSpPr>
              <p:cNvPr id="126" name="Freeform: Shape 125">
                <a:extLst>
                  <a:ext uri="{FF2B5EF4-FFF2-40B4-BE49-F238E27FC236}">
                    <a16:creationId xmlns:a16="http://schemas.microsoft.com/office/drawing/2014/main" id="{51E6801A-F4F8-4C15-A265-53D94EB4096D}"/>
                  </a:ext>
                </a:extLst>
              </p:cNvPr>
              <p:cNvSpPr/>
              <p:nvPr/>
            </p:nvSpPr>
            <p:spPr>
              <a:xfrm>
                <a:off x="3652450" y="4719073"/>
                <a:ext cx="611359" cy="493405"/>
              </a:xfrm>
              <a:custGeom>
                <a:avLst/>
                <a:gdLst>
                  <a:gd name="connsiteX0" fmla="*/ 608313 w 611359"/>
                  <a:gd name="connsiteY0" fmla="*/ 89121 h 493405"/>
                  <a:gd name="connsiteX1" fmla="*/ 592496 w 611359"/>
                  <a:gd name="connsiteY1" fmla="*/ 88653 h 493405"/>
                  <a:gd name="connsiteX2" fmla="*/ 521541 w 611359"/>
                  <a:gd name="connsiteY2" fmla="*/ 160118 h 493405"/>
                  <a:gd name="connsiteX3" fmla="*/ 477257 w 611359"/>
                  <a:gd name="connsiteY3" fmla="*/ 203340 h 493405"/>
                  <a:gd name="connsiteX4" fmla="*/ 490403 w 611359"/>
                  <a:gd name="connsiteY4" fmla="*/ 178366 h 493405"/>
                  <a:gd name="connsiteX5" fmla="*/ 510775 w 611359"/>
                  <a:gd name="connsiteY5" fmla="*/ 7321 h 493405"/>
                  <a:gd name="connsiteX6" fmla="*/ 496406 w 611359"/>
                  <a:gd name="connsiteY6" fmla="*/ 696 h 493405"/>
                  <a:gd name="connsiteX7" fmla="*/ 489783 w 611359"/>
                  <a:gd name="connsiteY7" fmla="*/ 15066 h 493405"/>
                  <a:gd name="connsiteX8" fmla="*/ 422515 w 611359"/>
                  <a:gd name="connsiteY8" fmla="*/ 244809 h 493405"/>
                  <a:gd name="connsiteX9" fmla="*/ 364388 w 611359"/>
                  <a:gd name="connsiteY9" fmla="*/ 280971 h 493405"/>
                  <a:gd name="connsiteX10" fmla="*/ 357099 w 611359"/>
                  <a:gd name="connsiteY10" fmla="*/ 285054 h 493405"/>
                  <a:gd name="connsiteX11" fmla="*/ 356559 w 611359"/>
                  <a:gd name="connsiteY11" fmla="*/ 285354 h 493405"/>
                  <a:gd name="connsiteX12" fmla="*/ 299960 w 611359"/>
                  <a:gd name="connsiteY12" fmla="*/ 313754 h 493405"/>
                  <a:gd name="connsiteX13" fmla="*/ 299009 w 611359"/>
                  <a:gd name="connsiteY13" fmla="*/ 314267 h 493405"/>
                  <a:gd name="connsiteX14" fmla="*/ 268494 w 611359"/>
                  <a:gd name="connsiteY14" fmla="*/ 326824 h 493405"/>
                  <a:gd name="connsiteX15" fmla="*/ 267356 w 611359"/>
                  <a:gd name="connsiteY15" fmla="*/ 327172 h 493405"/>
                  <a:gd name="connsiteX16" fmla="*/ 241389 w 611359"/>
                  <a:gd name="connsiteY16" fmla="*/ 335266 h 493405"/>
                  <a:gd name="connsiteX17" fmla="*/ 240940 w 611359"/>
                  <a:gd name="connsiteY17" fmla="*/ 335373 h 493405"/>
                  <a:gd name="connsiteX18" fmla="*/ 240863 w 611359"/>
                  <a:gd name="connsiteY18" fmla="*/ 335393 h 493405"/>
                  <a:gd name="connsiteX19" fmla="*/ 237526 w 611359"/>
                  <a:gd name="connsiteY19" fmla="*/ 336220 h 493405"/>
                  <a:gd name="connsiteX20" fmla="*/ 236177 w 611359"/>
                  <a:gd name="connsiteY20" fmla="*/ 336582 h 493405"/>
                  <a:gd name="connsiteX21" fmla="*/ 234432 w 611359"/>
                  <a:gd name="connsiteY21" fmla="*/ 337086 h 493405"/>
                  <a:gd name="connsiteX22" fmla="*/ 230505 w 611359"/>
                  <a:gd name="connsiteY22" fmla="*/ 338312 h 493405"/>
                  <a:gd name="connsiteX23" fmla="*/ 230206 w 611359"/>
                  <a:gd name="connsiteY23" fmla="*/ 338409 h 493405"/>
                  <a:gd name="connsiteX24" fmla="*/ 230172 w 611359"/>
                  <a:gd name="connsiteY24" fmla="*/ 338423 h 493405"/>
                  <a:gd name="connsiteX25" fmla="*/ 126898 w 611359"/>
                  <a:gd name="connsiteY25" fmla="*/ 415527 h 493405"/>
                  <a:gd name="connsiteX26" fmla="*/ 40806 w 611359"/>
                  <a:gd name="connsiteY26" fmla="*/ 469549 h 493405"/>
                  <a:gd name="connsiteX27" fmla="*/ 26246 w 611359"/>
                  <a:gd name="connsiteY27" fmla="*/ 348868 h 493405"/>
                  <a:gd name="connsiteX28" fmla="*/ 30559 w 611359"/>
                  <a:gd name="connsiteY28" fmla="*/ 248311 h 493405"/>
                  <a:gd name="connsiteX29" fmla="*/ 30073 w 611359"/>
                  <a:gd name="connsiteY29" fmla="*/ 191572 h 493405"/>
                  <a:gd name="connsiteX30" fmla="*/ 19201 w 611359"/>
                  <a:gd name="connsiteY30" fmla="*/ 180076 h 493405"/>
                  <a:gd name="connsiteX31" fmla="*/ 7705 w 611359"/>
                  <a:gd name="connsiteY31" fmla="*/ 190947 h 493405"/>
                  <a:gd name="connsiteX32" fmla="*/ 8205 w 611359"/>
                  <a:gd name="connsiteY32" fmla="*/ 249246 h 493405"/>
                  <a:gd name="connsiteX33" fmla="*/ 3951 w 611359"/>
                  <a:gd name="connsiteY33" fmla="*/ 346981 h 493405"/>
                  <a:gd name="connsiteX34" fmla="*/ 33350 w 611359"/>
                  <a:gd name="connsiteY34" fmla="*/ 490644 h 493405"/>
                  <a:gd name="connsiteX35" fmla="*/ 49286 w 611359"/>
                  <a:gd name="connsiteY35" fmla="*/ 493406 h 493405"/>
                  <a:gd name="connsiteX36" fmla="*/ 142691 w 611359"/>
                  <a:gd name="connsiteY36" fmla="*/ 431382 h 493405"/>
                  <a:gd name="connsiteX37" fmla="*/ 223520 w 611359"/>
                  <a:gd name="connsiteY37" fmla="*/ 365376 h 493405"/>
                  <a:gd name="connsiteX38" fmla="*/ 201467 w 611359"/>
                  <a:gd name="connsiteY38" fmla="*/ 424348 h 493405"/>
                  <a:gd name="connsiteX39" fmla="*/ 194011 w 611359"/>
                  <a:gd name="connsiteY39" fmla="*/ 446535 h 493405"/>
                  <a:gd name="connsiteX40" fmla="*/ 204427 w 611359"/>
                  <a:gd name="connsiteY40" fmla="*/ 467494 h 493405"/>
                  <a:gd name="connsiteX41" fmla="*/ 224504 w 611359"/>
                  <a:gd name="connsiteY41" fmla="*/ 475044 h 493405"/>
                  <a:gd name="connsiteX42" fmla="*/ 238201 w 611359"/>
                  <a:gd name="connsiteY42" fmla="*/ 471800 h 493405"/>
                  <a:gd name="connsiteX43" fmla="*/ 247575 w 611359"/>
                  <a:gd name="connsiteY43" fmla="*/ 464535 h 493405"/>
                  <a:gd name="connsiteX44" fmla="*/ 283539 w 611359"/>
                  <a:gd name="connsiteY44" fmla="*/ 344947 h 493405"/>
                  <a:gd name="connsiteX45" fmla="*/ 293357 w 611359"/>
                  <a:gd name="connsiteY45" fmla="*/ 340983 h 493405"/>
                  <a:gd name="connsiteX46" fmla="*/ 293357 w 611359"/>
                  <a:gd name="connsiteY46" fmla="*/ 442586 h 493405"/>
                  <a:gd name="connsiteX47" fmla="*/ 343019 w 611359"/>
                  <a:gd name="connsiteY47" fmla="*/ 492248 h 493405"/>
                  <a:gd name="connsiteX48" fmla="*/ 392681 w 611359"/>
                  <a:gd name="connsiteY48" fmla="*/ 442586 h 493405"/>
                  <a:gd name="connsiteX49" fmla="*/ 392681 w 611359"/>
                  <a:gd name="connsiteY49" fmla="*/ 322411 h 493405"/>
                  <a:gd name="connsiteX50" fmla="*/ 457954 w 611359"/>
                  <a:gd name="connsiteY50" fmla="*/ 374152 h 493405"/>
                  <a:gd name="connsiteX51" fmla="*/ 469584 w 611359"/>
                  <a:gd name="connsiteY51" fmla="*/ 376459 h 493405"/>
                  <a:gd name="connsiteX52" fmla="*/ 497871 w 611359"/>
                  <a:gd name="connsiteY52" fmla="*/ 357512 h 493405"/>
                  <a:gd name="connsiteX53" fmla="*/ 481230 w 611359"/>
                  <a:gd name="connsiteY53" fmla="*/ 317591 h 493405"/>
                  <a:gd name="connsiteX54" fmla="*/ 431205 w 611359"/>
                  <a:gd name="connsiteY54" fmla="*/ 266136 h 493405"/>
                  <a:gd name="connsiteX55" fmla="*/ 538439 w 611359"/>
                  <a:gd name="connsiteY55" fmla="*/ 174791 h 493405"/>
                  <a:gd name="connsiteX56" fmla="*/ 607849 w 611359"/>
                  <a:gd name="connsiteY56" fmla="*/ 104931 h 493405"/>
                  <a:gd name="connsiteX57" fmla="*/ 608313 w 611359"/>
                  <a:gd name="connsiteY57" fmla="*/ 89121 h 493405"/>
                  <a:gd name="connsiteX58" fmla="*/ 230707 w 611359"/>
                  <a:gd name="connsiteY58" fmla="*/ 449835 h 493405"/>
                  <a:gd name="connsiteX59" fmla="*/ 228197 w 611359"/>
                  <a:gd name="connsiteY59" fmla="*/ 451787 h 493405"/>
                  <a:gd name="connsiteX60" fmla="*/ 219127 w 611359"/>
                  <a:gd name="connsiteY60" fmla="*/ 450630 h 493405"/>
                  <a:gd name="connsiteX61" fmla="*/ 216333 w 611359"/>
                  <a:gd name="connsiteY61" fmla="*/ 445007 h 493405"/>
                  <a:gd name="connsiteX62" fmla="*/ 218333 w 611359"/>
                  <a:gd name="connsiteY62" fmla="*/ 439054 h 493405"/>
                  <a:gd name="connsiteX63" fmla="*/ 245724 w 611359"/>
                  <a:gd name="connsiteY63" fmla="*/ 357239 h 493405"/>
                  <a:gd name="connsiteX64" fmla="*/ 245900 w 611359"/>
                  <a:gd name="connsiteY64" fmla="*/ 357194 h 493405"/>
                  <a:gd name="connsiteX65" fmla="*/ 249144 w 611359"/>
                  <a:gd name="connsiteY65" fmla="*/ 356410 h 493405"/>
                  <a:gd name="connsiteX66" fmla="*/ 250378 w 611359"/>
                  <a:gd name="connsiteY66" fmla="*/ 356091 h 493405"/>
                  <a:gd name="connsiteX67" fmla="*/ 252475 w 611359"/>
                  <a:gd name="connsiteY67" fmla="*/ 355531 h 493405"/>
                  <a:gd name="connsiteX68" fmla="*/ 254158 w 611359"/>
                  <a:gd name="connsiteY68" fmla="*/ 355065 h 493405"/>
                  <a:gd name="connsiteX69" fmla="*/ 255693 w 611359"/>
                  <a:gd name="connsiteY69" fmla="*/ 354619 h 493405"/>
                  <a:gd name="connsiteX70" fmla="*/ 261824 w 611359"/>
                  <a:gd name="connsiteY70" fmla="*/ 352755 h 493405"/>
                  <a:gd name="connsiteX71" fmla="*/ 230707 w 611359"/>
                  <a:gd name="connsiteY71" fmla="*/ 449835 h 493405"/>
                  <a:gd name="connsiteX72" fmla="*/ 370301 w 611359"/>
                  <a:gd name="connsiteY72" fmla="*/ 442587 h 493405"/>
                  <a:gd name="connsiteX73" fmla="*/ 343017 w 611359"/>
                  <a:gd name="connsiteY73" fmla="*/ 469873 h 493405"/>
                  <a:gd name="connsiteX74" fmla="*/ 315733 w 611359"/>
                  <a:gd name="connsiteY74" fmla="*/ 442589 h 493405"/>
                  <a:gd name="connsiteX75" fmla="*/ 315733 w 611359"/>
                  <a:gd name="connsiteY75" fmla="*/ 331168 h 493405"/>
                  <a:gd name="connsiteX76" fmla="*/ 370303 w 611359"/>
                  <a:gd name="connsiteY76" fmla="*/ 303388 h 493405"/>
                  <a:gd name="connsiteX77" fmla="*/ 370303 w 611359"/>
                  <a:gd name="connsiteY77" fmla="*/ 442587 h 493405"/>
                  <a:gd name="connsiteX78" fmla="*/ 472709 w 611359"/>
                  <a:gd name="connsiteY78" fmla="*/ 338287 h 493405"/>
                  <a:gd name="connsiteX79" fmla="*/ 477175 w 611359"/>
                  <a:gd name="connsiteY79" fmla="*/ 348996 h 493405"/>
                  <a:gd name="connsiteX80" fmla="*/ 469579 w 611359"/>
                  <a:gd name="connsiteY80" fmla="*/ 354084 h 493405"/>
                  <a:gd name="connsiteX81" fmla="*/ 466462 w 611359"/>
                  <a:gd name="connsiteY81" fmla="*/ 353461 h 493405"/>
                  <a:gd name="connsiteX82" fmla="*/ 398111 w 611359"/>
                  <a:gd name="connsiteY82" fmla="*/ 287252 h 493405"/>
                  <a:gd name="connsiteX83" fmla="*/ 412160 w 611359"/>
                  <a:gd name="connsiteY83" fmla="*/ 278555 h 493405"/>
                  <a:gd name="connsiteX84" fmla="*/ 472709 w 611359"/>
                  <a:gd name="connsiteY84" fmla="*/ 338287 h 49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11359" h="493405">
                    <a:moveTo>
                      <a:pt x="608313" y="89121"/>
                    </a:moveTo>
                    <a:cubicBezTo>
                      <a:pt x="604073" y="84622"/>
                      <a:pt x="596994" y="84415"/>
                      <a:pt x="592496" y="88653"/>
                    </a:cubicBezTo>
                    <a:cubicBezTo>
                      <a:pt x="568805" y="110985"/>
                      <a:pt x="541831" y="136767"/>
                      <a:pt x="521541" y="160118"/>
                    </a:cubicBezTo>
                    <a:cubicBezTo>
                      <a:pt x="508692" y="174907"/>
                      <a:pt x="493649" y="189405"/>
                      <a:pt x="477257" y="203340"/>
                    </a:cubicBezTo>
                    <a:cubicBezTo>
                      <a:pt x="481668" y="195587"/>
                      <a:pt x="486117" y="187225"/>
                      <a:pt x="490403" y="178366"/>
                    </a:cubicBezTo>
                    <a:cubicBezTo>
                      <a:pt x="521387" y="114323"/>
                      <a:pt x="528431" y="55177"/>
                      <a:pt x="510775" y="7321"/>
                    </a:cubicBezTo>
                    <a:cubicBezTo>
                      <a:pt x="508638" y="1522"/>
                      <a:pt x="502199" y="-1447"/>
                      <a:pt x="496406" y="696"/>
                    </a:cubicBezTo>
                    <a:cubicBezTo>
                      <a:pt x="490607" y="2835"/>
                      <a:pt x="487643" y="9269"/>
                      <a:pt x="489783" y="15066"/>
                    </a:cubicBezTo>
                    <a:cubicBezTo>
                      <a:pt x="525480" y="111825"/>
                      <a:pt x="433729" y="230799"/>
                      <a:pt x="422515" y="244809"/>
                    </a:cubicBezTo>
                    <a:cubicBezTo>
                      <a:pt x="403323" y="257897"/>
                      <a:pt x="383623" y="270059"/>
                      <a:pt x="364388" y="280971"/>
                    </a:cubicBezTo>
                    <a:cubicBezTo>
                      <a:pt x="361962" y="282342"/>
                      <a:pt x="359534" y="283710"/>
                      <a:pt x="357099" y="285054"/>
                    </a:cubicBezTo>
                    <a:cubicBezTo>
                      <a:pt x="356919" y="285154"/>
                      <a:pt x="356738" y="285254"/>
                      <a:pt x="356559" y="285354"/>
                    </a:cubicBezTo>
                    <a:cubicBezTo>
                      <a:pt x="337454" y="295890"/>
                      <a:pt x="318194" y="305563"/>
                      <a:pt x="299960" y="313754"/>
                    </a:cubicBezTo>
                    <a:cubicBezTo>
                      <a:pt x="299629" y="313903"/>
                      <a:pt x="299322" y="314089"/>
                      <a:pt x="299009" y="314267"/>
                    </a:cubicBezTo>
                    <a:cubicBezTo>
                      <a:pt x="288038" y="319180"/>
                      <a:pt x="277777" y="323395"/>
                      <a:pt x="268494" y="326824"/>
                    </a:cubicBezTo>
                    <a:cubicBezTo>
                      <a:pt x="268111" y="326919"/>
                      <a:pt x="267730" y="327034"/>
                      <a:pt x="267356" y="327172"/>
                    </a:cubicBezTo>
                    <a:cubicBezTo>
                      <a:pt x="257189" y="330913"/>
                      <a:pt x="248465" y="333628"/>
                      <a:pt x="241389" y="335266"/>
                    </a:cubicBezTo>
                    <a:cubicBezTo>
                      <a:pt x="241241" y="335300"/>
                      <a:pt x="241086" y="335341"/>
                      <a:pt x="240940" y="335373"/>
                    </a:cubicBezTo>
                    <a:cubicBezTo>
                      <a:pt x="240915" y="335379"/>
                      <a:pt x="240888" y="335387"/>
                      <a:pt x="240863" y="335393"/>
                    </a:cubicBezTo>
                    <a:cubicBezTo>
                      <a:pt x="239759" y="335645"/>
                      <a:pt x="238647" y="335923"/>
                      <a:pt x="237526" y="336220"/>
                    </a:cubicBezTo>
                    <a:cubicBezTo>
                      <a:pt x="237076" y="336338"/>
                      <a:pt x="236626" y="336458"/>
                      <a:pt x="236177" y="336582"/>
                    </a:cubicBezTo>
                    <a:cubicBezTo>
                      <a:pt x="235602" y="336741"/>
                      <a:pt x="235016" y="336913"/>
                      <a:pt x="234432" y="337086"/>
                    </a:cubicBezTo>
                    <a:cubicBezTo>
                      <a:pt x="233118" y="337470"/>
                      <a:pt x="231809" y="337880"/>
                      <a:pt x="230505" y="338312"/>
                    </a:cubicBezTo>
                    <a:cubicBezTo>
                      <a:pt x="230404" y="338347"/>
                      <a:pt x="230307" y="338375"/>
                      <a:pt x="230206" y="338409"/>
                    </a:cubicBezTo>
                    <a:cubicBezTo>
                      <a:pt x="230194" y="338414"/>
                      <a:pt x="230183" y="338418"/>
                      <a:pt x="230172" y="338423"/>
                    </a:cubicBezTo>
                    <a:cubicBezTo>
                      <a:pt x="191236" y="351479"/>
                      <a:pt x="157212" y="385341"/>
                      <a:pt x="126898" y="415527"/>
                    </a:cubicBezTo>
                    <a:cubicBezTo>
                      <a:pt x="94709" y="447580"/>
                      <a:pt x="64312" y="477856"/>
                      <a:pt x="40806" y="469549"/>
                    </a:cubicBezTo>
                    <a:cubicBezTo>
                      <a:pt x="16775" y="461055"/>
                      <a:pt x="21376" y="406560"/>
                      <a:pt x="26246" y="348868"/>
                    </a:cubicBezTo>
                    <a:cubicBezTo>
                      <a:pt x="29048" y="315678"/>
                      <a:pt x="31946" y="281355"/>
                      <a:pt x="30559" y="248311"/>
                    </a:cubicBezTo>
                    <a:cubicBezTo>
                      <a:pt x="29735" y="228675"/>
                      <a:pt x="29571" y="209585"/>
                      <a:pt x="30073" y="191572"/>
                    </a:cubicBezTo>
                    <a:cubicBezTo>
                      <a:pt x="30244" y="185394"/>
                      <a:pt x="25379" y="180247"/>
                      <a:pt x="19201" y="180076"/>
                    </a:cubicBezTo>
                    <a:cubicBezTo>
                      <a:pt x="13006" y="179894"/>
                      <a:pt x="7877" y="184770"/>
                      <a:pt x="7705" y="190947"/>
                    </a:cubicBezTo>
                    <a:cubicBezTo>
                      <a:pt x="7191" y="209477"/>
                      <a:pt x="7360" y="229093"/>
                      <a:pt x="8205" y="249246"/>
                    </a:cubicBezTo>
                    <a:cubicBezTo>
                      <a:pt x="9534" y="280878"/>
                      <a:pt x="6695" y="314483"/>
                      <a:pt x="3951" y="346981"/>
                    </a:cubicBezTo>
                    <a:cubicBezTo>
                      <a:pt x="-1911" y="416421"/>
                      <a:pt x="-6974" y="476390"/>
                      <a:pt x="33350" y="490644"/>
                    </a:cubicBezTo>
                    <a:cubicBezTo>
                      <a:pt x="38693" y="492533"/>
                      <a:pt x="43997" y="493407"/>
                      <a:pt x="49286" y="493406"/>
                    </a:cubicBezTo>
                    <a:cubicBezTo>
                      <a:pt x="80403" y="493403"/>
                      <a:pt x="110794" y="463146"/>
                      <a:pt x="142691" y="431382"/>
                    </a:cubicBezTo>
                    <a:cubicBezTo>
                      <a:pt x="167347" y="406826"/>
                      <a:pt x="194628" y="379676"/>
                      <a:pt x="223520" y="365376"/>
                    </a:cubicBezTo>
                    <a:cubicBezTo>
                      <a:pt x="223312" y="383298"/>
                      <a:pt x="218434" y="404880"/>
                      <a:pt x="201467" y="424348"/>
                    </a:cubicBezTo>
                    <a:cubicBezTo>
                      <a:pt x="196099" y="430506"/>
                      <a:pt x="193453" y="438385"/>
                      <a:pt x="194011" y="446535"/>
                    </a:cubicBezTo>
                    <a:cubicBezTo>
                      <a:pt x="194570" y="454685"/>
                      <a:pt x="198269" y="462129"/>
                      <a:pt x="204427" y="467494"/>
                    </a:cubicBezTo>
                    <a:cubicBezTo>
                      <a:pt x="210135" y="472469"/>
                      <a:pt x="217276" y="475044"/>
                      <a:pt x="224504" y="475044"/>
                    </a:cubicBezTo>
                    <a:cubicBezTo>
                      <a:pt x="229155" y="475044"/>
                      <a:pt x="233841" y="473977"/>
                      <a:pt x="238201" y="471800"/>
                    </a:cubicBezTo>
                    <a:cubicBezTo>
                      <a:pt x="241775" y="470013"/>
                      <a:pt x="244930" y="467569"/>
                      <a:pt x="247575" y="464535"/>
                    </a:cubicBezTo>
                    <a:cubicBezTo>
                      <a:pt x="283188" y="423671"/>
                      <a:pt x="287416" y="378422"/>
                      <a:pt x="283539" y="344947"/>
                    </a:cubicBezTo>
                    <a:cubicBezTo>
                      <a:pt x="286719" y="343703"/>
                      <a:pt x="289997" y="342376"/>
                      <a:pt x="293357" y="340983"/>
                    </a:cubicBezTo>
                    <a:lnTo>
                      <a:pt x="293357" y="442586"/>
                    </a:lnTo>
                    <a:cubicBezTo>
                      <a:pt x="293357" y="469971"/>
                      <a:pt x="315635" y="492248"/>
                      <a:pt x="343019" y="492248"/>
                    </a:cubicBezTo>
                    <a:cubicBezTo>
                      <a:pt x="370403" y="492248"/>
                      <a:pt x="392681" y="469970"/>
                      <a:pt x="392681" y="442586"/>
                    </a:cubicBezTo>
                    <a:lnTo>
                      <a:pt x="392681" y="322411"/>
                    </a:lnTo>
                    <a:cubicBezTo>
                      <a:pt x="406663" y="342153"/>
                      <a:pt x="427361" y="361559"/>
                      <a:pt x="457954" y="374152"/>
                    </a:cubicBezTo>
                    <a:cubicBezTo>
                      <a:pt x="461675" y="375681"/>
                      <a:pt x="465588" y="376459"/>
                      <a:pt x="469584" y="376459"/>
                    </a:cubicBezTo>
                    <a:cubicBezTo>
                      <a:pt x="482028" y="376459"/>
                      <a:pt x="493130" y="369022"/>
                      <a:pt x="497871" y="357512"/>
                    </a:cubicBezTo>
                    <a:cubicBezTo>
                      <a:pt x="504288" y="341919"/>
                      <a:pt x="496823" y="324010"/>
                      <a:pt x="481230" y="317591"/>
                    </a:cubicBezTo>
                    <a:cubicBezTo>
                      <a:pt x="453240" y="306070"/>
                      <a:pt x="438720" y="284576"/>
                      <a:pt x="431205" y="266136"/>
                    </a:cubicBezTo>
                    <a:cubicBezTo>
                      <a:pt x="471113" y="239291"/>
                      <a:pt x="509456" y="208151"/>
                      <a:pt x="538439" y="174791"/>
                    </a:cubicBezTo>
                    <a:cubicBezTo>
                      <a:pt x="558053" y="152215"/>
                      <a:pt x="584550" y="126895"/>
                      <a:pt x="607849" y="104931"/>
                    </a:cubicBezTo>
                    <a:cubicBezTo>
                      <a:pt x="612342" y="100699"/>
                      <a:pt x="612551" y="93617"/>
                      <a:pt x="608313" y="89121"/>
                    </a:cubicBezTo>
                    <a:close/>
                    <a:moveTo>
                      <a:pt x="230707" y="449835"/>
                    </a:moveTo>
                    <a:cubicBezTo>
                      <a:pt x="229991" y="450656"/>
                      <a:pt x="229146" y="451311"/>
                      <a:pt x="228197" y="451787"/>
                    </a:cubicBezTo>
                    <a:cubicBezTo>
                      <a:pt x="225206" y="453279"/>
                      <a:pt x="221649" y="452825"/>
                      <a:pt x="219127" y="450630"/>
                    </a:cubicBezTo>
                    <a:cubicBezTo>
                      <a:pt x="217476" y="449191"/>
                      <a:pt x="216483" y="447194"/>
                      <a:pt x="216333" y="445007"/>
                    </a:cubicBezTo>
                    <a:cubicBezTo>
                      <a:pt x="216182" y="442820"/>
                      <a:pt x="216893" y="440705"/>
                      <a:pt x="218333" y="439054"/>
                    </a:cubicBezTo>
                    <a:cubicBezTo>
                      <a:pt x="242383" y="411460"/>
                      <a:pt x="247003" y="380764"/>
                      <a:pt x="245724" y="357239"/>
                    </a:cubicBezTo>
                    <a:cubicBezTo>
                      <a:pt x="245782" y="357225"/>
                      <a:pt x="245842" y="357208"/>
                      <a:pt x="245900" y="357194"/>
                    </a:cubicBezTo>
                    <a:cubicBezTo>
                      <a:pt x="246946" y="356957"/>
                      <a:pt x="248034" y="356692"/>
                      <a:pt x="249144" y="356410"/>
                    </a:cubicBezTo>
                    <a:cubicBezTo>
                      <a:pt x="249550" y="356309"/>
                      <a:pt x="249967" y="356199"/>
                      <a:pt x="250378" y="356091"/>
                    </a:cubicBezTo>
                    <a:cubicBezTo>
                      <a:pt x="251065" y="355912"/>
                      <a:pt x="251764" y="355726"/>
                      <a:pt x="252475" y="355531"/>
                    </a:cubicBezTo>
                    <a:cubicBezTo>
                      <a:pt x="253031" y="355379"/>
                      <a:pt x="253590" y="355225"/>
                      <a:pt x="254158" y="355065"/>
                    </a:cubicBezTo>
                    <a:cubicBezTo>
                      <a:pt x="254661" y="354921"/>
                      <a:pt x="255180" y="354769"/>
                      <a:pt x="255693" y="354619"/>
                    </a:cubicBezTo>
                    <a:cubicBezTo>
                      <a:pt x="257673" y="354045"/>
                      <a:pt x="259700" y="353434"/>
                      <a:pt x="261824" y="352755"/>
                    </a:cubicBezTo>
                    <a:cubicBezTo>
                      <a:pt x="264101" y="380885"/>
                      <a:pt x="259213" y="417126"/>
                      <a:pt x="230707" y="449835"/>
                    </a:cubicBezTo>
                    <a:close/>
                    <a:moveTo>
                      <a:pt x="370301" y="442587"/>
                    </a:moveTo>
                    <a:cubicBezTo>
                      <a:pt x="370301" y="457633"/>
                      <a:pt x="358062" y="469873"/>
                      <a:pt x="343017" y="469873"/>
                    </a:cubicBezTo>
                    <a:cubicBezTo>
                      <a:pt x="327973" y="469873"/>
                      <a:pt x="315733" y="457633"/>
                      <a:pt x="315733" y="442589"/>
                    </a:cubicBezTo>
                    <a:lnTo>
                      <a:pt x="315733" y="331168"/>
                    </a:lnTo>
                    <a:cubicBezTo>
                      <a:pt x="332786" y="323308"/>
                      <a:pt x="351264" y="313971"/>
                      <a:pt x="370303" y="303388"/>
                    </a:cubicBezTo>
                    <a:lnTo>
                      <a:pt x="370303" y="442587"/>
                    </a:lnTo>
                    <a:close/>
                    <a:moveTo>
                      <a:pt x="472709" y="338287"/>
                    </a:moveTo>
                    <a:cubicBezTo>
                      <a:pt x="476894" y="340008"/>
                      <a:pt x="478895" y="344813"/>
                      <a:pt x="477175" y="348996"/>
                    </a:cubicBezTo>
                    <a:cubicBezTo>
                      <a:pt x="475901" y="352087"/>
                      <a:pt x="472919" y="354084"/>
                      <a:pt x="469579" y="354084"/>
                    </a:cubicBezTo>
                    <a:cubicBezTo>
                      <a:pt x="468517" y="354084"/>
                      <a:pt x="467468" y="353874"/>
                      <a:pt x="466462" y="353461"/>
                    </a:cubicBezTo>
                    <a:cubicBezTo>
                      <a:pt x="435297" y="340633"/>
                      <a:pt x="412341" y="318383"/>
                      <a:pt x="398111" y="287252"/>
                    </a:cubicBezTo>
                    <a:cubicBezTo>
                      <a:pt x="402791" y="284419"/>
                      <a:pt x="407476" y="281516"/>
                      <a:pt x="412160" y="278555"/>
                    </a:cubicBezTo>
                    <a:cubicBezTo>
                      <a:pt x="421835" y="300313"/>
                      <a:pt x="439716" y="324706"/>
                      <a:pt x="472709" y="338287"/>
                    </a:cubicBezTo>
                    <a:close/>
                  </a:path>
                </a:pathLst>
              </a:custGeom>
              <a:solidFill>
                <a:schemeClr val="tx1"/>
              </a:solidFill>
              <a:ln w="1488" cap="flat">
                <a:noFill/>
                <a:prstDash val="solid"/>
                <a:miter/>
              </a:ln>
            </p:spPr>
            <p:txBody>
              <a:bodyPr rtlCol="0" anchor="ctr"/>
              <a:lstStyle/>
              <a:p>
                <a:endParaRPr lang="en-US" noProof="0" dirty="0">
                  <a:latin typeface="Arial" panose="020B0604020202020204" pitchFamily="34" charset="0"/>
                </a:endParaRPr>
              </a:p>
            </p:txBody>
          </p:sp>
          <p:sp>
            <p:nvSpPr>
              <p:cNvPr id="127" name="Freeform: Shape 126">
                <a:extLst>
                  <a:ext uri="{FF2B5EF4-FFF2-40B4-BE49-F238E27FC236}">
                    <a16:creationId xmlns:a16="http://schemas.microsoft.com/office/drawing/2014/main" id="{4E85BCB9-9F51-4560-88C9-24A359D7C4CD}"/>
                  </a:ext>
                </a:extLst>
              </p:cNvPr>
              <p:cNvSpPr/>
              <p:nvPr/>
            </p:nvSpPr>
            <p:spPr>
              <a:xfrm>
                <a:off x="3663358" y="4604146"/>
                <a:ext cx="224056" cy="283036"/>
              </a:xfrm>
              <a:custGeom>
                <a:avLst/>
                <a:gdLst>
                  <a:gd name="connsiteX0" fmla="*/ 223950 w 224056"/>
                  <a:gd name="connsiteY0" fmla="*/ 9657 h 283037"/>
                  <a:gd name="connsiteX1" fmla="*/ 211334 w 224056"/>
                  <a:gd name="connsiteY1" fmla="*/ 106 h 283037"/>
                  <a:gd name="connsiteX2" fmla="*/ 58277 w 224056"/>
                  <a:gd name="connsiteY2" fmla="*/ 87921 h 283037"/>
                  <a:gd name="connsiteX3" fmla="*/ 37 w 224056"/>
                  <a:gd name="connsiteY3" fmla="*/ 270945 h 283037"/>
                  <a:gd name="connsiteX4" fmla="*/ 10284 w 224056"/>
                  <a:gd name="connsiteY4" fmla="*/ 283002 h 283037"/>
                  <a:gd name="connsiteX5" fmla="*/ 11202 w 224056"/>
                  <a:gd name="connsiteY5" fmla="*/ 283038 h 283037"/>
                  <a:gd name="connsiteX6" fmla="*/ 22342 w 224056"/>
                  <a:gd name="connsiteY6" fmla="*/ 272753 h 283037"/>
                  <a:gd name="connsiteX7" fmla="*/ 76395 w 224056"/>
                  <a:gd name="connsiteY7" fmla="*/ 101059 h 283037"/>
                  <a:gd name="connsiteX8" fmla="*/ 214401 w 224056"/>
                  <a:gd name="connsiteY8" fmla="*/ 22273 h 283037"/>
                  <a:gd name="connsiteX9" fmla="*/ 223950 w 224056"/>
                  <a:gd name="connsiteY9" fmla="*/ 9657 h 2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56" h="283037">
                    <a:moveTo>
                      <a:pt x="223950" y="9657"/>
                    </a:moveTo>
                    <a:cubicBezTo>
                      <a:pt x="223104" y="3535"/>
                      <a:pt x="217462" y="-737"/>
                      <a:pt x="211334" y="106"/>
                    </a:cubicBezTo>
                    <a:cubicBezTo>
                      <a:pt x="145425" y="9219"/>
                      <a:pt x="93929" y="38764"/>
                      <a:pt x="58277" y="87921"/>
                    </a:cubicBezTo>
                    <a:cubicBezTo>
                      <a:pt x="25856" y="132627"/>
                      <a:pt x="6262" y="194203"/>
                      <a:pt x="37" y="270945"/>
                    </a:cubicBezTo>
                    <a:cubicBezTo>
                      <a:pt x="-462" y="277105"/>
                      <a:pt x="4125" y="282503"/>
                      <a:pt x="10284" y="283002"/>
                    </a:cubicBezTo>
                    <a:cubicBezTo>
                      <a:pt x="10593" y="283027"/>
                      <a:pt x="10897" y="283038"/>
                      <a:pt x="11202" y="283038"/>
                    </a:cubicBezTo>
                    <a:cubicBezTo>
                      <a:pt x="16971" y="283038"/>
                      <a:pt x="21867" y="278604"/>
                      <a:pt x="22342" y="272753"/>
                    </a:cubicBezTo>
                    <a:cubicBezTo>
                      <a:pt x="28230" y="200160"/>
                      <a:pt x="46416" y="142392"/>
                      <a:pt x="76395" y="101059"/>
                    </a:cubicBezTo>
                    <a:cubicBezTo>
                      <a:pt x="108330" y="57025"/>
                      <a:pt x="154761" y="30518"/>
                      <a:pt x="214401" y="22273"/>
                    </a:cubicBezTo>
                    <a:cubicBezTo>
                      <a:pt x="220520" y="21428"/>
                      <a:pt x="224795" y="15778"/>
                      <a:pt x="223950" y="9657"/>
                    </a:cubicBezTo>
                    <a:close/>
                  </a:path>
                </a:pathLst>
              </a:custGeom>
              <a:solidFill>
                <a:schemeClr val="tx1"/>
              </a:solidFill>
              <a:ln w="1488" cap="flat">
                <a:noFill/>
                <a:prstDash val="solid"/>
                <a:miter/>
              </a:ln>
            </p:spPr>
            <p:txBody>
              <a:bodyPr rtlCol="0" anchor="ctr"/>
              <a:lstStyle/>
              <a:p>
                <a:endParaRPr lang="en-US" noProof="0" dirty="0">
                  <a:latin typeface="Arial" panose="020B0604020202020204" pitchFamily="34" charset="0"/>
                </a:endParaRPr>
              </a:p>
            </p:txBody>
          </p:sp>
        </p:grpSp>
        <p:grpSp>
          <p:nvGrpSpPr>
            <p:cNvPr id="173" name="Group 172">
              <a:extLst>
                <a:ext uri="{FF2B5EF4-FFF2-40B4-BE49-F238E27FC236}">
                  <a16:creationId xmlns:a16="http://schemas.microsoft.com/office/drawing/2014/main" id="{7579DDEE-41C0-4C62-A332-A7B2EF0C394A}"/>
                </a:ext>
              </a:extLst>
            </p:cNvPr>
            <p:cNvGrpSpPr/>
            <p:nvPr/>
          </p:nvGrpSpPr>
          <p:grpSpPr>
            <a:xfrm>
              <a:off x="5881524" y="4353614"/>
              <a:ext cx="139700" cy="617770"/>
              <a:chOff x="5776477" y="4353614"/>
              <a:chExt cx="255062" cy="617770"/>
            </a:xfrm>
          </p:grpSpPr>
          <p:cxnSp>
            <p:nvCxnSpPr>
              <p:cNvPr id="164" name="Straight Arrow Connector 163">
                <a:extLst>
                  <a:ext uri="{FF2B5EF4-FFF2-40B4-BE49-F238E27FC236}">
                    <a16:creationId xmlns:a16="http://schemas.microsoft.com/office/drawing/2014/main" id="{8CB16D0B-1A10-4D3C-9F2B-13A4617639E3}"/>
                  </a:ext>
                </a:extLst>
              </p:cNvPr>
              <p:cNvCxnSpPr>
                <a:cxnSpLocks/>
              </p:cNvCxnSpPr>
              <p:nvPr/>
            </p:nvCxnSpPr>
            <p:spPr>
              <a:xfrm>
                <a:off x="5776477" y="4353614"/>
                <a:ext cx="0" cy="61777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12F51744-BDEF-44B7-8400-97FBF188B52E}"/>
                  </a:ext>
                </a:extLst>
              </p:cNvPr>
              <p:cNvCxnSpPr>
                <a:cxnSpLocks/>
              </p:cNvCxnSpPr>
              <p:nvPr/>
            </p:nvCxnSpPr>
            <p:spPr>
              <a:xfrm flipV="1">
                <a:off x="6031539" y="4353614"/>
                <a:ext cx="0" cy="61777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4" name="Connector: Elbow 173">
              <a:extLst>
                <a:ext uri="{FF2B5EF4-FFF2-40B4-BE49-F238E27FC236}">
                  <a16:creationId xmlns:a16="http://schemas.microsoft.com/office/drawing/2014/main" id="{041A3508-4508-49D2-9156-BB51043A5610}"/>
                </a:ext>
              </a:extLst>
            </p:cNvPr>
            <p:cNvCxnSpPr>
              <a:cxnSpLocks/>
              <a:stCxn id="85" idx="2"/>
            </p:cNvCxnSpPr>
            <p:nvPr/>
          </p:nvCxnSpPr>
          <p:spPr>
            <a:xfrm rot="5400000" flipH="1">
              <a:off x="2753695" y="3210688"/>
              <a:ext cx="556803" cy="1720793"/>
            </a:xfrm>
            <a:prstGeom prst="bentConnector4">
              <a:avLst>
                <a:gd name="adj1" fmla="val -41056"/>
                <a:gd name="adj2" fmla="val 76569"/>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E29C0BB-35A8-4250-9F52-85C279BF41D7}"/>
                </a:ext>
              </a:extLst>
            </p:cNvPr>
            <p:cNvCxnSpPr/>
            <p:nvPr/>
          </p:nvCxnSpPr>
          <p:spPr>
            <a:xfrm flipH="1">
              <a:off x="3987329" y="2242254"/>
              <a:ext cx="195358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E0A429E-0C38-4262-89A0-A11C37038F98}"/>
                </a:ext>
              </a:extLst>
            </p:cNvPr>
            <p:cNvCxnSpPr/>
            <p:nvPr/>
          </p:nvCxnSpPr>
          <p:spPr>
            <a:xfrm>
              <a:off x="3994042" y="2238756"/>
              <a:ext cx="0" cy="2158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B704542-8209-466B-ABB6-849E228C3788}"/>
                </a:ext>
              </a:extLst>
            </p:cNvPr>
            <p:cNvSpPr txBox="1"/>
            <p:nvPr/>
          </p:nvSpPr>
          <p:spPr>
            <a:xfrm>
              <a:off x="5286741" y="1644541"/>
              <a:ext cx="1346200" cy="401264"/>
            </a:xfrm>
            <a:prstGeom prst="rect">
              <a:avLst/>
            </a:prstGeom>
            <a:solidFill>
              <a:schemeClr val="bg1"/>
            </a:solidFill>
          </p:spPr>
          <p:txBody>
            <a:bodyPr wrap="square">
              <a:spAutoFit/>
            </a:bodyPr>
            <a:lstStyle/>
            <a:p>
              <a:pPr>
                <a:lnSpc>
                  <a:spcPct val="120000"/>
                </a:lnSpc>
              </a:pPr>
              <a:r>
                <a:rPr lang="en-US" sz="1800" b="1" noProof="0" dirty="0">
                  <a:latin typeface="Arial" panose="020B0604020202020204" pitchFamily="34" charset="0"/>
                  <a:cs typeface="Arial" panose="020B0604020202020204" pitchFamily="34" charset="0"/>
                </a:rPr>
                <a:t>Obesity</a:t>
              </a:r>
              <a:r>
                <a:rPr lang="en-US" sz="1800" baseline="30000" noProof="0" dirty="0">
                  <a:latin typeface="Arial" panose="020B0604020202020204" pitchFamily="34" charset="0"/>
                  <a:cs typeface="Arial" panose="020B0604020202020204" pitchFamily="34" charset="0"/>
                </a:rPr>
                <a:t>1,2</a:t>
              </a:r>
            </a:p>
          </p:txBody>
        </p:sp>
      </p:grpSp>
    </p:spTree>
    <p:custDataLst>
      <p:tags r:id="rId1"/>
    </p:custDataLst>
    <p:extLst>
      <p:ext uri="{BB962C8B-B14F-4D97-AF65-F5344CB8AC3E}">
        <p14:creationId xmlns:p14="http://schemas.microsoft.com/office/powerpoint/2010/main" val="176972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normAutofit/>
          </a:bodyPr>
          <a:lstStyle/>
          <a:p>
            <a:r>
              <a:rPr lang="en-US" noProof="0" dirty="0"/>
              <a:t>Weight loss improves HbA</a:t>
            </a:r>
            <a:r>
              <a:rPr lang="en-US" baseline="-25000" noProof="0" dirty="0"/>
              <a:t>1c</a:t>
            </a:r>
            <a:r>
              <a:rPr lang="en-US" noProof="0" dirty="0"/>
              <a:t> and fasting plasma glucose </a:t>
            </a:r>
            <a:br>
              <a:rPr lang="en-US" noProof="0" dirty="0"/>
            </a:br>
            <a:r>
              <a:rPr lang="en-US" noProof="0" dirty="0"/>
              <a:t>in people with T2D</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5843339"/>
            <a:ext cx="10896000" cy="500721"/>
          </a:xfrm>
        </p:spPr>
        <p:txBody>
          <a:bodyPr/>
          <a:lstStyle/>
          <a:p>
            <a:r>
              <a:rPr lang="en-US" noProof="0" dirty="0"/>
              <a:t>Data are least-squares means and 95% CIs adjusted for clinical sites, age, sex, race/ethnicity, baseline weight, baseline measurement of outcome variable, and treatment group assignment.</a:t>
            </a:r>
            <a:br>
              <a:rPr lang="en-US" noProof="0" dirty="0"/>
            </a:br>
            <a:r>
              <a:rPr lang="en-US" noProof="0" dirty="0"/>
              <a:t>*P values are strength of association of improvement with magnitude of weight loss. </a:t>
            </a:r>
            <a:br>
              <a:rPr lang="en-US" noProof="0" dirty="0"/>
            </a:br>
            <a:r>
              <a:rPr lang="en-US" noProof="0" dirty="0"/>
              <a:t>CI, confidence interval; FPG, fasting plasma glucose; HbA</a:t>
            </a:r>
            <a:r>
              <a:rPr lang="en-US" baseline="-25000" noProof="0" dirty="0"/>
              <a:t>1c</a:t>
            </a:r>
            <a:r>
              <a:rPr lang="en-US" noProof="0" dirty="0"/>
              <a:t>, glycated hemoglobin; T2D, type 2 diabetes.</a:t>
            </a:r>
            <a:br>
              <a:rPr lang="en-US" noProof="0" dirty="0"/>
            </a:br>
            <a:r>
              <a:rPr lang="en-US" noProof="0" dirty="0"/>
              <a:t>Wing RR et al. Diabetes Care 2011;34:1481–1486.</a:t>
            </a:r>
          </a:p>
        </p:txBody>
      </p:sp>
      <p:sp>
        <p:nvSpPr>
          <p:cNvPr id="219" name="Rectangle 218">
            <a:extLst>
              <a:ext uri="{FF2B5EF4-FFF2-40B4-BE49-F238E27FC236}">
                <a16:creationId xmlns:a16="http://schemas.microsoft.com/office/drawing/2014/main" id="{A508949B-67AD-4029-84A5-28D78C3121C7}"/>
              </a:ext>
            </a:extLst>
          </p:cNvPr>
          <p:cNvSpPr/>
          <p:nvPr/>
        </p:nvSpPr>
        <p:spPr>
          <a:xfrm>
            <a:off x="1738592" y="2170531"/>
            <a:ext cx="609711" cy="28200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05840" rIns="0" bIns="27000" rtlCol="0" anchor="t" anchorCtr="0"/>
          <a:lstStyle/>
          <a:p>
            <a:pPr algn="ctr"/>
            <a:r>
              <a:rPr lang="en-US" sz="100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Gained &gt;2%</a:t>
            </a:r>
          </a:p>
        </p:txBody>
      </p:sp>
      <p:graphicFrame>
        <p:nvGraphicFramePr>
          <p:cNvPr id="220" name="Object 5">
            <a:extLst>
              <a:ext uri="{FF2B5EF4-FFF2-40B4-BE49-F238E27FC236}">
                <a16:creationId xmlns:a16="http://schemas.microsoft.com/office/drawing/2014/main" id="{B103E430-4A0D-4A98-9F7C-D9D209B0EB67}"/>
              </a:ext>
            </a:extLst>
          </p:cNvPr>
          <p:cNvGraphicFramePr>
            <a:graphicFrameLocks noChangeAspect="1"/>
          </p:cNvGraphicFramePr>
          <p:nvPr>
            <p:extLst>
              <p:ext uri="{D42A27DB-BD31-4B8C-83A1-F6EECF244321}">
                <p14:modId xmlns:p14="http://schemas.microsoft.com/office/powerpoint/2010/main" val="3536889849"/>
              </p:ext>
            </p:extLst>
          </p:nvPr>
        </p:nvGraphicFramePr>
        <p:xfrm>
          <a:off x="1276695" y="1962394"/>
          <a:ext cx="4659778" cy="3485311"/>
        </p:xfrm>
        <a:graphic>
          <a:graphicData uri="http://schemas.openxmlformats.org/drawingml/2006/chart">
            <c:chart xmlns:c="http://schemas.openxmlformats.org/drawingml/2006/chart" xmlns:r="http://schemas.openxmlformats.org/officeDocument/2006/relationships" r:id="rId4"/>
          </a:graphicData>
        </a:graphic>
      </p:graphicFrame>
      <p:sp>
        <p:nvSpPr>
          <p:cNvPr id="221" name="Rectangle 220">
            <a:extLst>
              <a:ext uri="{FF2B5EF4-FFF2-40B4-BE49-F238E27FC236}">
                <a16:creationId xmlns:a16="http://schemas.microsoft.com/office/drawing/2014/main" id="{88F53C34-D039-4D1F-A57C-124019ACFE64}"/>
              </a:ext>
            </a:extLst>
          </p:cNvPr>
          <p:cNvSpPr/>
          <p:nvPr/>
        </p:nvSpPr>
        <p:spPr>
          <a:xfrm>
            <a:off x="2443761" y="2170531"/>
            <a:ext cx="609711" cy="28200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5438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Gained ≤2%–</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&lt;2%</a:t>
            </a:r>
          </a:p>
        </p:txBody>
      </p:sp>
      <p:sp>
        <p:nvSpPr>
          <p:cNvPr id="222" name="Rectangle 221">
            <a:extLst>
              <a:ext uri="{FF2B5EF4-FFF2-40B4-BE49-F238E27FC236}">
                <a16:creationId xmlns:a16="http://schemas.microsoft.com/office/drawing/2014/main" id="{339D265B-E0A2-4904-BF96-1F807CBBD856}"/>
              </a:ext>
            </a:extLst>
          </p:cNvPr>
          <p:cNvSpPr/>
          <p:nvPr/>
        </p:nvSpPr>
        <p:spPr>
          <a:xfrm>
            <a:off x="3148929" y="2170531"/>
            <a:ext cx="609711" cy="28200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≥2%–&lt;5%</a:t>
            </a:r>
          </a:p>
        </p:txBody>
      </p:sp>
      <p:sp>
        <p:nvSpPr>
          <p:cNvPr id="223" name="Rectangle 222">
            <a:extLst>
              <a:ext uri="{FF2B5EF4-FFF2-40B4-BE49-F238E27FC236}">
                <a16:creationId xmlns:a16="http://schemas.microsoft.com/office/drawing/2014/main" id="{49E0FCE1-701D-45C8-A519-10844ADBBFD4}"/>
              </a:ext>
            </a:extLst>
          </p:cNvPr>
          <p:cNvSpPr/>
          <p:nvPr/>
        </p:nvSpPr>
        <p:spPr>
          <a:xfrm>
            <a:off x="3854097" y="2170531"/>
            <a:ext cx="609711" cy="282003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≥5%–&lt;10%</a:t>
            </a:r>
          </a:p>
        </p:txBody>
      </p:sp>
      <p:sp>
        <p:nvSpPr>
          <p:cNvPr id="224" name="Rectangle 223">
            <a:extLst>
              <a:ext uri="{FF2B5EF4-FFF2-40B4-BE49-F238E27FC236}">
                <a16:creationId xmlns:a16="http://schemas.microsoft.com/office/drawing/2014/main" id="{345512AF-8AE9-48F0-B17F-411C240048A7}"/>
              </a:ext>
            </a:extLst>
          </p:cNvPr>
          <p:cNvSpPr/>
          <p:nvPr/>
        </p:nvSpPr>
        <p:spPr>
          <a:xfrm>
            <a:off x="4559266" y="2170531"/>
            <a:ext cx="609711" cy="282003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≥10%–&lt;15%</a:t>
            </a:r>
          </a:p>
        </p:txBody>
      </p:sp>
      <p:sp>
        <p:nvSpPr>
          <p:cNvPr id="225" name="Rectangle 224">
            <a:extLst>
              <a:ext uri="{FF2B5EF4-FFF2-40B4-BE49-F238E27FC236}">
                <a16:creationId xmlns:a16="http://schemas.microsoft.com/office/drawing/2014/main" id="{C5130CD1-4C5C-4BE2-88C8-F040B09F392C}"/>
              </a:ext>
            </a:extLst>
          </p:cNvPr>
          <p:cNvSpPr/>
          <p:nvPr/>
        </p:nvSpPr>
        <p:spPr>
          <a:xfrm>
            <a:off x="5264433" y="2170531"/>
            <a:ext cx="609711" cy="2820035"/>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≥15%</a:t>
            </a:r>
          </a:p>
        </p:txBody>
      </p:sp>
      <p:sp>
        <p:nvSpPr>
          <p:cNvPr id="226" name="AutoShape 5">
            <a:extLst>
              <a:ext uri="{FF2B5EF4-FFF2-40B4-BE49-F238E27FC236}">
                <a16:creationId xmlns:a16="http://schemas.microsoft.com/office/drawing/2014/main" id="{D6EFDB09-49E6-4C37-B675-87A802022803}"/>
              </a:ext>
            </a:extLst>
          </p:cNvPr>
          <p:cNvSpPr>
            <a:spLocks noChangeArrowheads="1"/>
          </p:cNvSpPr>
          <p:nvPr/>
        </p:nvSpPr>
        <p:spPr bwMode="gray">
          <a:xfrm rot="10800000" flipV="1">
            <a:off x="1721806" y="1752601"/>
            <a:ext cx="4152338" cy="387323"/>
          </a:xfrm>
          <a:prstGeom prst="rect">
            <a:avLst/>
          </a:prstGeom>
          <a:noFill/>
          <a:ln>
            <a:headEnd/>
            <a:tailEnd/>
          </a:ln>
          <a:effectLst/>
          <a:scene3d>
            <a:camera prst="orthographicFront">
              <a:rot lat="0" lon="0" rev="0"/>
            </a:camera>
            <a:lightRig rig="threePt" dir="t">
              <a:rot lat="0" lon="0" rev="120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spcBef>
                <a:spcPct val="50000"/>
              </a:spcBef>
              <a:defRPr/>
            </a:pPr>
            <a:r>
              <a:rPr lang="en-US" sz="1600" b="1" noProof="0" dirty="0">
                <a:solidFill>
                  <a:schemeClr val="tx1"/>
                </a:solidFill>
                <a:latin typeface="Arial" panose="020B0604020202020204" pitchFamily="34" charset="0"/>
                <a:cs typeface="Arial" panose="020B0604020202020204" pitchFamily="34" charset="0"/>
              </a:rPr>
              <a:t>Change in HbA</a:t>
            </a:r>
            <a:r>
              <a:rPr lang="en-US" sz="1600" b="1" baseline="-25000" noProof="0" dirty="0">
                <a:solidFill>
                  <a:schemeClr val="tx1"/>
                </a:solidFill>
                <a:latin typeface="Arial" panose="020B0604020202020204" pitchFamily="34" charset="0"/>
                <a:cs typeface="Arial" panose="020B0604020202020204" pitchFamily="34" charset="0"/>
              </a:rPr>
              <a:t>1c</a:t>
            </a:r>
            <a:r>
              <a:rPr lang="en-US" sz="1600" b="1" noProof="0" dirty="0">
                <a:solidFill>
                  <a:schemeClr val="tx1"/>
                </a:solidFill>
                <a:latin typeface="Arial" panose="020B0604020202020204" pitchFamily="34" charset="0"/>
                <a:cs typeface="Arial" panose="020B0604020202020204" pitchFamily="34" charset="0"/>
              </a:rPr>
              <a:t> by weight loss category</a:t>
            </a:r>
          </a:p>
        </p:txBody>
      </p:sp>
      <p:grpSp>
        <p:nvGrpSpPr>
          <p:cNvPr id="227" name="Group 226">
            <a:extLst>
              <a:ext uri="{FF2B5EF4-FFF2-40B4-BE49-F238E27FC236}">
                <a16:creationId xmlns:a16="http://schemas.microsoft.com/office/drawing/2014/main" id="{94BA531F-3B56-49D2-8B8C-6CCF359097BD}"/>
              </a:ext>
            </a:extLst>
          </p:cNvPr>
          <p:cNvGrpSpPr/>
          <p:nvPr/>
        </p:nvGrpSpPr>
        <p:grpSpPr>
          <a:xfrm>
            <a:off x="2011198" y="2437564"/>
            <a:ext cx="74981" cy="567563"/>
            <a:chOff x="1269953" y="1937234"/>
            <a:chExt cx="59027" cy="447912"/>
          </a:xfrm>
          <a:solidFill>
            <a:schemeClr val="accent6"/>
          </a:solidFill>
        </p:grpSpPr>
        <p:grpSp>
          <p:nvGrpSpPr>
            <p:cNvPr id="228" name="Group 227">
              <a:extLst>
                <a:ext uri="{FF2B5EF4-FFF2-40B4-BE49-F238E27FC236}">
                  <a16:creationId xmlns:a16="http://schemas.microsoft.com/office/drawing/2014/main" id="{41A82707-E83F-4CC6-B0C6-A8CE303406B1}"/>
                </a:ext>
              </a:extLst>
            </p:cNvPr>
            <p:cNvGrpSpPr/>
            <p:nvPr/>
          </p:nvGrpSpPr>
          <p:grpSpPr>
            <a:xfrm>
              <a:off x="1274872" y="1937234"/>
              <a:ext cx="49189" cy="447912"/>
              <a:chOff x="1533526" y="1638302"/>
              <a:chExt cx="47625" cy="397055"/>
            </a:xfrm>
            <a:grpFill/>
          </p:grpSpPr>
          <p:cxnSp>
            <p:nvCxnSpPr>
              <p:cNvPr id="230" name="Straight Connector 229">
                <a:extLst>
                  <a:ext uri="{FF2B5EF4-FFF2-40B4-BE49-F238E27FC236}">
                    <a16:creationId xmlns:a16="http://schemas.microsoft.com/office/drawing/2014/main" id="{5DEF5059-ADDF-4A3C-B110-7641ACC54649}"/>
                  </a:ext>
                </a:extLst>
              </p:cNvPr>
              <p:cNvCxnSpPr/>
              <p:nvPr/>
            </p:nvCxnSpPr>
            <p:spPr>
              <a:xfrm>
                <a:off x="1557338" y="1643063"/>
                <a:ext cx="0" cy="385762"/>
              </a:xfrm>
              <a:prstGeom prst="line">
                <a:avLst/>
              </a:prstGeom>
              <a:grpFill/>
              <a:ln w="19050">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C35EC4E-9863-44A0-AB8E-CAE8106F47D7}"/>
                  </a:ext>
                </a:extLst>
              </p:cNvPr>
              <p:cNvCxnSpPr/>
              <p:nvPr/>
            </p:nvCxnSpPr>
            <p:spPr>
              <a:xfrm>
                <a:off x="1533526" y="1638302"/>
                <a:ext cx="47625" cy="0"/>
              </a:xfrm>
              <a:prstGeom prst="line">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E5B311E3-0060-4F4D-AC72-2304395535AE}"/>
                  </a:ext>
                </a:extLst>
              </p:cNvPr>
              <p:cNvCxnSpPr/>
              <p:nvPr/>
            </p:nvCxnSpPr>
            <p:spPr>
              <a:xfrm>
                <a:off x="1533526" y="2035357"/>
                <a:ext cx="47625" cy="0"/>
              </a:xfrm>
              <a:prstGeom prst="line">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29" name="Rectangle 228">
              <a:extLst>
                <a:ext uri="{FF2B5EF4-FFF2-40B4-BE49-F238E27FC236}">
                  <a16:creationId xmlns:a16="http://schemas.microsoft.com/office/drawing/2014/main" id="{5936C854-2551-4D91-9D56-625188B68995}"/>
                </a:ext>
              </a:extLst>
            </p:cNvPr>
            <p:cNvSpPr/>
            <p:nvPr/>
          </p:nvSpPr>
          <p:spPr>
            <a:xfrm>
              <a:off x="1269953" y="2130865"/>
              <a:ext cx="59027" cy="53282"/>
            </a:xfrm>
            <a:prstGeom prst="rect">
              <a:avLst/>
            </a:prstGeom>
            <a:grpFill/>
            <a:ln w="952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tIns="1005840" rtlCol="0" anchor="ctr"/>
            <a:lstStyle/>
            <a:p>
              <a:pPr algn="ctr" defTabSz="685749" eaLnBrk="1" hangingPunct="1">
                <a:spcBef>
                  <a:spcPct val="50000"/>
                </a:spcBef>
                <a:defRPr/>
              </a:pPr>
              <a:endParaRPr lang="en-US" sz="1000" b="1" noProof="0" dirty="0">
                <a:solidFill>
                  <a:schemeClr val="tx1"/>
                </a:solidFill>
                <a:latin typeface="Arial" panose="020B0604020202020204" pitchFamily="34" charset="0"/>
              </a:endParaRPr>
            </a:p>
          </p:txBody>
        </p:sp>
      </p:grpSp>
      <p:grpSp>
        <p:nvGrpSpPr>
          <p:cNvPr id="233" name="Group 232">
            <a:extLst>
              <a:ext uri="{FF2B5EF4-FFF2-40B4-BE49-F238E27FC236}">
                <a16:creationId xmlns:a16="http://schemas.microsoft.com/office/drawing/2014/main" id="{343A6DF5-4330-4DE3-8BA5-6FD137AA95F7}"/>
              </a:ext>
            </a:extLst>
          </p:cNvPr>
          <p:cNvGrpSpPr/>
          <p:nvPr/>
        </p:nvGrpSpPr>
        <p:grpSpPr>
          <a:xfrm>
            <a:off x="2722861" y="2247937"/>
            <a:ext cx="74981" cy="602857"/>
            <a:chOff x="1803220" y="1787583"/>
            <a:chExt cx="59027" cy="475765"/>
          </a:xfrm>
          <a:solidFill>
            <a:schemeClr val="bg2">
              <a:lumMod val="75000"/>
            </a:schemeClr>
          </a:solidFill>
        </p:grpSpPr>
        <p:grpSp>
          <p:nvGrpSpPr>
            <p:cNvPr id="234" name="Group 233">
              <a:extLst>
                <a:ext uri="{FF2B5EF4-FFF2-40B4-BE49-F238E27FC236}">
                  <a16:creationId xmlns:a16="http://schemas.microsoft.com/office/drawing/2014/main" id="{DAAF1A86-F228-4808-9943-5E90335ADCE2}"/>
                </a:ext>
              </a:extLst>
            </p:cNvPr>
            <p:cNvGrpSpPr/>
            <p:nvPr/>
          </p:nvGrpSpPr>
          <p:grpSpPr>
            <a:xfrm>
              <a:off x="1804021" y="1787583"/>
              <a:ext cx="53307" cy="475765"/>
              <a:chOff x="1529539" y="1630750"/>
              <a:chExt cx="51612" cy="383406"/>
            </a:xfrm>
            <a:grpFill/>
          </p:grpSpPr>
          <p:cxnSp>
            <p:nvCxnSpPr>
              <p:cNvPr id="236" name="Straight Connector 235">
                <a:extLst>
                  <a:ext uri="{FF2B5EF4-FFF2-40B4-BE49-F238E27FC236}">
                    <a16:creationId xmlns:a16="http://schemas.microsoft.com/office/drawing/2014/main" id="{9ADFC9EC-8A65-46ED-A8EA-A186854BBA3B}"/>
                  </a:ext>
                </a:extLst>
              </p:cNvPr>
              <p:cNvCxnSpPr/>
              <p:nvPr/>
            </p:nvCxnSpPr>
            <p:spPr>
              <a:xfrm flipH="1">
                <a:off x="1555435" y="1630750"/>
                <a:ext cx="0" cy="383406"/>
              </a:xfrm>
              <a:prstGeom prst="line">
                <a:avLst/>
              </a:prstGeom>
              <a:grpFill/>
              <a:ln w="1905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FE19FCE1-8284-45B5-9841-A8C9CEC7AA47}"/>
                  </a:ext>
                </a:extLst>
              </p:cNvPr>
              <p:cNvCxnSpPr/>
              <p:nvPr/>
            </p:nvCxnSpPr>
            <p:spPr>
              <a:xfrm>
                <a:off x="1529539" y="1632964"/>
                <a:ext cx="47625" cy="0"/>
              </a:xfrm>
              <a:prstGeom prst="line">
                <a:avLst/>
              </a:prstGeom>
              <a:grpFill/>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A81F016-EA97-497D-B917-ED38B823199A}"/>
                  </a:ext>
                </a:extLst>
              </p:cNvPr>
              <p:cNvCxnSpPr/>
              <p:nvPr/>
            </p:nvCxnSpPr>
            <p:spPr>
              <a:xfrm>
                <a:off x="1533526" y="2011120"/>
                <a:ext cx="47625" cy="0"/>
              </a:xfrm>
              <a:prstGeom prst="line">
                <a:avLst/>
              </a:prstGeom>
              <a:grpFill/>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5" name="Rectangle 234">
              <a:extLst>
                <a:ext uri="{FF2B5EF4-FFF2-40B4-BE49-F238E27FC236}">
                  <a16:creationId xmlns:a16="http://schemas.microsoft.com/office/drawing/2014/main" id="{2F77F95F-FC7F-42F1-9651-EE15F03B89B9}"/>
                </a:ext>
              </a:extLst>
            </p:cNvPr>
            <p:cNvSpPr/>
            <p:nvPr/>
          </p:nvSpPr>
          <p:spPr>
            <a:xfrm>
              <a:off x="1803220" y="2012611"/>
              <a:ext cx="59027" cy="53280"/>
            </a:xfrm>
            <a:prstGeom prst="rect">
              <a:avLst/>
            </a:prstGeom>
            <a:grpFill/>
            <a:ln w="952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grpSp>
        <p:nvGrpSpPr>
          <p:cNvPr id="239" name="Group 238">
            <a:extLst>
              <a:ext uri="{FF2B5EF4-FFF2-40B4-BE49-F238E27FC236}">
                <a16:creationId xmlns:a16="http://schemas.microsoft.com/office/drawing/2014/main" id="{A4F96EEA-4E5F-4028-8372-F528A6092BB0}"/>
              </a:ext>
            </a:extLst>
          </p:cNvPr>
          <p:cNvGrpSpPr/>
          <p:nvPr/>
        </p:nvGrpSpPr>
        <p:grpSpPr>
          <a:xfrm>
            <a:off x="3417736" y="2577802"/>
            <a:ext cx="74981" cy="567563"/>
            <a:chOff x="2228713" y="2047907"/>
            <a:chExt cx="59027" cy="447912"/>
          </a:xfrm>
          <a:solidFill>
            <a:schemeClr val="accent5">
              <a:lumMod val="75000"/>
            </a:schemeClr>
          </a:solidFill>
        </p:grpSpPr>
        <p:grpSp>
          <p:nvGrpSpPr>
            <p:cNvPr id="240" name="Group 239">
              <a:extLst>
                <a:ext uri="{FF2B5EF4-FFF2-40B4-BE49-F238E27FC236}">
                  <a16:creationId xmlns:a16="http://schemas.microsoft.com/office/drawing/2014/main" id="{DCA1EA64-8977-4FE1-A625-37A91FF12210}"/>
                </a:ext>
              </a:extLst>
            </p:cNvPr>
            <p:cNvGrpSpPr/>
            <p:nvPr/>
          </p:nvGrpSpPr>
          <p:grpSpPr>
            <a:xfrm>
              <a:off x="2233632" y="2047907"/>
              <a:ext cx="49189" cy="447912"/>
              <a:chOff x="1533526" y="1638302"/>
              <a:chExt cx="47625" cy="397055"/>
            </a:xfrm>
            <a:grpFill/>
          </p:grpSpPr>
          <p:cxnSp>
            <p:nvCxnSpPr>
              <p:cNvPr id="242" name="Straight Connector 241">
                <a:extLst>
                  <a:ext uri="{FF2B5EF4-FFF2-40B4-BE49-F238E27FC236}">
                    <a16:creationId xmlns:a16="http://schemas.microsoft.com/office/drawing/2014/main" id="{24D6584A-CA8D-4FA2-995E-2652A08F2CA0}"/>
                  </a:ext>
                </a:extLst>
              </p:cNvPr>
              <p:cNvCxnSpPr/>
              <p:nvPr/>
            </p:nvCxnSpPr>
            <p:spPr>
              <a:xfrm>
                <a:off x="1557338" y="1643063"/>
                <a:ext cx="0" cy="385762"/>
              </a:xfrm>
              <a:prstGeom prst="line">
                <a:avLst/>
              </a:prstGeom>
              <a:grpFill/>
              <a:ln w="19050">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1B5F43AF-C50E-48FB-9F82-482B41919828}"/>
                  </a:ext>
                </a:extLst>
              </p:cNvPr>
              <p:cNvCxnSpPr/>
              <p:nvPr/>
            </p:nvCxnSpPr>
            <p:spPr>
              <a:xfrm>
                <a:off x="1533526" y="1638302"/>
                <a:ext cx="47625"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DBBB5E50-B067-41A8-8756-985E167AA3F7}"/>
                  </a:ext>
                </a:extLst>
              </p:cNvPr>
              <p:cNvCxnSpPr/>
              <p:nvPr/>
            </p:nvCxnSpPr>
            <p:spPr>
              <a:xfrm>
                <a:off x="1533526" y="2035357"/>
                <a:ext cx="47625"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1" name="Rectangle 240">
              <a:extLst>
                <a:ext uri="{FF2B5EF4-FFF2-40B4-BE49-F238E27FC236}">
                  <a16:creationId xmlns:a16="http://schemas.microsoft.com/office/drawing/2014/main" id="{E13D08B8-4813-4A61-9F8F-4AE8F8BA7FB6}"/>
                </a:ext>
              </a:extLst>
            </p:cNvPr>
            <p:cNvSpPr/>
            <p:nvPr/>
          </p:nvSpPr>
          <p:spPr>
            <a:xfrm>
              <a:off x="2228713" y="2241538"/>
              <a:ext cx="59027" cy="53282"/>
            </a:xfrm>
            <a:prstGeom prst="rect">
              <a:avLst/>
            </a:prstGeom>
            <a:grp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grpSp>
        <p:nvGrpSpPr>
          <p:cNvPr id="245" name="Group 244">
            <a:extLst>
              <a:ext uri="{FF2B5EF4-FFF2-40B4-BE49-F238E27FC236}">
                <a16:creationId xmlns:a16="http://schemas.microsoft.com/office/drawing/2014/main" id="{C41BD242-61A3-4A1A-9B5F-2D6AB6759677}"/>
              </a:ext>
            </a:extLst>
          </p:cNvPr>
          <p:cNvGrpSpPr/>
          <p:nvPr/>
        </p:nvGrpSpPr>
        <p:grpSpPr>
          <a:xfrm>
            <a:off x="4129397" y="3331684"/>
            <a:ext cx="74981" cy="567563"/>
            <a:chOff x="2821963" y="2642859"/>
            <a:chExt cx="59027" cy="447912"/>
          </a:xfrm>
          <a:solidFill>
            <a:schemeClr val="accent2"/>
          </a:solidFill>
        </p:grpSpPr>
        <p:grpSp>
          <p:nvGrpSpPr>
            <p:cNvPr id="246" name="Group 245">
              <a:extLst>
                <a:ext uri="{FF2B5EF4-FFF2-40B4-BE49-F238E27FC236}">
                  <a16:creationId xmlns:a16="http://schemas.microsoft.com/office/drawing/2014/main" id="{5A7F0F88-1E04-4F62-96A3-E243458385C3}"/>
                </a:ext>
              </a:extLst>
            </p:cNvPr>
            <p:cNvGrpSpPr/>
            <p:nvPr/>
          </p:nvGrpSpPr>
          <p:grpSpPr>
            <a:xfrm>
              <a:off x="2826882" y="2642859"/>
              <a:ext cx="49189" cy="447912"/>
              <a:chOff x="1533526" y="1638302"/>
              <a:chExt cx="47625" cy="397055"/>
            </a:xfrm>
            <a:grpFill/>
          </p:grpSpPr>
          <p:cxnSp>
            <p:nvCxnSpPr>
              <p:cNvPr id="248" name="Straight Connector 247">
                <a:extLst>
                  <a:ext uri="{FF2B5EF4-FFF2-40B4-BE49-F238E27FC236}">
                    <a16:creationId xmlns:a16="http://schemas.microsoft.com/office/drawing/2014/main" id="{38449F2C-E978-45F3-9584-5B9A35430342}"/>
                  </a:ext>
                </a:extLst>
              </p:cNvPr>
              <p:cNvCxnSpPr/>
              <p:nvPr/>
            </p:nvCxnSpPr>
            <p:spPr>
              <a:xfrm>
                <a:off x="1557338" y="1643063"/>
                <a:ext cx="0" cy="385762"/>
              </a:xfrm>
              <a:prstGeom prst="line">
                <a:avLst/>
              </a:prstGeom>
              <a:grpFill/>
              <a:ln w="1905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7153B95-677C-42F0-93B7-3CC345FA35AE}"/>
                  </a:ext>
                </a:extLst>
              </p:cNvPr>
              <p:cNvCxnSpPr/>
              <p:nvPr/>
            </p:nvCxnSpPr>
            <p:spPr>
              <a:xfrm>
                <a:off x="1533526" y="1638302"/>
                <a:ext cx="47625" cy="0"/>
              </a:xfrm>
              <a:prstGeom prst="line">
                <a:avLst/>
              </a:prstGeom>
              <a:grpFill/>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69962EC4-8FE4-438E-B7E5-B423F118D9B8}"/>
                  </a:ext>
                </a:extLst>
              </p:cNvPr>
              <p:cNvCxnSpPr/>
              <p:nvPr/>
            </p:nvCxnSpPr>
            <p:spPr>
              <a:xfrm>
                <a:off x="1533526" y="2035357"/>
                <a:ext cx="47625" cy="0"/>
              </a:xfrm>
              <a:prstGeom prst="line">
                <a:avLst/>
              </a:prstGeom>
              <a:grpFill/>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47" name="Rectangle 246">
              <a:extLst>
                <a:ext uri="{FF2B5EF4-FFF2-40B4-BE49-F238E27FC236}">
                  <a16:creationId xmlns:a16="http://schemas.microsoft.com/office/drawing/2014/main" id="{6944F18A-9AF1-42F6-BB44-A7E3B8D3FE6D}"/>
                </a:ext>
              </a:extLst>
            </p:cNvPr>
            <p:cNvSpPr/>
            <p:nvPr/>
          </p:nvSpPr>
          <p:spPr>
            <a:xfrm>
              <a:off x="2821963" y="2836490"/>
              <a:ext cx="59027" cy="53282"/>
            </a:xfrm>
            <a:prstGeom prst="rect">
              <a:avLst/>
            </a:prstGeom>
            <a:grp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grpSp>
        <p:nvGrpSpPr>
          <p:cNvPr id="251" name="Group 250">
            <a:extLst>
              <a:ext uri="{FF2B5EF4-FFF2-40B4-BE49-F238E27FC236}">
                <a16:creationId xmlns:a16="http://schemas.microsoft.com/office/drawing/2014/main" id="{E1FC9A48-CCBF-4F91-80E7-23487078E108}"/>
              </a:ext>
            </a:extLst>
          </p:cNvPr>
          <p:cNvGrpSpPr/>
          <p:nvPr/>
        </p:nvGrpSpPr>
        <p:grpSpPr>
          <a:xfrm>
            <a:off x="4815879" y="3947781"/>
            <a:ext cx="74981" cy="561852"/>
            <a:chOff x="3246660" y="3135869"/>
            <a:chExt cx="59027" cy="443404"/>
          </a:xfrm>
          <a:solidFill>
            <a:schemeClr val="tx2"/>
          </a:solidFill>
        </p:grpSpPr>
        <p:grpSp>
          <p:nvGrpSpPr>
            <p:cNvPr id="252" name="Group 251">
              <a:extLst>
                <a:ext uri="{FF2B5EF4-FFF2-40B4-BE49-F238E27FC236}">
                  <a16:creationId xmlns:a16="http://schemas.microsoft.com/office/drawing/2014/main" id="{5897C0EA-D16A-45C2-B363-C6A678A8A60A}"/>
                </a:ext>
              </a:extLst>
            </p:cNvPr>
            <p:cNvGrpSpPr/>
            <p:nvPr/>
          </p:nvGrpSpPr>
          <p:grpSpPr>
            <a:xfrm>
              <a:off x="3251579" y="3135869"/>
              <a:ext cx="49189" cy="443404"/>
              <a:chOff x="1533526" y="1638302"/>
              <a:chExt cx="47625" cy="393059"/>
            </a:xfrm>
            <a:grpFill/>
          </p:grpSpPr>
          <p:cxnSp>
            <p:nvCxnSpPr>
              <p:cNvPr id="254" name="Straight Connector 253">
                <a:extLst>
                  <a:ext uri="{FF2B5EF4-FFF2-40B4-BE49-F238E27FC236}">
                    <a16:creationId xmlns:a16="http://schemas.microsoft.com/office/drawing/2014/main" id="{73C160BC-9340-4DD8-8A93-FD729A6A73D7}"/>
                  </a:ext>
                </a:extLst>
              </p:cNvPr>
              <p:cNvCxnSpPr/>
              <p:nvPr/>
            </p:nvCxnSpPr>
            <p:spPr>
              <a:xfrm>
                <a:off x="1557338" y="1643063"/>
                <a:ext cx="0" cy="385762"/>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680D20FF-F6D7-4E40-BF53-3ABE2D1292F0}"/>
                  </a:ext>
                </a:extLst>
              </p:cNvPr>
              <p:cNvCxnSpPr/>
              <p:nvPr/>
            </p:nvCxnSpPr>
            <p:spPr>
              <a:xfrm>
                <a:off x="1533526" y="1638302"/>
                <a:ext cx="47625" cy="0"/>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B5279B89-5043-4DF5-A6CD-5A9B5527439A}"/>
                  </a:ext>
                </a:extLst>
              </p:cNvPr>
              <p:cNvCxnSpPr/>
              <p:nvPr/>
            </p:nvCxnSpPr>
            <p:spPr>
              <a:xfrm>
                <a:off x="1533526" y="2031361"/>
                <a:ext cx="47625" cy="0"/>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53" name="Rectangle 252">
              <a:extLst>
                <a:ext uri="{FF2B5EF4-FFF2-40B4-BE49-F238E27FC236}">
                  <a16:creationId xmlns:a16="http://schemas.microsoft.com/office/drawing/2014/main" id="{A70583AD-B690-4E2E-9FDF-8F88CCE308C1}"/>
                </a:ext>
              </a:extLst>
            </p:cNvPr>
            <p:cNvSpPr/>
            <p:nvPr/>
          </p:nvSpPr>
          <p:spPr>
            <a:xfrm>
              <a:off x="3246660" y="3329500"/>
              <a:ext cx="59027" cy="53282"/>
            </a:xfrm>
            <a:prstGeom prst="rect">
              <a:avLst/>
            </a:prstGeom>
            <a:grp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grpSp>
        <p:nvGrpSpPr>
          <p:cNvPr id="257" name="Group 256">
            <a:extLst>
              <a:ext uri="{FF2B5EF4-FFF2-40B4-BE49-F238E27FC236}">
                <a16:creationId xmlns:a16="http://schemas.microsoft.com/office/drawing/2014/main" id="{9EAA9823-A572-4C00-A929-1968A8E21D54}"/>
              </a:ext>
            </a:extLst>
          </p:cNvPr>
          <p:cNvGrpSpPr/>
          <p:nvPr/>
        </p:nvGrpSpPr>
        <p:grpSpPr>
          <a:xfrm>
            <a:off x="5535936" y="4387829"/>
            <a:ext cx="74981" cy="484098"/>
            <a:chOff x="3727557" y="3476348"/>
            <a:chExt cx="59027" cy="382042"/>
          </a:xfrm>
          <a:solidFill>
            <a:schemeClr val="accent1"/>
          </a:solidFill>
        </p:grpSpPr>
        <p:grpSp>
          <p:nvGrpSpPr>
            <p:cNvPr id="258" name="Group 257">
              <a:extLst>
                <a:ext uri="{FF2B5EF4-FFF2-40B4-BE49-F238E27FC236}">
                  <a16:creationId xmlns:a16="http://schemas.microsoft.com/office/drawing/2014/main" id="{F8007E68-27C9-4C08-9245-71EE9D7F707E}"/>
                </a:ext>
              </a:extLst>
            </p:cNvPr>
            <p:cNvGrpSpPr/>
            <p:nvPr/>
          </p:nvGrpSpPr>
          <p:grpSpPr>
            <a:xfrm>
              <a:off x="3732477" y="3476348"/>
              <a:ext cx="49190" cy="382042"/>
              <a:chOff x="1576164" y="1550773"/>
              <a:chExt cx="47626" cy="338665"/>
            </a:xfrm>
            <a:grpFill/>
          </p:grpSpPr>
          <p:cxnSp>
            <p:nvCxnSpPr>
              <p:cNvPr id="260" name="Straight Connector 259">
                <a:extLst>
                  <a:ext uri="{FF2B5EF4-FFF2-40B4-BE49-F238E27FC236}">
                    <a16:creationId xmlns:a16="http://schemas.microsoft.com/office/drawing/2014/main" id="{6224708D-0FFE-4D97-828D-F83E5121AA62}"/>
                  </a:ext>
                </a:extLst>
              </p:cNvPr>
              <p:cNvCxnSpPr/>
              <p:nvPr/>
            </p:nvCxnSpPr>
            <p:spPr>
              <a:xfrm flipH="1">
                <a:off x="1601810" y="1555543"/>
                <a:ext cx="0" cy="333895"/>
              </a:xfrm>
              <a:prstGeom prst="line">
                <a:avLst/>
              </a:prstGeom>
              <a:grpFill/>
              <a:ln w="1905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D020F379-6E5A-4661-9F22-65DEB50A735C}"/>
                  </a:ext>
                </a:extLst>
              </p:cNvPr>
              <p:cNvCxnSpPr>
                <a:cxnSpLocks/>
              </p:cNvCxnSpPr>
              <p:nvPr/>
            </p:nvCxnSpPr>
            <p:spPr>
              <a:xfrm>
                <a:off x="1576164" y="1550773"/>
                <a:ext cx="47625"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4085F89F-196F-425E-A23A-A234C0FDF4EC}"/>
                  </a:ext>
                </a:extLst>
              </p:cNvPr>
              <p:cNvCxnSpPr>
                <a:cxnSpLocks/>
              </p:cNvCxnSpPr>
              <p:nvPr/>
            </p:nvCxnSpPr>
            <p:spPr>
              <a:xfrm>
                <a:off x="1576165" y="1887836"/>
                <a:ext cx="47625"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59" name="Rectangle 258">
              <a:extLst>
                <a:ext uri="{FF2B5EF4-FFF2-40B4-BE49-F238E27FC236}">
                  <a16:creationId xmlns:a16="http://schemas.microsoft.com/office/drawing/2014/main" id="{6DEA25DC-82E7-4AEE-B103-0B1E00124B31}"/>
                </a:ext>
              </a:extLst>
            </p:cNvPr>
            <p:cNvSpPr/>
            <p:nvPr/>
          </p:nvSpPr>
          <p:spPr>
            <a:xfrm>
              <a:off x="3727557" y="3667322"/>
              <a:ext cx="59027" cy="58610"/>
            </a:xfrm>
            <a:prstGeom prst="rect">
              <a:avLst/>
            </a:prstGeom>
            <a:grp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sp>
        <p:nvSpPr>
          <p:cNvPr id="263" name="TextBox 262">
            <a:extLst>
              <a:ext uri="{FF2B5EF4-FFF2-40B4-BE49-F238E27FC236}">
                <a16:creationId xmlns:a16="http://schemas.microsoft.com/office/drawing/2014/main" id="{A82307D8-2B15-43CE-88D6-DAB774146CDD}"/>
              </a:ext>
            </a:extLst>
          </p:cNvPr>
          <p:cNvSpPr txBox="1"/>
          <p:nvPr/>
        </p:nvSpPr>
        <p:spPr>
          <a:xfrm>
            <a:off x="2112988" y="5023144"/>
            <a:ext cx="3297787" cy="307777"/>
          </a:xfrm>
          <a:prstGeom prst="rect">
            <a:avLst/>
          </a:prstGeom>
          <a:noFill/>
        </p:spPr>
        <p:txBody>
          <a:bodyPr wrap="square" rtlCol="0">
            <a:spAutoFit/>
          </a:bodyPr>
          <a:lstStyle/>
          <a:p>
            <a:pPr algn="ctr" defTabSz="685749" eaLnBrk="1" hangingPunct="1">
              <a:spcBef>
                <a:spcPct val="50000"/>
              </a:spcBef>
              <a:defRPr/>
            </a:pPr>
            <a:r>
              <a:rPr lang="en-US" sz="1400" b="0" noProof="0" dirty="0">
                <a:latin typeface="Arial" panose="020B0604020202020204" pitchFamily="34" charset="0"/>
                <a:cs typeface="Arial" panose="020B0604020202020204" pitchFamily="34" charset="0"/>
              </a:rPr>
              <a:t>Mean baseline: 7.3 ± 1.2%; P&lt;0.0001*</a:t>
            </a:r>
          </a:p>
        </p:txBody>
      </p:sp>
      <p:sp>
        <p:nvSpPr>
          <p:cNvPr id="264" name="TextBox 263">
            <a:extLst>
              <a:ext uri="{FF2B5EF4-FFF2-40B4-BE49-F238E27FC236}">
                <a16:creationId xmlns:a16="http://schemas.microsoft.com/office/drawing/2014/main" id="{4EE4ACCA-D4BC-431E-A3AB-221015B75CAB}"/>
              </a:ext>
            </a:extLst>
          </p:cNvPr>
          <p:cNvSpPr txBox="1"/>
          <p:nvPr/>
        </p:nvSpPr>
        <p:spPr>
          <a:xfrm rot="16200000">
            <a:off x="95098" y="3366095"/>
            <a:ext cx="1930337" cy="307777"/>
          </a:xfrm>
          <a:prstGeom prst="rect">
            <a:avLst/>
          </a:prstGeom>
          <a:noFill/>
        </p:spPr>
        <p:txBody>
          <a:bodyPr wrap="none" rtlCol="0">
            <a:spAutoFit/>
          </a:bodyPr>
          <a:lstStyle/>
          <a:p>
            <a:pPr algn="ctr" defTabSz="914378" eaLnBrk="1" hangingPunct="1">
              <a:spcBef>
                <a:spcPct val="50000"/>
              </a:spcBef>
              <a:defRPr/>
            </a:pPr>
            <a:r>
              <a:rPr lang="en-US" sz="1400" b="1" noProof="0" dirty="0">
                <a:latin typeface="Arial" panose="020B0604020202020204" pitchFamily="34" charset="0"/>
                <a:cs typeface="Arial" panose="020B0604020202020204" pitchFamily="34" charset="0"/>
              </a:rPr>
              <a:t>Change in HbA</a:t>
            </a:r>
            <a:r>
              <a:rPr lang="en-US" sz="1400" b="1" baseline="-25000" noProof="0" dirty="0">
                <a:latin typeface="Arial" panose="020B0604020202020204" pitchFamily="34" charset="0"/>
                <a:cs typeface="Arial" panose="020B0604020202020204" pitchFamily="34" charset="0"/>
              </a:rPr>
              <a:t>1c</a:t>
            </a:r>
            <a:r>
              <a:rPr lang="en-US" sz="1400" b="1" noProof="0" dirty="0">
                <a:latin typeface="Arial" panose="020B0604020202020204" pitchFamily="34" charset="0"/>
                <a:cs typeface="Arial" panose="020B0604020202020204" pitchFamily="34" charset="0"/>
              </a:rPr>
              <a:t> (%)</a:t>
            </a:r>
          </a:p>
        </p:txBody>
      </p:sp>
      <p:graphicFrame>
        <p:nvGraphicFramePr>
          <p:cNvPr id="265" name="Object 5">
            <a:extLst>
              <a:ext uri="{FF2B5EF4-FFF2-40B4-BE49-F238E27FC236}">
                <a16:creationId xmlns:a16="http://schemas.microsoft.com/office/drawing/2014/main" id="{F9D6CEA6-E4EE-4F4C-9141-24A791BE7AD7}"/>
              </a:ext>
            </a:extLst>
          </p:cNvPr>
          <p:cNvGraphicFramePr>
            <a:graphicFrameLocks noChangeAspect="1"/>
          </p:cNvGraphicFramePr>
          <p:nvPr>
            <p:extLst>
              <p:ext uri="{D42A27DB-BD31-4B8C-83A1-F6EECF244321}">
                <p14:modId xmlns:p14="http://schemas.microsoft.com/office/powerpoint/2010/main" val="3469073700"/>
              </p:ext>
            </p:extLst>
          </p:nvPr>
        </p:nvGraphicFramePr>
        <p:xfrm>
          <a:off x="6378913" y="1971878"/>
          <a:ext cx="4779676" cy="3454890"/>
        </p:xfrm>
        <a:graphic>
          <a:graphicData uri="http://schemas.openxmlformats.org/drawingml/2006/chart">
            <c:chart xmlns:c="http://schemas.openxmlformats.org/drawingml/2006/chart" xmlns:r="http://schemas.openxmlformats.org/officeDocument/2006/relationships" r:id="rId5"/>
          </a:graphicData>
        </a:graphic>
      </p:graphicFrame>
      <p:sp>
        <p:nvSpPr>
          <p:cNvPr id="266" name="Rectangle 265">
            <a:extLst>
              <a:ext uri="{FF2B5EF4-FFF2-40B4-BE49-F238E27FC236}">
                <a16:creationId xmlns:a16="http://schemas.microsoft.com/office/drawing/2014/main" id="{B0D81E0C-3DC8-4BB4-9F18-1726E779E74E}"/>
              </a:ext>
            </a:extLst>
          </p:cNvPr>
          <p:cNvSpPr/>
          <p:nvPr/>
        </p:nvSpPr>
        <p:spPr>
          <a:xfrm>
            <a:off x="7064880" y="2170531"/>
            <a:ext cx="609711" cy="28200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Gained &gt;2%</a:t>
            </a:r>
          </a:p>
        </p:txBody>
      </p:sp>
      <p:sp>
        <p:nvSpPr>
          <p:cNvPr id="267" name="Rectangle 266">
            <a:extLst>
              <a:ext uri="{FF2B5EF4-FFF2-40B4-BE49-F238E27FC236}">
                <a16:creationId xmlns:a16="http://schemas.microsoft.com/office/drawing/2014/main" id="{3902C9EC-5A20-41EF-8ABC-A39B38EB61FC}"/>
              </a:ext>
            </a:extLst>
          </p:cNvPr>
          <p:cNvSpPr/>
          <p:nvPr/>
        </p:nvSpPr>
        <p:spPr>
          <a:xfrm>
            <a:off x="7770049" y="2170531"/>
            <a:ext cx="609711" cy="28200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5438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Gained ≤2%–</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&lt;2%</a:t>
            </a:r>
          </a:p>
        </p:txBody>
      </p:sp>
      <p:sp>
        <p:nvSpPr>
          <p:cNvPr id="268" name="Rectangle 267">
            <a:extLst>
              <a:ext uri="{FF2B5EF4-FFF2-40B4-BE49-F238E27FC236}">
                <a16:creationId xmlns:a16="http://schemas.microsoft.com/office/drawing/2014/main" id="{93FFB388-6CA6-4931-9715-23F36F85A4E4}"/>
              </a:ext>
            </a:extLst>
          </p:cNvPr>
          <p:cNvSpPr/>
          <p:nvPr/>
        </p:nvSpPr>
        <p:spPr>
          <a:xfrm>
            <a:off x="8475217" y="2170531"/>
            <a:ext cx="609711" cy="28200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≥2%–&lt;5%</a:t>
            </a:r>
          </a:p>
        </p:txBody>
      </p:sp>
      <p:sp>
        <p:nvSpPr>
          <p:cNvPr id="269" name="Rectangle 268">
            <a:extLst>
              <a:ext uri="{FF2B5EF4-FFF2-40B4-BE49-F238E27FC236}">
                <a16:creationId xmlns:a16="http://schemas.microsoft.com/office/drawing/2014/main" id="{803770C3-17F0-4D5A-9061-1D3F1DECF5BE}"/>
              </a:ext>
            </a:extLst>
          </p:cNvPr>
          <p:cNvSpPr/>
          <p:nvPr/>
        </p:nvSpPr>
        <p:spPr>
          <a:xfrm>
            <a:off x="9180385" y="2170531"/>
            <a:ext cx="609711" cy="282003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≥5%–&lt;10%</a:t>
            </a:r>
          </a:p>
        </p:txBody>
      </p:sp>
      <p:sp>
        <p:nvSpPr>
          <p:cNvPr id="270" name="Rectangle 269">
            <a:extLst>
              <a:ext uri="{FF2B5EF4-FFF2-40B4-BE49-F238E27FC236}">
                <a16:creationId xmlns:a16="http://schemas.microsoft.com/office/drawing/2014/main" id="{7E0765B7-810E-4211-9EF0-A248AB389AEB}"/>
              </a:ext>
            </a:extLst>
          </p:cNvPr>
          <p:cNvSpPr/>
          <p:nvPr/>
        </p:nvSpPr>
        <p:spPr>
          <a:xfrm>
            <a:off x="9885554" y="2170531"/>
            <a:ext cx="609711" cy="282003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≥10%–&lt;15%</a:t>
            </a:r>
          </a:p>
        </p:txBody>
      </p:sp>
      <p:sp>
        <p:nvSpPr>
          <p:cNvPr id="271" name="Rectangle 270">
            <a:extLst>
              <a:ext uri="{FF2B5EF4-FFF2-40B4-BE49-F238E27FC236}">
                <a16:creationId xmlns:a16="http://schemas.microsoft.com/office/drawing/2014/main" id="{F64D22FD-109F-47F2-B846-B932855CC464}"/>
              </a:ext>
            </a:extLst>
          </p:cNvPr>
          <p:cNvSpPr/>
          <p:nvPr/>
        </p:nvSpPr>
        <p:spPr>
          <a:xfrm>
            <a:off x="10590720" y="2170531"/>
            <a:ext cx="609711" cy="2820035"/>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t" anchorCtr="0"/>
          <a:lstStyle/>
          <a:p>
            <a:pPr algn="ct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Lost </a:t>
            </a:r>
            <a:b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br>
            <a:r>
              <a:rPr lang="en-US" sz="900" b="0" noProof="0" dirty="0">
                <a:solidFill>
                  <a:schemeClr val="tx1"/>
                </a:solidFill>
                <a:latin typeface="Arial" panose="020B0604020202020204" pitchFamily="34" charset="0"/>
                <a:ea typeface="Apis For Office" panose="020B0504010101010104" pitchFamily="34" charset="0"/>
                <a:cs typeface="Arial" panose="020B0604020202020204" pitchFamily="34" charset="0"/>
              </a:rPr>
              <a:t>≥15%</a:t>
            </a:r>
          </a:p>
        </p:txBody>
      </p:sp>
      <p:sp>
        <p:nvSpPr>
          <p:cNvPr id="272" name="AutoShape 5">
            <a:extLst>
              <a:ext uri="{FF2B5EF4-FFF2-40B4-BE49-F238E27FC236}">
                <a16:creationId xmlns:a16="http://schemas.microsoft.com/office/drawing/2014/main" id="{98CA5F78-B156-4F79-B366-C10ADC09748C}"/>
              </a:ext>
            </a:extLst>
          </p:cNvPr>
          <p:cNvSpPr>
            <a:spLocks noChangeArrowheads="1"/>
          </p:cNvSpPr>
          <p:nvPr/>
        </p:nvSpPr>
        <p:spPr bwMode="gray">
          <a:xfrm rot="10800000" flipV="1">
            <a:off x="7013869" y="1752600"/>
            <a:ext cx="4186561" cy="387323"/>
          </a:xfrm>
          <a:prstGeom prst="rect">
            <a:avLst/>
          </a:prstGeom>
          <a:noFill/>
          <a:ln>
            <a:headEnd/>
            <a:tailEnd/>
          </a:ln>
          <a:effectLst/>
          <a:scene3d>
            <a:camera prst="orthographicFront">
              <a:rot lat="0" lon="0" rev="0"/>
            </a:camera>
            <a:lightRig rig="threePt" dir="t">
              <a:rot lat="0" lon="0" rev="120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spcBef>
                <a:spcPct val="50000"/>
              </a:spcBef>
              <a:defRPr/>
            </a:pPr>
            <a:r>
              <a:rPr lang="en-US" sz="1600" b="1" noProof="0" dirty="0">
                <a:solidFill>
                  <a:schemeClr val="tx1"/>
                </a:solidFill>
                <a:latin typeface="Arial" panose="020B0604020202020204" pitchFamily="34" charset="0"/>
                <a:cs typeface="Arial" panose="020B0604020202020204" pitchFamily="34" charset="0"/>
              </a:rPr>
              <a:t>Change in FPG by weight loss category</a:t>
            </a:r>
          </a:p>
        </p:txBody>
      </p:sp>
      <p:sp>
        <p:nvSpPr>
          <p:cNvPr id="273" name="TextBox 272">
            <a:extLst>
              <a:ext uri="{FF2B5EF4-FFF2-40B4-BE49-F238E27FC236}">
                <a16:creationId xmlns:a16="http://schemas.microsoft.com/office/drawing/2014/main" id="{9E1B9F7B-2C26-4B68-8842-E90FF1DE8EFE}"/>
              </a:ext>
            </a:extLst>
          </p:cNvPr>
          <p:cNvSpPr txBox="1"/>
          <p:nvPr/>
        </p:nvSpPr>
        <p:spPr>
          <a:xfrm rot="16200000">
            <a:off x="5370691" y="3226402"/>
            <a:ext cx="2172390" cy="307777"/>
          </a:xfrm>
          <a:prstGeom prst="rect">
            <a:avLst/>
          </a:prstGeom>
          <a:noFill/>
        </p:spPr>
        <p:txBody>
          <a:bodyPr wrap="none" rtlCol="0">
            <a:spAutoFit/>
          </a:bodyPr>
          <a:lstStyle/>
          <a:p>
            <a:pPr algn="ctr" defTabSz="914378" eaLnBrk="1" hangingPunct="1">
              <a:spcBef>
                <a:spcPct val="50000"/>
              </a:spcBef>
              <a:defRPr/>
            </a:pPr>
            <a:r>
              <a:rPr lang="en-US" sz="1400" b="1" noProof="0" dirty="0">
                <a:latin typeface="Arial" panose="020B0604020202020204" pitchFamily="34" charset="0"/>
                <a:cs typeface="Arial" panose="020B0604020202020204" pitchFamily="34" charset="0"/>
              </a:rPr>
              <a:t>Change in FPG (mg/dL)</a:t>
            </a:r>
          </a:p>
        </p:txBody>
      </p:sp>
      <p:grpSp>
        <p:nvGrpSpPr>
          <p:cNvPr id="274" name="Group 273">
            <a:extLst>
              <a:ext uri="{FF2B5EF4-FFF2-40B4-BE49-F238E27FC236}">
                <a16:creationId xmlns:a16="http://schemas.microsoft.com/office/drawing/2014/main" id="{97F43F58-EB5A-4BD5-B9DF-675FDB55253B}"/>
              </a:ext>
            </a:extLst>
          </p:cNvPr>
          <p:cNvGrpSpPr/>
          <p:nvPr/>
        </p:nvGrpSpPr>
        <p:grpSpPr>
          <a:xfrm>
            <a:off x="8720298" y="2596300"/>
            <a:ext cx="80643" cy="516001"/>
            <a:chOff x="6616838" y="2069373"/>
            <a:chExt cx="63252" cy="393785"/>
          </a:xfrm>
          <a:solidFill>
            <a:schemeClr val="accent5">
              <a:lumMod val="75000"/>
            </a:schemeClr>
          </a:solidFill>
        </p:grpSpPr>
        <p:sp>
          <p:nvSpPr>
            <p:cNvPr id="275" name="Rectangle 274">
              <a:extLst>
                <a:ext uri="{FF2B5EF4-FFF2-40B4-BE49-F238E27FC236}">
                  <a16:creationId xmlns:a16="http://schemas.microsoft.com/office/drawing/2014/main" id="{39B59726-8037-4A4E-93E8-F6A630ECDC5A}"/>
                </a:ext>
              </a:extLst>
            </p:cNvPr>
            <p:cNvSpPr/>
            <p:nvPr/>
          </p:nvSpPr>
          <p:spPr>
            <a:xfrm>
              <a:off x="6616838" y="2238834"/>
              <a:ext cx="63252" cy="54864"/>
            </a:xfrm>
            <a:prstGeom prst="rect">
              <a:avLst/>
            </a:prstGeom>
            <a:grp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nvGrpSpPr>
            <p:cNvPr id="276" name="Group 275">
              <a:extLst>
                <a:ext uri="{FF2B5EF4-FFF2-40B4-BE49-F238E27FC236}">
                  <a16:creationId xmlns:a16="http://schemas.microsoft.com/office/drawing/2014/main" id="{F9A73DCB-DA41-417D-A938-A975E6C00B2B}"/>
                </a:ext>
              </a:extLst>
            </p:cNvPr>
            <p:cNvGrpSpPr/>
            <p:nvPr/>
          </p:nvGrpSpPr>
          <p:grpSpPr>
            <a:xfrm>
              <a:off x="6617530" y="2069373"/>
              <a:ext cx="61868" cy="393785"/>
              <a:chOff x="1533526" y="1651987"/>
              <a:chExt cx="47625" cy="393785"/>
            </a:xfrm>
            <a:grpFill/>
          </p:grpSpPr>
          <p:cxnSp>
            <p:nvCxnSpPr>
              <p:cNvPr id="277" name="Straight Connector 276">
                <a:extLst>
                  <a:ext uri="{FF2B5EF4-FFF2-40B4-BE49-F238E27FC236}">
                    <a16:creationId xmlns:a16="http://schemas.microsoft.com/office/drawing/2014/main" id="{B3E0DD98-249B-4664-BAF7-006DD6D79A24}"/>
                  </a:ext>
                </a:extLst>
              </p:cNvPr>
              <p:cNvCxnSpPr/>
              <p:nvPr/>
            </p:nvCxnSpPr>
            <p:spPr>
              <a:xfrm>
                <a:off x="1557338" y="1656788"/>
                <a:ext cx="0" cy="388984"/>
              </a:xfrm>
              <a:prstGeom prst="line">
                <a:avLst/>
              </a:prstGeom>
              <a:grpFill/>
              <a:ln w="19050">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4D3621A2-42A8-4D30-B425-4BCF969D405A}"/>
                  </a:ext>
                </a:extLst>
              </p:cNvPr>
              <p:cNvCxnSpPr/>
              <p:nvPr/>
            </p:nvCxnSpPr>
            <p:spPr>
              <a:xfrm>
                <a:off x="1533526" y="1651987"/>
                <a:ext cx="47625"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6BCA8B27-4804-4FBB-A273-AA86F0B5AC71}"/>
                  </a:ext>
                </a:extLst>
              </p:cNvPr>
              <p:cNvCxnSpPr/>
              <p:nvPr/>
            </p:nvCxnSpPr>
            <p:spPr>
              <a:xfrm>
                <a:off x="1533526" y="2038151"/>
                <a:ext cx="47625"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80" name="Group 279">
            <a:extLst>
              <a:ext uri="{FF2B5EF4-FFF2-40B4-BE49-F238E27FC236}">
                <a16:creationId xmlns:a16="http://schemas.microsoft.com/office/drawing/2014/main" id="{807E7FAA-F998-430B-8B6F-4A2BA6726FDE}"/>
              </a:ext>
            </a:extLst>
          </p:cNvPr>
          <p:cNvGrpSpPr/>
          <p:nvPr/>
        </p:nvGrpSpPr>
        <p:grpSpPr>
          <a:xfrm>
            <a:off x="7333935" y="2458916"/>
            <a:ext cx="82797" cy="533001"/>
            <a:chOff x="5660235" y="1964530"/>
            <a:chExt cx="64943" cy="406758"/>
          </a:xfrm>
          <a:solidFill>
            <a:schemeClr val="accent6"/>
          </a:solidFill>
        </p:grpSpPr>
        <p:grpSp>
          <p:nvGrpSpPr>
            <p:cNvPr id="281" name="Group 280">
              <a:extLst>
                <a:ext uri="{FF2B5EF4-FFF2-40B4-BE49-F238E27FC236}">
                  <a16:creationId xmlns:a16="http://schemas.microsoft.com/office/drawing/2014/main" id="{804CB71A-7A4C-4AC3-8D66-B13B1BAC0AF4}"/>
                </a:ext>
              </a:extLst>
            </p:cNvPr>
            <p:cNvGrpSpPr/>
            <p:nvPr/>
          </p:nvGrpSpPr>
          <p:grpSpPr>
            <a:xfrm>
              <a:off x="5663309" y="1964530"/>
              <a:ext cx="61869" cy="406758"/>
              <a:chOff x="1533526" y="1638302"/>
              <a:chExt cx="47625" cy="397505"/>
            </a:xfrm>
            <a:grpFill/>
          </p:grpSpPr>
          <p:cxnSp>
            <p:nvCxnSpPr>
              <p:cNvPr id="283" name="Straight Connector 282">
                <a:extLst>
                  <a:ext uri="{FF2B5EF4-FFF2-40B4-BE49-F238E27FC236}">
                    <a16:creationId xmlns:a16="http://schemas.microsoft.com/office/drawing/2014/main" id="{F960A4DF-CF18-48E9-BF94-047C03DE26B7}"/>
                  </a:ext>
                </a:extLst>
              </p:cNvPr>
              <p:cNvCxnSpPr/>
              <p:nvPr/>
            </p:nvCxnSpPr>
            <p:spPr>
              <a:xfrm>
                <a:off x="1557338" y="1643063"/>
                <a:ext cx="0" cy="385762"/>
              </a:xfrm>
              <a:prstGeom prst="line">
                <a:avLst/>
              </a:prstGeom>
              <a:grpFill/>
              <a:ln w="19050">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460225D-C0B6-4703-B54F-3859FC8178F9}"/>
                  </a:ext>
                </a:extLst>
              </p:cNvPr>
              <p:cNvCxnSpPr/>
              <p:nvPr/>
            </p:nvCxnSpPr>
            <p:spPr>
              <a:xfrm>
                <a:off x="1533526" y="1638302"/>
                <a:ext cx="47625" cy="0"/>
              </a:xfrm>
              <a:prstGeom prst="line">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C6E3809-9C3E-49CE-A772-423B02F5A811}"/>
                  </a:ext>
                </a:extLst>
              </p:cNvPr>
              <p:cNvCxnSpPr/>
              <p:nvPr/>
            </p:nvCxnSpPr>
            <p:spPr>
              <a:xfrm>
                <a:off x="1533526" y="2035807"/>
                <a:ext cx="47625" cy="0"/>
              </a:xfrm>
              <a:prstGeom prst="line">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82" name="Rectangle 281">
              <a:extLst>
                <a:ext uri="{FF2B5EF4-FFF2-40B4-BE49-F238E27FC236}">
                  <a16:creationId xmlns:a16="http://schemas.microsoft.com/office/drawing/2014/main" id="{711C2717-22BD-4FAD-A6C4-C880CA2CEAA5}"/>
                </a:ext>
              </a:extLst>
            </p:cNvPr>
            <p:cNvSpPr/>
            <p:nvPr/>
          </p:nvSpPr>
          <p:spPr>
            <a:xfrm>
              <a:off x="5660235" y="2137381"/>
              <a:ext cx="63252" cy="54864"/>
            </a:xfrm>
            <a:prstGeom prst="rect">
              <a:avLst/>
            </a:prstGeom>
            <a:grpFill/>
            <a:ln w="952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grpSp>
        <p:nvGrpSpPr>
          <p:cNvPr id="286" name="Group 285">
            <a:extLst>
              <a:ext uri="{FF2B5EF4-FFF2-40B4-BE49-F238E27FC236}">
                <a16:creationId xmlns:a16="http://schemas.microsoft.com/office/drawing/2014/main" id="{68F282BF-45D2-47E1-9C89-136BA14DF59E}"/>
              </a:ext>
            </a:extLst>
          </p:cNvPr>
          <p:cNvGrpSpPr/>
          <p:nvPr/>
        </p:nvGrpSpPr>
        <p:grpSpPr>
          <a:xfrm>
            <a:off x="8028192" y="2320728"/>
            <a:ext cx="80643" cy="510652"/>
            <a:chOff x="6170433" y="1859072"/>
            <a:chExt cx="63252" cy="389702"/>
          </a:xfrm>
          <a:solidFill>
            <a:schemeClr val="bg2">
              <a:lumMod val="75000"/>
            </a:schemeClr>
          </a:solidFill>
        </p:grpSpPr>
        <p:grpSp>
          <p:nvGrpSpPr>
            <p:cNvPr id="287" name="Group 286">
              <a:extLst>
                <a:ext uri="{FF2B5EF4-FFF2-40B4-BE49-F238E27FC236}">
                  <a16:creationId xmlns:a16="http://schemas.microsoft.com/office/drawing/2014/main" id="{E0BE7C07-511C-4E87-A584-6E9681E55B41}"/>
                </a:ext>
              </a:extLst>
            </p:cNvPr>
            <p:cNvGrpSpPr/>
            <p:nvPr/>
          </p:nvGrpSpPr>
          <p:grpSpPr>
            <a:xfrm>
              <a:off x="6176396" y="1859072"/>
              <a:ext cx="51327" cy="389702"/>
              <a:chOff x="1533526" y="1638302"/>
              <a:chExt cx="47625" cy="397395"/>
            </a:xfrm>
            <a:grpFill/>
          </p:grpSpPr>
          <p:cxnSp>
            <p:nvCxnSpPr>
              <p:cNvPr id="289" name="Straight Connector 288">
                <a:extLst>
                  <a:ext uri="{FF2B5EF4-FFF2-40B4-BE49-F238E27FC236}">
                    <a16:creationId xmlns:a16="http://schemas.microsoft.com/office/drawing/2014/main" id="{EC1F507D-97FC-4DD6-9458-8BFD1A812C80}"/>
                  </a:ext>
                </a:extLst>
              </p:cNvPr>
              <p:cNvCxnSpPr/>
              <p:nvPr/>
            </p:nvCxnSpPr>
            <p:spPr>
              <a:xfrm>
                <a:off x="1557338" y="1643063"/>
                <a:ext cx="0" cy="385762"/>
              </a:xfrm>
              <a:prstGeom prst="line">
                <a:avLst/>
              </a:prstGeom>
              <a:grpFill/>
              <a:ln w="1905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A8A61F7C-8461-41A8-BA67-578241EC0647}"/>
                  </a:ext>
                </a:extLst>
              </p:cNvPr>
              <p:cNvCxnSpPr/>
              <p:nvPr/>
            </p:nvCxnSpPr>
            <p:spPr>
              <a:xfrm>
                <a:off x="1533526" y="1638302"/>
                <a:ext cx="47625" cy="0"/>
              </a:xfrm>
              <a:prstGeom prst="line">
                <a:avLst/>
              </a:prstGeom>
              <a:grpFill/>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2E9509D-745E-4399-8084-53F4FD774030}"/>
                  </a:ext>
                </a:extLst>
              </p:cNvPr>
              <p:cNvCxnSpPr/>
              <p:nvPr/>
            </p:nvCxnSpPr>
            <p:spPr>
              <a:xfrm>
                <a:off x="1533526" y="2035697"/>
                <a:ext cx="47625" cy="0"/>
              </a:xfrm>
              <a:prstGeom prst="line">
                <a:avLst/>
              </a:prstGeom>
              <a:grpFill/>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88" name="Rectangle 287">
              <a:extLst>
                <a:ext uri="{FF2B5EF4-FFF2-40B4-BE49-F238E27FC236}">
                  <a16:creationId xmlns:a16="http://schemas.microsoft.com/office/drawing/2014/main" id="{64B2860C-589B-42DF-9D56-BC6DAEE24E04}"/>
                </a:ext>
              </a:extLst>
            </p:cNvPr>
            <p:cNvSpPr/>
            <p:nvPr/>
          </p:nvSpPr>
          <p:spPr>
            <a:xfrm>
              <a:off x="6170433" y="2040540"/>
              <a:ext cx="63252" cy="54864"/>
            </a:xfrm>
            <a:prstGeom prst="rect">
              <a:avLst/>
            </a:prstGeom>
            <a:grpFill/>
            <a:ln w="952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grpSp>
        <p:nvGrpSpPr>
          <p:cNvPr id="292" name="Group 291">
            <a:extLst>
              <a:ext uri="{FF2B5EF4-FFF2-40B4-BE49-F238E27FC236}">
                <a16:creationId xmlns:a16="http://schemas.microsoft.com/office/drawing/2014/main" id="{47E46DAA-4C79-4278-871C-BA918B11E2D9}"/>
              </a:ext>
            </a:extLst>
          </p:cNvPr>
          <p:cNvGrpSpPr/>
          <p:nvPr/>
        </p:nvGrpSpPr>
        <p:grpSpPr>
          <a:xfrm>
            <a:off x="9429187" y="3126233"/>
            <a:ext cx="80643" cy="522056"/>
            <a:chOff x="7128993" y="2473791"/>
            <a:chExt cx="63252" cy="398406"/>
          </a:xfrm>
          <a:solidFill>
            <a:schemeClr val="accent2"/>
          </a:solidFill>
        </p:grpSpPr>
        <p:grpSp>
          <p:nvGrpSpPr>
            <p:cNvPr id="293" name="Group 292">
              <a:extLst>
                <a:ext uri="{FF2B5EF4-FFF2-40B4-BE49-F238E27FC236}">
                  <a16:creationId xmlns:a16="http://schemas.microsoft.com/office/drawing/2014/main" id="{CC576026-7C2B-45AA-928F-56EA47D0D0DC}"/>
                </a:ext>
              </a:extLst>
            </p:cNvPr>
            <p:cNvGrpSpPr/>
            <p:nvPr/>
          </p:nvGrpSpPr>
          <p:grpSpPr>
            <a:xfrm>
              <a:off x="7129675" y="2473791"/>
              <a:ext cx="61869" cy="398406"/>
              <a:chOff x="1533525" y="1638302"/>
              <a:chExt cx="47626" cy="395105"/>
            </a:xfrm>
            <a:grpFill/>
          </p:grpSpPr>
          <p:cxnSp>
            <p:nvCxnSpPr>
              <p:cNvPr id="295" name="Straight Connector 294">
                <a:extLst>
                  <a:ext uri="{FF2B5EF4-FFF2-40B4-BE49-F238E27FC236}">
                    <a16:creationId xmlns:a16="http://schemas.microsoft.com/office/drawing/2014/main" id="{D2A0E30F-2DA0-4334-AA9D-547033177BEF}"/>
                  </a:ext>
                </a:extLst>
              </p:cNvPr>
              <p:cNvCxnSpPr/>
              <p:nvPr/>
            </p:nvCxnSpPr>
            <p:spPr>
              <a:xfrm>
                <a:off x="1557339" y="1643063"/>
                <a:ext cx="0" cy="385762"/>
              </a:xfrm>
              <a:prstGeom prst="line">
                <a:avLst/>
              </a:prstGeom>
              <a:grpFill/>
              <a:ln w="1905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0055BF76-38FD-4692-A1CD-E63F1363DE44}"/>
                  </a:ext>
                </a:extLst>
              </p:cNvPr>
              <p:cNvCxnSpPr/>
              <p:nvPr/>
            </p:nvCxnSpPr>
            <p:spPr>
              <a:xfrm>
                <a:off x="1533526" y="1638302"/>
                <a:ext cx="47625" cy="0"/>
              </a:xfrm>
              <a:prstGeom prst="line">
                <a:avLst/>
              </a:prstGeom>
              <a:grpFill/>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1B224B63-D550-4702-8341-C2468A95A50E}"/>
                  </a:ext>
                </a:extLst>
              </p:cNvPr>
              <p:cNvCxnSpPr/>
              <p:nvPr/>
            </p:nvCxnSpPr>
            <p:spPr>
              <a:xfrm>
                <a:off x="1533525" y="2033407"/>
                <a:ext cx="47625" cy="0"/>
              </a:xfrm>
              <a:prstGeom prst="line">
                <a:avLst/>
              </a:prstGeom>
              <a:grpFill/>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4" name="Rectangle 293">
              <a:extLst>
                <a:ext uri="{FF2B5EF4-FFF2-40B4-BE49-F238E27FC236}">
                  <a16:creationId xmlns:a16="http://schemas.microsoft.com/office/drawing/2014/main" id="{587F926E-AC25-4B78-8A19-CF0DDA004245}"/>
                </a:ext>
              </a:extLst>
            </p:cNvPr>
            <p:cNvSpPr/>
            <p:nvPr/>
          </p:nvSpPr>
          <p:spPr>
            <a:xfrm>
              <a:off x="7128993" y="2653599"/>
              <a:ext cx="63252" cy="54864"/>
            </a:xfrm>
            <a:prstGeom prst="rect">
              <a:avLst/>
            </a:prstGeom>
            <a:grp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grpSp>
        <p:nvGrpSpPr>
          <p:cNvPr id="298" name="Group 297">
            <a:extLst>
              <a:ext uri="{FF2B5EF4-FFF2-40B4-BE49-F238E27FC236}">
                <a16:creationId xmlns:a16="http://schemas.microsoft.com/office/drawing/2014/main" id="{FD06CA3E-8BCC-4145-BA08-D7551137DAB3}"/>
              </a:ext>
            </a:extLst>
          </p:cNvPr>
          <p:cNvGrpSpPr/>
          <p:nvPr/>
        </p:nvGrpSpPr>
        <p:grpSpPr>
          <a:xfrm>
            <a:off x="10129681" y="3538082"/>
            <a:ext cx="80643" cy="518936"/>
            <a:chOff x="7739248" y="2788093"/>
            <a:chExt cx="63252" cy="396025"/>
          </a:xfrm>
          <a:solidFill>
            <a:schemeClr val="tx2"/>
          </a:solidFill>
        </p:grpSpPr>
        <p:grpSp>
          <p:nvGrpSpPr>
            <p:cNvPr id="299" name="Group 298">
              <a:extLst>
                <a:ext uri="{FF2B5EF4-FFF2-40B4-BE49-F238E27FC236}">
                  <a16:creationId xmlns:a16="http://schemas.microsoft.com/office/drawing/2014/main" id="{FE9714A7-3F2C-4033-84A6-568330AFC558}"/>
                </a:ext>
              </a:extLst>
            </p:cNvPr>
            <p:cNvGrpSpPr/>
            <p:nvPr/>
          </p:nvGrpSpPr>
          <p:grpSpPr>
            <a:xfrm>
              <a:off x="7739942" y="2788093"/>
              <a:ext cx="61868" cy="396025"/>
              <a:chOff x="1533526" y="1638302"/>
              <a:chExt cx="47625" cy="392744"/>
            </a:xfrm>
            <a:grpFill/>
          </p:grpSpPr>
          <p:cxnSp>
            <p:nvCxnSpPr>
              <p:cNvPr id="301" name="Straight Connector 300">
                <a:extLst>
                  <a:ext uri="{FF2B5EF4-FFF2-40B4-BE49-F238E27FC236}">
                    <a16:creationId xmlns:a16="http://schemas.microsoft.com/office/drawing/2014/main" id="{68FFA7CD-BD01-4CA9-9DE4-33DC89FE6AEB}"/>
                  </a:ext>
                </a:extLst>
              </p:cNvPr>
              <p:cNvCxnSpPr/>
              <p:nvPr/>
            </p:nvCxnSpPr>
            <p:spPr>
              <a:xfrm>
                <a:off x="1557339" y="1643063"/>
                <a:ext cx="0" cy="385762"/>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7B66C165-D0A4-4CE9-89CD-8A7971D7518E}"/>
                  </a:ext>
                </a:extLst>
              </p:cNvPr>
              <p:cNvCxnSpPr/>
              <p:nvPr/>
            </p:nvCxnSpPr>
            <p:spPr>
              <a:xfrm>
                <a:off x="1533526" y="1638302"/>
                <a:ext cx="47625" cy="0"/>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F95838EE-0DFC-4328-B9ED-53497FCDDD64}"/>
                  </a:ext>
                </a:extLst>
              </p:cNvPr>
              <p:cNvCxnSpPr/>
              <p:nvPr/>
            </p:nvCxnSpPr>
            <p:spPr>
              <a:xfrm>
                <a:off x="1533526" y="2031046"/>
                <a:ext cx="47625" cy="0"/>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00" name="Rectangle 299">
              <a:extLst>
                <a:ext uri="{FF2B5EF4-FFF2-40B4-BE49-F238E27FC236}">
                  <a16:creationId xmlns:a16="http://schemas.microsoft.com/office/drawing/2014/main" id="{ADE8AA43-45B8-4337-8C20-6B60C5A93DFC}"/>
                </a:ext>
              </a:extLst>
            </p:cNvPr>
            <p:cNvSpPr/>
            <p:nvPr/>
          </p:nvSpPr>
          <p:spPr>
            <a:xfrm>
              <a:off x="7739248" y="2971883"/>
              <a:ext cx="63252" cy="54864"/>
            </a:xfrm>
            <a:prstGeom prst="rect">
              <a:avLst/>
            </a:prstGeom>
            <a:grp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grpSp>
        <p:nvGrpSpPr>
          <p:cNvPr id="304" name="Group 303">
            <a:extLst>
              <a:ext uri="{FF2B5EF4-FFF2-40B4-BE49-F238E27FC236}">
                <a16:creationId xmlns:a16="http://schemas.microsoft.com/office/drawing/2014/main" id="{84C88CF7-DE1A-4BEF-B7BC-AC8487404CE5}"/>
              </a:ext>
            </a:extLst>
          </p:cNvPr>
          <p:cNvGrpSpPr/>
          <p:nvPr/>
        </p:nvGrpSpPr>
        <p:grpSpPr>
          <a:xfrm>
            <a:off x="10846966" y="3977305"/>
            <a:ext cx="80643" cy="525178"/>
            <a:chOff x="8178697" y="3123286"/>
            <a:chExt cx="63252" cy="400788"/>
          </a:xfrm>
          <a:solidFill>
            <a:schemeClr val="accent1"/>
          </a:solidFill>
        </p:grpSpPr>
        <p:grpSp>
          <p:nvGrpSpPr>
            <p:cNvPr id="305" name="Group 304">
              <a:extLst>
                <a:ext uri="{FF2B5EF4-FFF2-40B4-BE49-F238E27FC236}">
                  <a16:creationId xmlns:a16="http://schemas.microsoft.com/office/drawing/2014/main" id="{A7BF1EA3-ED07-4A48-8828-D89092368688}"/>
                </a:ext>
              </a:extLst>
            </p:cNvPr>
            <p:cNvGrpSpPr/>
            <p:nvPr/>
          </p:nvGrpSpPr>
          <p:grpSpPr>
            <a:xfrm>
              <a:off x="8179378" y="3123286"/>
              <a:ext cx="61879" cy="400788"/>
              <a:chOff x="1533527" y="1638302"/>
              <a:chExt cx="47633" cy="397468"/>
            </a:xfrm>
            <a:grpFill/>
          </p:grpSpPr>
          <p:cxnSp>
            <p:nvCxnSpPr>
              <p:cNvPr id="307" name="Straight Connector 306">
                <a:extLst>
                  <a:ext uri="{FF2B5EF4-FFF2-40B4-BE49-F238E27FC236}">
                    <a16:creationId xmlns:a16="http://schemas.microsoft.com/office/drawing/2014/main" id="{32124D60-0633-4DEF-BBAC-BB9207BD800B}"/>
                  </a:ext>
                </a:extLst>
              </p:cNvPr>
              <p:cNvCxnSpPr/>
              <p:nvPr/>
            </p:nvCxnSpPr>
            <p:spPr>
              <a:xfrm>
                <a:off x="1557338" y="1643063"/>
                <a:ext cx="0" cy="385762"/>
              </a:xfrm>
              <a:prstGeom prst="line">
                <a:avLst/>
              </a:prstGeom>
              <a:grpFill/>
              <a:ln w="1905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892D3A8B-46A5-440A-9996-1263C7A072FC}"/>
                  </a:ext>
                </a:extLst>
              </p:cNvPr>
              <p:cNvCxnSpPr/>
              <p:nvPr/>
            </p:nvCxnSpPr>
            <p:spPr>
              <a:xfrm>
                <a:off x="1533535" y="1638302"/>
                <a:ext cx="47625"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6A1C6281-5C08-4F87-BF00-6F6AF4E446DB}"/>
                  </a:ext>
                </a:extLst>
              </p:cNvPr>
              <p:cNvCxnSpPr/>
              <p:nvPr/>
            </p:nvCxnSpPr>
            <p:spPr>
              <a:xfrm>
                <a:off x="1533527" y="2035770"/>
                <a:ext cx="47625"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06" name="Rectangle 305">
              <a:extLst>
                <a:ext uri="{FF2B5EF4-FFF2-40B4-BE49-F238E27FC236}">
                  <a16:creationId xmlns:a16="http://schemas.microsoft.com/office/drawing/2014/main" id="{A413AF06-E349-48C9-B692-6DC656AEAB71}"/>
                </a:ext>
              </a:extLst>
            </p:cNvPr>
            <p:cNvSpPr/>
            <p:nvPr/>
          </p:nvSpPr>
          <p:spPr>
            <a:xfrm>
              <a:off x="8178697" y="3299119"/>
              <a:ext cx="63252" cy="54864"/>
            </a:xfrm>
            <a:prstGeom prst="rect">
              <a:avLst/>
            </a:prstGeom>
            <a:grp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eaLnBrk="1" hangingPunct="1">
                <a:spcBef>
                  <a:spcPct val="50000"/>
                </a:spcBef>
                <a:defRPr/>
              </a:pPr>
              <a:endParaRPr lang="en-US" sz="1200" b="1" noProof="0" dirty="0">
                <a:solidFill>
                  <a:schemeClr val="tx1"/>
                </a:solidFill>
                <a:latin typeface="Arial" panose="020B0604020202020204" pitchFamily="34" charset="0"/>
              </a:endParaRPr>
            </a:p>
          </p:txBody>
        </p:sp>
      </p:grpSp>
      <p:sp>
        <p:nvSpPr>
          <p:cNvPr id="310" name="TextBox 309">
            <a:extLst>
              <a:ext uri="{FF2B5EF4-FFF2-40B4-BE49-F238E27FC236}">
                <a16:creationId xmlns:a16="http://schemas.microsoft.com/office/drawing/2014/main" id="{2345DB2C-13F6-43BC-BC06-2E31789BE1B2}"/>
              </a:ext>
            </a:extLst>
          </p:cNvPr>
          <p:cNvSpPr txBox="1"/>
          <p:nvPr/>
        </p:nvSpPr>
        <p:spPr>
          <a:xfrm>
            <a:off x="7210346" y="5023144"/>
            <a:ext cx="3759358" cy="307777"/>
          </a:xfrm>
          <a:prstGeom prst="rect">
            <a:avLst/>
          </a:prstGeom>
          <a:noFill/>
        </p:spPr>
        <p:txBody>
          <a:bodyPr wrap="square" rtlCol="0">
            <a:spAutoFit/>
          </a:bodyPr>
          <a:lstStyle/>
          <a:p>
            <a:pPr algn="ctr" defTabSz="685749" eaLnBrk="1" hangingPunct="1">
              <a:spcBef>
                <a:spcPct val="50000"/>
              </a:spcBef>
              <a:defRPr/>
            </a:pPr>
            <a:r>
              <a:rPr lang="en-US" sz="1400" b="0" noProof="0" dirty="0">
                <a:latin typeface="Arial" panose="020B0604020202020204" pitchFamily="34" charset="0"/>
                <a:cs typeface="Arial" panose="020B0604020202020204" pitchFamily="34" charset="0"/>
              </a:rPr>
              <a:t>Mean baseline: 153 ± 46 mg/dL; P&lt;0.0001*</a:t>
            </a:r>
          </a:p>
        </p:txBody>
      </p:sp>
      <p:sp>
        <p:nvSpPr>
          <p:cNvPr id="2" name="Rectangle: Rounded Corners 1">
            <a:extLst>
              <a:ext uri="{FF2B5EF4-FFF2-40B4-BE49-F238E27FC236}">
                <a16:creationId xmlns:a16="http://schemas.microsoft.com/office/drawing/2014/main" id="{A0858788-EA7E-DE8B-8F35-E4895A8DC403}"/>
              </a:ext>
            </a:extLst>
          </p:cNvPr>
          <p:cNvSpPr/>
          <p:nvPr/>
        </p:nvSpPr>
        <p:spPr>
          <a:xfrm>
            <a:off x="1676400" y="5340824"/>
            <a:ext cx="9524030" cy="439532"/>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dirty="0">
                <a:solidFill>
                  <a:schemeClr val="bg1"/>
                </a:solidFill>
                <a:latin typeface="Arial" panose="020B0604020202020204" pitchFamily="34" charset="0"/>
              </a:rPr>
              <a:t>The Look AHEAD study was a multicenter, randomized controlled trial designed to determine whether</a:t>
            </a:r>
            <a:br>
              <a:rPr lang="en-US" sz="1200" b="1" noProof="0" dirty="0">
                <a:solidFill>
                  <a:schemeClr val="bg1"/>
                </a:solidFill>
                <a:latin typeface="Arial" panose="020B0604020202020204" pitchFamily="34" charset="0"/>
              </a:rPr>
            </a:br>
            <a:r>
              <a:rPr lang="en-US" sz="1200" b="1" noProof="0" dirty="0">
                <a:solidFill>
                  <a:schemeClr val="bg1"/>
                </a:solidFill>
                <a:latin typeface="Arial" panose="020B0604020202020204" pitchFamily="34" charset="0"/>
              </a:rPr>
              <a:t>intentional weight loss reduces cardiovascular morbidity and mortality in overweight individuals with type 2 diabetes</a:t>
            </a:r>
          </a:p>
        </p:txBody>
      </p:sp>
      <p:sp>
        <p:nvSpPr>
          <p:cNvPr id="12" name="TextBox 11">
            <a:extLst>
              <a:ext uri="{FF2B5EF4-FFF2-40B4-BE49-F238E27FC236}">
                <a16:creationId xmlns:a16="http://schemas.microsoft.com/office/drawing/2014/main" id="{FA1E7CB1-6763-28CD-89E2-E1A40ED4EB15}"/>
              </a:ext>
            </a:extLst>
          </p:cNvPr>
          <p:cNvSpPr txBox="1"/>
          <p:nvPr/>
        </p:nvSpPr>
        <p:spPr>
          <a:xfrm>
            <a:off x="-300248" y="1628632"/>
            <a:ext cx="2057400" cy="432792"/>
          </a:xfrm>
          <a:prstGeom prst="roundRect">
            <a:avLst>
              <a:gd name="adj" fmla="val 50000"/>
            </a:avLst>
          </a:prstGeom>
          <a:solidFill>
            <a:schemeClr val="tx2"/>
          </a:solidFill>
        </p:spPr>
        <p:txBody>
          <a:bodyPr wrap="square">
            <a:spAutoFit/>
          </a:bodyPr>
          <a:lstStyle/>
          <a:p>
            <a:pPr algn="r"/>
            <a:r>
              <a:rPr lang="en-US" sz="1400" noProof="0" dirty="0">
                <a:solidFill>
                  <a:schemeClr val="bg1"/>
                </a:solidFill>
              </a:rPr>
              <a:t>Look AHEAD study</a:t>
            </a:r>
          </a:p>
        </p:txBody>
      </p:sp>
    </p:spTree>
    <p:custDataLst>
      <p:tags r:id="rId1"/>
    </p:custDataLst>
    <p:extLst>
      <p:ext uri="{BB962C8B-B14F-4D97-AF65-F5344CB8AC3E}">
        <p14:creationId xmlns:p14="http://schemas.microsoft.com/office/powerpoint/2010/main" val="157933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363A5-F77B-A5FF-846B-0F66CDD988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94407C-30EB-9F9F-DBC8-BD1836FDC5B4}"/>
              </a:ext>
            </a:extLst>
          </p:cNvPr>
          <p:cNvSpPr/>
          <p:nvPr/>
        </p:nvSpPr>
        <p:spPr>
          <a:xfrm>
            <a:off x="0" y="143044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424D1AC-BEA4-DEC3-580E-4105FB0F7D51}"/>
              </a:ext>
            </a:extLst>
          </p:cNvPr>
          <p:cNvSpPr txBox="1"/>
          <p:nvPr/>
        </p:nvSpPr>
        <p:spPr>
          <a:xfrm>
            <a:off x="591493" y="1941247"/>
            <a:ext cx="11009014" cy="31393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Arial"/>
                <a:ea typeface="+mn-ea"/>
                <a:cs typeface="Arial"/>
              </a:rPr>
              <a:t>Thank you for using the FORWARD: Focus on Obesity Education curriculum.</a:t>
            </a:r>
            <a:endParaRPr kumimoji="0" lang="en-US" sz="1400" b="0" i="0" u="none" strike="noStrike" kern="1200" cap="none" spc="0" normalizeH="0" baseline="0" noProof="0" dirty="0">
              <a:ln>
                <a:noFill/>
              </a:ln>
              <a:solidFill>
                <a:schemeClr val="tx2"/>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Arial"/>
                <a:ea typeface="+mn-ea"/>
                <a:cs typeface="Arial"/>
              </a:rPr>
              <a:t> </a:t>
            </a:r>
            <a:endParaRPr kumimoji="0" lang="en-US" sz="1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a:ea typeface="+mn-ea"/>
                <a:cs typeface="Arial"/>
              </a:rPr>
              <a:t>Welcome to the FORWARD: Focus on Obesity Education curriculum. FORWARD was funded by Novo Nordisk Inc. A third-party provider developed the curriculum’s content in consultation with Novo Nordisk Inc. and leading obesity clinician experts. </a:t>
            </a:r>
            <a:br>
              <a:rPr kumimoji="0" lang="en-US" sz="1400" b="0" i="0" u="none" strike="noStrike" kern="1200" cap="none" spc="0" normalizeH="0" baseline="0" noProof="0" dirty="0">
                <a:ln>
                  <a:noFill/>
                </a:ln>
                <a:solidFill>
                  <a:schemeClr val="tx2"/>
                </a:solidFill>
                <a:effectLst/>
                <a:uLnTx/>
                <a:uFillTx/>
                <a:latin typeface="Arial"/>
                <a:ea typeface="+mn-ea"/>
                <a:cs typeface="Arial"/>
              </a:rPr>
            </a:br>
            <a:r>
              <a:rPr kumimoji="0" lang="en-US" sz="1400" b="0" i="0" u="none" strike="noStrike" kern="1200" cap="none" spc="0" normalizeH="0" baseline="0" noProof="0" dirty="0">
                <a:ln>
                  <a:noFill/>
                </a:ln>
                <a:solidFill>
                  <a:schemeClr val="tx2"/>
                </a:solidFill>
                <a:effectLst/>
                <a:uLnTx/>
                <a:uFillTx/>
                <a:latin typeface="Arial"/>
                <a:ea typeface="+mn-ea"/>
                <a:cs typeface="Arial"/>
              </a:rPr>
              <a:t>FORWARD relies exclusively on open-source materials available to the general public</a:t>
            </a:r>
            <a:r>
              <a:rPr lang="en-US" sz="1400" noProof="0" dirty="0">
                <a:solidFill>
                  <a:schemeClr val="tx2"/>
                </a:solidFill>
                <a:latin typeface="Arial"/>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a:ea typeface="+mn-ea"/>
                <a:cs typeface="Arial"/>
              </a:rPr>
              <a:t>The goal of FORWARD is to present a complete, accurate, non-promotional, and fair-balanced picture of the current state of obesity. FORWARD is intended to inspire the development of obesity education in clinical professional schools, ensuring adequate training of future healthcare providers on the diagnosis and management of obesity. By choosing to access and browse this module of FORWARD, you acknowledge that you have read, understand, and agreed to the FORWARD Terms of Use. If you do not agree with the FORWARD Terms of Use, you are not permitted to further access this module and should immediately discontinue your use.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br>
            <a:endParaRPr kumimoji="0" lang="en-US" sz="1800" b="1" i="0" u="none" strike="noStrike" kern="1200" cap="none" spc="0" normalizeH="0" baseline="0" noProof="0" dirty="0">
              <a:ln>
                <a:noFill/>
              </a:ln>
              <a:solidFill>
                <a:schemeClr val="tx2"/>
              </a:solidFill>
              <a:effectLst/>
              <a:uLnTx/>
              <a:uFillTx/>
              <a:latin typeface="Arial"/>
              <a:ea typeface="+mn-ea"/>
              <a:cs typeface="Arial"/>
            </a:endParaRPr>
          </a:p>
        </p:txBody>
      </p:sp>
      <p:sp>
        <p:nvSpPr>
          <p:cNvPr id="4" name="TextBox 3">
            <a:extLst>
              <a:ext uri="{FF2B5EF4-FFF2-40B4-BE49-F238E27FC236}">
                <a16:creationId xmlns:a16="http://schemas.microsoft.com/office/drawing/2014/main" id="{36B84988-AEFC-97F3-205B-2D66014F19FA}"/>
              </a:ext>
            </a:extLst>
          </p:cNvPr>
          <p:cNvSpPr txBox="1"/>
          <p:nvPr/>
        </p:nvSpPr>
        <p:spPr>
          <a:xfrm>
            <a:off x="3788485" y="6422315"/>
            <a:ext cx="4615031" cy="276999"/>
          </a:xfrm>
          <a:prstGeom prst="rect">
            <a:avLst/>
          </a:prstGeom>
          <a:noFill/>
        </p:spPr>
        <p:txBody>
          <a:bodyPr wrap="square" rtlCol="0">
            <a:spAutoFit/>
          </a:bodyPr>
          <a:lstStyle/>
          <a:p>
            <a:pPr algn="ctr"/>
            <a:r>
              <a:rPr lang="en-US" sz="1200" noProof="0" dirty="0">
                <a:latin typeface="Arial" panose="020B0604020202020204" pitchFamily="34" charset="0"/>
                <a:cs typeface="Arial" panose="020B0604020202020204" pitchFamily="34" charset="0"/>
              </a:rPr>
              <a:t>Content current as of January 2025</a:t>
            </a:r>
          </a:p>
        </p:txBody>
      </p:sp>
      <p:grpSp>
        <p:nvGrpSpPr>
          <p:cNvPr id="5" name="Group 4">
            <a:extLst>
              <a:ext uri="{FF2B5EF4-FFF2-40B4-BE49-F238E27FC236}">
                <a16:creationId xmlns:a16="http://schemas.microsoft.com/office/drawing/2014/main" id="{BB1F1FD1-C9C9-FB92-6034-2030473902A3}"/>
              </a:ext>
            </a:extLst>
          </p:cNvPr>
          <p:cNvGrpSpPr/>
          <p:nvPr/>
        </p:nvGrpSpPr>
        <p:grpSpPr>
          <a:xfrm>
            <a:off x="4523650" y="4602787"/>
            <a:ext cx="3144701" cy="873068"/>
            <a:chOff x="4523650" y="4602787"/>
            <a:chExt cx="3144701" cy="873068"/>
          </a:xfrm>
        </p:grpSpPr>
        <p:grpSp>
          <p:nvGrpSpPr>
            <p:cNvPr id="8" name="Group 7">
              <a:extLst>
                <a:ext uri="{FF2B5EF4-FFF2-40B4-BE49-F238E27FC236}">
                  <a16:creationId xmlns:a16="http://schemas.microsoft.com/office/drawing/2014/main" id="{4B358081-E1F0-2A1A-C537-13A7F673326B}"/>
                </a:ext>
              </a:extLst>
            </p:cNvPr>
            <p:cNvGrpSpPr/>
            <p:nvPr/>
          </p:nvGrpSpPr>
          <p:grpSpPr>
            <a:xfrm>
              <a:off x="4523650" y="4602787"/>
              <a:ext cx="3144701" cy="853112"/>
              <a:chOff x="4712365" y="4738255"/>
              <a:chExt cx="3144701" cy="853112"/>
            </a:xfrm>
          </p:grpSpPr>
          <p:sp>
            <p:nvSpPr>
              <p:cNvPr id="11" name="TextBox 10">
                <a:extLst>
                  <a:ext uri="{FF2B5EF4-FFF2-40B4-BE49-F238E27FC236}">
                    <a16:creationId xmlns:a16="http://schemas.microsoft.com/office/drawing/2014/main" id="{F4985C95-CADE-239D-B113-01953AFD0CD2}"/>
                  </a:ext>
                </a:extLst>
              </p:cNvPr>
              <p:cNvSpPr txBox="1"/>
              <p:nvPr/>
            </p:nvSpPr>
            <p:spPr>
              <a:xfrm>
                <a:off x="4752976" y="5010923"/>
                <a:ext cx="197802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Double click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to view: </a:t>
                </a:r>
              </a:p>
            </p:txBody>
          </p:sp>
          <p:sp>
            <p:nvSpPr>
              <p:cNvPr id="12" name="Rectangle: Rounded Corners 11">
                <a:extLst>
                  <a:ext uri="{FF2B5EF4-FFF2-40B4-BE49-F238E27FC236}">
                    <a16:creationId xmlns:a16="http://schemas.microsoft.com/office/drawing/2014/main" id="{362484CF-F7B4-4EC0-E86E-FE880DFDC0DA}"/>
                  </a:ext>
                </a:extLst>
              </p:cNvPr>
              <p:cNvSpPr/>
              <p:nvPr/>
            </p:nvSpPr>
            <p:spPr>
              <a:xfrm>
                <a:off x="4712365" y="4738255"/>
                <a:ext cx="3144701" cy="853112"/>
              </a:xfrm>
              <a:prstGeom prst="roundRect">
                <a:avLst>
                  <a:gd name="adj" fmla="val 50000"/>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aphicFrame>
          <p:nvGraphicFramePr>
            <p:cNvPr id="9" name="Object 8">
              <a:extLst>
                <a:ext uri="{FF2B5EF4-FFF2-40B4-BE49-F238E27FC236}">
                  <a16:creationId xmlns:a16="http://schemas.microsoft.com/office/drawing/2014/main" id="{EADCB4C7-3BB8-6B5C-2EA4-3609AB3802F8}"/>
                </a:ext>
              </a:extLst>
            </p:cNvPr>
            <p:cNvGraphicFramePr>
              <a:graphicFrameLocks noChangeAspect="1"/>
            </p:cNvGraphicFramePr>
            <p:nvPr>
              <p:extLst>
                <p:ext uri="{D42A27DB-BD31-4B8C-83A1-F6EECF244321}">
                  <p14:modId xmlns:p14="http://schemas.microsoft.com/office/powerpoint/2010/main" val="4176486322"/>
                </p:ext>
              </p:extLst>
            </p:nvPr>
          </p:nvGraphicFramePr>
          <p:xfrm>
            <a:off x="6542285" y="4685280"/>
            <a:ext cx="938212" cy="790575"/>
          </p:xfrm>
          <a:graphic>
            <a:graphicData uri="http://schemas.openxmlformats.org/presentationml/2006/ole">
              <mc:AlternateContent xmlns:mc="http://schemas.openxmlformats.org/markup-compatibility/2006">
                <mc:Choice xmlns:v="urn:schemas-microsoft-com:vml" Requires="v">
                  <p:oleObj name="Acrobat Document" showAsIcon="1" r:id="rId3" imgW="937800" imgH="791280" progId="AcroExch.Document.7">
                    <p:embed/>
                  </p:oleObj>
                </mc:Choice>
                <mc:Fallback>
                  <p:oleObj name="Acrobat Document" showAsIcon="1" r:id="rId3" imgW="937800" imgH="791280" progId="AcroExch.Document.7">
                    <p:embed/>
                    <p:pic>
                      <p:nvPicPr>
                        <p:cNvPr id="9" name="Object 8">
                          <a:extLst>
                            <a:ext uri="{FF2B5EF4-FFF2-40B4-BE49-F238E27FC236}">
                              <a16:creationId xmlns:a16="http://schemas.microsoft.com/office/drawing/2014/main" id="{EADCB4C7-3BB8-6B5C-2EA4-3609AB3802F8}"/>
                            </a:ext>
                          </a:extLst>
                        </p:cNvPr>
                        <p:cNvPicPr/>
                        <p:nvPr/>
                      </p:nvPicPr>
                      <p:blipFill>
                        <a:blip r:embed="rId4"/>
                        <a:stretch>
                          <a:fillRect/>
                        </a:stretch>
                      </p:blipFill>
                      <p:spPr>
                        <a:xfrm>
                          <a:off x="6542285" y="4685280"/>
                          <a:ext cx="938212" cy="790575"/>
                        </a:xfrm>
                        <a:prstGeom prst="rect">
                          <a:avLst/>
                        </a:prstGeom>
                      </p:spPr>
                    </p:pic>
                  </p:oleObj>
                </mc:Fallback>
              </mc:AlternateContent>
            </a:graphicData>
          </a:graphic>
        </p:graphicFrame>
      </p:grpSp>
      <p:sp>
        <p:nvSpPr>
          <p:cNvPr id="13" name="TextBox 12">
            <a:extLst>
              <a:ext uri="{FF2B5EF4-FFF2-40B4-BE49-F238E27FC236}">
                <a16:creationId xmlns:a16="http://schemas.microsoft.com/office/drawing/2014/main" id="{EBC86C05-2D43-1F82-F219-061441B4EF57}"/>
              </a:ext>
            </a:extLst>
          </p:cNvPr>
          <p:cNvSpPr txBox="1"/>
          <p:nvPr/>
        </p:nvSpPr>
        <p:spPr>
          <a:xfrm>
            <a:off x="3788485" y="6145316"/>
            <a:ext cx="4615031"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Content current as of December 2025</a:t>
            </a:r>
          </a:p>
        </p:txBody>
      </p:sp>
    </p:spTree>
    <p:extLst>
      <p:ext uri="{BB962C8B-B14F-4D97-AF65-F5344CB8AC3E}">
        <p14:creationId xmlns:p14="http://schemas.microsoft.com/office/powerpoint/2010/main" val="50235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482F5-F499-C6D5-AEE1-47AA42EDA83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944063B-ADC1-4ADC-C47E-6181FD61E747}"/>
              </a:ext>
            </a:extLst>
          </p:cNvPr>
          <p:cNvSpPr/>
          <p:nvPr/>
        </p:nvSpPr>
        <p:spPr>
          <a:xfrm>
            <a:off x="0" y="1668601"/>
            <a:ext cx="12192000" cy="4351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B8A568A8-CE90-E85B-84E1-70E179411700}"/>
              </a:ext>
            </a:extLst>
          </p:cNvPr>
          <p:cNvSpPr/>
          <p:nvPr/>
        </p:nvSpPr>
        <p:spPr>
          <a:xfrm>
            <a:off x="3812995" y="3955700"/>
            <a:ext cx="4783015" cy="2016000"/>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 name="Rectangle: Rounded Corners 9">
            <a:extLst>
              <a:ext uri="{FF2B5EF4-FFF2-40B4-BE49-F238E27FC236}">
                <a16:creationId xmlns:a16="http://schemas.microsoft.com/office/drawing/2014/main" id="{24C11D89-338A-DFAE-8845-EE09AA247AD0}"/>
              </a:ext>
            </a:extLst>
          </p:cNvPr>
          <p:cNvSpPr/>
          <p:nvPr/>
        </p:nvSpPr>
        <p:spPr>
          <a:xfrm>
            <a:off x="6567438" y="1743390"/>
            <a:ext cx="4868871" cy="2054887"/>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 name="Rectangle: Rounded Corners 2">
            <a:extLst>
              <a:ext uri="{FF2B5EF4-FFF2-40B4-BE49-F238E27FC236}">
                <a16:creationId xmlns:a16="http://schemas.microsoft.com/office/drawing/2014/main" id="{70D7388A-8701-0C76-3538-5EF9A6229F10}"/>
              </a:ext>
            </a:extLst>
          </p:cNvPr>
          <p:cNvSpPr/>
          <p:nvPr/>
        </p:nvSpPr>
        <p:spPr>
          <a:xfrm>
            <a:off x="839037" y="1743390"/>
            <a:ext cx="4777992" cy="204368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 name="Title 1">
            <a:extLst>
              <a:ext uri="{FF2B5EF4-FFF2-40B4-BE49-F238E27FC236}">
                <a16:creationId xmlns:a16="http://schemas.microsoft.com/office/drawing/2014/main" id="{C98A8DBD-7429-8A4A-418C-FD28CC94EA1C}"/>
              </a:ext>
            </a:extLst>
          </p:cNvPr>
          <p:cNvSpPr>
            <a:spLocks noGrp="1"/>
          </p:cNvSpPr>
          <p:nvPr>
            <p:ph type="title"/>
          </p:nvPr>
        </p:nvSpPr>
        <p:spPr>
          <a:xfrm>
            <a:off x="536240" y="414320"/>
            <a:ext cx="10896000" cy="1082209"/>
          </a:xfrm>
        </p:spPr>
        <p:txBody>
          <a:bodyPr>
            <a:normAutofit/>
          </a:bodyPr>
          <a:lstStyle/>
          <a:p>
            <a:r>
              <a:rPr lang="en-US" noProof="0" dirty="0"/>
              <a:t>Reduction in risk to progression of prediabetes </a:t>
            </a:r>
            <a:br>
              <a:rPr lang="en-US" noProof="0" dirty="0"/>
            </a:br>
            <a:r>
              <a:rPr lang="en-US" noProof="0" dirty="0"/>
              <a:t>to T2D with AOMs</a:t>
            </a:r>
          </a:p>
        </p:txBody>
      </p:sp>
      <p:sp>
        <p:nvSpPr>
          <p:cNvPr id="5" name="Text Placeholder 4">
            <a:extLst>
              <a:ext uri="{FF2B5EF4-FFF2-40B4-BE49-F238E27FC236}">
                <a16:creationId xmlns:a16="http://schemas.microsoft.com/office/drawing/2014/main" id="{3FA5C324-F19D-633E-A196-26568A1C8EF9}"/>
              </a:ext>
            </a:extLst>
          </p:cNvPr>
          <p:cNvSpPr>
            <a:spLocks noGrp="1"/>
          </p:cNvSpPr>
          <p:nvPr>
            <p:ph type="body" sz="quarter" idx="13"/>
          </p:nvPr>
        </p:nvSpPr>
        <p:spPr>
          <a:xfrm>
            <a:off x="536575" y="6019800"/>
            <a:ext cx="10895013" cy="323850"/>
          </a:xfrm>
        </p:spPr>
        <p:txBody>
          <a:bodyPr/>
          <a:lstStyle/>
          <a:p>
            <a:r>
              <a:rPr lang="en-US" noProof="0" dirty="0"/>
              <a:t>AOM, anti-obesity medication</a:t>
            </a:r>
            <a:r>
              <a:rPr lang="en-US" dirty="0"/>
              <a:t>; T2D, type 2 diabetes</a:t>
            </a:r>
            <a:r>
              <a:rPr lang="en-US" noProof="0" dirty="0"/>
              <a:t>. </a:t>
            </a:r>
            <a:br>
              <a:rPr lang="en-US" noProof="0" dirty="0"/>
            </a:br>
            <a:r>
              <a:rPr lang="en-US" noProof="0" dirty="0"/>
              <a:t>1. Torgerson JS et al. Diabetes Care 2004;27:155–161; 2. </a:t>
            </a:r>
            <a:r>
              <a:rPr lang="pt-BR" dirty="0">
                <a:solidFill>
                  <a:schemeClr val="tx1"/>
                </a:solidFill>
                <a:latin typeface="Arial" panose="020B0604020202020204" pitchFamily="34" charset="0"/>
              </a:rPr>
              <a:t>Jastreboff AM et al. N Engl J Med 2025;392:958</a:t>
            </a:r>
            <a:r>
              <a:rPr lang="en-US" dirty="0"/>
              <a:t>–</a:t>
            </a:r>
            <a:r>
              <a:rPr lang="pt-BR" dirty="0">
                <a:solidFill>
                  <a:schemeClr val="tx1"/>
                </a:solidFill>
                <a:latin typeface="Arial" panose="020B0604020202020204" pitchFamily="34" charset="0"/>
              </a:rPr>
              <a:t>971</a:t>
            </a:r>
            <a:r>
              <a:rPr lang="en-US" noProof="0" dirty="0"/>
              <a:t>; 3. Mehta A et al. Obes Sci Pract </a:t>
            </a:r>
            <a:r>
              <a:rPr lang="en-US" dirty="0"/>
              <a:t>2017;3:3–14.</a:t>
            </a:r>
            <a:endParaRPr lang="en-US" noProof="0" dirty="0"/>
          </a:p>
        </p:txBody>
      </p:sp>
      <p:sp>
        <p:nvSpPr>
          <p:cNvPr id="6" name="Content Placeholder 2">
            <a:extLst>
              <a:ext uri="{FF2B5EF4-FFF2-40B4-BE49-F238E27FC236}">
                <a16:creationId xmlns:a16="http://schemas.microsoft.com/office/drawing/2014/main" id="{C30F4943-7DE6-24A6-6ED5-87811F51F953}"/>
              </a:ext>
            </a:extLst>
          </p:cNvPr>
          <p:cNvSpPr txBox="1">
            <a:spLocks/>
          </p:cNvSpPr>
          <p:nvPr/>
        </p:nvSpPr>
        <p:spPr>
          <a:xfrm>
            <a:off x="829896" y="2624949"/>
            <a:ext cx="4781412" cy="1173409"/>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noProof="0" dirty="0">
                <a:solidFill>
                  <a:schemeClr val="accent1"/>
                </a:solidFill>
                <a:latin typeface="Arial" panose="020B0604020202020204" pitchFamily="34" charset="0"/>
                <a:cs typeface="Arial" panose="020B0604020202020204" pitchFamily="34" charset="0"/>
              </a:rPr>
              <a:t>Orlistat </a:t>
            </a:r>
            <a:r>
              <a:rPr lang="en-US" sz="1800" noProof="0" dirty="0">
                <a:solidFill>
                  <a:schemeClr val="accent1"/>
                </a:solidFill>
                <a:latin typeface="Arial" panose="020B0604020202020204" pitchFamily="34" charset="0"/>
                <a:cs typeface="Arial" panose="020B0604020202020204" pitchFamily="34" charset="0"/>
              </a:rPr>
              <a:t>+</a:t>
            </a:r>
            <a:r>
              <a:rPr lang="en-US" sz="1800" b="1" noProof="0" dirty="0">
                <a:solidFill>
                  <a:schemeClr val="accent1"/>
                </a:solidFill>
                <a:latin typeface="Arial" panose="020B0604020202020204" pitchFamily="34" charset="0"/>
                <a:cs typeface="Arial" panose="020B0604020202020204" pitchFamily="34" charset="0"/>
              </a:rPr>
              <a:t> </a:t>
            </a:r>
            <a:r>
              <a:rPr lang="en-US" sz="1800" noProof="0" dirty="0">
                <a:solidFill>
                  <a:schemeClr val="accent1"/>
                </a:solidFill>
                <a:latin typeface="Arial" panose="020B0604020202020204" pitchFamily="34" charset="0"/>
                <a:cs typeface="Arial" panose="020B0604020202020204" pitchFamily="34" charset="0"/>
              </a:rPr>
              <a:t>lifestyle changes significantly </a:t>
            </a:r>
            <a:r>
              <a:rPr lang="en-US" sz="1800" b="1" noProof="0" dirty="0">
                <a:solidFill>
                  <a:schemeClr val="accent1"/>
                </a:solidFill>
                <a:latin typeface="Arial" panose="020B0604020202020204" pitchFamily="34" charset="0"/>
                <a:cs typeface="Arial" panose="020B0604020202020204" pitchFamily="34" charset="0"/>
              </a:rPr>
              <a:t>reduced the risk of progression of T2D </a:t>
            </a:r>
            <a:r>
              <a:rPr lang="en-US" sz="1800" noProof="0" dirty="0">
                <a:solidFill>
                  <a:schemeClr val="accent1"/>
                </a:solidFill>
                <a:latin typeface="Arial" panose="020B0604020202020204" pitchFamily="34" charset="0"/>
                <a:cs typeface="Arial" panose="020B0604020202020204" pitchFamily="34" charset="0"/>
              </a:rPr>
              <a:t>compared with placebo + lifestyle changes by 37.3% (P=0.0032)</a:t>
            </a:r>
            <a:r>
              <a:rPr lang="en-US" sz="1800" baseline="30000" noProof="0" dirty="0">
                <a:solidFill>
                  <a:schemeClr val="accent1"/>
                </a:solidFill>
                <a:latin typeface="Arial" panose="020B0604020202020204" pitchFamily="34" charset="0"/>
                <a:cs typeface="Arial" panose="020B0604020202020204" pitchFamily="34" charset="0"/>
              </a:rPr>
              <a:t>1</a:t>
            </a:r>
          </a:p>
        </p:txBody>
      </p:sp>
      <p:sp>
        <p:nvSpPr>
          <p:cNvPr id="8" name="Rectangle: Rounded Corners 7">
            <a:extLst>
              <a:ext uri="{FF2B5EF4-FFF2-40B4-BE49-F238E27FC236}">
                <a16:creationId xmlns:a16="http://schemas.microsoft.com/office/drawing/2014/main" id="{D3718D0A-587A-701B-6D1A-BBB3BE3DA8E0}"/>
              </a:ext>
            </a:extLst>
          </p:cNvPr>
          <p:cNvSpPr/>
          <p:nvPr/>
        </p:nvSpPr>
        <p:spPr>
          <a:xfrm>
            <a:off x="736602" y="1738951"/>
            <a:ext cx="4968000" cy="305200"/>
          </a:xfrm>
          <a:prstGeom prst="roundRect">
            <a:avLst>
              <a:gd name="adj" fmla="val 50000"/>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b="1" noProof="0" dirty="0">
                <a:solidFill>
                  <a:schemeClr val="bg1"/>
                </a:solidFill>
                <a:latin typeface="Arial" panose="020B0604020202020204" pitchFamily="34" charset="0"/>
              </a:rPr>
              <a:t>XENDOS study</a:t>
            </a:r>
          </a:p>
        </p:txBody>
      </p:sp>
      <p:sp>
        <p:nvSpPr>
          <p:cNvPr id="7" name="Content Placeholder 2">
            <a:extLst>
              <a:ext uri="{FF2B5EF4-FFF2-40B4-BE49-F238E27FC236}">
                <a16:creationId xmlns:a16="http://schemas.microsoft.com/office/drawing/2014/main" id="{6CB254B7-97C2-098E-7F22-41CE9E57A575}"/>
              </a:ext>
            </a:extLst>
          </p:cNvPr>
          <p:cNvSpPr txBox="1">
            <a:spLocks/>
          </p:cNvSpPr>
          <p:nvPr/>
        </p:nvSpPr>
        <p:spPr>
          <a:xfrm>
            <a:off x="6585443" y="2624949"/>
            <a:ext cx="4832860" cy="1173328"/>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Arial" panose="020B0604020202020204" pitchFamily="34" charset="0"/>
              </a:rPr>
              <a:t>Tirzepatide</a:t>
            </a:r>
            <a:r>
              <a:rPr lang="en-US" sz="1800" b="1" noProof="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lifestyle changes significantly </a:t>
            </a:r>
            <a:r>
              <a:rPr lang="en-US" sz="1800" b="1" dirty="0">
                <a:latin typeface="Arial" panose="020B0604020202020204" pitchFamily="34" charset="0"/>
                <a:cs typeface="Arial" panose="020B0604020202020204" pitchFamily="34" charset="0"/>
              </a:rPr>
              <a:t>reduced the risk of progression of T2D </a:t>
            </a:r>
            <a:r>
              <a:rPr lang="en-US" sz="1800" dirty="0">
                <a:latin typeface="Arial" panose="020B0604020202020204" pitchFamily="34" charset="0"/>
                <a:cs typeface="Arial" panose="020B0604020202020204" pitchFamily="34" charset="0"/>
              </a:rPr>
              <a:t>compared with placebo + lifestyle changes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by 93% (P&lt;0.0001)</a:t>
            </a:r>
            <a:r>
              <a:rPr lang="en-US" sz="1800" baseline="30000" dirty="0">
                <a:latin typeface="Arial" panose="020B0604020202020204" pitchFamily="34" charset="0"/>
                <a:cs typeface="Arial" panose="020B0604020202020204" pitchFamily="34" charset="0"/>
              </a:rPr>
              <a:t>2</a:t>
            </a:r>
            <a:endParaRPr lang="en-US" sz="1800" baseline="30000" noProof="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553C65C-F772-69A8-C870-A688E6CAE808}"/>
              </a:ext>
            </a:extLst>
          </p:cNvPr>
          <p:cNvSpPr/>
          <p:nvPr/>
        </p:nvSpPr>
        <p:spPr>
          <a:xfrm>
            <a:off x="6517042" y="1738951"/>
            <a:ext cx="5040000" cy="305199"/>
          </a:xfrm>
          <a:prstGeom prst="roundRect">
            <a:avLst>
              <a:gd name="adj" fmla="val 50000"/>
            </a:avLst>
          </a:prstGeom>
          <a:solidFill>
            <a:schemeClr val="tx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bg1"/>
                </a:solidFill>
                <a:latin typeface="Arial" panose="020B0604020202020204" pitchFamily="34" charset="0"/>
              </a:rPr>
              <a:t>SURMOUNT-1 trial</a:t>
            </a:r>
            <a:r>
              <a:rPr lang="en-US" sz="2000" b="1" noProof="0" dirty="0">
                <a:solidFill>
                  <a:schemeClr val="bg1"/>
                </a:solidFill>
                <a:latin typeface="Arial" panose="020B0604020202020204" pitchFamily="34" charset="0"/>
              </a:rPr>
              <a:t> </a:t>
            </a:r>
          </a:p>
        </p:txBody>
      </p:sp>
      <p:sp>
        <p:nvSpPr>
          <p:cNvPr id="4" name="Content Placeholder 2">
            <a:extLst>
              <a:ext uri="{FF2B5EF4-FFF2-40B4-BE49-F238E27FC236}">
                <a16:creationId xmlns:a16="http://schemas.microsoft.com/office/drawing/2014/main" id="{6C9C1B72-68EF-984A-CF41-8EE4BEEA489D}"/>
              </a:ext>
            </a:extLst>
          </p:cNvPr>
          <p:cNvSpPr txBox="1">
            <a:spLocks/>
          </p:cNvSpPr>
          <p:nvPr/>
        </p:nvSpPr>
        <p:spPr>
          <a:xfrm>
            <a:off x="3813796" y="4900156"/>
            <a:ext cx="4781412" cy="1089693"/>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noProof="0" dirty="0">
                <a:latin typeface="Arial" panose="020B0604020202020204" pitchFamily="34" charset="0"/>
                <a:cs typeface="Arial" panose="020B0604020202020204" pitchFamily="34" charset="0"/>
              </a:rPr>
              <a:t>Liraglutide </a:t>
            </a:r>
            <a:r>
              <a:rPr lang="en-US" sz="1800" noProof="0" dirty="0">
                <a:latin typeface="Arial" panose="020B0604020202020204" pitchFamily="34" charset="0"/>
                <a:cs typeface="Arial" panose="020B0604020202020204" pitchFamily="34" charset="0"/>
              </a:rPr>
              <a:t>+ lifestyle changes significantly </a:t>
            </a:r>
            <a:r>
              <a:rPr lang="en-US" sz="1800" b="1" noProof="0" dirty="0">
                <a:latin typeface="Arial" panose="020B0604020202020204" pitchFamily="34" charset="0"/>
                <a:cs typeface="Arial" panose="020B0604020202020204" pitchFamily="34" charset="0"/>
              </a:rPr>
              <a:t>reduced the risk of progression of T2D </a:t>
            </a:r>
            <a:r>
              <a:rPr lang="en-US" sz="1800" noProof="0" dirty="0">
                <a:latin typeface="Arial" panose="020B0604020202020204" pitchFamily="34" charset="0"/>
                <a:cs typeface="Arial" panose="020B0604020202020204" pitchFamily="34" charset="0"/>
              </a:rPr>
              <a:t>compared with placebo</a:t>
            </a:r>
            <a:r>
              <a:rPr lang="en-US" sz="1800" dirty="0">
                <a:latin typeface="Arial" panose="020B0604020202020204" pitchFamily="34" charset="0"/>
                <a:cs typeface="Arial" panose="020B0604020202020204" pitchFamily="34" charset="0"/>
              </a:rPr>
              <a:t> + lifestyle changes</a:t>
            </a:r>
            <a:r>
              <a:rPr lang="en-US" sz="1800" noProof="0" dirty="0">
                <a:latin typeface="Arial" panose="020B0604020202020204" pitchFamily="34" charset="0"/>
                <a:cs typeface="Arial" panose="020B0604020202020204" pitchFamily="34" charset="0"/>
              </a:rPr>
              <a:t> by 79% (P&lt;0.0001)</a:t>
            </a:r>
            <a:r>
              <a:rPr lang="en-US" sz="1800" baseline="30000" noProof="0" dirty="0">
                <a:latin typeface="Arial" panose="020B0604020202020204" pitchFamily="34" charset="0"/>
                <a:cs typeface="Arial" panose="020B0604020202020204" pitchFamily="34" charset="0"/>
              </a:rPr>
              <a:t>3</a:t>
            </a:r>
          </a:p>
        </p:txBody>
      </p:sp>
      <p:sp>
        <p:nvSpPr>
          <p:cNvPr id="11" name="Rectangle: Rounded Corners 10">
            <a:extLst>
              <a:ext uri="{FF2B5EF4-FFF2-40B4-BE49-F238E27FC236}">
                <a16:creationId xmlns:a16="http://schemas.microsoft.com/office/drawing/2014/main" id="{4151A938-3899-AC3F-8BFF-190BE008F37D}"/>
              </a:ext>
            </a:extLst>
          </p:cNvPr>
          <p:cNvSpPr/>
          <p:nvPr/>
        </p:nvSpPr>
        <p:spPr>
          <a:xfrm>
            <a:off x="3702502" y="3959082"/>
            <a:ext cx="5004000" cy="305200"/>
          </a:xfrm>
          <a:prstGeom prst="roundRect">
            <a:avLst>
              <a:gd name="adj" fmla="val 50000"/>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b="1" noProof="0" dirty="0">
                <a:solidFill>
                  <a:schemeClr val="bg1"/>
                </a:solidFill>
                <a:latin typeface="Arial" panose="020B0604020202020204" pitchFamily="34" charset="0"/>
              </a:rPr>
              <a:t>SCALE prediabetes</a:t>
            </a:r>
          </a:p>
        </p:txBody>
      </p:sp>
      <p:sp>
        <p:nvSpPr>
          <p:cNvPr id="16" name="Rectangle 15">
            <a:extLst>
              <a:ext uri="{FF2B5EF4-FFF2-40B4-BE49-F238E27FC236}">
                <a16:creationId xmlns:a16="http://schemas.microsoft.com/office/drawing/2014/main" id="{DC78BF3B-3E63-A3E9-8BF1-3DC9EF1FBBAB}"/>
              </a:ext>
            </a:extLst>
          </p:cNvPr>
          <p:cNvSpPr/>
          <p:nvPr/>
        </p:nvSpPr>
        <p:spPr>
          <a:xfrm>
            <a:off x="829896" y="2096318"/>
            <a:ext cx="4781413" cy="471600"/>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noProof="0" dirty="0">
                <a:solidFill>
                  <a:schemeClr val="accent1"/>
                </a:solidFill>
                <a:latin typeface="Arial" panose="020B0604020202020204" pitchFamily="34" charset="0"/>
              </a:rPr>
              <a:t>Cumulative incidence of T2D</a:t>
            </a:r>
            <a:br>
              <a:rPr lang="en-US" sz="1600" noProof="0" dirty="0">
                <a:solidFill>
                  <a:schemeClr val="accent1"/>
                </a:solidFill>
                <a:latin typeface="Arial" panose="020B0604020202020204" pitchFamily="34" charset="0"/>
              </a:rPr>
            </a:br>
            <a:r>
              <a:rPr lang="en-US" sz="1600" noProof="0" dirty="0">
                <a:solidFill>
                  <a:schemeClr val="accent1"/>
                </a:solidFill>
                <a:latin typeface="Arial" panose="020B0604020202020204" pitchFamily="34" charset="0"/>
              </a:rPr>
              <a:t>Orlistat vs </a:t>
            </a:r>
            <a:r>
              <a:rPr lang="en-US" sz="1600" i="1" noProof="0" dirty="0">
                <a:solidFill>
                  <a:schemeClr val="accent1"/>
                </a:solidFill>
                <a:latin typeface="Arial" panose="020B0604020202020204" pitchFamily="34" charset="0"/>
              </a:rPr>
              <a:t>placebo</a:t>
            </a:r>
            <a:r>
              <a:rPr lang="en-US" sz="1600" noProof="0" dirty="0">
                <a:solidFill>
                  <a:schemeClr val="accent1"/>
                </a:solidFill>
                <a:latin typeface="Arial" panose="020B0604020202020204" pitchFamily="34" charset="0"/>
              </a:rPr>
              <a:t>: 6.2% vs </a:t>
            </a:r>
            <a:r>
              <a:rPr lang="en-US" sz="1600" i="1" noProof="0" dirty="0">
                <a:solidFill>
                  <a:schemeClr val="accent1"/>
                </a:solidFill>
                <a:latin typeface="Arial" panose="020B0604020202020204" pitchFamily="34" charset="0"/>
              </a:rPr>
              <a:t>9.0%</a:t>
            </a:r>
          </a:p>
        </p:txBody>
      </p:sp>
      <p:sp>
        <p:nvSpPr>
          <p:cNvPr id="18" name="Rectangle 17">
            <a:extLst>
              <a:ext uri="{FF2B5EF4-FFF2-40B4-BE49-F238E27FC236}">
                <a16:creationId xmlns:a16="http://schemas.microsoft.com/office/drawing/2014/main" id="{3B226DFA-1AD9-468D-0A98-3D7F1E2BD255}"/>
              </a:ext>
            </a:extLst>
          </p:cNvPr>
          <p:cNvSpPr/>
          <p:nvPr/>
        </p:nvSpPr>
        <p:spPr>
          <a:xfrm>
            <a:off x="6575431" y="2097050"/>
            <a:ext cx="4852885" cy="1018410"/>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600" i="1" noProof="0" dirty="0">
              <a:solidFill>
                <a:schemeClr val="tx1"/>
              </a:solidFill>
              <a:latin typeface="Arial" panose="020B0604020202020204" pitchFamily="34" charset="0"/>
            </a:endParaRPr>
          </a:p>
        </p:txBody>
      </p:sp>
      <p:sp>
        <p:nvSpPr>
          <p:cNvPr id="12" name="Rectangle 11">
            <a:extLst>
              <a:ext uri="{FF2B5EF4-FFF2-40B4-BE49-F238E27FC236}">
                <a16:creationId xmlns:a16="http://schemas.microsoft.com/office/drawing/2014/main" id="{62D208CF-E900-DFF3-F36F-EF72A67EE0E4}"/>
              </a:ext>
            </a:extLst>
          </p:cNvPr>
          <p:cNvSpPr/>
          <p:nvPr/>
        </p:nvSpPr>
        <p:spPr>
          <a:xfrm>
            <a:off x="3813796" y="4296325"/>
            <a:ext cx="4781413" cy="470867"/>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noProof="0" dirty="0">
                <a:solidFill>
                  <a:schemeClr val="tx1"/>
                </a:solidFill>
                <a:latin typeface="Arial" panose="020B0604020202020204" pitchFamily="34" charset="0"/>
              </a:rPr>
              <a:t>Percentage of participants with T2D at week 160</a:t>
            </a:r>
            <a:br>
              <a:rPr lang="en-US" sz="1600" noProof="0" dirty="0">
                <a:solidFill>
                  <a:schemeClr val="tx1"/>
                </a:solidFill>
                <a:latin typeface="Arial" panose="020B0604020202020204" pitchFamily="34" charset="0"/>
              </a:rPr>
            </a:br>
            <a:r>
              <a:rPr lang="en-US" sz="1600" noProof="0" dirty="0">
                <a:solidFill>
                  <a:schemeClr val="tx1"/>
                </a:solidFill>
                <a:latin typeface="Arial" panose="020B0604020202020204" pitchFamily="34" charset="0"/>
              </a:rPr>
              <a:t>liraglutide vs </a:t>
            </a:r>
            <a:r>
              <a:rPr lang="en-US" sz="1600" i="1" noProof="0" dirty="0">
                <a:solidFill>
                  <a:schemeClr val="tx1"/>
                </a:solidFill>
                <a:latin typeface="Arial" panose="020B0604020202020204" pitchFamily="34" charset="0"/>
              </a:rPr>
              <a:t>placebo</a:t>
            </a:r>
            <a:r>
              <a:rPr lang="en-US" sz="1600" noProof="0" dirty="0">
                <a:solidFill>
                  <a:schemeClr val="tx1"/>
                </a:solidFill>
                <a:latin typeface="Arial" panose="020B0604020202020204" pitchFamily="34" charset="0"/>
              </a:rPr>
              <a:t>: 1.8% vs </a:t>
            </a:r>
            <a:r>
              <a:rPr lang="en-US" sz="1600" i="1" noProof="0" dirty="0">
                <a:solidFill>
                  <a:schemeClr val="tx1"/>
                </a:solidFill>
                <a:latin typeface="Arial" panose="020B0604020202020204" pitchFamily="34" charset="0"/>
              </a:rPr>
              <a:t>6.2%</a:t>
            </a:r>
          </a:p>
        </p:txBody>
      </p:sp>
      <p:cxnSp>
        <p:nvCxnSpPr>
          <p:cNvPr id="15" name="Straight Connector 14">
            <a:extLst>
              <a:ext uri="{FF2B5EF4-FFF2-40B4-BE49-F238E27FC236}">
                <a16:creationId xmlns:a16="http://schemas.microsoft.com/office/drawing/2014/main" id="{2D428CB7-0C2E-0DDD-AA37-3232F36D7001}"/>
              </a:ext>
            </a:extLst>
          </p:cNvPr>
          <p:cNvCxnSpPr>
            <a:cxnSpLocks/>
          </p:cNvCxnSpPr>
          <p:nvPr/>
        </p:nvCxnSpPr>
        <p:spPr>
          <a:xfrm>
            <a:off x="2500602" y="2651326"/>
            <a:ext cx="1440000" cy="0"/>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48113-C1C8-6829-2441-A56B92DA0458}"/>
              </a:ext>
            </a:extLst>
          </p:cNvPr>
          <p:cNvCxnSpPr>
            <a:cxnSpLocks/>
          </p:cNvCxnSpPr>
          <p:nvPr/>
        </p:nvCxnSpPr>
        <p:spPr>
          <a:xfrm>
            <a:off x="8281873" y="2651326"/>
            <a:ext cx="1440000" cy="0"/>
          </a:xfrm>
          <a:prstGeom prst="line">
            <a:avLst/>
          </a:prstGeom>
          <a:ln w="28575"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6DE755-EEC7-FDB4-742B-2DDFE4062D3C}"/>
              </a:ext>
            </a:extLst>
          </p:cNvPr>
          <p:cNvCxnSpPr>
            <a:cxnSpLocks/>
          </p:cNvCxnSpPr>
          <p:nvPr/>
        </p:nvCxnSpPr>
        <p:spPr>
          <a:xfrm>
            <a:off x="5484502" y="4859653"/>
            <a:ext cx="1440000" cy="0"/>
          </a:xfrm>
          <a:prstGeom prst="line">
            <a:avLst/>
          </a:prstGeom>
          <a:ln w="28575" cap="rnd">
            <a:solidFill>
              <a:srgbClr val="005AD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A876C26-49D8-576E-C7D2-8937F701D968}"/>
              </a:ext>
            </a:extLst>
          </p:cNvPr>
          <p:cNvSpPr/>
          <p:nvPr/>
        </p:nvSpPr>
        <p:spPr>
          <a:xfrm>
            <a:off x="6651576" y="2096318"/>
            <a:ext cx="4781413" cy="471600"/>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noProof="0" dirty="0">
                <a:solidFill>
                  <a:schemeClr val="tx1"/>
                </a:solidFill>
                <a:latin typeface="Arial" panose="020B0604020202020204" pitchFamily="34" charset="0"/>
              </a:rPr>
              <a:t>Onset of T2D among patients with prediabetes</a:t>
            </a:r>
            <a:br>
              <a:rPr lang="en-US" sz="1600" noProof="0" dirty="0">
                <a:solidFill>
                  <a:schemeClr val="tx1"/>
                </a:solidFill>
                <a:latin typeface="Arial" panose="020B0604020202020204" pitchFamily="34" charset="0"/>
              </a:rPr>
            </a:br>
            <a:r>
              <a:rPr lang="en-US" sz="1600" noProof="0" dirty="0">
                <a:solidFill>
                  <a:schemeClr val="tx1"/>
                </a:solidFill>
                <a:latin typeface="Arial" panose="020B0604020202020204" pitchFamily="34" charset="0"/>
              </a:rPr>
              <a:t>Tirzepatide vs </a:t>
            </a:r>
            <a:r>
              <a:rPr lang="en-US" sz="1600" i="1" noProof="0" dirty="0">
                <a:solidFill>
                  <a:schemeClr val="tx1"/>
                </a:solidFill>
                <a:latin typeface="Arial" panose="020B0604020202020204" pitchFamily="34" charset="0"/>
              </a:rPr>
              <a:t>placebo</a:t>
            </a:r>
            <a:r>
              <a:rPr lang="en-US" sz="1600" noProof="0" dirty="0">
                <a:solidFill>
                  <a:schemeClr val="tx1"/>
                </a:solidFill>
                <a:latin typeface="Arial" panose="020B0604020202020204" pitchFamily="34" charset="0"/>
              </a:rPr>
              <a:t>: 1.3% vs </a:t>
            </a:r>
            <a:r>
              <a:rPr lang="en-US" sz="1600" i="1" noProof="0" dirty="0">
                <a:solidFill>
                  <a:schemeClr val="tx1"/>
                </a:solidFill>
                <a:latin typeface="Arial" panose="020B0604020202020204" pitchFamily="34" charset="0"/>
              </a:rPr>
              <a:t>13.3%</a:t>
            </a:r>
          </a:p>
        </p:txBody>
      </p:sp>
    </p:spTree>
    <p:extLst>
      <p:ext uri="{BB962C8B-B14F-4D97-AF65-F5344CB8AC3E}">
        <p14:creationId xmlns:p14="http://schemas.microsoft.com/office/powerpoint/2010/main" val="267368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1154CD-377F-93C6-03C7-23A40695E073}"/>
              </a:ext>
            </a:extLst>
          </p:cNvPr>
          <p:cNvSpPr/>
          <p:nvPr/>
        </p:nvSpPr>
        <p:spPr>
          <a:xfrm>
            <a:off x="0" y="1676400"/>
            <a:ext cx="12192000" cy="408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01F62074-202D-4D2A-AD04-503A844219EF}"/>
              </a:ext>
            </a:extLst>
          </p:cNvPr>
          <p:cNvSpPr>
            <a:spLocks noGrp="1"/>
          </p:cNvSpPr>
          <p:nvPr>
            <p:ph type="title"/>
          </p:nvPr>
        </p:nvSpPr>
        <p:spPr>
          <a:xfrm>
            <a:off x="536240" y="414320"/>
            <a:ext cx="10896000" cy="1082209"/>
          </a:xfrm>
        </p:spPr>
        <p:txBody>
          <a:bodyPr>
            <a:normAutofit fontScale="90000"/>
          </a:bodyPr>
          <a:lstStyle/>
          <a:p>
            <a:r>
              <a:rPr lang="en-US" sz="3600" noProof="0" dirty="0"/>
              <a:t>T2D remission* after bariatric surgery</a:t>
            </a:r>
            <a:br>
              <a:rPr lang="en-US" noProof="0" dirty="0"/>
            </a:br>
            <a:r>
              <a:rPr lang="en-US" sz="2900" i="1" noProof="0" dirty="0"/>
              <a:t>Major studies on the long-term outcomes for people with obesity and T2D</a:t>
            </a:r>
          </a:p>
        </p:txBody>
      </p:sp>
      <p:sp>
        <p:nvSpPr>
          <p:cNvPr id="4" name="Text Placeholder 3">
            <a:extLst>
              <a:ext uri="{FF2B5EF4-FFF2-40B4-BE49-F238E27FC236}">
                <a16:creationId xmlns:a16="http://schemas.microsoft.com/office/drawing/2014/main" id="{AEB57CC7-2202-41DB-84CB-3E12932BC2B4}"/>
              </a:ext>
            </a:extLst>
          </p:cNvPr>
          <p:cNvSpPr>
            <a:spLocks noGrp="1"/>
          </p:cNvSpPr>
          <p:nvPr>
            <p:ph type="body" sz="quarter" idx="13"/>
          </p:nvPr>
        </p:nvSpPr>
        <p:spPr>
          <a:xfrm>
            <a:off x="536240" y="5860378"/>
            <a:ext cx="10610296" cy="483682"/>
          </a:xfrm>
        </p:spPr>
        <p:txBody>
          <a:bodyPr/>
          <a:lstStyle/>
          <a:p>
            <a:r>
              <a:rPr lang="en-US" noProof="0" dirty="0"/>
              <a:t>*T2D remission should be defined as a return of HbA</a:t>
            </a:r>
            <a:r>
              <a:rPr lang="en-US" baseline="-25000" noProof="0" dirty="0"/>
              <a:t>1c</a:t>
            </a:r>
            <a:r>
              <a:rPr lang="en-US" noProof="0" dirty="0"/>
              <a:t> to &lt;6.5% (&lt;48 mmol/mol) that occurs spontaneously or following an intervention and that persists for at least 3 months in the absence of usual glucose-lowering pharmacotherapy.</a:t>
            </a:r>
            <a:br>
              <a:rPr lang="en-US" noProof="0" dirty="0"/>
            </a:br>
            <a:r>
              <a:rPr lang="en-US" noProof="0" dirty="0"/>
              <a:t>BPD, biliopancreatic diversion; EHR, electronic health records; FU, follow-up; HbA</a:t>
            </a:r>
            <a:r>
              <a:rPr lang="en-US" baseline="-25000" noProof="0" dirty="0"/>
              <a:t>1c</a:t>
            </a:r>
            <a:r>
              <a:rPr lang="en-US" noProof="0" dirty="0"/>
              <a:t>, glycated hemoglobin; LAGB, laparoscopic adjustable gastric banding; RYGB, Roux-en-Y gastric bypass; SOS, Swedish Obese Subjects; </a:t>
            </a:r>
            <a:br>
              <a:rPr lang="en-US" noProof="0" dirty="0"/>
            </a:br>
            <a:r>
              <a:rPr lang="en-US" noProof="0" dirty="0"/>
              <a:t>T2D, type 2 diabetes; VBG, vertical-banded gastroplasty. </a:t>
            </a:r>
            <a:br>
              <a:rPr lang="en-US" noProof="0" dirty="0"/>
            </a:br>
            <a:r>
              <a:rPr lang="en-US" noProof="0" dirty="0"/>
              <a:t>1. Sjöström L et al. N Engl J Med 2004;351:2683–2693; 2. Adams TD et al. JAMA 2012;308:1122–1131; 3. Arterburn DE et al. Obes Surg 2013;23:93–102; 4. Mingrone G et al. Lancet 2015;386:964–973.</a:t>
            </a:r>
          </a:p>
        </p:txBody>
      </p:sp>
      <p:graphicFrame>
        <p:nvGraphicFramePr>
          <p:cNvPr id="5" name="Content Placeholder 8">
            <a:extLst>
              <a:ext uri="{FF2B5EF4-FFF2-40B4-BE49-F238E27FC236}">
                <a16:creationId xmlns:a16="http://schemas.microsoft.com/office/drawing/2014/main" id="{772BF1ED-B826-4CB6-9A41-D785E8AE24FB}"/>
              </a:ext>
            </a:extLst>
          </p:cNvPr>
          <p:cNvGraphicFramePr>
            <a:graphicFrameLocks/>
          </p:cNvGraphicFramePr>
          <p:nvPr>
            <p:extLst>
              <p:ext uri="{D42A27DB-BD31-4B8C-83A1-F6EECF244321}">
                <p14:modId xmlns:p14="http://schemas.microsoft.com/office/powerpoint/2010/main" val="3519536122"/>
              </p:ext>
            </p:extLst>
          </p:nvPr>
        </p:nvGraphicFramePr>
        <p:xfrm>
          <a:off x="1007772" y="2098612"/>
          <a:ext cx="10055084" cy="362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E06C160-A06C-45CA-A3F2-1EAA7EC9EEEF}"/>
              </a:ext>
            </a:extLst>
          </p:cNvPr>
          <p:cNvSpPr txBox="1"/>
          <p:nvPr/>
        </p:nvSpPr>
        <p:spPr>
          <a:xfrm rot="16200000">
            <a:off x="109120" y="3599112"/>
            <a:ext cx="1976824" cy="338554"/>
          </a:xfrm>
          <a:prstGeom prst="rect">
            <a:avLst/>
          </a:prstGeom>
          <a:noFill/>
        </p:spPr>
        <p:txBody>
          <a:bodyPr wrap="none" rtlCol="0" anchor="ctr">
            <a:spAutoFit/>
          </a:bodyPr>
          <a:lstStyle/>
          <a:p>
            <a:pPr algn="ctr" defTabSz="1219170"/>
            <a:r>
              <a:rPr lang="en-US" sz="1600" b="1" noProof="0" dirty="0">
                <a:latin typeface="Arial" panose="020B0604020202020204" pitchFamily="34" charset="0"/>
                <a:cs typeface="Arial" panose="020B0604020202020204" pitchFamily="34" charset="0"/>
              </a:rPr>
              <a:t>T2D remission (%)</a:t>
            </a:r>
          </a:p>
        </p:txBody>
      </p:sp>
      <p:sp>
        <p:nvSpPr>
          <p:cNvPr id="7" name="Rectangle 6">
            <a:extLst>
              <a:ext uri="{FF2B5EF4-FFF2-40B4-BE49-F238E27FC236}">
                <a16:creationId xmlns:a16="http://schemas.microsoft.com/office/drawing/2014/main" id="{F90338C3-EADF-4F86-98CF-8F3FEE629B49}"/>
              </a:ext>
            </a:extLst>
          </p:cNvPr>
          <p:cNvSpPr/>
          <p:nvPr/>
        </p:nvSpPr>
        <p:spPr>
          <a:xfrm>
            <a:off x="1648691" y="1697186"/>
            <a:ext cx="2286000" cy="3580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t"/>
          <a:lstStyle/>
          <a:p>
            <a:pPr algn="ctr" defTabSz="1219080" eaLnBrk="0" hangingPunct="0">
              <a:defRPr/>
            </a:pPr>
            <a:r>
              <a:rPr lang="en-US" sz="1600" b="1" noProof="0" dirty="0">
                <a:solidFill>
                  <a:schemeClr val="accent1"/>
                </a:solidFill>
                <a:latin typeface="Arial" panose="020B0604020202020204" pitchFamily="34" charset="0"/>
                <a:cs typeface="Arial" panose="020B0604020202020204" pitchFamily="34" charset="0"/>
              </a:rPr>
              <a:t>SOS Study</a:t>
            </a:r>
            <a:r>
              <a:rPr lang="en-US" sz="1600" baseline="30000" noProof="0" dirty="0">
                <a:solidFill>
                  <a:schemeClr val="accent1"/>
                </a:solidFill>
                <a:latin typeface="Arial" panose="020B0604020202020204" pitchFamily="34" charset="0"/>
                <a:cs typeface="Arial" panose="020B0604020202020204" pitchFamily="34" charset="0"/>
              </a:rPr>
              <a:t>1</a:t>
            </a:r>
          </a:p>
          <a:p>
            <a:pPr algn="ctr" defTabSz="1219080" eaLnBrk="0" hangingPunct="0">
              <a:defRPr/>
            </a:pPr>
            <a:r>
              <a:rPr lang="en-US" sz="1050" noProof="0" dirty="0">
                <a:solidFill>
                  <a:schemeClr val="accent1"/>
                </a:solidFill>
                <a:latin typeface="Arial" panose="020B0604020202020204" pitchFamily="34" charset="0"/>
                <a:cs typeface="Arial" panose="020B0604020202020204" pitchFamily="34" charset="0"/>
              </a:rPr>
              <a:t>LABG/VBG/RYGB</a:t>
            </a:r>
          </a:p>
          <a:p>
            <a:pPr algn="ctr" defTabSz="1219080" eaLnBrk="0" hangingPunct="0">
              <a:defRPr/>
            </a:pPr>
            <a:r>
              <a:rPr lang="en-US" sz="1050" noProof="0" dirty="0">
                <a:solidFill>
                  <a:schemeClr val="accent1"/>
                </a:solidFill>
                <a:latin typeface="Arial" panose="020B0604020202020204" pitchFamily="34" charset="0"/>
                <a:cs typeface="Arial" panose="020B0604020202020204" pitchFamily="34" charset="0"/>
              </a:rPr>
              <a:t>Weight loss at year 10: 39.5%</a:t>
            </a:r>
            <a:endParaRPr lang="en-US" sz="1050" baseline="30000" noProof="0" dirty="0">
              <a:solidFill>
                <a:schemeClr val="accent1"/>
              </a:solidFill>
              <a:latin typeface="Arial" panose="020B0604020202020204" pitchFamily="34" charset="0"/>
              <a:cs typeface="Arial" panose="020B0604020202020204" pitchFamily="34" charset="0"/>
            </a:endParaRPr>
          </a:p>
          <a:p>
            <a:pPr algn="ctr" defTabSz="1219080" eaLnBrk="0" hangingPunct="0">
              <a:defRPr/>
            </a:pPr>
            <a:endParaRPr lang="en-US" sz="1600" b="1" baseline="30000" noProof="0" dirty="0">
              <a:solidFill>
                <a:schemeClr val="accent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484E499-1796-4A3E-9545-677813B42386}"/>
              </a:ext>
            </a:extLst>
          </p:cNvPr>
          <p:cNvSpPr>
            <a:spLocks/>
          </p:cNvSpPr>
          <p:nvPr/>
        </p:nvSpPr>
        <p:spPr>
          <a:xfrm>
            <a:off x="3962400" y="1697186"/>
            <a:ext cx="2292928" cy="3580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t"/>
          <a:lstStyle/>
          <a:p>
            <a:pPr algn="ctr" defTabSz="1219080" eaLnBrk="0" hangingPunct="0">
              <a:defRPr/>
            </a:pPr>
            <a:r>
              <a:rPr lang="en-US" sz="1600" b="1" noProof="0" dirty="0">
                <a:solidFill>
                  <a:schemeClr val="accent1"/>
                </a:solidFill>
                <a:latin typeface="Arial" panose="020B0604020202020204" pitchFamily="34" charset="0"/>
                <a:cs typeface="Arial" panose="020B0604020202020204" pitchFamily="34" charset="0"/>
              </a:rPr>
              <a:t>Utah Study</a:t>
            </a:r>
            <a:r>
              <a:rPr lang="en-US" sz="1600" baseline="30000" noProof="0" dirty="0">
                <a:solidFill>
                  <a:schemeClr val="accent1"/>
                </a:solidFill>
                <a:latin typeface="Arial" panose="020B0604020202020204" pitchFamily="34" charset="0"/>
                <a:cs typeface="Arial" panose="020B0604020202020204" pitchFamily="34" charset="0"/>
              </a:rPr>
              <a:t>2</a:t>
            </a:r>
          </a:p>
          <a:p>
            <a:pPr algn="ctr" defTabSz="1219080" eaLnBrk="0" hangingPunct="0">
              <a:defRPr/>
            </a:pPr>
            <a:r>
              <a:rPr lang="en-US" sz="1050" noProof="0" dirty="0">
                <a:solidFill>
                  <a:schemeClr val="accent1"/>
                </a:solidFill>
                <a:latin typeface="Arial" panose="020B0604020202020204" pitchFamily="34" charset="0"/>
                <a:cs typeface="Arial" panose="020B0604020202020204" pitchFamily="34" charset="0"/>
              </a:rPr>
              <a:t>RYGB</a:t>
            </a:r>
            <a:br>
              <a:rPr lang="en-US" sz="1050" noProof="0" dirty="0">
                <a:solidFill>
                  <a:schemeClr val="accent1"/>
                </a:solidFill>
                <a:latin typeface="Arial" panose="020B0604020202020204" pitchFamily="34" charset="0"/>
                <a:cs typeface="Arial" panose="020B0604020202020204" pitchFamily="34" charset="0"/>
              </a:rPr>
            </a:br>
            <a:r>
              <a:rPr lang="en-US" sz="1050" noProof="0" dirty="0">
                <a:solidFill>
                  <a:schemeClr val="accent1"/>
                </a:solidFill>
                <a:latin typeface="Arial" panose="020B0604020202020204" pitchFamily="34" charset="0"/>
                <a:cs typeface="Arial" panose="020B0604020202020204" pitchFamily="34" charset="0"/>
              </a:rPr>
              <a:t>Weight loss at year 6: 27.7%</a:t>
            </a:r>
          </a:p>
          <a:p>
            <a:pPr algn="ctr" defTabSz="1219080" eaLnBrk="0" hangingPunct="0">
              <a:defRPr/>
            </a:pPr>
            <a:endParaRPr lang="en-US" sz="1600" b="1" noProof="0" dirty="0">
              <a:solidFill>
                <a:schemeClr val="accent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ACE849A-E589-4587-B289-FCEE74A16910}"/>
              </a:ext>
            </a:extLst>
          </p:cNvPr>
          <p:cNvSpPr>
            <a:spLocks/>
          </p:cNvSpPr>
          <p:nvPr/>
        </p:nvSpPr>
        <p:spPr>
          <a:xfrm>
            <a:off x="6299086" y="1697186"/>
            <a:ext cx="2263024" cy="3580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t"/>
          <a:lstStyle/>
          <a:p>
            <a:pPr algn="ctr" defTabSz="1219080" eaLnBrk="0" hangingPunct="0">
              <a:defRPr/>
            </a:pPr>
            <a:r>
              <a:rPr lang="en-US" sz="1600" b="1" noProof="0" dirty="0">
                <a:solidFill>
                  <a:schemeClr val="accent1"/>
                </a:solidFill>
                <a:latin typeface="Arial" panose="020B0604020202020204" pitchFamily="34" charset="0"/>
                <a:cs typeface="Arial" panose="020B0604020202020204" pitchFamily="34" charset="0"/>
              </a:rPr>
              <a:t>Arterburn et al.</a:t>
            </a:r>
            <a:r>
              <a:rPr lang="en-US" sz="1600" baseline="30000" noProof="0" dirty="0">
                <a:solidFill>
                  <a:schemeClr val="accent1"/>
                </a:solidFill>
                <a:latin typeface="Arial" panose="020B0604020202020204" pitchFamily="34" charset="0"/>
                <a:cs typeface="Arial" panose="020B0604020202020204" pitchFamily="34" charset="0"/>
              </a:rPr>
              <a:t>3</a:t>
            </a:r>
          </a:p>
          <a:p>
            <a:pPr algn="ctr" defTabSz="1219080" eaLnBrk="0" hangingPunct="0">
              <a:defRPr/>
            </a:pPr>
            <a:r>
              <a:rPr lang="en-US" sz="1050" noProof="0" dirty="0">
                <a:solidFill>
                  <a:schemeClr val="accent1"/>
                </a:solidFill>
                <a:latin typeface="Arial" panose="020B0604020202020204" pitchFamily="34" charset="0"/>
                <a:cs typeface="Arial" panose="020B0604020202020204" pitchFamily="34" charset="0"/>
              </a:rPr>
              <a:t>RYGB</a:t>
            </a:r>
          </a:p>
          <a:p>
            <a:pPr algn="ctr" defTabSz="1219080" eaLnBrk="0" hangingPunct="0">
              <a:defRPr/>
            </a:pPr>
            <a:r>
              <a:rPr lang="en-US" sz="1050" noProof="0" dirty="0">
                <a:solidFill>
                  <a:schemeClr val="accent1"/>
                </a:solidFill>
                <a:latin typeface="Arial" panose="020B0604020202020204" pitchFamily="34" charset="0"/>
                <a:cs typeface="Arial" panose="020B0604020202020204" pitchFamily="34" charset="0"/>
              </a:rPr>
              <a:t>EHR data; weight loss not reported</a:t>
            </a:r>
            <a:endParaRPr lang="en-US" sz="1050" baseline="30000" noProof="0" dirty="0">
              <a:solidFill>
                <a:schemeClr val="accent1"/>
              </a:solidFill>
              <a:latin typeface="Arial" panose="020B0604020202020204" pitchFamily="34" charset="0"/>
              <a:cs typeface="Arial" panose="020B0604020202020204" pitchFamily="34" charset="0"/>
            </a:endParaRPr>
          </a:p>
          <a:p>
            <a:pPr algn="ctr" defTabSz="1219080" eaLnBrk="0" hangingPunct="0">
              <a:defRPr/>
            </a:pPr>
            <a:endParaRPr lang="en-US" sz="1600" b="1" baseline="30000" noProof="0" dirty="0">
              <a:solidFill>
                <a:schemeClr val="accent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C211736-8041-4552-A5C5-DFE0A7FB2A5B}"/>
              </a:ext>
            </a:extLst>
          </p:cNvPr>
          <p:cNvSpPr>
            <a:spLocks/>
          </p:cNvSpPr>
          <p:nvPr/>
        </p:nvSpPr>
        <p:spPr>
          <a:xfrm>
            <a:off x="8554606" y="1697186"/>
            <a:ext cx="2293504" cy="3580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t"/>
          <a:lstStyle/>
          <a:p>
            <a:pPr algn="ctr" defTabSz="1219080" eaLnBrk="0" hangingPunct="0">
              <a:defRPr/>
            </a:pPr>
            <a:r>
              <a:rPr lang="en-US" sz="1600" b="1" noProof="0" dirty="0">
                <a:solidFill>
                  <a:schemeClr val="accent1"/>
                </a:solidFill>
                <a:latin typeface="Arial" panose="020B0604020202020204" pitchFamily="34" charset="0"/>
                <a:cs typeface="Arial" panose="020B0604020202020204" pitchFamily="34" charset="0"/>
              </a:rPr>
              <a:t>Mingrone et al.</a:t>
            </a:r>
            <a:r>
              <a:rPr lang="en-US" sz="1600" baseline="30000" noProof="0" dirty="0">
                <a:solidFill>
                  <a:schemeClr val="accent1"/>
                </a:solidFill>
                <a:latin typeface="Arial" panose="020B0604020202020204" pitchFamily="34" charset="0"/>
                <a:cs typeface="Arial" panose="020B0604020202020204" pitchFamily="34" charset="0"/>
              </a:rPr>
              <a:t>4</a:t>
            </a:r>
          </a:p>
          <a:p>
            <a:pPr algn="ctr" defTabSz="1219080" eaLnBrk="0" hangingPunct="0">
              <a:defRPr/>
            </a:pPr>
            <a:r>
              <a:rPr lang="en-US" sz="1050" noProof="0" dirty="0">
                <a:solidFill>
                  <a:schemeClr val="accent1"/>
                </a:solidFill>
                <a:latin typeface="Arial" panose="020B0604020202020204" pitchFamily="34" charset="0"/>
                <a:cs typeface="Arial" panose="020B0604020202020204" pitchFamily="34" charset="0"/>
              </a:rPr>
              <a:t>RYGB/BPD</a:t>
            </a:r>
          </a:p>
          <a:p>
            <a:pPr algn="ctr" defTabSz="1219080" eaLnBrk="0" hangingPunct="0">
              <a:defRPr/>
            </a:pPr>
            <a:r>
              <a:rPr lang="en-US" sz="1050" noProof="0" dirty="0">
                <a:solidFill>
                  <a:schemeClr val="accent1"/>
                </a:solidFill>
                <a:latin typeface="Arial" panose="020B0604020202020204" pitchFamily="34" charset="0"/>
                <a:cs typeface="Arial" panose="020B0604020202020204" pitchFamily="34" charset="0"/>
              </a:rPr>
              <a:t>Weight loss at year 2: </a:t>
            </a:r>
            <a:br>
              <a:rPr lang="en-US" sz="1050" noProof="0" dirty="0">
                <a:solidFill>
                  <a:schemeClr val="accent1"/>
                </a:solidFill>
                <a:latin typeface="Arial" panose="020B0604020202020204" pitchFamily="34" charset="0"/>
                <a:cs typeface="Arial" panose="020B0604020202020204" pitchFamily="34" charset="0"/>
              </a:rPr>
            </a:br>
            <a:r>
              <a:rPr lang="en-US" sz="1050" noProof="0" dirty="0">
                <a:solidFill>
                  <a:schemeClr val="accent1"/>
                </a:solidFill>
                <a:latin typeface="Arial" panose="020B0604020202020204" pitchFamily="34" charset="0"/>
                <a:cs typeface="Arial" panose="020B0604020202020204" pitchFamily="34" charset="0"/>
              </a:rPr>
              <a:t>33.8% (BPD); 33.3% (RYGB)</a:t>
            </a:r>
            <a:endParaRPr lang="en-US" sz="1050" baseline="30000" noProof="0" dirty="0">
              <a:solidFill>
                <a:schemeClr val="accent1"/>
              </a:solidFill>
              <a:latin typeface="Arial" panose="020B0604020202020204" pitchFamily="34" charset="0"/>
              <a:cs typeface="Arial" panose="020B0604020202020204" pitchFamily="34" charset="0"/>
            </a:endParaRPr>
          </a:p>
          <a:p>
            <a:pPr algn="ctr" defTabSz="1219080" eaLnBrk="0" hangingPunct="0">
              <a:defRPr/>
            </a:pPr>
            <a:endParaRPr lang="en-US" sz="1600" b="1" baseline="30000" noProof="0" dirty="0">
              <a:solidFill>
                <a:schemeClr val="accent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01CA12D-2394-42EB-8440-B504A874EBDC}"/>
              </a:ext>
            </a:extLst>
          </p:cNvPr>
          <p:cNvSpPr/>
          <p:nvPr/>
        </p:nvSpPr>
        <p:spPr>
          <a:xfrm>
            <a:off x="1786352" y="1921125"/>
            <a:ext cx="2079063" cy="6358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080" eaLnBrk="0" hangingPunct="0">
              <a:defRPr/>
            </a:pPr>
            <a:endParaRPr lang="en-US" sz="1100" baseline="30000" noProof="0" dirty="0">
              <a:solidFill>
                <a:schemeClr val="tx1">
                  <a:lumMod val="50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7569271-8601-4C3A-A573-05247E6EF84D}"/>
              </a:ext>
            </a:extLst>
          </p:cNvPr>
          <p:cNvSpPr/>
          <p:nvPr/>
        </p:nvSpPr>
        <p:spPr>
          <a:xfrm>
            <a:off x="4081648" y="1950345"/>
            <a:ext cx="2058779" cy="5774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080" eaLnBrk="0" hangingPunct="0">
              <a:defRPr/>
            </a:pPr>
            <a:endParaRPr lang="en-US" sz="1100" noProof="0" dirty="0">
              <a:solidFill>
                <a:schemeClr val="tx1">
                  <a:lumMod val="50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41242D3-E5A3-4F12-B700-CA72FF933AF4}"/>
              </a:ext>
            </a:extLst>
          </p:cNvPr>
          <p:cNvSpPr/>
          <p:nvPr/>
        </p:nvSpPr>
        <p:spPr>
          <a:xfrm>
            <a:off x="6245522" y="1853752"/>
            <a:ext cx="2360911" cy="7706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080" eaLnBrk="0" hangingPunct="0">
              <a:defRPr/>
            </a:pPr>
            <a:endParaRPr lang="en-US" sz="1100" baseline="30000" noProof="0" dirty="0">
              <a:solidFill>
                <a:schemeClr val="tx1">
                  <a:lumMod val="50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AC4EE1A-3FA1-495D-A04B-C78D6E6CD6B2}"/>
              </a:ext>
            </a:extLst>
          </p:cNvPr>
          <p:cNvSpPr/>
          <p:nvPr/>
        </p:nvSpPr>
        <p:spPr>
          <a:xfrm>
            <a:off x="8416994" y="1715272"/>
            <a:ext cx="2612737" cy="104757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080" eaLnBrk="0" hangingPunct="0">
              <a:defRPr/>
            </a:pPr>
            <a:endParaRPr lang="en-US" sz="1100" baseline="30000" noProof="0" dirty="0">
              <a:solidFill>
                <a:schemeClr val="tx1">
                  <a:lumMod val="50000"/>
                </a:schemeClr>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B8B29889-3625-4100-B8E1-CA7AF6585774}"/>
              </a:ext>
            </a:extLst>
          </p:cNvPr>
          <p:cNvCxnSpPr/>
          <p:nvPr/>
        </p:nvCxnSpPr>
        <p:spPr>
          <a:xfrm>
            <a:off x="3953152" y="2068218"/>
            <a:ext cx="0" cy="3162145"/>
          </a:xfrm>
          <a:prstGeom prst="line">
            <a:avLst/>
          </a:prstGeom>
          <a:ln w="12700">
            <a:solidFill>
              <a:schemeClr val="bg1">
                <a:lumMod val="75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465DA67C-A15B-4985-87AD-82728B704961}"/>
              </a:ext>
            </a:extLst>
          </p:cNvPr>
          <p:cNvCxnSpPr/>
          <p:nvPr/>
        </p:nvCxnSpPr>
        <p:spPr>
          <a:xfrm>
            <a:off x="6259472" y="2058058"/>
            <a:ext cx="0" cy="3162145"/>
          </a:xfrm>
          <a:prstGeom prst="line">
            <a:avLst/>
          </a:prstGeom>
          <a:ln w="12700">
            <a:solidFill>
              <a:schemeClr val="bg1">
                <a:lumMod val="75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B0A8072A-E1D0-4BC3-9B9C-F19D5C26BA90}"/>
              </a:ext>
            </a:extLst>
          </p:cNvPr>
          <p:cNvCxnSpPr/>
          <p:nvPr/>
        </p:nvCxnSpPr>
        <p:spPr>
          <a:xfrm>
            <a:off x="8555632" y="2068218"/>
            <a:ext cx="0" cy="3162145"/>
          </a:xfrm>
          <a:prstGeom prst="line">
            <a:avLst/>
          </a:prstGeom>
          <a:ln w="12700">
            <a:solidFill>
              <a:schemeClr val="bg1">
                <a:lumMod val="75000"/>
              </a:schemeClr>
            </a:solidFill>
            <a:prstDash val="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5565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A52C6D0-B876-2EA2-B46E-3DCCEB61E8B6}"/>
              </a:ext>
            </a:extLst>
          </p:cNvPr>
          <p:cNvSpPr/>
          <p:nvPr/>
        </p:nvSpPr>
        <p:spPr>
          <a:xfrm>
            <a:off x="0" y="1891863"/>
            <a:ext cx="12192000" cy="23062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BF3E1739-238B-F6AD-79D0-8C11B5045123}"/>
              </a:ext>
            </a:extLst>
          </p:cNvPr>
          <p:cNvSpPr>
            <a:spLocks noGrp="1"/>
          </p:cNvSpPr>
          <p:nvPr>
            <p:ph type="title"/>
          </p:nvPr>
        </p:nvSpPr>
        <p:spPr/>
        <p:txBody>
          <a:bodyPr/>
          <a:lstStyle/>
          <a:p>
            <a:r>
              <a:rPr lang="en-US" dirty="0"/>
              <a:t>Metabolic dysfunction</a:t>
            </a:r>
            <a:r>
              <a:rPr lang="en-GB" dirty="0">
                <a:solidFill>
                  <a:schemeClr val="tx1"/>
                </a:solidFill>
              </a:rPr>
              <a:t>–</a:t>
            </a:r>
            <a:r>
              <a:rPr lang="en-US" dirty="0"/>
              <a:t>associated steatotic liver disease— MASLD</a:t>
            </a:r>
            <a:endParaRPr lang="en-GB" dirty="0"/>
          </a:p>
        </p:txBody>
      </p:sp>
      <p:sp>
        <p:nvSpPr>
          <p:cNvPr id="3" name="Text Placeholder 2">
            <a:extLst>
              <a:ext uri="{FF2B5EF4-FFF2-40B4-BE49-F238E27FC236}">
                <a16:creationId xmlns:a16="http://schemas.microsoft.com/office/drawing/2014/main" id="{CED2C3B7-9BD9-FFF4-60C7-EF7EF9B7654A}"/>
              </a:ext>
            </a:extLst>
          </p:cNvPr>
          <p:cNvSpPr>
            <a:spLocks noGrp="1"/>
          </p:cNvSpPr>
          <p:nvPr>
            <p:ph type="body" sz="quarter" idx="13"/>
          </p:nvPr>
        </p:nvSpPr>
        <p:spPr/>
        <p:txBody>
          <a:bodyPr/>
          <a:lstStyle/>
          <a:p>
            <a:pPr>
              <a:spcAft>
                <a:spcPts val="0"/>
              </a:spcAft>
            </a:pPr>
            <a:r>
              <a:rPr lang="en-US" dirty="0"/>
              <a:t>BMI, body mass index; </a:t>
            </a:r>
            <a:r>
              <a:rPr lang="en-GB" dirty="0"/>
              <a:t>HDL-C, high-density lipoprotein cholesterol; </a:t>
            </a:r>
            <a:r>
              <a:rPr lang="en-US" dirty="0"/>
              <a:t>MASLD, metabolic dysfunction</a:t>
            </a:r>
            <a:r>
              <a:rPr lang="en-GB" dirty="0">
                <a:solidFill>
                  <a:schemeClr val="tx1"/>
                </a:solidFill>
              </a:rPr>
              <a:t>–</a:t>
            </a:r>
            <a:r>
              <a:rPr lang="en-US" dirty="0"/>
              <a:t>associated steatotic liver disease; T2D, </a:t>
            </a:r>
            <a:r>
              <a:rPr lang="en-GB" dirty="0"/>
              <a:t>type 2 diabetes; TG, triglyceride</a:t>
            </a:r>
            <a:r>
              <a:rPr lang="en-US" dirty="0"/>
              <a:t>.</a:t>
            </a:r>
          </a:p>
          <a:p>
            <a:pPr>
              <a:spcAft>
                <a:spcPts val="0"/>
              </a:spcAft>
            </a:pPr>
            <a:r>
              <a:rPr lang="fi-FI" dirty="0"/>
              <a:t>Rinella ME et al. Hepatology 2023;78:1966</a:t>
            </a:r>
            <a:r>
              <a:rPr lang="en-US" dirty="0"/>
              <a:t>–</a:t>
            </a:r>
            <a:r>
              <a:rPr lang="fi-FI" dirty="0"/>
              <a:t>1986.</a:t>
            </a:r>
            <a:endParaRPr lang="en-GB" dirty="0"/>
          </a:p>
        </p:txBody>
      </p:sp>
      <p:sp>
        <p:nvSpPr>
          <p:cNvPr id="26" name="TextBox 25">
            <a:extLst>
              <a:ext uri="{FF2B5EF4-FFF2-40B4-BE49-F238E27FC236}">
                <a16:creationId xmlns:a16="http://schemas.microsoft.com/office/drawing/2014/main" id="{866BFB0E-0830-3A18-3214-B908E2F705BD}"/>
              </a:ext>
            </a:extLst>
          </p:cNvPr>
          <p:cNvSpPr txBox="1"/>
          <p:nvPr/>
        </p:nvSpPr>
        <p:spPr>
          <a:xfrm>
            <a:off x="685802" y="2272422"/>
            <a:ext cx="2245290" cy="369332"/>
          </a:xfrm>
          <a:prstGeom prst="rect">
            <a:avLst/>
          </a:prstGeom>
          <a:noFill/>
        </p:spPr>
        <p:txBody>
          <a:bodyPr wrap="square">
            <a:spAutoFit/>
          </a:bodyPr>
          <a:lstStyle/>
          <a:p>
            <a:pPr algn="ctr"/>
            <a:r>
              <a:rPr lang="en-GB" b="1" i="0" u="none" strike="noStrike" baseline="0" dirty="0"/>
              <a:t>Hepatic steatosis</a:t>
            </a:r>
          </a:p>
        </p:txBody>
      </p:sp>
      <p:grpSp>
        <p:nvGrpSpPr>
          <p:cNvPr id="27" name="Graphic 109">
            <a:extLst>
              <a:ext uri="{FF2B5EF4-FFF2-40B4-BE49-F238E27FC236}">
                <a16:creationId xmlns:a16="http://schemas.microsoft.com/office/drawing/2014/main" id="{4DCF3A3C-7CBE-0E39-0B04-3C9E337304EE}"/>
              </a:ext>
            </a:extLst>
          </p:cNvPr>
          <p:cNvGrpSpPr/>
          <p:nvPr/>
        </p:nvGrpSpPr>
        <p:grpSpPr>
          <a:xfrm>
            <a:off x="1436892" y="2941532"/>
            <a:ext cx="780888" cy="849076"/>
            <a:chOff x="3652450" y="4450728"/>
            <a:chExt cx="763022" cy="761750"/>
          </a:xfrm>
          <a:gradFill>
            <a:gsLst>
              <a:gs pos="0">
                <a:schemeClr val="accent4">
                  <a:lumMod val="75000"/>
                </a:schemeClr>
              </a:gs>
              <a:gs pos="79000">
                <a:schemeClr val="tx2"/>
              </a:gs>
            </a:gsLst>
            <a:lin ang="8100000" scaled="1"/>
          </a:gradFill>
        </p:grpSpPr>
        <p:sp>
          <p:nvSpPr>
            <p:cNvPr id="28" name="Freeform: Shape 124">
              <a:extLst>
                <a:ext uri="{FF2B5EF4-FFF2-40B4-BE49-F238E27FC236}">
                  <a16:creationId xmlns:a16="http://schemas.microsoft.com/office/drawing/2014/main" id="{908F18B5-F085-5631-22D2-AA94C8998BA6}"/>
                </a:ext>
              </a:extLst>
            </p:cNvPr>
            <p:cNvSpPr/>
            <p:nvPr/>
          </p:nvSpPr>
          <p:spPr>
            <a:xfrm>
              <a:off x="3910962" y="4450728"/>
              <a:ext cx="504510" cy="348991"/>
            </a:xfrm>
            <a:custGeom>
              <a:avLst/>
              <a:gdLst>
                <a:gd name="connsiteX0" fmla="*/ 498979 w 504510"/>
                <a:gd name="connsiteY0" fmla="*/ 146945 h 348991"/>
                <a:gd name="connsiteX1" fmla="*/ 322377 w 504510"/>
                <a:gd name="connsiteY1" fmla="*/ 144753 h 348991"/>
                <a:gd name="connsiteX2" fmla="*/ 290491 w 504510"/>
                <a:gd name="connsiteY2" fmla="*/ 150357 h 348991"/>
                <a:gd name="connsiteX3" fmla="*/ 222060 w 504510"/>
                <a:gd name="connsiteY3" fmla="*/ 156813 h 348991"/>
                <a:gd name="connsiteX4" fmla="*/ 222060 w 504510"/>
                <a:gd name="connsiteY4" fmla="*/ 49662 h 348991"/>
                <a:gd name="connsiteX5" fmla="*/ 172398 w 504510"/>
                <a:gd name="connsiteY5" fmla="*/ 0 h 348991"/>
                <a:gd name="connsiteX6" fmla="*/ 122736 w 504510"/>
                <a:gd name="connsiteY6" fmla="*/ 49662 h 348991"/>
                <a:gd name="connsiteX7" fmla="*/ 122736 w 504510"/>
                <a:gd name="connsiteY7" fmla="*/ 149134 h 348991"/>
                <a:gd name="connsiteX8" fmla="*/ 10371 w 504510"/>
                <a:gd name="connsiteY8" fmla="*/ 147524 h 348991"/>
                <a:gd name="connsiteX9" fmla="*/ 30 w 504510"/>
                <a:gd name="connsiteY9" fmla="*/ 159499 h 348991"/>
                <a:gd name="connsiteX10" fmla="*/ 12006 w 504510"/>
                <a:gd name="connsiteY10" fmla="*/ 169840 h 348991"/>
                <a:gd name="connsiteX11" fmla="*/ 138391 w 504510"/>
                <a:gd name="connsiteY11" fmla="*/ 173762 h 348991"/>
                <a:gd name="connsiteX12" fmla="*/ 147556 w 504510"/>
                <a:gd name="connsiteY12" fmla="*/ 175069 h 348991"/>
                <a:gd name="connsiteX13" fmla="*/ 153412 w 504510"/>
                <a:gd name="connsiteY13" fmla="*/ 175794 h 348991"/>
                <a:gd name="connsiteX14" fmla="*/ 156563 w 504510"/>
                <a:gd name="connsiteY14" fmla="*/ 176178 h 348991"/>
                <a:gd name="connsiteX15" fmla="*/ 164384 w 504510"/>
                <a:gd name="connsiteY15" fmla="*/ 176998 h 348991"/>
                <a:gd name="connsiteX16" fmla="*/ 165487 w 504510"/>
                <a:gd name="connsiteY16" fmla="*/ 177109 h 348991"/>
                <a:gd name="connsiteX17" fmla="*/ 294183 w 504510"/>
                <a:gd name="connsiteY17" fmla="*/ 172427 h 348991"/>
                <a:gd name="connsiteX18" fmla="*/ 326324 w 504510"/>
                <a:gd name="connsiteY18" fmla="*/ 166779 h 348991"/>
                <a:gd name="connsiteX19" fmla="*/ 428774 w 504510"/>
                <a:gd name="connsiteY19" fmla="*/ 151523 h 348991"/>
                <a:gd name="connsiteX20" fmla="*/ 478734 w 504510"/>
                <a:gd name="connsiteY20" fmla="*/ 156488 h 348991"/>
                <a:gd name="connsiteX21" fmla="*/ 363036 w 504510"/>
                <a:gd name="connsiteY21" fmla="*/ 329667 h 348991"/>
                <a:gd name="connsiteX22" fmla="*/ 362581 w 504510"/>
                <a:gd name="connsiteY22" fmla="*/ 345483 h 348991"/>
                <a:gd name="connsiteX23" fmla="*/ 370718 w 504510"/>
                <a:gd name="connsiteY23" fmla="*/ 348991 h 348991"/>
                <a:gd name="connsiteX24" fmla="*/ 378396 w 504510"/>
                <a:gd name="connsiteY24" fmla="*/ 345938 h 348991"/>
                <a:gd name="connsiteX25" fmla="*/ 474358 w 504510"/>
                <a:gd name="connsiteY25" fmla="*/ 244075 h 348991"/>
                <a:gd name="connsiteX26" fmla="*/ 498979 w 504510"/>
                <a:gd name="connsiteY26" fmla="*/ 146945 h 348991"/>
                <a:gd name="connsiteX27" fmla="*/ 199683 w 504510"/>
                <a:gd name="connsiteY27" fmla="*/ 156761 h 348991"/>
                <a:gd name="connsiteX28" fmla="*/ 172949 w 504510"/>
                <a:gd name="connsiteY28" fmla="*/ 155302 h 348991"/>
                <a:gd name="connsiteX29" fmla="*/ 171957 w 504510"/>
                <a:gd name="connsiteY29" fmla="*/ 155222 h 348991"/>
                <a:gd name="connsiteX30" fmla="*/ 166569 w 504510"/>
                <a:gd name="connsiteY30" fmla="*/ 154725 h 348991"/>
                <a:gd name="connsiteX31" fmla="*/ 163358 w 504510"/>
                <a:gd name="connsiteY31" fmla="*/ 154399 h 348991"/>
                <a:gd name="connsiteX32" fmla="*/ 159034 w 504510"/>
                <a:gd name="connsiteY32" fmla="*/ 153937 h 348991"/>
                <a:gd name="connsiteX33" fmla="*/ 151482 w 504510"/>
                <a:gd name="connsiteY33" fmla="*/ 153015 h 348991"/>
                <a:gd name="connsiteX34" fmla="*/ 149419 w 504510"/>
                <a:gd name="connsiteY34" fmla="*/ 152731 h 348991"/>
                <a:gd name="connsiteX35" fmla="*/ 145112 w 504510"/>
                <a:gd name="connsiteY35" fmla="*/ 152117 h 348991"/>
                <a:gd name="connsiteX36" fmla="*/ 145112 w 504510"/>
                <a:gd name="connsiteY36" fmla="*/ 49661 h 348991"/>
                <a:gd name="connsiteX37" fmla="*/ 172398 w 504510"/>
                <a:gd name="connsiteY37" fmla="*/ 22377 h 348991"/>
                <a:gd name="connsiteX38" fmla="*/ 199682 w 504510"/>
                <a:gd name="connsiteY38" fmla="*/ 49661 h 348991"/>
                <a:gd name="connsiteX39" fmla="*/ 199682 w 504510"/>
                <a:gd name="connsiteY39" fmla="*/ 156761 h 3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510" h="348991">
                  <a:moveTo>
                    <a:pt x="498979" y="146945"/>
                  </a:moveTo>
                  <a:cubicBezTo>
                    <a:pt x="485275" y="117880"/>
                    <a:pt x="420157" y="127206"/>
                    <a:pt x="322377" y="144753"/>
                  </a:cubicBezTo>
                  <a:cubicBezTo>
                    <a:pt x="311036" y="146785"/>
                    <a:pt x="300326" y="148708"/>
                    <a:pt x="290491" y="150357"/>
                  </a:cubicBezTo>
                  <a:cubicBezTo>
                    <a:pt x="267700" y="154177"/>
                    <a:pt x="244843" y="156316"/>
                    <a:pt x="222060" y="156813"/>
                  </a:cubicBezTo>
                  <a:lnTo>
                    <a:pt x="222060" y="49662"/>
                  </a:lnTo>
                  <a:cubicBezTo>
                    <a:pt x="222060" y="22278"/>
                    <a:pt x="199782" y="0"/>
                    <a:pt x="172398" y="0"/>
                  </a:cubicBezTo>
                  <a:cubicBezTo>
                    <a:pt x="145014" y="0"/>
                    <a:pt x="122736" y="22278"/>
                    <a:pt x="122736" y="49662"/>
                  </a:cubicBezTo>
                  <a:lnTo>
                    <a:pt x="122736" y="149134"/>
                  </a:lnTo>
                  <a:cubicBezTo>
                    <a:pt x="87656" y="145176"/>
                    <a:pt x="49964" y="144623"/>
                    <a:pt x="10371" y="147524"/>
                  </a:cubicBezTo>
                  <a:cubicBezTo>
                    <a:pt x="4209" y="147976"/>
                    <a:pt x="-420" y="153337"/>
                    <a:pt x="30" y="159499"/>
                  </a:cubicBezTo>
                  <a:cubicBezTo>
                    <a:pt x="480" y="165661"/>
                    <a:pt x="5829" y="170286"/>
                    <a:pt x="12006" y="169840"/>
                  </a:cubicBezTo>
                  <a:cubicBezTo>
                    <a:pt x="57187" y="166533"/>
                    <a:pt x="99706" y="167850"/>
                    <a:pt x="138391" y="173762"/>
                  </a:cubicBezTo>
                  <a:cubicBezTo>
                    <a:pt x="141436" y="174227"/>
                    <a:pt x="144491" y="174662"/>
                    <a:pt x="147556" y="175069"/>
                  </a:cubicBezTo>
                  <a:cubicBezTo>
                    <a:pt x="149505" y="175329"/>
                    <a:pt x="151459" y="175557"/>
                    <a:pt x="153412" y="175794"/>
                  </a:cubicBezTo>
                  <a:cubicBezTo>
                    <a:pt x="154464" y="175920"/>
                    <a:pt x="155510" y="176059"/>
                    <a:pt x="156563" y="176178"/>
                  </a:cubicBezTo>
                  <a:cubicBezTo>
                    <a:pt x="159168" y="176476"/>
                    <a:pt x="161775" y="176741"/>
                    <a:pt x="164384" y="176998"/>
                  </a:cubicBezTo>
                  <a:cubicBezTo>
                    <a:pt x="164753" y="177034"/>
                    <a:pt x="165118" y="177075"/>
                    <a:pt x="165487" y="177109"/>
                  </a:cubicBezTo>
                  <a:cubicBezTo>
                    <a:pt x="208071" y="181176"/>
                    <a:pt x="251242" y="179624"/>
                    <a:pt x="294183" y="172427"/>
                  </a:cubicBezTo>
                  <a:cubicBezTo>
                    <a:pt x="304146" y="170759"/>
                    <a:pt x="314919" y="168827"/>
                    <a:pt x="326324" y="166779"/>
                  </a:cubicBezTo>
                  <a:cubicBezTo>
                    <a:pt x="359957" y="160745"/>
                    <a:pt x="398075" y="153904"/>
                    <a:pt x="428774" y="151523"/>
                  </a:cubicBezTo>
                  <a:cubicBezTo>
                    <a:pt x="474189" y="148009"/>
                    <a:pt x="478697" y="156405"/>
                    <a:pt x="478734" y="156488"/>
                  </a:cubicBezTo>
                  <a:cubicBezTo>
                    <a:pt x="497985" y="197321"/>
                    <a:pt x="432136" y="264428"/>
                    <a:pt x="363036" y="329667"/>
                  </a:cubicBezTo>
                  <a:cubicBezTo>
                    <a:pt x="358543" y="333908"/>
                    <a:pt x="358340" y="340990"/>
                    <a:pt x="362581" y="345483"/>
                  </a:cubicBezTo>
                  <a:cubicBezTo>
                    <a:pt x="364783" y="347815"/>
                    <a:pt x="367747" y="348991"/>
                    <a:pt x="370718" y="348991"/>
                  </a:cubicBezTo>
                  <a:cubicBezTo>
                    <a:pt x="373475" y="348991"/>
                    <a:pt x="376235" y="347978"/>
                    <a:pt x="378396" y="345938"/>
                  </a:cubicBezTo>
                  <a:cubicBezTo>
                    <a:pt x="411922" y="314288"/>
                    <a:pt x="449748" y="277705"/>
                    <a:pt x="474358" y="244075"/>
                  </a:cubicBezTo>
                  <a:cubicBezTo>
                    <a:pt x="503178" y="204699"/>
                    <a:pt x="511230" y="172929"/>
                    <a:pt x="498979" y="146945"/>
                  </a:cubicBezTo>
                  <a:close/>
                  <a:moveTo>
                    <a:pt x="199683" y="156761"/>
                  </a:moveTo>
                  <a:cubicBezTo>
                    <a:pt x="190746" y="156530"/>
                    <a:pt x="181822" y="156040"/>
                    <a:pt x="172949" y="155302"/>
                  </a:cubicBezTo>
                  <a:cubicBezTo>
                    <a:pt x="172618" y="155274"/>
                    <a:pt x="172289" y="155250"/>
                    <a:pt x="171957" y="155222"/>
                  </a:cubicBezTo>
                  <a:cubicBezTo>
                    <a:pt x="170159" y="155068"/>
                    <a:pt x="168365" y="154900"/>
                    <a:pt x="166569" y="154725"/>
                  </a:cubicBezTo>
                  <a:cubicBezTo>
                    <a:pt x="165498" y="154621"/>
                    <a:pt x="164426" y="154511"/>
                    <a:pt x="163358" y="154399"/>
                  </a:cubicBezTo>
                  <a:cubicBezTo>
                    <a:pt x="161915" y="154249"/>
                    <a:pt x="160472" y="154100"/>
                    <a:pt x="159034" y="153937"/>
                  </a:cubicBezTo>
                  <a:cubicBezTo>
                    <a:pt x="156514" y="153649"/>
                    <a:pt x="153997" y="153345"/>
                    <a:pt x="151482" y="153015"/>
                  </a:cubicBezTo>
                  <a:cubicBezTo>
                    <a:pt x="150793" y="152925"/>
                    <a:pt x="150108" y="152825"/>
                    <a:pt x="149419" y="152731"/>
                  </a:cubicBezTo>
                  <a:cubicBezTo>
                    <a:pt x="147982" y="152536"/>
                    <a:pt x="146547" y="152326"/>
                    <a:pt x="145112" y="152117"/>
                  </a:cubicBezTo>
                  <a:lnTo>
                    <a:pt x="145112" y="49661"/>
                  </a:lnTo>
                  <a:cubicBezTo>
                    <a:pt x="145114" y="34616"/>
                    <a:pt x="157353" y="22377"/>
                    <a:pt x="172398" y="22377"/>
                  </a:cubicBezTo>
                  <a:cubicBezTo>
                    <a:pt x="187442" y="22377"/>
                    <a:pt x="199682" y="34616"/>
                    <a:pt x="199682" y="49661"/>
                  </a:cubicBezTo>
                  <a:lnTo>
                    <a:pt x="199682" y="156761"/>
                  </a:lnTo>
                  <a:close/>
                </a:path>
              </a:pathLst>
            </a:custGeom>
            <a:solidFill>
              <a:schemeClr val="tx1"/>
            </a:solidFill>
            <a:ln w="6350" cap="flat">
              <a:solidFill>
                <a:schemeClr val="tx1"/>
              </a:solidFill>
              <a:prstDash val="solid"/>
              <a:miter/>
            </a:ln>
          </p:spPr>
          <p:txBody>
            <a:bodyPr rtlCol="0" anchor="ctr"/>
            <a:lstStyle/>
            <a:p>
              <a:endParaRPr lang="en-US" noProof="0" dirty="0">
                <a:latin typeface="Arial" panose="020B0604020202020204" pitchFamily="34" charset="0"/>
              </a:endParaRPr>
            </a:p>
          </p:txBody>
        </p:sp>
        <p:sp>
          <p:nvSpPr>
            <p:cNvPr id="29" name="Freeform: Shape 125">
              <a:extLst>
                <a:ext uri="{FF2B5EF4-FFF2-40B4-BE49-F238E27FC236}">
                  <a16:creationId xmlns:a16="http://schemas.microsoft.com/office/drawing/2014/main" id="{58A5D963-ABD0-E0E9-228F-7D0938E46292}"/>
                </a:ext>
              </a:extLst>
            </p:cNvPr>
            <p:cNvSpPr/>
            <p:nvPr/>
          </p:nvSpPr>
          <p:spPr>
            <a:xfrm>
              <a:off x="3652450" y="4719073"/>
              <a:ext cx="611359" cy="493405"/>
            </a:xfrm>
            <a:custGeom>
              <a:avLst/>
              <a:gdLst>
                <a:gd name="connsiteX0" fmla="*/ 608313 w 611359"/>
                <a:gd name="connsiteY0" fmla="*/ 89121 h 493405"/>
                <a:gd name="connsiteX1" fmla="*/ 592496 w 611359"/>
                <a:gd name="connsiteY1" fmla="*/ 88653 h 493405"/>
                <a:gd name="connsiteX2" fmla="*/ 521541 w 611359"/>
                <a:gd name="connsiteY2" fmla="*/ 160118 h 493405"/>
                <a:gd name="connsiteX3" fmla="*/ 477257 w 611359"/>
                <a:gd name="connsiteY3" fmla="*/ 203340 h 493405"/>
                <a:gd name="connsiteX4" fmla="*/ 490403 w 611359"/>
                <a:gd name="connsiteY4" fmla="*/ 178366 h 493405"/>
                <a:gd name="connsiteX5" fmla="*/ 510775 w 611359"/>
                <a:gd name="connsiteY5" fmla="*/ 7321 h 493405"/>
                <a:gd name="connsiteX6" fmla="*/ 496406 w 611359"/>
                <a:gd name="connsiteY6" fmla="*/ 696 h 493405"/>
                <a:gd name="connsiteX7" fmla="*/ 489783 w 611359"/>
                <a:gd name="connsiteY7" fmla="*/ 15066 h 493405"/>
                <a:gd name="connsiteX8" fmla="*/ 422515 w 611359"/>
                <a:gd name="connsiteY8" fmla="*/ 244809 h 493405"/>
                <a:gd name="connsiteX9" fmla="*/ 364388 w 611359"/>
                <a:gd name="connsiteY9" fmla="*/ 280971 h 493405"/>
                <a:gd name="connsiteX10" fmla="*/ 357099 w 611359"/>
                <a:gd name="connsiteY10" fmla="*/ 285054 h 493405"/>
                <a:gd name="connsiteX11" fmla="*/ 356559 w 611359"/>
                <a:gd name="connsiteY11" fmla="*/ 285354 h 493405"/>
                <a:gd name="connsiteX12" fmla="*/ 299960 w 611359"/>
                <a:gd name="connsiteY12" fmla="*/ 313754 h 493405"/>
                <a:gd name="connsiteX13" fmla="*/ 299009 w 611359"/>
                <a:gd name="connsiteY13" fmla="*/ 314267 h 493405"/>
                <a:gd name="connsiteX14" fmla="*/ 268494 w 611359"/>
                <a:gd name="connsiteY14" fmla="*/ 326824 h 493405"/>
                <a:gd name="connsiteX15" fmla="*/ 267356 w 611359"/>
                <a:gd name="connsiteY15" fmla="*/ 327172 h 493405"/>
                <a:gd name="connsiteX16" fmla="*/ 241389 w 611359"/>
                <a:gd name="connsiteY16" fmla="*/ 335266 h 493405"/>
                <a:gd name="connsiteX17" fmla="*/ 240940 w 611359"/>
                <a:gd name="connsiteY17" fmla="*/ 335373 h 493405"/>
                <a:gd name="connsiteX18" fmla="*/ 240863 w 611359"/>
                <a:gd name="connsiteY18" fmla="*/ 335393 h 493405"/>
                <a:gd name="connsiteX19" fmla="*/ 237526 w 611359"/>
                <a:gd name="connsiteY19" fmla="*/ 336220 h 493405"/>
                <a:gd name="connsiteX20" fmla="*/ 236177 w 611359"/>
                <a:gd name="connsiteY20" fmla="*/ 336582 h 493405"/>
                <a:gd name="connsiteX21" fmla="*/ 234432 w 611359"/>
                <a:gd name="connsiteY21" fmla="*/ 337086 h 493405"/>
                <a:gd name="connsiteX22" fmla="*/ 230505 w 611359"/>
                <a:gd name="connsiteY22" fmla="*/ 338312 h 493405"/>
                <a:gd name="connsiteX23" fmla="*/ 230206 w 611359"/>
                <a:gd name="connsiteY23" fmla="*/ 338409 h 493405"/>
                <a:gd name="connsiteX24" fmla="*/ 230172 w 611359"/>
                <a:gd name="connsiteY24" fmla="*/ 338423 h 493405"/>
                <a:gd name="connsiteX25" fmla="*/ 126898 w 611359"/>
                <a:gd name="connsiteY25" fmla="*/ 415527 h 493405"/>
                <a:gd name="connsiteX26" fmla="*/ 40806 w 611359"/>
                <a:gd name="connsiteY26" fmla="*/ 469549 h 493405"/>
                <a:gd name="connsiteX27" fmla="*/ 26246 w 611359"/>
                <a:gd name="connsiteY27" fmla="*/ 348868 h 493405"/>
                <a:gd name="connsiteX28" fmla="*/ 30559 w 611359"/>
                <a:gd name="connsiteY28" fmla="*/ 248311 h 493405"/>
                <a:gd name="connsiteX29" fmla="*/ 30073 w 611359"/>
                <a:gd name="connsiteY29" fmla="*/ 191572 h 493405"/>
                <a:gd name="connsiteX30" fmla="*/ 19201 w 611359"/>
                <a:gd name="connsiteY30" fmla="*/ 180076 h 493405"/>
                <a:gd name="connsiteX31" fmla="*/ 7705 w 611359"/>
                <a:gd name="connsiteY31" fmla="*/ 190947 h 493405"/>
                <a:gd name="connsiteX32" fmla="*/ 8205 w 611359"/>
                <a:gd name="connsiteY32" fmla="*/ 249246 h 493405"/>
                <a:gd name="connsiteX33" fmla="*/ 3951 w 611359"/>
                <a:gd name="connsiteY33" fmla="*/ 346981 h 493405"/>
                <a:gd name="connsiteX34" fmla="*/ 33350 w 611359"/>
                <a:gd name="connsiteY34" fmla="*/ 490644 h 493405"/>
                <a:gd name="connsiteX35" fmla="*/ 49286 w 611359"/>
                <a:gd name="connsiteY35" fmla="*/ 493406 h 493405"/>
                <a:gd name="connsiteX36" fmla="*/ 142691 w 611359"/>
                <a:gd name="connsiteY36" fmla="*/ 431382 h 493405"/>
                <a:gd name="connsiteX37" fmla="*/ 223520 w 611359"/>
                <a:gd name="connsiteY37" fmla="*/ 365376 h 493405"/>
                <a:gd name="connsiteX38" fmla="*/ 201467 w 611359"/>
                <a:gd name="connsiteY38" fmla="*/ 424348 h 493405"/>
                <a:gd name="connsiteX39" fmla="*/ 194011 w 611359"/>
                <a:gd name="connsiteY39" fmla="*/ 446535 h 493405"/>
                <a:gd name="connsiteX40" fmla="*/ 204427 w 611359"/>
                <a:gd name="connsiteY40" fmla="*/ 467494 h 493405"/>
                <a:gd name="connsiteX41" fmla="*/ 224504 w 611359"/>
                <a:gd name="connsiteY41" fmla="*/ 475044 h 493405"/>
                <a:gd name="connsiteX42" fmla="*/ 238201 w 611359"/>
                <a:gd name="connsiteY42" fmla="*/ 471800 h 493405"/>
                <a:gd name="connsiteX43" fmla="*/ 247575 w 611359"/>
                <a:gd name="connsiteY43" fmla="*/ 464535 h 493405"/>
                <a:gd name="connsiteX44" fmla="*/ 283539 w 611359"/>
                <a:gd name="connsiteY44" fmla="*/ 344947 h 493405"/>
                <a:gd name="connsiteX45" fmla="*/ 293357 w 611359"/>
                <a:gd name="connsiteY45" fmla="*/ 340983 h 493405"/>
                <a:gd name="connsiteX46" fmla="*/ 293357 w 611359"/>
                <a:gd name="connsiteY46" fmla="*/ 442586 h 493405"/>
                <a:gd name="connsiteX47" fmla="*/ 343019 w 611359"/>
                <a:gd name="connsiteY47" fmla="*/ 492248 h 493405"/>
                <a:gd name="connsiteX48" fmla="*/ 392681 w 611359"/>
                <a:gd name="connsiteY48" fmla="*/ 442586 h 493405"/>
                <a:gd name="connsiteX49" fmla="*/ 392681 w 611359"/>
                <a:gd name="connsiteY49" fmla="*/ 322411 h 493405"/>
                <a:gd name="connsiteX50" fmla="*/ 457954 w 611359"/>
                <a:gd name="connsiteY50" fmla="*/ 374152 h 493405"/>
                <a:gd name="connsiteX51" fmla="*/ 469584 w 611359"/>
                <a:gd name="connsiteY51" fmla="*/ 376459 h 493405"/>
                <a:gd name="connsiteX52" fmla="*/ 497871 w 611359"/>
                <a:gd name="connsiteY52" fmla="*/ 357512 h 493405"/>
                <a:gd name="connsiteX53" fmla="*/ 481230 w 611359"/>
                <a:gd name="connsiteY53" fmla="*/ 317591 h 493405"/>
                <a:gd name="connsiteX54" fmla="*/ 431205 w 611359"/>
                <a:gd name="connsiteY54" fmla="*/ 266136 h 493405"/>
                <a:gd name="connsiteX55" fmla="*/ 538439 w 611359"/>
                <a:gd name="connsiteY55" fmla="*/ 174791 h 493405"/>
                <a:gd name="connsiteX56" fmla="*/ 607849 w 611359"/>
                <a:gd name="connsiteY56" fmla="*/ 104931 h 493405"/>
                <a:gd name="connsiteX57" fmla="*/ 608313 w 611359"/>
                <a:gd name="connsiteY57" fmla="*/ 89121 h 493405"/>
                <a:gd name="connsiteX58" fmla="*/ 230707 w 611359"/>
                <a:gd name="connsiteY58" fmla="*/ 449835 h 493405"/>
                <a:gd name="connsiteX59" fmla="*/ 228197 w 611359"/>
                <a:gd name="connsiteY59" fmla="*/ 451787 h 493405"/>
                <a:gd name="connsiteX60" fmla="*/ 219127 w 611359"/>
                <a:gd name="connsiteY60" fmla="*/ 450630 h 493405"/>
                <a:gd name="connsiteX61" fmla="*/ 216333 w 611359"/>
                <a:gd name="connsiteY61" fmla="*/ 445007 h 493405"/>
                <a:gd name="connsiteX62" fmla="*/ 218333 w 611359"/>
                <a:gd name="connsiteY62" fmla="*/ 439054 h 493405"/>
                <a:gd name="connsiteX63" fmla="*/ 245724 w 611359"/>
                <a:gd name="connsiteY63" fmla="*/ 357239 h 493405"/>
                <a:gd name="connsiteX64" fmla="*/ 245900 w 611359"/>
                <a:gd name="connsiteY64" fmla="*/ 357194 h 493405"/>
                <a:gd name="connsiteX65" fmla="*/ 249144 w 611359"/>
                <a:gd name="connsiteY65" fmla="*/ 356410 h 493405"/>
                <a:gd name="connsiteX66" fmla="*/ 250378 w 611359"/>
                <a:gd name="connsiteY66" fmla="*/ 356091 h 493405"/>
                <a:gd name="connsiteX67" fmla="*/ 252475 w 611359"/>
                <a:gd name="connsiteY67" fmla="*/ 355531 h 493405"/>
                <a:gd name="connsiteX68" fmla="*/ 254158 w 611359"/>
                <a:gd name="connsiteY68" fmla="*/ 355065 h 493405"/>
                <a:gd name="connsiteX69" fmla="*/ 255693 w 611359"/>
                <a:gd name="connsiteY69" fmla="*/ 354619 h 493405"/>
                <a:gd name="connsiteX70" fmla="*/ 261824 w 611359"/>
                <a:gd name="connsiteY70" fmla="*/ 352755 h 493405"/>
                <a:gd name="connsiteX71" fmla="*/ 230707 w 611359"/>
                <a:gd name="connsiteY71" fmla="*/ 449835 h 493405"/>
                <a:gd name="connsiteX72" fmla="*/ 370301 w 611359"/>
                <a:gd name="connsiteY72" fmla="*/ 442587 h 493405"/>
                <a:gd name="connsiteX73" fmla="*/ 343017 w 611359"/>
                <a:gd name="connsiteY73" fmla="*/ 469873 h 493405"/>
                <a:gd name="connsiteX74" fmla="*/ 315733 w 611359"/>
                <a:gd name="connsiteY74" fmla="*/ 442589 h 493405"/>
                <a:gd name="connsiteX75" fmla="*/ 315733 w 611359"/>
                <a:gd name="connsiteY75" fmla="*/ 331168 h 493405"/>
                <a:gd name="connsiteX76" fmla="*/ 370303 w 611359"/>
                <a:gd name="connsiteY76" fmla="*/ 303388 h 493405"/>
                <a:gd name="connsiteX77" fmla="*/ 370303 w 611359"/>
                <a:gd name="connsiteY77" fmla="*/ 442587 h 493405"/>
                <a:gd name="connsiteX78" fmla="*/ 472709 w 611359"/>
                <a:gd name="connsiteY78" fmla="*/ 338287 h 493405"/>
                <a:gd name="connsiteX79" fmla="*/ 477175 w 611359"/>
                <a:gd name="connsiteY79" fmla="*/ 348996 h 493405"/>
                <a:gd name="connsiteX80" fmla="*/ 469579 w 611359"/>
                <a:gd name="connsiteY80" fmla="*/ 354084 h 493405"/>
                <a:gd name="connsiteX81" fmla="*/ 466462 w 611359"/>
                <a:gd name="connsiteY81" fmla="*/ 353461 h 493405"/>
                <a:gd name="connsiteX82" fmla="*/ 398111 w 611359"/>
                <a:gd name="connsiteY82" fmla="*/ 287252 h 493405"/>
                <a:gd name="connsiteX83" fmla="*/ 412160 w 611359"/>
                <a:gd name="connsiteY83" fmla="*/ 278555 h 493405"/>
                <a:gd name="connsiteX84" fmla="*/ 472709 w 611359"/>
                <a:gd name="connsiteY84" fmla="*/ 338287 h 49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11359" h="493405">
                  <a:moveTo>
                    <a:pt x="608313" y="89121"/>
                  </a:moveTo>
                  <a:cubicBezTo>
                    <a:pt x="604073" y="84622"/>
                    <a:pt x="596994" y="84415"/>
                    <a:pt x="592496" y="88653"/>
                  </a:cubicBezTo>
                  <a:cubicBezTo>
                    <a:pt x="568805" y="110985"/>
                    <a:pt x="541831" y="136767"/>
                    <a:pt x="521541" y="160118"/>
                  </a:cubicBezTo>
                  <a:cubicBezTo>
                    <a:pt x="508692" y="174907"/>
                    <a:pt x="493649" y="189405"/>
                    <a:pt x="477257" y="203340"/>
                  </a:cubicBezTo>
                  <a:cubicBezTo>
                    <a:pt x="481668" y="195587"/>
                    <a:pt x="486117" y="187225"/>
                    <a:pt x="490403" y="178366"/>
                  </a:cubicBezTo>
                  <a:cubicBezTo>
                    <a:pt x="521387" y="114323"/>
                    <a:pt x="528431" y="55177"/>
                    <a:pt x="510775" y="7321"/>
                  </a:cubicBezTo>
                  <a:cubicBezTo>
                    <a:pt x="508638" y="1522"/>
                    <a:pt x="502199" y="-1447"/>
                    <a:pt x="496406" y="696"/>
                  </a:cubicBezTo>
                  <a:cubicBezTo>
                    <a:pt x="490607" y="2835"/>
                    <a:pt x="487643" y="9269"/>
                    <a:pt x="489783" y="15066"/>
                  </a:cubicBezTo>
                  <a:cubicBezTo>
                    <a:pt x="525480" y="111825"/>
                    <a:pt x="433729" y="230799"/>
                    <a:pt x="422515" y="244809"/>
                  </a:cubicBezTo>
                  <a:cubicBezTo>
                    <a:pt x="403323" y="257897"/>
                    <a:pt x="383623" y="270059"/>
                    <a:pt x="364388" y="280971"/>
                  </a:cubicBezTo>
                  <a:cubicBezTo>
                    <a:pt x="361962" y="282342"/>
                    <a:pt x="359534" y="283710"/>
                    <a:pt x="357099" y="285054"/>
                  </a:cubicBezTo>
                  <a:cubicBezTo>
                    <a:pt x="356919" y="285154"/>
                    <a:pt x="356738" y="285254"/>
                    <a:pt x="356559" y="285354"/>
                  </a:cubicBezTo>
                  <a:cubicBezTo>
                    <a:pt x="337454" y="295890"/>
                    <a:pt x="318194" y="305563"/>
                    <a:pt x="299960" y="313754"/>
                  </a:cubicBezTo>
                  <a:cubicBezTo>
                    <a:pt x="299629" y="313903"/>
                    <a:pt x="299322" y="314089"/>
                    <a:pt x="299009" y="314267"/>
                  </a:cubicBezTo>
                  <a:cubicBezTo>
                    <a:pt x="288038" y="319180"/>
                    <a:pt x="277777" y="323395"/>
                    <a:pt x="268494" y="326824"/>
                  </a:cubicBezTo>
                  <a:cubicBezTo>
                    <a:pt x="268111" y="326919"/>
                    <a:pt x="267730" y="327034"/>
                    <a:pt x="267356" y="327172"/>
                  </a:cubicBezTo>
                  <a:cubicBezTo>
                    <a:pt x="257189" y="330913"/>
                    <a:pt x="248465" y="333628"/>
                    <a:pt x="241389" y="335266"/>
                  </a:cubicBezTo>
                  <a:cubicBezTo>
                    <a:pt x="241241" y="335300"/>
                    <a:pt x="241086" y="335341"/>
                    <a:pt x="240940" y="335373"/>
                  </a:cubicBezTo>
                  <a:cubicBezTo>
                    <a:pt x="240915" y="335379"/>
                    <a:pt x="240888" y="335387"/>
                    <a:pt x="240863" y="335393"/>
                  </a:cubicBezTo>
                  <a:cubicBezTo>
                    <a:pt x="239759" y="335645"/>
                    <a:pt x="238647" y="335923"/>
                    <a:pt x="237526" y="336220"/>
                  </a:cubicBezTo>
                  <a:cubicBezTo>
                    <a:pt x="237076" y="336338"/>
                    <a:pt x="236626" y="336458"/>
                    <a:pt x="236177" y="336582"/>
                  </a:cubicBezTo>
                  <a:cubicBezTo>
                    <a:pt x="235602" y="336741"/>
                    <a:pt x="235016" y="336913"/>
                    <a:pt x="234432" y="337086"/>
                  </a:cubicBezTo>
                  <a:cubicBezTo>
                    <a:pt x="233118" y="337470"/>
                    <a:pt x="231809" y="337880"/>
                    <a:pt x="230505" y="338312"/>
                  </a:cubicBezTo>
                  <a:cubicBezTo>
                    <a:pt x="230404" y="338347"/>
                    <a:pt x="230307" y="338375"/>
                    <a:pt x="230206" y="338409"/>
                  </a:cubicBezTo>
                  <a:cubicBezTo>
                    <a:pt x="230194" y="338414"/>
                    <a:pt x="230183" y="338418"/>
                    <a:pt x="230172" y="338423"/>
                  </a:cubicBezTo>
                  <a:cubicBezTo>
                    <a:pt x="191236" y="351479"/>
                    <a:pt x="157212" y="385341"/>
                    <a:pt x="126898" y="415527"/>
                  </a:cubicBezTo>
                  <a:cubicBezTo>
                    <a:pt x="94709" y="447580"/>
                    <a:pt x="64312" y="477856"/>
                    <a:pt x="40806" y="469549"/>
                  </a:cubicBezTo>
                  <a:cubicBezTo>
                    <a:pt x="16775" y="461055"/>
                    <a:pt x="21376" y="406560"/>
                    <a:pt x="26246" y="348868"/>
                  </a:cubicBezTo>
                  <a:cubicBezTo>
                    <a:pt x="29048" y="315678"/>
                    <a:pt x="31946" y="281355"/>
                    <a:pt x="30559" y="248311"/>
                  </a:cubicBezTo>
                  <a:cubicBezTo>
                    <a:pt x="29735" y="228675"/>
                    <a:pt x="29571" y="209585"/>
                    <a:pt x="30073" y="191572"/>
                  </a:cubicBezTo>
                  <a:cubicBezTo>
                    <a:pt x="30244" y="185394"/>
                    <a:pt x="25379" y="180247"/>
                    <a:pt x="19201" y="180076"/>
                  </a:cubicBezTo>
                  <a:cubicBezTo>
                    <a:pt x="13006" y="179894"/>
                    <a:pt x="7877" y="184770"/>
                    <a:pt x="7705" y="190947"/>
                  </a:cubicBezTo>
                  <a:cubicBezTo>
                    <a:pt x="7191" y="209477"/>
                    <a:pt x="7360" y="229093"/>
                    <a:pt x="8205" y="249246"/>
                  </a:cubicBezTo>
                  <a:cubicBezTo>
                    <a:pt x="9534" y="280878"/>
                    <a:pt x="6695" y="314483"/>
                    <a:pt x="3951" y="346981"/>
                  </a:cubicBezTo>
                  <a:cubicBezTo>
                    <a:pt x="-1911" y="416421"/>
                    <a:pt x="-6974" y="476390"/>
                    <a:pt x="33350" y="490644"/>
                  </a:cubicBezTo>
                  <a:cubicBezTo>
                    <a:pt x="38693" y="492533"/>
                    <a:pt x="43997" y="493407"/>
                    <a:pt x="49286" y="493406"/>
                  </a:cubicBezTo>
                  <a:cubicBezTo>
                    <a:pt x="80403" y="493403"/>
                    <a:pt x="110794" y="463146"/>
                    <a:pt x="142691" y="431382"/>
                  </a:cubicBezTo>
                  <a:cubicBezTo>
                    <a:pt x="167347" y="406826"/>
                    <a:pt x="194628" y="379676"/>
                    <a:pt x="223520" y="365376"/>
                  </a:cubicBezTo>
                  <a:cubicBezTo>
                    <a:pt x="223312" y="383298"/>
                    <a:pt x="218434" y="404880"/>
                    <a:pt x="201467" y="424348"/>
                  </a:cubicBezTo>
                  <a:cubicBezTo>
                    <a:pt x="196099" y="430506"/>
                    <a:pt x="193453" y="438385"/>
                    <a:pt x="194011" y="446535"/>
                  </a:cubicBezTo>
                  <a:cubicBezTo>
                    <a:pt x="194570" y="454685"/>
                    <a:pt x="198269" y="462129"/>
                    <a:pt x="204427" y="467494"/>
                  </a:cubicBezTo>
                  <a:cubicBezTo>
                    <a:pt x="210135" y="472469"/>
                    <a:pt x="217276" y="475044"/>
                    <a:pt x="224504" y="475044"/>
                  </a:cubicBezTo>
                  <a:cubicBezTo>
                    <a:pt x="229155" y="475044"/>
                    <a:pt x="233841" y="473977"/>
                    <a:pt x="238201" y="471800"/>
                  </a:cubicBezTo>
                  <a:cubicBezTo>
                    <a:pt x="241775" y="470013"/>
                    <a:pt x="244930" y="467569"/>
                    <a:pt x="247575" y="464535"/>
                  </a:cubicBezTo>
                  <a:cubicBezTo>
                    <a:pt x="283188" y="423671"/>
                    <a:pt x="287416" y="378422"/>
                    <a:pt x="283539" y="344947"/>
                  </a:cubicBezTo>
                  <a:cubicBezTo>
                    <a:pt x="286719" y="343703"/>
                    <a:pt x="289997" y="342376"/>
                    <a:pt x="293357" y="340983"/>
                  </a:cubicBezTo>
                  <a:lnTo>
                    <a:pt x="293357" y="442586"/>
                  </a:lnTo>
                  <a:cubicBezTo>
                    <a:pt x="293357" y="469971"/>
                    <a:pt x="315635" y="492248"/>
                    <a:pt x="343019" y="492248"/>
                  </a:cubicBezTo>
                  <a:cubicBezTo>
                    <a:pt x="370403" y="492248"/>
                    <a:pt x="392681" y="469970"/>
                    <a:pt x="392681" y="442586"/>
                  </a:cubicBezTo>
                  <a:lnTo>
                    <a:pt x="392681" y="322411"/>
                  </a:lnTo>
                  <a:cubicBezTo>
                    <a:pt x="406663" y="342153"/>
                    <a:pt x="427361" y="361559"/>
                    <a:pt x="457954" y="374152"/>
                  </a:cubicBezTo>
                  <a:cubicBezTo>
                    <a:pt x="461675" y="375681"/>
                    <a:pt x="465588" y="376459"/>
                    <a:pt x="469584" y="376459"/>
                  </a:cubicBezTo>
                  <a:cubicBezTo>
                    <a:pt x="482028" y="376459"/>
                    <a:pt x="493130" y="369022"/>
                    <a:pt x="497871" y="357512"/>
                  </a:cubicBezTo>
                  <a:cubicBezTo>
                    <a:pt x="504288" y="341919"/>
                    <a:pt x="496823" y="324010"/>
                    <a:pt x="481230" y="317591"/>
                  </a:cubicBezTo>
                  <a:cubicBezTo>
                    <a:pt x="453240" y="306070"/>
                    <a:pt x="438720" y="284576"/>
                    <a:pt x="431205" y="266136"/>
                  </a:cubicBezTo>
                  <a:cubicBezTo>
                    <a:pt x="471113" y="239291"/>
                    <a:pt x="509456" y="208151"/>
                    <a:pt x="538439" y="174791"/>
                  </a:cubicBezTo>
                  <a:cubicBezTo>
                    <a:pt x="558053" y="152215"/>
                    <a:pt x="584550" y="126895"/>
                    <a:pt x="607849" y="104931"/>
                  </a:cubicBezTo>
                  <a:cubicBezTo>
                    <a:pt x="612342" y="100699"/>
                    <a:pt x="612551" y="93617"/>
                    <a:pt x="608313" y="89121"/>
                  </a:cubicBezTo>
                  <a:close/>
                  <a:moveTo>
                    <a:pt x="230707" y="449835"/>
                  </a:moveTo>
                  <a:cubicBezTo>
                    <a:pt x="229991" y="450656"/>
                    <a:pt x="229146" y="451311"/>
                    <a:pt x="228197" y="451787"/>
                  </a:cubicBezTo>
                  <a:cubicBezTo>
                    <a:pt x="225206" y="453279"/>
                    <a:pt x="221649" y="452825"/>
                    <a:pt x="219127" y="450630"/>
                  </a:cubicBezTo>
                  <a:cubicBezTo>
                    <a:pt x="217476" y="449191"/>
                    <a:pt x="216483" y="447194"/>
                    <a:pt x="216333" y="445007"/>
                  </a:cubicBezTo>
                  <a:cubicBezTo>
                    <a:pt x="216182" y="442820"/>
                    <a:pt x="216893" y="440705"/>
                    <a:pt x="218333" y="439054"/>
                  </a:cubicBezTo>
                  <a:cubicBezTo>
                    <a:pt x="242383" y="411460"/>
                    <a:pt x="247003" y="380764"/>
                    <a:pt x="245724" y="357239"/>
                  </a:cubicBezTo>
                  <a:cubicBezTo>
                    <a:pt x="245782" y="357225"/>
                    <a:pt x="245842" y="357208"/>
                    <a:pt x="245900" y="357194"/>
                  </a:cubicBezTo>
                  <a:cubicBezTo>
                    <a:pt x="246946" y="356957"/>
                    <a:pt x="248034" y="356692"/>
                    <a:pt x="249144" y="356410"/>
                  </a:cubicBezTo>
                  <a:cubicBezTo>
                    <a:pt x="249550" y="356309"/>
                    <a:pt x="249967" y="356199"/>
                    <a:pt x="250378" y="356091"/>
                  </a:cubicBezTo>
                  <a:cubicBezTo>
                    <a:pt x="251065" y="355912"/>
                    <a:pt x="251764" y="355726"/>
                    <a:pt x="252475" y="355531"/>
                  </a:cubicBezTo>
                  <a:cubicBezTo>
                    <a:pt x="253031" y="355379"/>
                    <a:pt x="253590" y="355225"/>
                    <a:pt x="254158" y="355065"/>
                  </a:cubicBezTo>
                  <a:cubicBezTo>
                    <a:pt x="254661" y="354921"/>
                    <a:pt x="255180" y="354769"/>
                    <a:pt x="255693" y="354619"/>
                  </a:cubicBezTo>
                  <a:cubicBezTo>
                    <a:pt x="257673" y="354045"/>
                    <a:pt x="259700" y="353434"/>
                    <a:pt x="261824" y="352755"/>
                  </a:cubicBezTo>
                  <a:cubicBezTo>
                    <a:pt x="264101" y="380885"/>
                    <a:pt x="259213" y="417126"/>
                    <a:pt x="230707" y="449835"/>
                  </a:cubicBezTo>
                  <a:close/>
                  <a:moveTo>
                    <a:pt x="370301" y="442587"/>
                  </a:moveTo>
                  <a:cubicBezTo>
                    <a:pt x="370301" y="457633"/>
                    <a:pt x="358062" y="469873"/>
                    <a:pt x="343017" y="469873"/>
                  </a:cubicBezTo>
                  <a:cubicBezTo>
                    <a:pt x="327973" y="469873"/>
                    <a:pt x="315733" y="457633"/>
                    <a:pt x="315733" y="442589"/>
                  </a:cubicBezTo>
                  <a:lnTo>
                    <a:pt x="315733" y="331168"/>
                  </a:lnTo>
                  <a:cubicBezTo>
                    <a:pt x="332786" y="323308"/>
                    <a:pt x="351264" y="313971"/>
                    <a:pt x="370303" y="303388"/>
                  </a:cubicBezTo>
                  <a:lnTo>
                    <a:pt x="370303" y="442587"/>
                  </a:lnTo>
                  <a:close/>
                  <a:moveTo>
                    <a:pt x="472709" y="338287"/>
                  </a:moveTo>
                  <a:cubicBezTo>
                    <a:pt x="476894" y="340008"/>
                    <a:pt x="478895" y="344813"/>
                    <a:pt x="477175" y="348996"/>
                  </a:cubicBezTo>
                  <a:cubicBezTo>
                    <a:pt x="475901" y="352087"/>
                    <a:pt x="472919" y="354084"/>
                    <a:pt x="469579" y="354084"/>
                  </a:cubicBezTo>
                  <a:cubicBezTo>
                    <a:pt x="468517" y="354084"/>
                    <a:pt x="467468" y="353874"/>
                    <a:pt x="466462" y="353461"/>
                  </a:cubicBezTo>
                  <a:cubicBezTo>
                    <a:pt x="435297" y="340633"/>
                    <a:pt x="412341" y="318383"/>
                    <a:pt x="398111" y="287252"/>
                  </a:cubicBezTo>
                  <a:cubicBezTo>
                    <a:pt x="402791" y="284419"/>
                    <a:pt x="407476" y="281516"/>
                    <a:pt x="412160" y="278555"/>
                  </a:cubicBezTo>
                  <a:cubicBezTo>
                    <a:pt x="421835" y="300313"/>
                    <a:pt x="439716" y="324706"/>
                    <a:pt x="472709" y="338287"/>
                  </a:cubicBezTo>
                  <a:close/>
                </a:path>
              </a:pathLst>
            </a:custGeom>
            <a:solidFill>
              <a:schemeClr val="tx1"/>
            </a:solidFill>
            <a:ln w="6350" cap="flat">
              <a:solidFill>
                <a:schemeClr val="tx1"/>
              </a:solidFill>
              <a:prstDash val="solid"/>
              <a:miter/>
            </a:ln>
          </p:spPr>
          <p:txBody>
            <a:bodyPr rtlCol="0" anchor="ctr"/>
            <a:lstStyle/>
            <a:p>
              <a:endParaRPr lang="en-US" noProof="0" dirty="0">
                <a:latin typeface="Arial" panose="020B0604020202020204" pitchFamily="34" charset="0"/>
              </a:endParaRPr>
            </a:p>
          </p:txBody>
        </p:sp>
        <p:sp>
          <p:nvSpPr>
            <p:cNvPr id="30" name="Freeform: Shape 126">
              <a:extLst>
                <a:ext uri="{FF2B5EF4-FFF2-40B4-BE49-F238E27FC236}">
                  <a16:creationId xmlns:a16="http://schemas.microsoft.com/office/drawing/2014/main" id="{C153AE25-3B90-809E-4F0C-2AB1AFA1E1CC}"/>
                </a:ext>
              </a:extLst>
            </p:cNvPr>
            <p:cNvSpPr/>
            <p:nvPr/>
          </p:nvSpPr>
          <p:spPr>
            <a:xfrm>
              <a:off x="3663358" y="4604146"/>
              <a:ext cx="224056" cy="283036"/>
            </a:xfrm>
            <a:custGeom>
              <a:avLst/>
              <a:gdLst>
                <a:gd name="connsiteX0" fmla="*/ 223950 w 224056"/>
                <a:gd name="connsiteY0" fmla="*/ 9657 h 283037"/>
                <a:gd name="connsiteX1" fmla="*/ 211334 w 224056"/>
                <a:gd name="connsiteY1" fmla="*/ 106 h 283037"/>
                <a:gd name="connsiteX2" fmla="*/ 58277 w 224056"/>
                <a:gd name="connsiteY2" fmla="*/ 87921 h 283037"/>
                <a:gd name="connsiteX3" fmla="*/ 37 w 224056"/>
                <a:gd name="connsiteY3" fmla="*/ 270945 h 283037"/>
                <a:gd name="connsiteX4" fmla="*/ 10284 w 224056"/>
                <a:gd name="connsiteY4" fmla="*/ 283002 h 283037"/>
                <a:gd name="connsiteX5" fmla="*/ 11202 w 224056"/>
                <a:gd name="connsiteY5" fmla="*/ 283038 h 283037"/>
                <a:gd name="connsiteX6" fmla="*/ 22342 w 224056"/>
                <a:gd name="connsiteY6" fmla="*/ 272753 h 283037"/>
                <a:gd name="connsiteX7" fmla="*/ 76395 w 224056"/>
                <a:gd name="connsiteY7" fmla="*/ 101059 h 283037"/>
                <a:gd name="connsiteX8" fmla="*/ 214401 w 224056"/>
                <a:gd name="connsiteY8" fmla="*/ 22273 h 283037"/>
                <a:gd name="connsiteX9" fmla="*/ 223950 w 224056"/>
                <a:gd name="connsiteY9" fmla="*/ 9657 h 2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56" h="283037">
                  <a:moveTo>
                    <a:pt x="223950" y="9657"/>
                  </a:moveTo>
                  <a:cubicBezTo>
                    <a:pt x="223104" y="3535"/>
                    <a:pt x="217462" y="-737"/>
                    <a:pt x="211334" y="106"/>
                  </a:cubicBezTo>
                  <a:cubicBezTo>
                    <a:pt x="145425" y="9219"/>
                    <a:pt x="93929" y="38764"/>
                    <a:pt x="58277" y="87921"/>
                  </a:cubicBezTo>
                  <a:cubicBezTo>
                    <a:pt x="25856" y="132627"/>
                    <a:pt x="6262" y="194203"/>
                    <a:pt x="37" y="270945"/>
                  </a:cubicBezTo>
                  <a:cubicBezTo>
                    <a:pt x="-462" y="277105"/>
                    <a:pt x="4125" y="282503"/>
                    <a:pt x="10284" y="283002"/>
                  </a:cubicBezTo>
                  <a:cubicBezTo>
                    <a:pt x="10593" y="283027"/>
                    <a:pt x="10897" y="283038"/>
                    <a:pt x="11202" y="283038"/>
                  </a:cubicBezTo>
                  <a:cubicBezTo>
                    <a:pt x="16971" y="283038"/>
                    <a:pt x="21867" y="278604"/>
                    <a:pt x="22342" y="272753"/>
                  </a:cubicBezTo>
                  <a:cubicBezTo>
                    <a:pt x="28230" y="200160"/>
                    <a:pt x="46416" y="142392"/>
                    <a:pt x="76395" y="101059"/>
                  </a:cubicBezTo>
                  <a:cubicBezTo>
                    <a:pt x="108330" y="57025"/>
                    <a:pt x="154761" y="30518"/>
                    <a:pt x="214401" y="22273"/>
                  </a:cubicBezTo>
                  <a:cubicBezTo>
                    <a:pt x="220520" y="21428"/>
                    <a:pt x="224795" y="15778"/>
                    <a:pt x="223950" y="9657"/>
                  </a:cubicBezTo>
                  <a:close/>
                </a:path>
              </a:pathLst>
            </a:custGeom>
            <a:solidFill>
              <a:schemeClr val="tx1"/>
            </a:solidFill>
            <a:ln w="6350" cap="flat">
              <a:solidFill>
                <a:schemeClr val="tx1"/>
              </a:solidFill>
              <a:prstDash val="solid"/>
              <a:miter/>
            </a:ln>
          </p:spPr>
          <p:txBody>
            <a:bodyPr rtlCol="0" anchor="ctr"/>
            <a:lstStyle/>
            <a:p>
              <a:endParaRPr lang="en-US" noProof="0" dirty="0">
                <a:latin typeface="Arial" panose="020B0604020202020204" pitchFamily="34" charset="0"/>
              </a:endParaRPr>
            </a:p>
          </p:txBody>
        </p:sp>
      </p:grpSp>
      <p:sp>
        <p:nvSpPr>
          <p:cNvPr id="32" name="TextBox 31">
            <a:extLst>
              <a:ext uri="{FF2B5EF4-FFF2-40B4-BE49-F238E27FC236}">
                <a16:creationId xmlns:a16="http://schemas.microsoft.com/office/drawing/2014/main" id="{C283E614-C379-E891-EE3C-7DF80BCF903E}"/>
              </a:ext>
            </a:extLst>
          </p:cNvPr>
          <p:cNvSpPr txBox="1"/>
          <p:nvPr/>
        </p:nvSpPr>
        <p:spPr>
          <a:xfrm>
            <a:off x="4819388" y="2272422"/>
            <a:ext cx="6422112" cy="369332"/>
          </a:xfrm>
          <a:prstGeom prst="rect">
            <a:avLst/>
          </a:prstGeom>
          <a:noFill/>
        </p:spPr>
        <p:txBody>
          <a:bodyPr wrap="square">
            <a:spAutoFit/>
          </a:bodyPr>
          <a:lstStyle/>
          <a:p>
            <a:pPr algn="ctr"/>
            <a:r>
              <a:rPr lang="en-GB" sz="1800" b="1" i="0" u="none" strike="noStrike" baseline="0" dirty="0"/>
              <a:t>≥1 cardiometabolic risk factor</a:t>
            </a:r>
          </a:p>
        </p:txBody>
      </p:sp>
      <p:pic>
        <p:nvPicPr>
          <p:cNvPr id="34" name="Graphic 33" descr="Badge Follow with solid fill">
            <a:extLst>
              <a:ext uri="{FF2B5EF4-FFF2-40B4-BE49-F238E27FC236}">
                <a16:creationId xmlns:a16="http://schemas.microsoft.com/office/drawing/2014/main" id="{E9FC44C9-4000-9280-A136-C49A28319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5679" y="2697855"/>
            <a:ext cx="1188000" cy="1188000"/>
          </a:xfrm>
          <a:prstGeom prst="rect">
            <a:avLst/>
          </a:prstGeom>
        </p:spPr>
      </p:pic>
      <p:sp>
        <p:nvSpPr>
          <p:cNvPr id="36" name="TextBox 35">
            <a:extLst>
              <a:ext uri="{FF2B5EF4-FFF2-40B4-BE49-F238E27FC236}">
                <a16:creationId xmlns:a16="http://schemas.microsoft.com/office/drawing/2014/main" id="{90EDEA06-7DD2-1AD9-FECD-EC7BBD22FDDB}"/>
              </a:ext>
            </a:extLst>
          </p:cNvPr>
          <p:cNvSpPr txBox="1"/>
          <p:nvPr/>
        </p:nvSpPr>
        <p:spPr>
          <a:xfrm>
            <a:off x="444423" y="4495612"/>
            <a:ext cx="11260898" cy="1220847"/>
          </a:xfrm>
          <a:prstGeom prst="rect">
            <a:avLst/>
          </a:prstGeom>
          <a:noFill/>
        </p:spPr>
        <p:txBody>
          <a:bodyPr wrap="square">
            <a:spAutoFit/>
          </a:bodyPr>
          <a:lstStyle/>
          <a:p>
            <a:pPr>
              <a:spcAft>
                <a:spcPts val="400"/>
              </a:spcAft>
            </a:pPr>
            <a:r>
              <a:rPr lang="en-GB" sz="1200" b="0" i="0" u="none" strike="noStrike" baseline="0" dirty="0"/>
              <a:t>1. BMI ≥25 kg/m</a:t>
            </a:r>
            <a:r>
              <a:rPr lang="en-GB" sz="1200" b="0" i="0" u="none" strike="noStrike" baseline="30000" dirty="0"/>
              <a:t>2</a:t>
            </a:r>
            <a:r>
              <a:rPr lang="en-GB" sz="1200" b="0" i="0" u="none" strike="noStrike" baseline="0" dirty="0"/>
              <a:t> or waist circumference &gt;94 cm (male) or </a:t>
            </a:r>
            <a:r>
              <a:rPr lang="en-GB" sz="1200" dirty="0"/>
              <a:t>&gt;</a:t>
            </a:r>
            <a:r>
              <a:rPr lang="en-GB" sz="1200" b="0" i="0" u="none" strike="noStrike" baseline="0" dirty="0"/>
              <a:t>80 cm (female) or ethnicity adjusted </a:t>
            </a:r>
          </a:p>
          <a:p>
            <a:pPr>
              <a:spcAft>
                <a:spcPts val="400"/>
              </a:spcAft>
            </a:pPr>
            <a:r>
              <a:rPr lang="en-GB" sz="1200" b="0" i="0" u="none" strike="noStrike" baseline="0" dirty="0"/>
              <a:t>2. Fasting serum glucose </a:t>
            </a:r>
            <a:r>
              <a:rPr lang="en-GB" sz="1200" b="0" i="0" strike="noStrike" baseline="0" dirty="0"/>
              <a:t>≥</a:t>
            </a:r>
            <a:r>
              <a:rPr lang="en-GB" sz="1200" b="0" i="0" u="none" strike="noStrike" baseline="0" dirty="0"/>
              <a:t>5.6 mmol/L (100 mg/dL) or 2-hour post-load glucose levels ≥7.8 mmol/L (</a:t>
            </a:r>
            <a:r>
              <a:rPr lang="en-GB" sz="1200" dirty="0"/>
              <a:t>≥</a:t>
            </a:r>
            <a:r>
              <a:rPr lang="en-GB" sz="1200" b="0" i="0" u="none" strike="noStrike" baseline="0" dirty="0"/>
              <a:t>140 mg/dL) or HbA1c ≥5.7% or T2D or on treatment for T2D</a:t>
            </a:r>
          </a:p>
          <a:p>
            <a:pPr>
              <a:spcAft>
                <a:spcPts val="400"/>
              </a:spcAft>
            </a:pPr>
            <a:r>
              <a:rPr lang="en-GB" sz="1200" b="0" i="0" u="none" strike="noStrike" baseline="0" dirty="0"/>
              <a:t>3. Blood pressure ≥130/85 mm Hg or on antihypertensive treatment </a:t>
            </a:r>
          </a:p>
          <a:p>
            <a:pPr>
              <a:spcAft>
                <a:spcPts val="400"/>
              </a:spcAft>
            </a:pPr>
            <a:r>
              <a:rPr lang="en-GB" sz="1200" b="0" i="0" u="none" strike="noStrike" baseline="0" dirty="0"/>
              <a:t>4. Plasma triglycerides ≥1.70 mmol/L (≥150 mg/dL) or lipid-lowering treatment </a:t>
            </a:r>
          </a:p>
          <a:p>
            <a:pPr>
              <a:spcAft>
                <a:spcPts val="400"/>
              </a:spcAft>
            </a:pPr>
            <a:r>
              <a:rPr lang="en-GB" sz="1200" b="0" i="0" u="none" strike="noStrike" baseline="0" dirty="0"/>
              <a:t>5. Plasma HDL-C ≤1.0 mmol/L (40 mg/dL for males) and ≤1.3 mmol/L (50 mg/dL for females) or lipid-lowering treatment</a:t>
            </a:r>
            <a:endParaRPr lang="en-GB" sz="1200" dirty="0"/>
          </a:p>
        </p:txBody>
      </p:sp>
      <p:pic>
        <p:nvPicPr>
          <p:cNvPr id="37" name="Graphic 36">
            <a:extLst>
              <a:ext uri="{FF2B5EF4-FFF2-40B4-BE49-F238E27FC236}">
                <a16:creationId xmlns:a16="http://schemas.microsoft.com/office/drawing/2014/main" id="{32396677-8AB8-7661-42A9-1147523C85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0018" y="2931163"/>
            <a:ext cx="869718" cy="869814"/>
          </a:xfrm>
          <a:prstGeom prst="rect">
            <a:avLst/>
          </a:prstGeom>
        </p:spPr>
      </p:pic>
      <p:sp>
        <p:nvSpPr>
          <p:cNvPr id="43" name="TextBox 42">
            <a:extLst>
              <a:ext uri="{FF2B5EF4-FFF2-40B4-BE49-F238E27FC236}">
                <a16:creationId xmlns:a16="http://schemas.microsoft.com/office/drawing/2014/main" id="{DA971966-E8B6-8D1F-62DC-F6CFB5A81A88}"/>
              </a:ext>
            </a:extLst>
          </p:cNvPr>
          <p:cNvSpPr txBox="1"/>
          <p:nvPr/>
        </p:nvSpPr>
        <p:spPr>
          <a:xfrm>
            <a:off x="14104307" y="1716066"/>
            <a:ext cx="65" cy="335413"/>
          </a:xfrm>
          <a:prstGeom prst="rect">
            <a:avLst/>
          </a:prstGeom>
          <a:noFill/>
        </p:spPr>
        <p:txBody>
          <a:bodyPr wrap="none" lIns="0" tIns="0" rIns="0" bIns="0" rtlCol="0">
            <a:spAutoFit/>
          </a:bodyPr>
          <a:lstStyle/>
          <a:p>
            <a:pPr algn="l">
              <a:lnSpc>
                <a:spcPct val="120000"/>
              </a:lnSpc>
            </a:pPr>
            <a:endParaRPr lang="en-GB" sz="2000" dirty="0">
              <a:solidFill>
                <a:schemeClr val="tx2"/>
              </a:solidFill>
            </a:endParaRPr>
          </a:p>
        </p:txBody>
      </p:sp>
      <p:sp>
        <p:nvSpPr>
          <p:cNvPr id="44" name="TextBox 43">
            <a:extLst>
              <a:ext uri="{FF2B5EF4-FFF2-40B4-BE49-F238E27FC236}">
                <a16:creationId xmlns:a16="http://schemas.microsoft.com/office/drawing/2014/main" id="{46773245-F672-1D02-802B-A97E4D9E77C6}"/>
              </a:ext>
            </a:extLst>
          </p:cNvPr>
          <p:cNvSpPr txBox="1"/>
          <p:nvPr/>
        </p:nvSpPr>
        <p:spPr>
          <a:xfrm>
            <a:off x="9314706" y="2613543"/>
            <a:ext cx="638826" cy="251544"/>
          </a:xfrm>
          <a:prstGeom prst="rect">
            <a:avLst/>
          </a:prstGeom>
          <a:noFill/>
        </p:spPr>
        <p:txBody>
          <a:bodyPr wrap="square" lIns="0" tIns="0" rIns="0" bIns="0" rtlCol="0">
            <a:spAutoFit/>
          </a:bodyPr>
          <a:lstStyle/>
          <a:p>
            <a:pPr algn="ctr">
              <a:lnSpc>
                <a:spcPct val="120000"/>
              </a:lnSpc>
            </a:pPr>
            <a:r>
              <a:rPr lang="en-GB" sz="1500" dirty="0">
                <a:solidFill>
                  <a:schemeClr val="accent1"/>
                </a:solidFill>
              </a:rPr>
              <a:t>TG</a:t>
            </a:r>
          </a:p>
        </p:txBody>
      </p:sp>
      <p:sp>
        <p:nvSpPr>
          <p:cNvPr id="45" name="TextBox 44">
            <a:extLst>
              <a:ext uri="{FF2B5EF4-FFF2-40B4-BE49-F238E27FC236}">
                <a16:creationId xmlns:a16="http://schemas.microsoft.com/office/drawing/2014/main" id="{7E2385E9-9FC0-11FF-8A57-A11B2715B73B}"/>
              </a:ext>
            </a:extLst>
          </p:cNvPr>
          <p:cNvSpPr txBox="1"/>
          <p:nvPr/>
        </p:nvSpPr>
        <p:spPr>
          <a:xfrm>
            <a:off x="10811339" y="2613543"/>
            <a:ext cx="874732" cy="251544"/>
          </a:xfrm>
          <a:prstGeom prst="rect">
            <a:avLst/>
          </a:prstGeom>
          <a:noFill/>
        </p:spPr>
        <p:txBody>
          <a:bodyPr wrap="square" lIns="0" tIns="0" rIns="0" bIns="0" rtlCol="0">
            <a:spAutoFit/>
          </a:bodyPr>
          <a:lstStyle/>
          <a:p>
            <a:pPr algn="ctr">
              <a:lnSpc>
                <a:spcPct val="120000"/>
              </a:lnSpc>
            </a:pPr>
            <a:r>
              <a:rPr lang="en-GB" sz="1500" dirty="0">
                <a:solidFill>
                  <a:schemeClr val="accent1"/>
                </a:solidFill>
              </a:rPr>
              <a:t>HDL-C</a:t>
            </a:r>
          </a:p>
        </p:txBody>
      </p:sp>
      <p:pic>
        <p:nvPicPr>
          <p:cNvPr id="47" name="Graphic 46" descr="Badge 4 with solid fill">
            <a:extLst>
              <a:ext uri="{FF2B5EF4-FFF2-40B4-BE49-F238E27FC236}">
                <a16:creationId xmlns:a16="http://schemas.microsoft.com/office/drawing/2014/main" id="{D9EDC0AB-7A39-057B-3CCF-33FA86B042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4121" y="3923825"/>
            <a:ext cx="540000" cy="540000"/>
          </a:xfrm>
          <a:prstGeom prst="rect">
            <a:avLst/>
          </a:prstGeom>
        </p:spPr>
      </p:pic>
      <p:pic>
        <p:nvPicPr>
          <p:cNvPr id="49" name="Graphic 48" descr="Badge with solid fill">
            <a:extLst>
              <a:ext uri="{FF2B5EF4-FFF2-40B4-BE49-F238E27FC236}">
                <a16:creationId xmlns:a16="http://schemas.microsoft.com/office/drawing/2014/main" id="{39AA88BB-BF7C-C404-163B-CAF3AB569C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70141" y="3923825"/>
            <a:ext cx="540000" cy="540000"/>
          </a:xfrm>
          <a:prstGeom prst="rect">
            <a:avLst/>
          </a:prstGeom>
        </p:spPr>
      </p:pic>
      <p:pic>
        <p:nvPicPr>
          <p:cNvPr id="51" name="Graphic 50" descr="Badge 3 with solid fill">
            <a:extLst>
              <a:ext uri="{FF2B5EF4-FFF2-40B4-BE49-F238E27FC236}">
                <a16:creationId xmlns:a16="http://schemas.microsoft.com/office/drawing/2014/main" id="{83A34140-9F5C-16EC-2F56-67333FB121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67131" y="3923825"/>
            <a:ext cx="540000" cy="540000"/>
          </a:xfrm>
          <a:prstGeom prst="rect">
            <a:avLst/>
          </a:prstGeom>
        </p:spPr>
      </p:pic>
      <p:pic>
        <p:nvPicPr>
          <p:cNvPr id="53" name="Graphic 52" descr="Badge 1 with solid fill">
            <a:extLst>
              <a:ext uri="{FF2B5EF4-FFF2-40B4-BE49-F238E27FC236}">
                <a16:creationId xmlns:a16="http://schemas.microsoft.com/office/drawing/2014/main" id="{0286E9AD-3FE1-36AF-0E3A-45DEB2F2E6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73151" y="3923825"/>
            <a:ext cx="540000" cy="540000"/>
          </a:xfrm>
          <a:prstGeom prst="rect">
            <a:avLst/>
          </a:prstGeom>
        </p:spPr>
      </p:pic>
      <p:pic>
        <p:nvPicPr>
          <p:cNvPr id="55" name="Graphic 54" descr="Badge 5 with solid fill">
            <a:extLst>
              <a:ext uri="{FF2B5EF4-FFF2-40B4-BE49-F238E27FC236}">
                <a16:creationId xmlns:a16="http://schemas.microsoft.com/office/drawing/2014/main" id="{72F63AA4-78AA-7DA8-C428-7DD9582B241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961112" y="3923825"/>
            <a:ext cx="540000" cy="540000"/>
          </a:xfrm>
          <a:prstGeom prst="rect">
            <a:avLst/>
          </a:prstGeom>
        </p:spPr>
      </p:pic>
      <p:grpSp>
        <p:nvGrpSpPr>
          <p:cNvPr id="4" name="Graphic 14">
            <a:extLst>
              <a:ext uri="{FF2B5EF4-FFF2-40B4-BE49-F238E27FC236}">
                <a16:creationId xmlns:a16="http://schemas.microsoft.com/office/drawing/2014/main" id="{326AC12D-E26F-B53A-A94C-5A03C1266789}"/>
              </a:ext>
            </a:extLst>
          </p:cNvPr>
          <p:cNvGrpSpPr/>
          <p:nvPr/>
        </p:nvGrpSpPr>
        <p:grpSpPr>
          <a:xfrm>
            <a:off x="9414794" y="3000973"/>
            <a:ext cx="438654" cy="730194"/>
            <a:chOff x="3262981" y="2041621"/>
            <a:chExt cx="271293" cy="451602"/>
          </a:xfrm>
          <a:solidFill>
            <a:srgbClr val="000000"/>
          </a:solidFill>
        </p:grpSpPr>
        <p:sp>
          <p:nvSpPr>
            <p:cNvPr id="5" name="Freeform: Shape 4">
              <a:extLst>
                <a:ext uri="{FF2B5EF4-FFF2-40B4-BE49-F238E27FC236}">
                  <a16:creationId xmlns:a16="http://schemas.microsoft.com/office/drawing/2014/main" id="{62B019E3-E01B-8F20-D339-C3C7123ABD8A}"/>
                </a:ext>
              </a:extLst>
            </p:cNvPr>
            <p:cNvSpPr/>
            <p:nvPr/>
          </p:nvSpPr>
          <p:spPr>
            <a:xfrm>
              <a:off x="3262981" y="2041621"/>
              <a:ext cx="271291" cy="197220"/>
            </a:xfrm>
            <a:custGeom>
              <a:avLst/>
              <a:gdLst>
                <a:gd name="connsiteX0" fmla="*/ 25439 w 271291"/>
                <a:gd name="connsiteY0" fmla="*/ 197221 h 197220"/>
                <a:gd name="connsiteX1" fmla="*/ 245852 w 271291"/>
                <a:gd name="connsiteY1" fmla="*/ 197221 h 197220"/>
                <a:gd name="connsiteX2" fmla="*/ 268461 w 271291"/>
                <a:gd name="connsiteY2" fmla="*/ 183440 h 197220"/>
                <a:gd name="connsiteX3" fmla="*/ 266579 w 271291"/>
                <a:gd name="connsiteY3" fmla="*/ 157030 h 197220"/>
                <a:gd name="connsiteX4" fmla="*/ 165945 w 271291"/>
                <a:gd name="connsiteY4" fmla="*/ 15626 h 197220"/>
                <a:gd name="connsiteX5" fmla="*/ 135645 w 271291"/>
                <a:gd name="connsiteY5" fmla="*/ 0 h 197220"/>
                <a:gd name="connsiteX6" fmla="*/ 105344 w 271291"/>
                <a:gd name="connsiteY6" fmla="*/ 15626 h 197220"/>
                <a:gd name="connsiteX7" fmla="*/ 4712 w 271291"/>
                <a:gd name="connsiteY7" fmla="*/ 157030 h 197220"/>
                <a:gd name="connsiteX8" fmla="*/ 2830 w 271291"/>
                <a:gd name="connsiteY8" fmla="*/ 183440 h 197220"/>
                <a:gd name="connsiteX9" fmla="*/ 25439 w 271291"/>
                <a:gd name="connsiteY9" fmla="*/ 197221 h 19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91" h="197220">
                  <a:moveTo>
                    <a:pt x="25439" y="197221"/>
                  </a:moveTo>
                  <a:lnTo>
                    <a:pt x="245852" y="197221"/>
                  </a:lnTo>
                  <a:cubicBezTo>
                    <a:pt x="255373" y="197221"/>
                    <a:pt x="264099" y="191904"/>
                    <a:pt x="268461" y="183440"/>
                  </a:cubicBezTo>
                  <a:cubicBezTo>
                    <a:pt x="272826" y="174980"/>
                    <a:pt x="272099" y="164787"/>
                    <a:pt x="266579" y="157030"/>
                  </a:cubicBezTo>
                  <a:lnTo>
                    <a:pt x="165945" y="15626"/>
                  </a:lnTo>
                  <a:cubicBezTo>
                    <a:pt x="158968" y="5825"/>
                    <a:pt x="147677" y="0"/>
                    <a:pt x="135645" y="0"/>
                  </a:cubicBezTo>
                  <a:cubicBezTo>
                    <a:pt x="123613" y="0"/>
                    <a:pt x="112322" y="5824"/>
                    <a:pt x="105344" y="15626"/>
                  </a:cubicBezTo>
                  <a:lnTo>
                    <a:pt x="4712" y="157030"/>
                  </a:lnTo>
                  <a:cubicBezTo>
                    <a:pt x="-808" y="164789"/>
                    <a:pt x="-1534" y="174980"/>
                    <a:pt x="2830" y="183440"/>
                  </a:cubicBezTo>
                  <a:cubicBezTo>
                    <a:pt x="7193" y="191904"/>
                    <a:pt x="15918" y="197221"/>
                    <a:pt x="25439" y="197221"/>
                  </a:cubicBezTo>
                  <a:close/>
                </a:path>
              </a:pathLst>
            </a:custGeom>
            <a:solidFill>
              <a:schemeClr val="accent1"/>
            </a:solidFill>
            <a:ln w="1798"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50E47AA3-3005-7001-A5DC-4E7D50DB4136}"/>
                </a:ext>
              </a:extLst>
            </p:cNvPr>
            <p:cNvSpPr/>
            <p:nvPr/>
          </p:nvSpPr>
          <p:spPr>
            <a:xfrm>
              <a:off x="3262981" y="2296003"/>
              <a:ext cx="271293" cy="197220"/>
            </a:xfrm>
            <a:custGeom>
              <a:avLst/>
              <a:gdLst>
                <a:gd name="connsiteX0" fmla="*/ 245852 w 271293"/>
                <a:gd name="connsiteY0" fmla="*/ 0 h 197220"/>
                <a:gd name="connsiteX1" fmla="*/ 25439 w 271293"/>
                <a:gd name="connsiteY1" fmla="*/ 0 h 197220"/>
                <a:gd name="connsiteX2" fmla="*/ 2830 w 271293"/>
                <a:gd name="connsiteY2" fmla="*/ 13780 h 197220"/>
                <a:gd name="connsiteX3" fmla="*/ 4712 w 271293"/>
                <a:gd name="connsiteY3" fmla="*/ 40191 h 197220"/>
                <a:gd name="connsiteX4" fmla="*/ 105346 w 271293"/>
                <a:gd name="connsiteY4" fmla="*/ 181594 h 197220"/>
                <a:gd name="connsiteX5" fmla="*/ 135647 w 271293"/>
                <a:gd name="connsiteY5" fmla="*/ 197221 h 197220"/>
                <a:gd name="connsiteX6" fmla="*/ 165947 w 271293"/>
                <a:gd name="connsiteY6" fmla="*/ 181594 h 197220"/>
                <a:gd name="connsiteX7" fmla="*/ 266581 w 271293"/>
                <a:gd name="connsiteY7" fmla="*/ 40191 h 197220"/>
                <a:gd name="connsiteX8" fmla="*/ 268463 w 271293"/>
                <a:gd name="connsiteY8" fmla="*/ 13780 h 197220"/>
                <a:gd name="connsiteX9" fmla="*/ 245852 w 271293"/>
                <a:gd name="connsiteY9" fmla="*/ 0 h 19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93" h="197220">
                  <a:moveTo>
                    <a:pt x="245852" y="0"/>
                  </a:moveTo>
                  <a:lnTo>
                    <a:pt x="25439" y="0"/>
                  </a:lnTo>
                  <a:cubicBezTo>
                    <a:pt x="15918" y="0"/>
                    <a:pt x="7193" y="5317"/>
                    <a:pt x="2830" y="13780"/>
                  </a:cubicBezTo>
                  <a:cubicBezTo>
                    <a:pt x="-1534" y="22240"/>
                    <a:pt x="-808" y="32434"/>
                    <a:pt x="4712" y="40191"/>
                  </a:cubicBezTo>
                  <a:lnTo>
                    <a:pt x="105346" y="181594"/>
                  </a:lnTo>
                  <a:cubicBezTo>
                    <a:pt x="112323" y="191397"/>
                    <a:pt x="123614" y="197221"/>
                    <a:pt x="135647" y="197221"/>
                  </a:cubicBezTo>
                  <a:cubicBezTo>
                    <a:pt x="147679" y="197221"/>
                    <a:pt x="158970" y="191397"/>
                    <a:pt x="165947" y="181594"/>
                  </a:cubicBezTo>
                  <a:lnTo>
                    <a:pt x="266581" y="40191"/>
                  </a:lnTo>
                  <a:cubicBezTo>
                    <a:pt x="272101" y="32432"/>
                    <a:pt x="272828" y="22240"/>
                    <a:pt x="268463" y="13780"/>
                  </a:cubicBezTo>
                  <a:cubicBezTo>
                    <a:pt x="264099" y="5317"/>
                    <a:pt x="255373" y="0"/>
                    <a:pt x="245852" y="0"/>
                  </a:cubicBezTo>
                  <a:close/>
                </a:path>
              </a:pathLst>
            </a:custGeom>
            <a:solidFill>
              <a:schemeClr val="bg1">
                <a:lumMod val="75000"/>
              </a:schemeClr>
            </a:solidFill>
            <a:ln w="1798" cap="flat">
              <a:noFill/>
              <a:prstDash val="solid"/>
              <a:miter/>
            </a:ln>
          </p:spPr>
          <p:txBody>
            <a:bodyPr rtlCol="0" anchor="ctr"/>
            <a:lstStyle/>
            <a:p>
              <a:endParaRPr lang="en-US" dirty="0"/>
            </a:p>
          </p:txBody>
        </p:sp>
      </p:grpSp>
      <p:grpSp>
        <p:nvGrpSpPr>
          <p:cNvPr id="7" name="Graphic 14">
            <a:extLst>
              <a:ext uri="{FF2B5EF4-FFF2-40B4-BE49-F238E27FC236}">
                <a16:creationId xmlns:a16="http://schemas.microsoft.com/office/drawing/2014/main" id="{E0BB7359-2CBB-0298-C4F9-0DE1C0237414}"/>
              </a:ext>
            </a:extLst>
          </p:cNvPr>
          <p:cNvGrpSpPr/>
          <p:nvPr/>
        </p:nvGrpSpPr>
        <p:grpSpPr>
          <a:xfrm>
            <a:off x="11011785" y="3000973"/>
            <a:ext cx="438654" cy="730194"/>
            <a:chOff x="3262981" y="2041621"/>
            <a:chExt cx="271293" cy="451602"/>
          </a:xfrm>
          <a:solidFill>
            <a:srgbClr val="000000"/>
          </a:solidFill>
        </p:grpSpPr>
        <p:sp>
          <p:nvSpPr>
            <p:cNvPr id="8" name="Freeform: Shape 7">
              <a:extLst>
                <a:ext uri="{FF2B5EF4-FFF2-40B4-BE49-F238E27FC236}">
                  <a16:creationId xmlns:a16="http://schemas.microsoft.com/office/drawing/2014/main" id="{F7A5A91E-634B-A5CC-1868-6E443BE7D305}"/>
                </a:ext>
              </a:extLst>
            </p:cNvPr>
            <p:cNvSpPr/>
            <p:nvPr/>
          </p:nvSpPr>
          <p:spPr>
            <a:xfrm>
              <a:off x="3262981" y="2041621"/>
              <a:ext cx="271291" cy="197220"/>
            </a:xfrm>
            <a:custGeom>
              <a:avLst/>
              <a:gdLst>
                <a:gd name="connsiteX0" fmla="*/ 25439 w 271291"/>
                <a:gd name="connsiteY0" fmla="*/ 197221 h 197220"/>
                <a:gd name="connsiteX1" fmla="*/ 245852 w 271291"/>
                <a:gd name="connsiteY1" fmla="*/ 197221 h 197220"/>
                <a:gd name="connsiteX2" fmla="*/ 268461 w 271291"/>
                <a:gd name="connsiteY2" fmla="*/ 183440 h 197220"/>
                <a:gd name="connsiteX3" fmla="*/ 266579 w 271291"/>
                <a:gd name="connsiteY3" fmla="*/ 157030 h 197220"/>
                <a:gd name="connsiteX4" fmla="*/ 165945 w 271291"/>
                <a:gd name="connsiteY4" fmla="*/ 15626 h 197220"/>
                <a:gd name="connsiteX5" fmla="*/ 135645 w 271291"/>
                <a:gd name="connsiteY5" fmla="*/ 0 h 197220"/>
                <a:gd name="connsiteX6" fmla="*/ 105344 w 271291"/>
                <a:gd name="connsiteY6" fmla="*/ 15626 h 197220"/>
                <a:gd name="connsiteX7" fmla="*/ 4712 w 271291"/>
                <a:gd name="connsiteY7" fmla="*/ 157030 h 197220"/>
                <a:gd name="connsiteX8" fmla="*/ 2830 w 271291"/>
                <a:gd name="connsiteY8" fmla="*/ 183440 h 197220"/>
                <a:gd name="connsiteX9" fmla="*/ 25439 w 271291"/>
                <a:gd name="connsiteY9" fmla="*/ 197221 h 19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91" h="197220">
                  <a:moveTo>
                    <a:pt x="25439" y="197221"/>
                  </a:moveTo>
                  <a:lnTo>
                    <a:pt x="245852" y="197221"/>
                  </a:lnTo>
                  <a:cubicBezTo>
                    <a:pt x="255373" y="197221"/>
                    <a:pt x="264099" y="191904"/>
                    <a:pt x="268461" y="183440"/>
                  </a:cubicBezTo>
                  <a:cubicBezTo>
                    <a:pt x="272826" y="174980"/>
                    <a:pt x="272099" y="164787"/>
                    <a:pt x="266579" y="157030"/>
                  </a:cubicBezTo>
                  <a:lnTo>
                    <a:pt x="165945" y="15626"/>
                  </a:lnTo>
                  <a:cubicBezTo>
                    <a:pt x="158968" y="5825"/>
                    <a:pt x="147677" y="0"/>
                    <a:pt x="135645" y="0"/>
                  </a:cubicBezTo>
                  <a:cubicBezTo>
                    <a:pt x="123613" y="0"/>
                    <a:pt x="112322" y="5824"/>
                    <a:pt x="105344" y="15626"/>
                  </a:cubicBezTo>
                  <a:lnTo>
                    <a:pt x="4712" y="157030"/>
                  </a:lnTo>
                  <a:cubicBezTo>
                    <a:pt x="-808" y="164789"/>
                    <a:pt x="-1534" y="174980"/>
                    <a:pt x="2830" y="183440"/>
                  </a:cubicBezTo>
                  <a:cubicBezTo>
                    <a:pt x="7193" y="191904"/>
                    <a:pt x="15918" y="197221"/>
                    <a:pt x="25439" y="197221"/>
                  </a:cubicBezTo>
                  <a:close/>
                </a:path>
              </a:pathLst>
            </a:custGeom>
            <a:solidFill>
              <a:schemeClr val="bg1">
                <a:lumMod val="75000"/>
              </a:schemeClr>
            </a:solidFill>
            <a:ln w="1798"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74F3E4-27BA-420C-E130-C76182E9885C}"/>
                </a:ext>
              </a:extLst>
            </p:cNvPr>
            <p:cNvSpPr/>
            <p:nvPr/>
          </p:nvSpPr>
          <p:spPr>
            <a:xfrm>
              <a:off x="3262981" y="2296003"/>
              <a:ext cx="271293" cy="197220"/>
            </a:xfrm>
            <a:custGeom>
              <a:avLst/>
              <a:gdLst>
                <a:gd name="connsiteX0" fmla="*/ 245852 w 271293"/>
                <a:gd name="connsiteY0" fmla="*/ 0 h 197220"/>
                <a:gd name="connsiteX1" fmla="*/ 25439 w 271293"/>
                <a:gd name="connsiteY1" fmla="*/ 0 h 197220"/>
                <a:gd name="connsiteX2" fmla="*/ 2830 w 271293"/>
                <a:gd name="connsiteY2" fmla="*/ 13780 h 197220"/>
                <a:gd name="connsiteX3" fmla="*/ 4712 w 271293"/>
                <a:gd name="connsiteY3" fmla="*/ 40191 h 197220"/>
                <a:gd name="connsiteX4" fmla="*/ 105346 w 271293"/>
                <a:gd name="connsiteY4" fmla="*/ 181594 h 197220"/>
                <a:gd name="connsiteX5" fmla="*/ 135647 w 271293"/>
                <a:gd name="connsiteY5" fmla="*/ 197221 h 197220"/>
                <a:gd name="connsiteX6" fmla="*/ 165947 w 271293"/>
                <a:gd name="connsiteY6" fmla="*/ 181594 h 197220"/>
                <a:gd name="connsiteX7" fmla="*/ 266581 w 271293"/>
                <a:gd name="connsiteY7" fmla="*/ 40191 h 197220"/>
                <a:gd name="connsiteX8" fmla="*/ 268463 w 271293"/>
                <a:gd name="connsiteY8" fmla="*/ 13780 h 197220"/>
                <a:gd name="connsiteX9" fmla="*/ 245852 w 271293"/>
                <a:gd name="connsiteY9" fmla="*/ 0 h 19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93" h="197220">
                  <a:moveTo>
                    <a:pt x="245852" y="0"/>
                  </a:moveTo>
                  <a:lnTo>
                    <a:pt x="25439" y="0"/>
                  </a:lnTo>
                  <a:cubicBezTo>
                    <a:pt x="15918" y="0"/>
                    <a:pt x="7193" y="5317"/>
                    <a:pt x="2830" y="13780"/>
                  </a:cubicBezTo>
                  <a:cubicBezTo>
                    <a:pt x="-1534" y="22240"/>
                    <a:pt x="-808" y="32434"/>
                    <a:pt x="4712" y="40191"/>
                  </a:cubicBezTo>
                  <a:lnTo>
                    <a:pt x="105346" y="181594"/>
                  </a:lnTo>
                  <a:cubicBezTo>
                    <a:pt x="112323" y="191397"/>
                    <a:pt x="123614" y="197221"/>
                    <a:pt x="135647" y="197221"/>
                  </a:cubicBezTo>
                  <a:cubicBezTo>
                    <a:pt x="147679" y="197221"/>
                    <a:pt x="158970" y="191397"/>
                    <a:pt x="165947" y="181594"/>
                  </a:cubicBezTo>
                  <a:lnTo>
                    <a:pt x="266581" y="40191"/>
                  </a:lnTo>
                  <a:cubicBezTo>
                    <a:pt x="272101" y="32432"/>
                    <a:pt x="272828" y="22240"/>
                    <a:pt x="268463" y="13780"/>
                  </a:cubicBezTo>
                  <a:cubicBezTo>
                    <a:pt x="264099" y="5317"/>
                    <a:pt x="255373" y="0"/>
                    <a:pt x="245852" y="0"/>
                  </a:cubicBezTo>
                  <a:close/>
                </a:path>
              </a:pathLst>
            </a:custGeom>
            <a:solidFill>
              <a:schemeClr val="accent1"/>
            </a:solidFill>
            <a:ln w="1798" cap="flat">
              <a:noFill/>
              <a:prstDash val="solid"/>
              <a:miter/>
            </a:ln>
          </p:spPr>
          <p:txBody>
            <a:bodyPr rtlCol="0" anchor="ctr"/>
            <a:lstStyle/>
            <a:p>
              <a:endParaRPr lang="en-US" dirty="0"/>
            </a:p>
          </p:txBody>
        </p:sp>
      </p:grpSp>
      <p:pic>
        <p:nvPicPr>
          <p:cNvPr id="10" name="Picture 45">
            <a:extLst>
              <a:ext uri="{FF2B5EF4-FFF2-40B4-BE49-F238E27FC236}">
                <a16:creationId xmlns:a16="http://schemas.microsoft.com/office/drawing/2014/main" id="{ED86F436-D021-1819-8DBC-4C62C80A0C3D}"/>
              </a:ext>
            </a:extLst>
          </p:cNvPr>
          <p:cNvPicPr>
            <a:picLocks noChangeAspect="1"/>
          </p:cNvPicPr>
          <p:nvPr/>
        </p:nvPicPr>
        <p:blipFill>
          <a:blip r:embed="rId17">
            <a:extLst>
              <a:ext uri="{96DAC541-7B7A-43D3-8B79-37D633B846F1}">
                <asvg:svgBlip xmlns:asvg="http://schemas.microsoft.com/office/drawing/2016/SVG/main" r:embed="rId18"/>
              </a:ext>
            </a:extLst>
          </a:blip>
          <a:srcRect l="5" r="5"/>
          <a:stretch/>
        </p:blipFill>
        <p:spPr>
          <a:xfrm>
            <a:off x="7638322" y="2931163"/>
            <a:ext cx="869718" cy="869814"/>
          </a:xfrm>
          <a:prstGeom prst="rect">
            <a:avLst/>
          </a:prstGeom>
        </p:spPr>
      </p:pic>
      <p:sp>
        <p:nvSpPr>
          <p:cNvPr id="12" name="TextBox 11">
            <a:extLst>
              <a:ext uri="{FF2B5EF4-FFF2-40B4-BE49-F238E27FC236}">
                <a16:creationId xmlns:a16="http://schemas.microsoft.com/office/drawing/2014/main" id="{1686FFB4-5DAF-1289-AC4E-525201173788}"/>
              </a:ext>
            </a:extLst>
          </p:cNvPr>
          <p:cNvSpPr txBox="1"/>
          <p:nvPr/>
        </p:nvSpPr>
        <p:spPr>
          <a:xfrm>
            <a:off x="3174990" y="1701153"/>
            <a:ext cx="5842020" cy="395661"/>
          </a:xfrm>
          <a:prstGeom prst="roundRect">
            <a:avLst>
              <a:gd name="adj" fmla="val 50000"/>
            </a:avLst>
          </a:prstGeom>
          <a:solidFill>
            <a:schemeClr val="accent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ea typeface="+mn-ea"/>
                <a:cs typeface="+mn-cs"/>
              </a:rPr>
              <a:t>MASLD is defined by presence of:</a:t>
            </a:r>
          </a:p>
        </p:txBody>
      </p:sp>
      <p:grpSp>
        <p:nvGrpSpPr>
          <p:cNvPr id="59" name="Group 58">
            <a:extLst>
              <a:ext uri="{FF2B5EF4-FFF2-40B4-BE49-F238E27FC236}">
                <a16:creationId xmlns:a16="http://schemas.microsoft.com/office/drawing/2014/main" id="{4EF26D09-80F7-3DCE-BA34-F7C3E1BCF658}"/>
              </a:ext>
            </a:extLst>
          </p:cNvPr>
          <p:cNvGrpSpPr/>
          <p:nvPr/>
        </p:nvGrpSpPr>
        <p:grpSpPr>
          <a:xfrm>
            <a:off x="5919792" y="2952366"/>
            <a:ext cx="792000" cy="864000"/>
            <a:chOff x="5876926" y="4494213"/>
            <a:chExt cx="609600" cy="596900"/>
          </a:xfrm>
        </p:grpSpPr>
        <p:sp>
          <p:nvSpPr>
            <p:cNvPr id="60" name="Freeform 209">
              <a:extLst>
                <a:ext uri="{FF2B5EF4-FFF2-40B4-BE49-F238E27FC236}">
                  <a16:creationId xmlns:a16="http://schemas.microsoft.com/office/drawing/2014/main" id="{FA5B46CE-E2F3-E2B1-B3B2-BDA8649F9EE2}"/>
                </a:ext>
              </a:extLst>
            </p:cNvPr>
            <p:cNvSpPr>
              <a:spLocks/>
            </p:cNvSpPr>
            <p:nvPr/>
          </p:nvSpPr>
          <p:spPr bwMode="auto">
            <a:xfrm>
              <a:off x="5876926" y="4494213"/>
              <a:ext cx="239713" cy="258763"/>
            </a:xfrm>
            <a:custGeom>
              <a:avLst/>
              <a:gdLst>
                <a:gd name="T0" fmla="*/ 33 w 286"/>
                <a:gd name="T1" fmla="*/ 310 h 310"/>
                <a:gd name="T2" fmla="*/ 253 w 286"/>
                <a:gd name="T3" fmla="*/ 310 h 310"/>
                <a:gd name="T4" fmla="*/ 286 w 286"/>
                <a:gd name="T5" fmla="*/ 277 h 310"/>
                <a:gd name="T6" fmla="*/ 286 w 286"/>
                <a:gd name="T7" fmla="*/ 34 h 310"/>
                <a:gd name="T8" fmla="*/ 253 w 286"/>
                <a:gd name="T9" fmla="*/ 0 h 310"/>
                <a:gd name="T10" fmla="*/ 33 w 286"/>
                <a:gd name="T11" fmla="*/ 0 h 310"/>
                <a:gd name="T12" fmla="*/ 0 w 286"/>
                <a:gd name="T13" fmla="*/ 34 h 310"/>
                <a:gd name="T14" fmla="*/ 0 w 286"/>
                <a:gd name="T15" fmla="*/ 277 h 310"/>
                <a:gd name="T16" fmla="*/ 33 w 286"/>
                <a:gd name="T1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310">
                  <a:moveTo>
                    <a:pt x="33" y="310"/>
                  </a:moveTo>
                  <a:cubicBezTo>
                    <a:pt x="253" y="310"/>
                    <a:pt x="253" y="310"/>
                    <a:pt x="253" y="310"/>
                  </a:cubicBezTo>
                  <a:cubicBezTo>
                    <a:pt x="271" y="310"/>
                    <a:pt x="286" y="295"/>
                    <a:pt x="286" y="277"/>
                  </a:cubicBezTo>
                  <a:cubicBezTo>
                    <a:pt x="286" y="34"/>
                    <a:pt x="286" y="34"/>
                    <a:pt x="286" y="34"/>
                  </a:cubicBezTo>
                  <a:cubicBezTo>
                    <a:pt x="286" y="15"/>
                    <a:pt x="271" y="0"/>
                    <a:pt x="253" y="0"/>
                  </a:cubicBezTo>
                  <a:cubicBezTo>
                    <a:pt x="33" y="0"/>
                    <a:pt x="33" y="0"/>
                    <a:pt x="33" y="0"/>
                  </a:cubicBezTo>
                  <a:cubicBezTo>
                    <a:pt x="15" y="0"/>
                    <a:pt x="0" y="15"/>
                    <a:pt x="0" y="34"/>
                  </a:cubicBezTo>
                  <a:cubicBezTo>
                    <a:pt x="0" y="277"/>
                    <a:pt x="0" y="277"/>
                    <a:pt x="0" y="277"/>
                  </a:cubicBezTo>
                  <a:cubicBezTo>
                    <a:pt x="0" y="295"/>
                    <a:pt x="15" y="310"/>
                    <a:pt x="33" y="310"/>
                  </a:cubicBezTo>
                  <a:close/>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210">
              <a:extLst>
                <a:ext uri="{FF2B5EF4-FFF2-40B4-BE49-F238E27FC236}">
                  <a16:creationId xmlns:a16="http://schemas.microsoft.com/office/drawing/2014/main" id="{CFDC2B48-22F7-B206-EDE6-97569D2C836F}"/>
                </a:ext>
              </a:extLst>
            </p:cNvPr>
            <p:cNvSpPr>
              <a:spLocks/>
            </p:cNvSpPr>
            <p:nvPr/>
          </p:nvSpPr>
          <p:spPr bwMode="auto">
            <a:xfrm>
              <a:off x="5978526" y="4779963"/>
              <a:ext cx="49213" cy="34925"/>
            </a:xfrm>
            <a:custGeom>
              <a:avLst/>
              <a:gdLst>
                <a:gd name="T0" fmla="*/ 0 w 31"/>
                <a:gd name="T1" fmla="*/ 0 h 22"/>
                <a:gd name="T2" fmla="*/ 0 w 31"/>
                <a:gd name="T3" fmla="*/ 22 h 22"/>
                <a:gd name="T4" fmla="*/ 31 w 31"/>
                <a:gd name="T5" fmla="*/ 22 h 22"/>
                <a:gd name="T6" fmla="*/ 31 w 31"/>
                <a:gd name="T7" fmla="*/ 0 h 22"/>
              </a:gdLst>
              <a:ahLst/>
              <a:cxnLst>
                <a:cxn ang="0">
                  <a:pos x="T0" y="T1"/>
                </a:cxn>
                <a:cxn ang="0">
                  <a:pos x="T2" y="T3"/>
                </a:cxn>
                <a:cxn ang="0">
                  <a:pos x="T4" y="T5"/>
                </a:cxn>
                <a:cxn ang="0">
                  <a:pos x="T6" y="T7"/>
                </a:cxn>
              </a:cxnLst>
              <a:rect l="0" t="0" r="r" b="b"/>
              <a:pathLst>
                <a:path w="31" h="22">
                  <a:moveTo>
                    <a:pt x="0" y="0"/>
                  </a:moveTo>
                  <a:lnTo>
                    <a:pt x="0" y="22"/>
                  </a:lnTo>
                  <a:lnTo>
                    <a:pt x="31" y="22"/>
                  </a:lnTo>
                  <a:lnTo>
                    <a:pt x="31" y="0"/>
                  </a:lnTo>
                </a:path>
              </a:pathLst>
            </a:custGeom>
            <a:noFill/>
            <a:ln w="2857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 name="Line 211">
              <a:extLst>
                <a:ext uri="{FF2B5EF4-FFF2-40B4-BE49-F238E27FC236}">
                  <a16:creationId xmlns:a16="http://schemas.microsoft.com/office/drawing/2014/main" id="{C3EA991B-7961-128E-60B7-BE91C8E5C37E}"/>
                </a:ext>
              </a:extLst>
            </p:cNvPr>
            <p:cNvSpPr>
              <a:spLocks noChangeShapeType="1"/>
            </p:cNvSpPr>
            <p:nvPr/>
          </p:nvSpPr>
          <p:spPr bwMode="auto">
            <a:xfrm>
              <a:off x="6002339" y="4814888"/>
              <a:ext cx="0" cy="5080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12">
              <a:extLst>
                <a:ext uri="{FF2B5EF4-FFF2-40B4-BE49-F238E27FC236}">
                  <a16:creationId xmlns:a16="http://schemas.microsoft.com/office/drawing/2014/main" id="{01817E9D-DF6D-3419-6D91-28822C48E871}"/>
                </a:ext>
              </a:extLst>
            </p:cNvPr>
            <p:cNvSpPr>
              <a:spLocks/>
            </p:cNvSpPr>
            <p:nvPr/>
          </p:nvSpPr>
          <p:spPr bwMode="auto">
            <a:xfrm>
              <a:off x="5954714" y="4554538"/>
              <a:ext cx="85725" cy="139700"/>
            </a:xfrm>
            <a:custGeom>
              <a:avLst/>
              <a:gdLst>
                <a:gd name="T0" fmla="*/ 0 w 102"/>
                <a:gd name="T1" fmla="*/ 110 h 167"/>
                <a:gd name="T2" fmla="*/ 51 w 102"/>
                <a:gd name="T3" fmla="*/ 0 h 167"/>
                <a:gd name="T4" fmla="*/ 102 w 102"/>
                <a:gd name="T5" fmla="*/ 110 h 167"/>
                <a:gd name="T6" fmla="*/ 51 w 102"/>
                <a:gd name="T7" fmla="*/ 167 h 167"/>
                <a:gd name="T8" fmla="*/ 0 w 102"/>
                <a:gd name="T9" fmla="*/ 110 h 167"/>
              </a:gdLst>
              <a:ahLst/>
              <a:cxnLst>
                <a:cxn ang="0">
                  <a:pos x="T0" y="T1"/>
                </a:cxn>
                <a:cxn ang="0">
                  <a:pos x="T2" y="T3"/>
                </a:cxn>
                <a:cxn ang="0">
                  <a:pos x="T4" y="T5"/>
                </a:cxn>
                <a:cxn ang="0">
                  <a:pos x="T6" y="T7"/>
                </a:cxn>
                <a:cxn ang="0">
                  <a:pos x="T8" y="T9"/>
                </a:cxn>
              </a:cxnLst>
              <a:rect l="0" t="0" r="r" b="b"/>
              <a:pathLst>
                <a:path w="102" h="167">
                  <a:moveTo>
                    <a:pt x="0" y="110"/>
                  </a:moveTo>
                  <a:cubicBezTo>
                    <a:pt x="0" y="78"/>
                    <a:pt x="51" y="0"/>
                    <a:pt x="51" y="0"/>
                  </a:cubicBezTo>
                  <a:cubicBezTo>
                    <a:pt x="51" y="0"/>
                    <a:pt x="102" y="78"/>
                    <a:pt x="102" y="110"/>
                  </a:cubicBezTo>
                  <a:cubicBezTo>
                    <a:pt x="102" y="141"/>
                    <a:pt x="79" y="167"/>
                    <a:pt x="51" y="167"/>
                  </a:cubicBezTo>
                  <a:cubicBezTo>
                    <a:pt x="23" y="167"/>
                    <a:pt x="0" y="141"/>
                    <a:pt x="0" y="110"/>
                  </a:cubicBezTo>
                  <a:close/>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13">
              <a:extLst>
                <a:ext uri="{FF2B5EF4-FFF2-40B4-BE49-F238E27FC236}">
                  <a16:creationId xmlns:a16="http://schemas.microsoft.com/office/drawing/2014/main" id="{6790951D-25F8-FA36-FD0D-BBF471D0551F}"/>
                </a:ext>
              </a:extLst>
            </p:cNvPr>
            <p:cNvSpPr>
              <a:spLocks/>
            </p:cNvSpPr>
            <p:nvPr/>
          </p:nvSpPr>
          <p:spPr bwMode="auto">
            <a:xfrm>
              <a:off x="5984876" y="4895850"/>
              <a:ext cx="206375" cy="50800"/>
            </a:xfrm>
            <a:custGeom>
              <a:avLst/>
              <a:gdLst>
                <a:gd name="T0" fmla="*/ 196 w 246"/>
                <a:gd name="T1" fmla="*/ 61 h 61"/>
                <a:gd name="T2" fmla="*/ 31 w 246"/>
                <a:gd name="T3" fmla="*/ 61 h 61"/>
                <a:gd name="T4" fmla="*/ 0 w 246"/>
                <a:gd name="T5" fmla="*/ 30 h 61"/>
                <a:gd name="T6" fmla="*/ 0 w 246"/>
                <a:gd name="T7" fmla="*/ 30 h 61"/>
                <a:gd name="T8" fmla="*/ 31 w 246"/>
                <a:gd name="T9" fmla="*/ 0 h 61"/>
                <a:gd name="T10" fmla="*/ 246 w 246"/>
                <a:gd name="T11" fmla="*/ 0 h 61"/>
              </a:gdLst>
              <a:ahLst/>
              <a:cxnLst>
                <a:cxn ang="0">
                  <a:pos x="T0" y="T1"/>
                </a:cxn>
                <a:cxn ang="0">
                  <a:pos x="T2" y="T3"/>
                </a:cxn>
                <a:cxn ang="0">
                  <a:pos x="T4" y="T5"/>
                </a:cxn>
                <a:cxn ang="0">
                  <a:pos x="T6" y="T7"/>
                </a:cxn>
                <a:cxn ang="0">
                  <a:pos x="T8" y="T9"/>
                </a:cxn>
                <a:cxn ang="0">
                  <a:pos x="T10" y="T11"/>
                </a:cxn>
              </a:cxnLst>
              <a:rect l="0" t="0" r="r" b="b"/>
              <a:pathLst>
                <a:path w="246" h="61">
                  <a:moveTo>
                    <a:pt x="196" y="61"/>
                  </a:moveTo>
                  <a:cubicBezTo>
                    <a:pt x="31" y="61"/>
                    <a:pt x="31" y="61"/>
                    <a:pt x="31" y="61"/>
                  </a:cubicBezTo>
                  <a:cubicBezTo>
                    <a:pt x="14" y="61"/>
                    <a:pt x="0" y="47"/>
                    <a:pt x="0" y="30"/>
                  </a:cubicBezTo>
                  <a:cubicBezTo>
                    <a:pt x="0" y="30"/>
                    <a:pt x="0" y="30"/>
                    <a:pt x="0" y="30"/>
                  </a:cubicBezTo>
                  <a:cubicBezTo>
                    <a:pt x="0" y="14"/>
                    <a:pt x="14" y="0"/>
                    <a:pt x="31" y="0"/>
                  </a:cubicBezTo>
                  <a:cubicBezTo>
                    <a:pt x="246" y="0"/>
                    <a:pt x="246" y="0"/>
                    <a:pt x="246" y="0"/>
                  </a:cubicBezTo>
                </a:path>
              </a:pathLst>
            </a:custGeom>
            <a:noFill/>
            <a:ln w="285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14">
              <a:extLst>
                <a:ext uri="{FF2B5EF4-FFF2-40B4-BE49-F238E27FC236}">
                  <a16:creationId xmlns:a16="http://schemas.microsoft.com/office/drawing/2014/main" id="{BD47B3A3-1A06-50A1-574E-58432C7476C8}"/>
                </a:ext>
              </a:extLst>
            </p:cNvPr>
            <p:cNvSpPr>
              <a:spLocks/>
            </p:cNvSpPr>
            <p:nvPr/>
          </p:nvSpPr>
          <p:spPr bwMode="auto">
            <a:xfrm>
              <a:off x="6084889" y="4972050"/>
              <a:ext cx="65088" cy="25400"/>
            </a:xfrm>
            <a:custGeom>
              <a:avLst/>
              <a:gdLst>
                <a:gd name="T0" fmla="*/ 77 w 77"/>
                <a:gd name="T1" fmla="*/ 30 h 30"/>
                <a:gd name="T2" fmla="*/ 30 w 77"/>
                <a:gd name="T3" fmla="*/ 30 h 30"/>
                <a:gd name="T4" fmla="*/ 0 w 77"/>
                <a:gd name="T5" fmla="*/ 0 h 30"/>
                <a:gd name="T6" fmla="*/ 0 w 77"/>
                <a:gd name="T7" fmla="*/ 0 h 30"/>
              </a:gdLst>
              <a:ahLst/>
              <a:cxnLst>
                <a:cxn ang="0">
                  <a:pos x="T0" y="T1"/>
                </a:cxn>
                <a:cxn ang="0">
                  <a:pos x="T2" y="T3"/>
                </a:cxn>
                <a:cxn ang="0">
                  <a:pos x="T4" y="T5"/>
                </a:cxn>
                <a:cxn ang="0">
                  <a:pos x="T6" y="T7"/>
                </a:cxn>
              </a:cxnLst>
              <a:rect l="0" t="0" r="r" b="b"/>
              <a:pathLst>
                <a:path w="77" h="30">
                  <a:moveTo>
                    <a:pt x="77" y="30"/>
                  </a:moveTo>
                  <a:cubicBezTo>
                    <a:pt x="30" y="30"/>
                    <a:pt x="30" y="30"/>
                    <a:pt x="30" y="30"/>
                  </a:cubicBezTo>
                  <a:cubicBezTo>
                    <a:pt x="13" y="30"/>
                    <a:pt x="0" y="17"/>
                    <a:pt x="0" y="0"/>
                  </a:cubicBezTo>
                  <a:cubicBezTo>
                    <a:pt x="0" y="0"/>
                    <a:pt x="0" y="0"/>
                    <a:pt x="0" y="0"/>
                  </a:cubicBezTo>
                </a:path>
              </a:pathLst>
            </a:custGeom>
            <a:noFill/>
            <a:ln w="285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215">
              <a:extLst>
                <a:ext uri="{FF2B5EF4-FFF2-40B4-BE49-F238E27FC236}">
                  <a16:creationId xmlns:a16="http://schemas.microsoft.com/office/drawing/2014/main" id="{FCEF4764-F1D9-D93F-BDBA-D4EAAB4A7B7D}"/>
                </a:ext>
              </a:extLst>
            </p:cNvPr>
            <p:cNvSpPr>
              <a:spLocks/>
            </p:cNvSpPr>
            <p:nvPr/>
          </p:nvSpPr>
          <p:spPr bwMode="auto">
            <a:xfrm>
              <a:off x="6102351" y="5022850"/>
              <a:ext cx="47625" cy="25400"/>
            </a:xfrm>
            <a:custGeom>
              <a:avLst/>
              <a:gdLst>
                <a:gd name="T0" fmla="*/ 57 w 57"/>
                <a:gd name="T1" fmla="*/ 30 h 30"/>
                <a:gd name="T2" fmla="*/ 30 w 57"/>
                <a:gd name="T3" fmla="*/ 30 h 30"/>
                <a:gd name="T4" fmla="*/ 0 w 57"/>
                <a:gd name="T5" fmla="*/ 0 h 30"/>
                <a:gd name="T6" fmla="*/ 0 w 57"/>
                <a:gd name="T7" fmla="*/ 0 h 30"/>
              </a:gdLst>
              <a:ahLst/>
              <a:cxnLst>
                <a:cxn ang="0">
                  <a:pos x="T0" y="T1"/>
                </a:cxn>
                <a:cxn ang="0">
                  <a:pos x="T2" y="T3"/>
                </a:cxn>
                <a:cxn ang="0">
                  <a:pos x="T4" y="T5"/>
                </a:cxn>
                <a:cxn ang="0">
                  <a:pos x="T6" y="T7"/>
                </a:cxn>
              </a:cxnLst>
              <a:rect l="0" t="0" r="r" b="b"/>
              <a:pathLst>
                <a:path w="57" h="30">
                  <a:moveTo>
                    <a:pt x="57" y="30"/>
                  </a:moveTo>
                  <a:cubicBezTo>
                    <a:pt x="30" y="30"/>
                    <a:pt x="30" y="30"/>
                    <a:pt x="30" y="30"/>
                  </a:cubicBezTo>
                  <a:cubicBezTo>
                    <a:pt x="13" y="30"/>
                    <a:pt x="0" y="17"/>
                    <a:pt x="0" y="0"/>
                  </a:cubicBezTo>
                  <a:cubicBezTo>
                    <a:pt x="0" y="0"/>
                    <a:pt x="0" y="0"/>
                    <a:pt x="0" y="0"/>
                  </a:cubicBezTo>
                </a:path>
              </a:pathLst>
            </a:custGeom>
            <a:noFill/>
            <a:ln w="285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216">
              <a:extLst>
                <a:ext uri="{FF2B5EF4-FFF2-40B4-BE49-F238E27FC236}">
                  <a16:creationId xmlns:a16="http://schemas.microsoft.com/office/drawing/2014/main" id="{B3DAFAF2-2C02-5642-9709-29C51B94D7B7}"/>
                </a:ext>
              </a:extLst>
            </p:cNvPr>
            <p:cNvSpPr>
              <a:spLocks/>
            </p:cNvSpPr>
            <p:nvPr/>
          </p:nvSpPr>
          <p:spPr bwMode="auto">
            <a:xfrm>
              <a:off x="6129339" y="5056188"/>
              <a:ext cx="271463" cy="34925"/>
            </a:xfrm>
            <a:custGeom>
              <a:avLst/>
              <a:gdLst>
                <a:gd name="T0" fmla="*/ 323 w 323"/>
                <a:gd name="T1" fmla="*/ 2 h 42"/>
                <a:gd name="T2" fmla="*/ 256 w 323"/>
                <a:gd name="T3" fmla="*/ 5 h 42"/>
                <a:gd name="T4" fmla="*/ 225 w 323"/>
                <a:gd name="T5" fmla="*/ 13 h 42"/>
                <a:gd name="T6" fmla="*/ 56 w 323"/>
                <a:gd name="T7" fmla="*/ 42 h 42"/>
                <a:gd name="T8" fmla="*/ 30 w 323"/>
                <a:gd name="T9" fmla="*/ 42 h 42"/>
                <a:gd name="T10" fmla="*/ 0 w 323"/>
                <a:gd name="T11" fmla="*/ 12 h 42"/>
                <a:gd name="T12" fmla="*/ 0 w 323"/>
                <a:gd name="T13" fmla="*/ 12 h 42"/>
              </a:gdLst>
              <a:ahLst/>
              <a:cxnLst>
                <a:cxn ang="0">
                  <a:pos x="T0" y="T1"/>
                </a:cxn>
                <a:cxn ang="0">
                  <a:pos x="T2" y="T3"/>
                </a:cxn>
                <a:cxn ang="0">
                  <a:pos x="T4" y="T5"/>
                </a:cxn>
                <a:cxn ang="0">
                  <a:pos x="T6" y="T7"/>
                </a:cxn>
                <a:cxn ang="0">
                  <a:pos x="T8" y="T9"/>
                </a:cxn>
                <a:cxn ang="0">
                  <a:pos x="T10" y="T11"/>
                </a:cxn>
                <a:cxn ang="0">
                  <a:pos x="T12" y="T13"/>
                </a:cxn>
              </a:cxnLst>
              <a:rect l="0" t="0" r="r" b="b"/>
              <a:pathLst>
                <a:path w="323" h="42">
                  <a:moveTo>
                    <a:pt x="323" y="2"/>
                  </a:moveTo>
                  <a:cubicBezTo>
                    <a:pt x="267" y="0"/>
                    <a:pt x="256" y="5"/>
                    <a:pt x="256" y="5"/>
                  </a:cubicBezTo>
                  <a:cubicBezTo>
                    <a:pt x="256" y="5"/>
                    <a:pt x="243" y="8"/>
                    <a:pt x="225" y="13"/>
                  </a:cubicBezTo>
                  <a:cubicBezTo>
                    <a:pt x="170" y="31"/>
                    <a:pt x="113" y="40"/>
                    <a:pt x="56" y="42"/>
                  </a:cubicBezTo>
                  <a:cubicBezTo>
                    <a:pt x="30" y="42"/>
                    <a:pt x="30" y="42"/>
                    <a:pt x="30" y="42"/>
                  </a:cubicBezTo>
                  <a:cubicBezTo>
                    <a:pt x="13" y="42"/>
                    <a:pt x="0" y="29"/>
                    <a:pt x="0" y="12"/>
                  </a:cubicBezTo>
                  <a:cubicBezTo>
                    <a:pt x="0" y="12"/>
                    <a:pt x="0" y="12"/>
                    <a:pt x="0" y="12"/>
                  </a:cubicBezTo>
                </a:path>
              </a:pathLst>
            </a:custGeom>
            <a:noFill/>
            <a:ln w="285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217">
              <a:extLst>
                <a:ext uri="{FF2B5EF4-FFF2-40B4-BE49-F238E27FC236}">
                  <a16:creationId xmlns:a16="http://schemas.microsoft.com/office/drawing/2014/main" id="{33CE5518-E39D-A8B7-1A25-B747A87EF539}"/>
                </a:ext>
              </a:extLst>
            </p:cNvPr>
            <p:cNvSpPr>
              <a:spLocks/>
            </p:cNvSpPr>
            <p:nvPr/>
          </p:nvSpPr>
          <p:spPr bwMode="auto">
            <a:xfrm>
              <a:off x="6115051" y="4821238"/>
              <a:ext cx="285750" cy="82550"/>
            </a:xfrm>
            <a:custGeom>
              <a:avLst/>
              <a:gdLst>
                <a:gd name="T0" fmla="*/ 13 w 340"/>
                <a:gd name="T1" fmla="*/ 61 h 99"/>
                <a:gd name="T2" fmla="*/ 0 w 340"/>
                <a:gd name="T3" fmla="*/ 34 h 99"/>
                <a:gd name="T4" fmla="*/ 0 w 340"/>
                <a:gd name="T5" fmla="*/ 34 h 99"/>
                <a:gd name="T6" fmla="*/ 20 w 340"/>
                <a:gd name="T7" fmla="*/ 3 h 99"/>
                <a:gd name="T8" fmla="*/ 23 w 340"/>
                <a:gd name="T9" fmla="*/ 2 h 99"/>
                <a:gd name="T10" fmla="*/ 54 w 340"/>
                <a:gd name="T11" fmla="*/ 5 h 99"/>
                <a:gd name="T12" fmla="*/ 152 w 340"/>
                <a:gd name="T13" fmla="*/ 17 h 99"/>
                <a:gd name="T14" fmla="*/ 229 w 340"/>
                <a:gd name="T15" fmla="*/ 36 h 99"/>
                <a:gd name="T16" fmla="*/ 274 w 340"/>
                <a:gd name="T17" fmla="*/ 69 h 99"/>
                <a:gd name="T18" fmla="*/ 340 w 340"/>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99">
                  <a:moveTo>
                    <a:pt x="13" y="61"/>
                  </a:moveTo>
                  <a:cubicBezTo>
                    <a:pt x="5" y="54"/>
                    <a:pt x="0" y="44"/>
                    <a:pt x="0" y="34"/>
                  </a:cubicBezTo>
                  <a:cubicBezTo>
                    <a:pt x="0" y="34"/>
                    <a:pt x="0" y="34"/>
                    <a:pt x="0" y="34"/>
                  </a:cubicBezTo>
                  <a:cubicBezTo>
                    <a:pt x="0" y="16"/>
                    <a:pt x="10" y="6"/>
                    <a:pt x="20" y="3"/>
                  </a:cubicBezTo>
                  <a:cubicBezTo>
                    <a:pt x="21" y="3"/>
                    <a:pt x="22" y="3"/>
                    <a:pt x="23" y="2"/>
                  </a:cubicBezTo>
                  <a:cubicBezTo>
                    <a:pt x="33" y="0"/>
                    <a:pt x="44" y="1"/>
                    <a:pt x="54" y="5"/>
                  </a:cubicBezTo>
                  <a:cubicBezTo>
                    <a:pt x="71" y="12"/>
                    <a:pt x="106" y="24"/>
                    <a:pt x="152" y="17"/>
                  </a:cubicBezTo>
                  <a:cubicBezTo>
                    <a:pt x="179" y="14"/>
                    <a:pt x="207" y="20"/>
                    <a:pt x="229" y="36"/>
                  </a:cubicBezTo>
                  <a:cubicBezTo>
                    <a:pt x="243" y="45"/>
                    <a:pt x="259" y="57"/>
                    <a:pt x="274" y="69"/>
                  </a:cubicBezTo>
                  <a:cubicBezTo>
                    <a:pt x="274" y="69"/>
                    <a:pt x="304" y="99"/>
                    <a:pt x="340" y="99"/>
                  </a:cubicBezTo>
                </a:path>
              </a:pathLst>
            </a:custGeom>
            <a:noFill/>
            <a:ln w="285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9" name="Line 218">
              <a:extLst>
                <a:ext uri="{FF2B5EF4-FFF2-40B4-BE49-F238E27FC236}">
                  <a16:creationId xmlns:a16="http://schemas.microsoft.com/office/drawing/2014/main" id="{84F68CCA-DE4C-2A91-5340-21DF52293E38}"/>
                </a:ext>
              </a:extLst>
            </p:cNvPr>
            <p:cNvSpPr>
              <a:spLocks noChangeShapeType="1"/>
            </p:cNvSpPr>
            <p:nvPr/>
          </p:nvSpPr>
          <p:spPr bwMode="auto">
            <a:xfrm flipV="1">
              <a:off x="6129339" y="5048250"/>
              <a:ext cx="0" cy="17463"/>
            </a:xfrm>
            <a:prstGeom prst="line">
              <a:avLst/>
            </a:prstGeom>
            <a:noFill/>
            <a:ln w="28575"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0" name="Line 219">
              <a:extLst>
                <a:ext uri="{FF2B5EF4-FFF2-40B4-BE49-F238E27FC236}">
                  <a16:creationId xmlns:a16="http://schemas.microsoft.com/office/drawing/2014/main" id="{FB87ADC0-0FDF-7952-C590-BF0A8FD9CC03}"/>
                </a:ext>
              </a:extLst>
            </p:cNvPr>
            <p:cNvSpPr>
              <a:spLocks noChangeShapeType="1"/>
            </p:cNvSpPr>
            <p:nvPr/>
          </p:nvSpPr>
          <p:spPr bwMode="auto">
            <a:xfrm flipV="1">
              <a:off x="6102351" y="4995863"/>
              <a:ext cx="0" cy="26988"/>
            </a:xfrm>
            <a:prstGeom prst="line">
              <a:avLst/>
            </a:prstGeom>
            <a:noFill/>
            <a:ln w="28575"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2" name="Line 220">
              <a:extLst>
                <a:ext uri="{FF2B5EF4-FFF2-40B4-BE49-F238E27FC236}">
                  <a16:creationId xmlns:a16="http://schemas.microsoft.com/office/drawing/2014/main" id="{E2180C12-D447-E066-B8C2-BF3DCDABBFEF}"/>
                </a:ext>
              </a:extLst>
            </p:cNvPr>
            <p:cNvSpPr>
              <a:spLocks noChangeShapeType="1"/>
            </p:cNvSpPr>
            <p:nvPr/>
          </p:nvSpPr>
          <p:spPr bwMode="auto">
            <a:xfrm flipV="1">
              <a:off x="6084889" y="4946650"/>
              <a:ext cx="0" cy="25400"/>
            </a:xfrm>
            <a:prstGeom prst="line">
              <a:avLst/>
            </a:prstGeom>
            <a:noFill/>
            <a:ln w="28575"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21">
              <a:extLst>
                <a:ext uri="{FF2B5EF4-FFF2-40B4-BE49-F238E27FC236}">
                  <a16:creationId xmlns:a16="http://schemas.microsoft.com/office/drawing/2014/main" id="{A6AC574B-F78D-AEDD-29BB-69AD6360E81D}"/>
                </a:ext>
              </a:extLst>
            </p:cNvPr>
            <p:cNvSpPr>
              <a:spLocks/>
            </p:cNvSpPr>
            <p:nvPr/>
          </p:nvSpPr>
          <p:spPr bwMode="auto">
            <a:xfrm>
              <a:off x="6400801" y="4875213"/>
              <a:ext cx="85725" cy="211138"/>
            </a:xfrm>
            <a:custGeom>
              <a:avLst/>
              <a:gdLst>
                <a:gd name="T0" fmla="*/ 103 w 103"/>
                <a:gd name="T1" fmla="*/ 0 h 251"/>
                <a:gd name="T2" fmla="*/ 17 w 103"/>
                <a:gd name="T3" fmla="*/ 0 h 251"/>
                <a:gd name="T4" fmla="*/ 0 w 103"/>
                <a:gd name="T5" fmla="*/ 17 h 251"/>
                <a:gd name="T6" fmla="*/ 0 w 103"/>
                <a:gd name="T7" fmla="*/ 234 h 251"/>
                <a:gd name="T8" fmla="*/ 17 w 103"/>
                <a:gd name="T9" fmla="*/ 251 h 251"/>
                <a:gd name="T10" fmla="*/ 103 w 103"/>
                <a:gd name="T11" fmla="*/ 251 h 251"/>
              </a:gdLst>
              <a:ahLst/>
              <a:cxnLst>
                <a:cxn ang="0">
                  <a:pos x="T0" y="T1"/>
                </a:cxn>
                <a:cxn ang="0">
                  <a:pos x="T2" y="T3"/>
                </a:cxn>
                <a:cxn ang="0">
                  <a:pos x="T4" y="T5"/>
                </a:cxn>
                <a:cxn ang="0">
                  <a:pos x="T6" y="T7"/>
                </a:cxn>
                <a:cxn ang="0">
                  <a:pos x="T8" y="T9"/>
                </a:cxn>
                <a:cxn ang="0">
                  <a:pos x="T10" y="T11"/>
                </a:cxn>
              </a:cxnLst>
              <a:rect l="0" t="0" r="r" b="b"/>
              <a:pathLst>
                <a:path w="103" h="251">
                  <a:moveTo>
                    <a:pt x="103" y="0"/>
                  </a:moveTo>
                  <a:cubicBezTo>
                    <a:pt x="17" y="0"/>
                    <a:pt x="17" y="0"/>
                    <a:pt x="17" y="0"/>
                  </a:cubicBezTo>
                  <a:cubicBezTo>
                    <a:pt x="8" y="0"/>
                    <a:pt x="0" y="8"/>
                    <a:pt x="0" y="17"/>
                  </a:cubicBezTo>
                  <a:cubicBezTo>
                    <a:pt x="0" y="234"/>
                    <a:pt x="0" y="234"/>
                    <a:pt x="0" y="234"/>
                  </a:cubicBezTo>
                  <a:cubicBezTo>
                    <a:pt x="0" y="243"/>
                    <a:pt x="8" y="251"/>
                    <a:pt x="17" y="251"/>
                  </a:cubicBezTo>
                  <a:cubicBezTo>
                    <a:pt x="103" y="251"/>
                    <a:pt x="103" y="251"/>
                    <a:pt x="103" y="251"/>
                  </a:cubicBezTo>
                </a:path>
              </a:pathLst>
            </a:custGeom>
            <a:noFill/>
            <a:ln w="285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473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F553-6645-AC52-9FE2-B72CC292A09E}"/>
              </a:ext>
            </a:extLst>
          </p:cNvPr>
          <p:cNvSpPr>
            <a:spLocks noGrp="1"/>
          </p:cNvSpPr>
          <p:nvPr>
            <p:ph type="title"/>
          </p:nvPr>
        </p:nvSpPr>
        <p:spPr/>
        <p:txBody>
          <a:bodyPr/>
          <a:lstStyle/>
          <a:p>
            <a:r>
              <a:rPr lang="en-US" dirty="0"/>
              <a:t>MASH is the progressive form of MASLD</a:t>
            </a:r>
            <a:endParaRPr lang="en-GB" dirty="0"/>
          </a:p>
        </p:txBody>
      </p:sp>
      <p:sp>
        <p:nvSpPr>
          <p:cNvPr id="3" name="Text Placeholder 2">
            <a:extLst>
              <a:ext uri="{FF2B5EF4-FFF2-40B4-BE49-F238E27FC236}">
                <a16:creationId xmlns:a16="http://schemas.microsoft.com/office/drawing/2014/main" id="{870907DD-F8FF-EE50-AF22-B3963DD175FB}"/>
              </a:ext>
            </a:extLst>
          </p:cNvPr>
          <p:cNvSpPr>
            <a:spLocks noGrp="1"/>
          </p:cNvSpPr>
          <p:nvPr>
            <p:ph type="body" sz="quarter" idx="13"/>
          </p:nvPr>
        </p:nvSpPr>
        <p:spPr/>
        <p:txBody>
          <a:bodyPr/>
          <a:lstStyle/>
          <a:p>
            <a:r>
              <a:rPr lang="en-GB" dirty="0"/>
              <a:t>MASH, metabolic dysfunction</a:t>
            </a:r>
            <a:r>
              <a:rPr lang="en-GB" dirty="0">
                <a:solidFill>
                  <a:schemeClr val="tx1"/>
                </a:solidFill>
              </a:rPr>
              <a:t>–</a:t>
            </a:r>
            <a:r>
              <a:rPr lang="en-GB" dirty="0"/>
              <a:t>associated steatohepatitis; MASLD, metabolic dysfunction</a:t>
            </a:r>
            <a:r>
              <a:rPr lang="en-GB" dirty="0">
                <a:solidFill>
                  <a:schemeClr val="tx1"/>
                </a:solidFill>
              </a:rPr>
              <a:t>–</a:t>
            </a:r>
            <a:r>
              <a:rPr lang="en-GB" dirty="0"/>
              <a:t>associated steatotic liver disease.</a:t>
            </a:r>
            <a:br>
              <a:rPr lang="en-GB" dirty="0"/>
            </a:br>
            <a:r>
              <a:rPr lang="en-GB" dirty="0"/>
              <a:t>Chalasani N et al. Hepatology 2018;67:328–335.</a:t>
            </a:r>
            <a:br>
              <a:rPr lang="en-GB" dirty="0"/>
            </a:br>
            <a:r>
              <a:rPr lang="en-GB" dirty="0"/>
              <a:t>Images are licensed under the Creative Commons Attribution-Share Alike 4.0 International license: Steatosis images: Copyright © 2014 Calicut Medical College. Ballooning image: Copyright © 2009 Michael Bonert. </a:t>
            </a:r>
            <a:br>
              <a:rPr lang="en-GB" dirty="0"/>
            </a:br>
            <a:r>
              <a:rPr lang="en-GB" dirty="0"/>
              <a:t>Inflammation image: Copyright © 2016 Michael Bonert. MASH with cirrhosis: Copyright © 2016 Ed Uthman. </a:t>
            </a:r>
          </a:p>
        </p:txBody>
      </p:sp>
      <p:pic>
        <p:nvPicPr>
          <p:cNvPr id="6" name="Picture 5" descr="A brown liver with a green object in the middle&#10;&#10;Description automatically generated">
            <a:extLst>
              <a:ext uri="{FF2B5EF4-FFF2-40B4-BE49-F238E27FC236}">
                <a16:creationId xmlns:a16="http://schemas.microsoft.com/office/drawing/2014/main" id="{77C42B51-8C7C-6C79-FC9C-06C4B25EC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1826" y="2281063"/>
            <a:ext cx="1282480" cy="909389"/>
          </a:xfrm>
          <a:prstGeom prst="rect">
            <a:avLst/>
          </a:prstGeom>
        </p:spPr>
      </p:pic>
      <p:pic>
        <p:nvPicPr>
          <p:cNvPr id="7" name="Picture 6" descr="A liver with a green pill&#10;&#10;Description automatically generated">
            <a:extLst>
              <a:ext uri="{FF2B5EF4-FFF2-40B4-BE49-F238E27FC236}">
                <a16:creationId xmlns:a16="http://schemas.microsoft.com/office/drawing/2014/main" id="{7863194E-C416-4AE1-6583-5F447FA36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630" y="2281063"/>
            <a:ext cx="1284938" cy="911542"/>
          </a:xfrm>
          <a:prstGeom prst="rect">
            <a:avLst/>
          </a:prstGeom>
        </p:spPr>
      </p:pic>
      <p:pic>
        <p:nvPicPr>
          <p:cNvPr id="8" name="Picture 7" descr="A liver with a green pill&#10;&#10;Description automatically generated">
            <a:extLst>
              <a:ext uri="{FF2B5EF4-FFF2-40B4-BE49-F238E27FC236}">
                <a16:creationId xmlns:a16="http://schemas.microsoft.com/office/drawing/2014/main" id="{9D17DDB3-73DF-91E9-5987-4E2D126E0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198" y="2281063"/>
            <a:ext cx="1284938" cy="922243"/>
          </a:xfrm>
          <a:prstGeom prst="rect">
            <a:avLst/>
          </a:prstGeom>
        </p:spPr>
      </p:pic>
      <p:pic>
        <p:nvPicPr>
          <p:cNvPr id="9" name="Picture 8" descr="A screenshot of a video game liver&#10;&#10;Description automatically generated">
            <a:extLst>
              <a:ext uri="{FF2B5EF4-FFF2-40B4-BE49-F238E27FC236}">
                <a16:creationId xmlns:a16="http://schemas.microsoft.com/office/drawing/2014/main" id="{DE7ED414-0A29-DF91-6CEF-F41A3E3E76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0264" y="2255096"/>
            <a:ext cx="1284938" cy="1031529"/>
          </a:xfrm>
          <a:prstGeom prst="rect">
            <a:avLst/>
          </a:prstGeom>
        </p:spPr>
      </p:pic>
      <p:sp>
        <p:nvSpPr>
          <p:cNvPr id="10" name="Freeform: Shape 121">
            <a:extLst>
              <a:ext uri="{FF2B5EF4-FFF2-40B4-BE49-F238E27FC236}">
                <a16:creationId xmlns:a16="http://schemas.microsoft.com/office/drawing/2014/main" id="{8CFD6FBB-1A98-E27C-A3B6-CE3BDC29ABD1}"/>
              </a:ext>
            </a:extLst>
          </p:cNvPr>
          <p:cNvSpPr/>
          <p:nvPr/>
        </p:nvSpPr>
        <p:spPr>
          <a:xfrm>
            <a:off x="9583375" y="2795240"/>
            <a:ext cx="2176293" cy="1541034"/>
          </a:xfrm>
          <a:custGeom>
            <a:avLst/>
            <a:gdLst>
              <a:gd name="connsiteX0" fmla="*/ 0 w 2163096"/>
              <a:gd name="connsiteY0" fmla="*/ 1641987 h 1838632"/>
              <a:gd name="connsiteX1" fmla="*/ 747251 w 2163096"/>
              <a:gd name="connsiteY1" fmla="*/ 9832 h 1838632"/>
              <a:gd name="connsiteX2" fmla="*/ 943896 w 2163096"/>
              <a:gd name="connsiteY2" fmla="*/ 0 h 1838632"/>
              <a:gd name="connsiteX3" fmla="*/ 2163096 w 2163096"/>
              <a:gd name="connsiteY3" fmla="*/ 1681316 h 1838632"/>
              <a:gd name="connsiteX4" fmla="*/ 2133600 w 2163096"/>
              <a:gd name="connsiteY4" fmla="*/ 1838632 h 1838632"/>
              <a:gd name="connsiteX5" fmla="*/ 0 w 2163096"/>
              <a:gd name="connsiteY5" fmla="*/ 1641987 h 1838632"/>
              <a:gd name="connsiteX0" fmla="*/ 0 w 2163096"/>
              <a:gd name="connsiteY0" fmla="*/ 1661651 h 1858296"/>
              <a:gd name="connsiteX1" fmla="*/ 747251 w 2163096"/>
              <a:gd name="connsiteY1" fmla="*/ 29496 h 1858296"/>
              <a:gd name="connsiteX2" fmla="*/ 1068134 w 2163096"/>
              <a:gd name="connsiteY2" fmla="*/ 0 h 1858296"/>
              <a:gd name="connsiteX3" fmla="*/ 2163096 w 2163096"/>
              <a:gd name="connsiteY3" fmla="*/ 1700980 h 1858296"/>
              <a:gd name="connsiteX4" fmla="*/ 2133600 w 2163096"/>
              <a:gd name="connsiteY4" fmla="*/ 1858296 h 1858296"/>
              <a:gd name="connsiteX5" fmla="*/ 0 w 2163096"/>
              <a:gd name="connsiteY5" fmla="*/ 1661651 h 1858296"/>
              <a:gd name="connsiteX0" fmla="*/ 0 w 2163096"/>
              <a:gd name="connsiteY0" fmla="*/ 1661651 h 1858296"/>
              <a:gd name="connsiteX1" fmla="*/ 871488 w 2163096"/>
              <a:gd name="connsiteY1" fmla="*/ 29496 h 1858296"/>
              <a:gd name="connsiteX2" fmla="*/ 1068134 w 2163096"/>
              <a:gd name="connsiteY2" fmla="*/ 0 h 1858296"/>
              <a:gd name="connsiteX3" fmla="*/ 2163096 w 2163096"/>
              <a:gd name="connsiteY3" fmla="*/ 1700980 h 1858296"/>
              <a:gd name="connsiteX4" fmla="*/ 2133600 w 2163096"/>
              <a:gd name="connsiteY4" fmla="*/ 1858296 h 1858296"/>
              <a:gd name="connsiteX5" fmla="*/ 0 w 2163096"/>
              <a:gd name="connsiteY5" fmla="*/ 1661651 h 1858296"/>
              <a:gd name="connsiteX0" fmla="*/ 0 w 2115312"/>
              <a:gd name="connsiteY0" fmla="*/ 1661651 h 1858296"/>
              <a:gd name="connsiteX1" fmla="*/ 823704 w 2115312"/>
              <a:gd name="connsiteY1" fmla="*/ 29496 h 1858296"/>
              <a:gd name="connsiteX2" fmla="*/ 1020350 w 2115312"/>
              <a:gd name="connsiteY2" fmla="*/ 0 h 1858296"/>
              <a:gd name="connsiteX3" fmla="*/ 2115312 w 2115312"/>
              <a:gd name="connsiteY3" fmla="*/ 1700980 h 1858296"/>
              <a:gd name="connsiteX4" fmla="*/ 2085816 w 2115312"/>
              <a:gd name="connsiteY4" fmla="*/ 1858296 h 1858296"/>
              <a:gd name="connsiteX5" fmla="*/ 0 w 2115312"/>
              <a:gd name="connsiteY5" fmla="*/ 1661651 h 185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312" h="1858296">
                <a:moveTo>
                  <a:pt x="0" y="1661651"/>
                </a:moveTo>
                <a:lnTo>
                  <a:pt x="823704" y="29496"/>
                </a:lnTo>
                <a:lnTo>
                  <a:pt x="1020350" y="0"/>
                </a:lnTo>
                <a:lnTo>
                  <a:pt x="2115312" y="1700980"/>
                </a:lnTo>
                <a:lnTo>
                  <a:pt x="2085816" y="1858296"/>
                </a:lnTo>
                <a:lnTo>
                  <a:pt x="0" y="1661651"/>
                </a:lnTo>
                <a:close/>
              </a:path>
            </a:pathLst>
          </a:custGeom>
          <a:gradFill flip="none" rotWithShape="1">
            <a:gsLst>
              <a:gs pos="49600">
                <a:srgbClr val="D4D7DC"/>
              </a:gs>
              <a:gs pos="0">
                <a:srgbClr val="D4D7DC"/>
              </a:gs>
              <a:gs pos="100000">
                <a:srgbClr val="E9EBED">
                  <a:alpha val="4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1" name="Freeform: Shape 119">
            <a:extLst>
              <a:ext uri="{FF2B5EF4-FFF2-40B4-BE49-F238E27FC236}">
                <a16:creationId xmlns:a16="http://schemas.microsoft.com/office/drawing/2014/main" id="{2AC6002C-E6E5-6F07-9127-13B68E230A6D}"/>
              </a:ext>
            </a:extLst>
          </p:cNvPr>
          <p:cNvSpPr/>
          <p:nvPr/>
        </p:nvSpPr>
        <p:spPr>
          <a:xfrm>
            <a:off x="5199378" y="2798160"/>
            <a:ext cx="4173616" cy="1370965"/>
          </a:xfrm>
          <a:custGeom>
            <a:avLst/>
            <a:gdLst>
              <a:gd name="connsiteX0" fmla="*/ 0 w 2163096"/>
              <a:gd name="connsiteY0" fmla="*/ 1641987 h 1838632"/>
              <a:gd name="connsiteX1" fmla="*/ 747251 w 2163096"/>
              <a:gd name="connsiteY1" fmla="*/ 9832 h 1838632"/>
              <a:gd name="connsiteX2" fmla="*/ 943896 w 2163096"/>
              <a:gd name="connsiteY2" fmla="*/ 0 h 1838632"/>
              <a:gd name="connsiteX3" fmla="*/ 2163096 w 2163096"/>
              <a:gd name="connsiteY3" fmla="*/ 1681316 h 1838632"/>
              <a:gd name="connsiteX4" fmla="*/ 2133600 w 2163096"/>
              <a:gd name="connsiteY4" fmla="*/ 1838632 h 1838632"/>
              <a:gd name="connsiteX5" fmla="*/ 0 w 2163096"/>
              <a:gd name="connsiteY5" fmla="*/ 1641987 h 1838632"/>
              <a:gd name="connsiteX0" fmla="*/ 0 w 2163096"/>
              <a:gd name="connsiteY0" fmla="*/ 1661651 h 1858296"/>
              <a:gd name="connsiteX1" fmla="*/ 747251 w 2163096"/>
              <a:gd name="connsiteY1" fmla="*/ 29496 h 1858296"/>
              <a:gd name="connsiteX2" fmla="*/ 1068134 w 2163096"/>
              <a:gd name="connsiteY2" fmla="*/ 0 h 1858296"/>
              <a:gd name="connsiteX3" fmla="*/ 2163096 w 2163096"/>
              <a:gd name="connsiteY3" fmla="*/ 1700980 h 1858296"/>
              <a:gd name="connsiteX4" fmla="*/ 2133600 w 2163096"/>
              <a:gd name="connsiteY4" fmla="*/ 1858296 h 1858296"/>
              <a:gd name="connsiteX5" fmla="*/ 0 w 2163096"/>
              <a:gd name="connsiteY5" fmla="*/ 1661651 h 1858296"/>
              <a:gd name="connsiteX0" fmla="*/ 0 w 2163096"/>
              <a:gd name="connsiteY0" fmla="*/ 1661651 h 1858296"/>
              <a:gd name="connsiteX1" fmla="*/ 871488 w 2163096"/>
              <a:gd name="connsiteY1" fmla="*/ 29496 h 1858296"/>
              <a:gd name="connsiteX2" fmla="*/ 1068134 w 2163096"/>
              <a:gd name="connsiteY2" fmla="*/ 0 h 1858296"/>
              <a:gd name="connsiteX3" fmla="*/ 2163096 w 2163096"/>
              <a:gd name="connsiteY3" fmla="*/ 1700980 h 1858296"/>
              <a:gd name="connsiteX4" fmla="*/ 2133600 w 2163096"/>
              <a:gd name="connsiteY4" fmla="*/ 1858296 h 1858296"/>
              <a:gd name="connsiteX5" fmla="*/ 0 w 2163096"/>
              <a:gd name="connsiteY5" fmla="*/ 1661651 h 1858296"/>
              <a:gd name="connsiteX0" fmla="*/ 0 w 2115312"/>
              <a:gd name="connsiteY0" fmla="*/ 1661651 h 1858296"/>
              <a:gd name="connsiteX1" fmla="*/ 823704 w 2115312"/>
              <a:gd name="connsiteY1" fmla="*/ 29496 h 1858296"/>
              <a:gd name="connsiteX2" fmla="*/ 1020350 w 2115312"/>
              <a:gd name="connsiteY2" fmla="*/ 0 h 1858296"/>
              <a:gd name="connsiteX3" fmla="*/ 2115312 w 2115312"/>
              <a:gd name="connsiteY3" fmla="*/ 1700980 h 1858296"/>
              <a:gd name="connsiteX4" fmla="*/ 2085816 w 2115312"/>
              <a:gd name="connsiteY4" fmla="*/ 1858296 h 1858296"/>
              <a:gd name="connsiteX5" fmla="*/ 0 w 2115312"/>
              <a:gd name="connsiteY5" fmla="*/ 1661651 h 1858296"/>
              <a:gd name="connsiteX0" fmla="*/ 0 w 3290793"/>
              <a:gd name="connsiteY0" fmla="*/ 1661651 h 1858296"/>
              <a:gd name="connsiteX1" fmla="*/ 823704 w 3290793"/>
              <a:gd name="connsiteY1" fmla="*/ 29496 h 1858296"/>
              <a:gd name="connsiteX2" fmla="*/ 1020350 w 3290793"/>
              <a:gd name="connsiteY2" fmla="*/ 0 h 1858296"/>
              <a:gd name="connsiteX3" fmla="*/ 3290793 w 3290793"/>
              <a:gd name="connsiteY3" fmla="*/ 1691148 h 1858296"/>
              <a:gd name="connsiteX4" fmla="*/ 2085816 w 3290793"/>
              <a:gd name="connsiteY4" fmla="*/ 1858296 h 1858296"/>
              <a:gd name="connsiteX5" fmla="*/ 0 w 3290793"/>
              <a:gd name="connsiteY5" fmla="*/ 1661651 h 1858296"/>
              <a:gd name="connsiteX0" fmla="*/ 0 w 4112674"/>
              <a:gd name="connsiteY0" fmla="*/ 1681316 h 1858296"/>
              <a:gd name="connsiteX1" fmla="*/ 1645585 w 4112674"/>
              <a:gd name="connsiteY1" fmla="*/ 29496 h 1858296"/>
              <a:gd name="connsiteX2" fmla="*/ 1842231 w 4112674"/>
              <a:gd name="connsiteY2" fmla="*/ 0 h 1858296"/>
              <a:gd name="connsiteX3" fmla="*/ 4112674 w 4112674"/>
              <a:gd name="connsiteY3" fmla="*/ 1691148 h 1858296"/>
              <a:gd name="connsiteX4" fmla="*/ 2907697 w 4112674"/>
              <a:gd name="connsiteY4" fmla="*/ 1858296 h 1858296"/>
              <a:gd name="connsiteX5" fmla="*/ 0 w 4112674"/>
              <a:gd name="connsiteY5" fmla="*/ 1681316 h 1858296"/>
              <a:gd name="connsiteX0" fmla="*/ 0 w 4112674"/>
              <a:gd name="connsiteY0" fmla="*/ 1681316 h 1691148"/>
              <a:gd name="connsiteX1" fmla="*/ 1645585 w 4112674"/>
              <a:gd name="connsiteY1" fmla="*/ 29496 h 1691148"/>
              <a:gd name="connsiteX2" fmla="*/ 1842231 w 4112674"/>
              <a:gd name="connsiteY2" fmla="*/ 0 h 1691148"/>
              <a:gd name="connsiteX3" fmla="*/ 4112674 w 4112674"/>
              <a:gd name="connsiteY3" fmla="*/ 1691148 h 1691148"/>
              <a:gd name="connsiteX4" fmla="*/ 0 w 4112674"/>
              <a:gd name="connsiteY4" fmla="*/ 1681316 h 169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674" h="1691148">
                <a:moveTo>
                  <a:pt x="0" y="1681316"/>
                </a:moveTo>
                <a:lnTo>
                  <a:pt x="1645585" y="29496"/>
                </a:lnTo>
                <a:lnTo>
                  <a:pt x="1842231" y="0"/>
                </a:lnTo>
                <a:lnTo>
                  <a:pt x="4112674" y="1691148"/>
                </a:lnTo>
                <a:lnTo>
                  <a:pt x="0" y="1681316"/>
                </a:lnTo>
                <a:close/>
              </a:path>
            </a:pathLst>
          </a:custGeom>
          <a:gradFill flip="none" rotWithShape="1">
            <a:gsLst>
              <a:gs pos="49600">
                <a:srgbClr val="99BDED">
                  <a:alpha val="83000"/>
                </a:srgbClr>
              </a:gs>
              <a:gs pos="0">
                <a:srgbClr val="99BDED"/>
              </a:gs>
              <a:gs pos="100000">
                <a:srgbClr val="99BDED">
                  <a:alpha val="27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12" name="Group 11">
            <a:extLst>
              <a:ext uri="{FF2B5EF4-FFF2-40B4-BE49-F238E27FC236}">
                <a16:creationId xmlns:a16="http://schemas.microsoft.com/office/drawing/2014/main" id="{E8D38C22-1DD9-96F7-81F6-54B5275BFD4F}"/>
              </a:ext>
            </a:extLst>
          </p:cNvPr>
          <p:cNvGrpSpPr/>
          <p:nvPr/>
        </p:nvGrpSpPr>
        <p:grpSpPr>
          <a:xfrm>
            <a:off x="2567034" y="1724674"/>
            <a:ext cx="9169716" cy="3959730"/>
            <a:chOff x="2595609" y="1901406"/>
            <a:chExt cx="9169716" cy="1915072"/>
          </a:xfrm>
        </p:grpSpPr>
        <p:cxnSp>
          <p:nvCxnSpPr>
            <p:cNvPr id="13" name="Straight Connector 12">
              <a:extLst>
                <a:ext uri="{FF2B5EF4-FFF2-40B4-BE49-F238E27FC236}">
                  <a16:creationId xmlns:a16="http://schemas.microsoft.com/office/drawing/2014/main" id="{109BC125-7200-3DE7-C05F-E363F104C0A7}"/>
                </a:ext>
              </a:extLst>
            </p:cNvPr>
            <p:cNvCxnSpPr>
              <a:cxnSpLocks/>
            </p:cNvCxnSpPr>
            <p:nvPr/>
          </p:nvCxnSpPr>
          <p:spPr>
            <a:xfrm>
              <a:off x="2595609" y="1901406"/>
              <a:ext cx="0" cy="1915072"/>
            </a:xfrm>
            <a:prstGeom prst="line">
              <a:avLst/>
            </a:prstGeom>
            <a:ln w="19050"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4566101-FC97-4E4D-D522-72EB717FE559}"/>
                </a:ext>
              </a:extLst>
            </p:cNvPr>
            <p:cNvCxnSpPr>
              <a:cxnSpLocks/>
            </p:cNvCxnSpPr>
            <p:nvPr/>
          </p:nvCxnSpPr>
          <p:spPr>
            <a:xfrm>
              <a:off x="11765325" y="1901406"/>
              <a:ext cx="0" cy="1915072"/>
            </a:xfrm>
            <a:prstGeom prst="line">
              <a:avLst/>
            </a:prstGeom>
            <a:ln w="19050"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grpSp>
      <p:sp>
        <p:nvSpPr>
          <p:cNvPr id="15" name="Freeform: Shape 102">
            <a:extLst>
              <a:ext uri="{FF2B5EF4-FFF2-40B4-BE49-F238E27FC236}">
                <a16:creationId xmlns:a16="http://schemas.microsoft.com/office/drawing/2014/main" id="{A1FC0AD7-B95C-A06B-D559-6D2846B8FB70}"/>
              </a:ext>
            </a:extLst>
          </p:cNvPr>
          <p:cNvSpPr/>
          <p:nvPr/>
        </p:nvSpPr>
        <p:spPr>
          <a:xfrm>
            <a:off x="2701174" y="2829806"/>
            <a:ext cx="2176293" cy="1506467"/>
          </a:xfrm>
          <a:custGeom>
            <a:avLst/>
            <a:gdLst>
              <a:gd name="connsiteX0" fmla="*/ 0 w 2163096"/>
              <a:gd name="connsiteY0" fmla="*/ 1641987 h 1838632"/>
              <a:gd name="connsiteX1" fmla="*/ 747251 w 2163096"/>
              <a:gd name="connsiteY1" fmla="*/ 9832 h 1838632"/>
              <a:gd name="connsiteX2" fmla="*/ 943896 w 2163096"/>
              <a:gd name="connsiteY2" fmla="*/ 0 h 1838632"/>
              <a:gd name="connsiteX3" fmla="*/ 2163096 w 2163096"/>
              <a:gd name="connsiteY3" fmla="*/ 1681316 h 1838632"/>
              <a:gd name="connsiteX4" fmla="*/ 2133600 w 2163096"/>
              <a:gd name="connsiteY4" fmla="*/ 1838632 h 1838632"/>
              <a:gd name="connsiteX5" fmla="*/ 0 w 2163096"/>
              <a:gd name="connsiteY5" fmla="*/ 1641987 h 1838632"/>
              <a:gd name="connsiteX0" fmla="*/ 0 w 2163096"/>
              <a:gd name="connsiteY0" fmla="*/ 1661651 h 1858296"/>
              <a:gd name="connsiteX1" fmla="*/ 747251 w 2163096"/>
              <a:gd name="connsiteY1" fmla="*/ 29496 h 1858296"/>
              <a:gd name="connsiteX2" fmla="*/ 1068134 w 2163096"/>
              <a:gd name="connsiteY2" fmla="*/ 0 h 1858296"/>
              <a:gd name="connsiteX3" fmla="*/ 2163096 w 2163096"/>
              <a:gd name="connsiteY3" fmla="*/ 1700980 h 1858296"/>
              <a:gd name="connsiteX4" fmla="*/ 2133600 w 2163096"/>
              <a:gd name="connsiteY4" fmla="*/ 1858296 h 1858296"/>
              <a:gd name="connsiteX5" fmla="*/ 0 w 2163096"/>
              <a:gd name="connsiteY5" fmla="*/ 1661651 h 1858296"/>
              <a:gd name="connsiteX0" fmla="*/ 0 w 2163096"/>
              <a:gd name="connsiteY0" fmla="*/ 1661651 h 1858296"/>
              <a:gd name="connsiteX1" fmla="*/ 871488 w 2163096"/>
              <a:gd name="connsiteY1" fmla="*/ 29496 h 1858296"/>
              <a:gd name="connsiteX2" fmla="*/ 1068134 w 2163096"/>
              <a:gd name="connsiteY2" fmla="*/ 0 h 1858296"/>
              <a:gd name="connsiteX3" fmla="*/ 2163096 w 2163096"/>
              <a:gd name="connsiteY3" fmla="*/ 1700980 h 1858296"/>
              <a:gd name="connsiteX4" fmla="*/ 2133600 w 2163096"/>
              <a:gd name="connsiteY4" fmla="*/ 1858296 h 1858296"/>
              <a:gd name="connsiteX5" fmla="*/ 0 w 2163096"/>
              <a:gd name="connsiteY5" fmla="*/ 1661651 h 1858296"/>
              <a:gd name="connsiteX0" fmla="*/ 0 w 2115312"/>
              <a:gd name="connsiteY0" fmla="*/ 1661651 h 1858296"/>
              <a:gd name="connsiteX1" fmla="*/ 823704 w 2115312"/>
              <a:gd name="connsiteY1" fmla="*/ 29496 h 1858296"/>
              <a:gd name="connsiteX2" fmla="*/ 1020350 w 2115312"/>
              <a:gd name="connsiteY2" fmla="*/ 0 h 1858296"/>
              <a:gd name="connsiteX3" fmla="*/ 2115312 w 2115312"/>
              <a:gd name="connsiteY3" fmla="*/ 1700980 h 1858296"/>
              <a:gd name="connsiteX4" fmla="*/ 2085816 w 2115312"/>
              <a:gd name="connsiteY4" fmla="*/ 1858296 h 1858296"/>
              <a:gd name="connsiteX5" fmla="*/ 0 w 2115312"/>
              <a:gd name="connsiteY5" fmla="*/ 1661651 h 185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312" h="1858296">
                <a:moveTo>
                  <a:pt x="0" y="1661651"/>
                </a:moveTo>
                <a:lnTo>
                  <a:pt x="823704" y="29496"/>
                </a:lnTo>
                <a:lnTo>
                  <a:pt x="1020350" y="0"/>
                </a:lnTo>
                <a:lnTo>
                  <a:pt x="2115312" y="1700980"/>
                </a:lnTo>
                <a:lnTo>
                  <a:pt x="2085816" y="1858296"/>
                </a:lnTo>
                <a:lnTo>
                  <a:pt x="0" y="1661651"/>
                </a:lnTo>
                <a:close/>
              </a:path>
            </a:pathLst>
          </a:custGeom>
          <a:gradFill flip="none" rotWithShape="1">
            <a:gsLst>
              <a:gs pos="49600">
                <a:srgbClr val="D8EAF8"/>
              </a:gs>
              <a:gs pos="0">
                <a:srgbClr val="D8EAF8"/>
              </a:gs>
              <a:gs pos="100000">
                <a:srgbClr val="D8EAF8">
                  <a:alpha val="4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6" name="Freeform: Shape 63">
            <a:extLst>
              <a:ext uri="{FF2B5EF4-FFF2-40B4-BE49-F238E27FC236}">
                <a16:creationId xmlns:a16="http://schemas.microsoft.com/office/drawing/2014/main" id="{C0B50C1D-7550-CCF6-3A85-7A219B2EE2A5}"/>
              </a:ext>
            </a:extLst>
          </p:cNvPr>
          <p:cNvSpPr/>
          <p:nvPr/>
        </p:nvSpPr>
        <p:spPr>
          <a:xfrm>
            <a:off x="419039" y="2845748"/>
            <a:ext cx="2163096" cy="1490526"/>
          </a:xfrm>
          <a:custGeom>
            <a:avLst/>
            <a:gdLst>
              <a:gd name="connsiteX0" fmla="*/ 0 w 2163096"/>
              <a:gd name="connsiteY0" fmla="*/ 1641987 h 1838632"/>
              <a:gd name="connsiteX1" fmla="*/ 747251 w 2163096"/>
              <a:gd name="connsiteY1" fmla="*/ 9832 h 1838632"/>
              <a:gd name="connsiteX2" fmla="*/ 943896 w 2163096"/>
              <a:gd name="connsiteY2" fmla="*/ 0 h 1838632"/>
              <a:gd name="connsiteX3" fmla="*/ 2163096 w 2163096"/>
              <a:gd name="connsiteY3" fmla="*/ 1681316 h 1838632"/>
              <a:gd name="connsiteX4" fmla="*/ 2133600 w 2163096"/>
              <a:gd name="connsiteY4" fmla="*/ 1838632 h 1838632"/>
              <a:gd name="connsiteX5" fmla="*/ 0 w 2163096"/>
              <a:gd name="connsiteY5" fmla="*/ 1641987 h 183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096" h="1838632">
                <a:moveTo>
                  <a:pt x="0" y="1641987"/>
                </a:moveTo>
                <a:lnTo>
                  <a:pt x="747251" y="9832"/>
                </a:lnTo>
                <a:lnTo>
                  <a:pt x="943896" y="0"/>
                </a:lnTo>
                <a:lnTo>
                  <a:pt x="2163096" y="1681316"/>
                </a:lnTo>
                <a:lnTo>
                  <a:pt x="2133600" y="1838632"/>
                </a:lnTo>
                <a:lnTo>
                  <a:pt x="0" y="1641987"/>
                </a:lnTo>
                <a:close/>
              </a:path>
            </a:pathLst>
          </a:custGeom>
          <a:gradFill flip="none" rotWithShape="1">
            <a:gsLst>
              <a:gs pos="49600">
                <a:srgbClr val="D4E9E8"/>
              </a:gs>
              <a:gs pos="0">
                <a:srgbClr val="D4E9E8"/>
              </a:gs>
              <a:gs pos="100000">
                <a:srgbClr val="D4E9E8">
                  <a:alpha val="4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7" name="Oval 16">
            <a:extLst>
              <a:ext uri="{FF2B5EF4-FFF2-40B4-BE49-F238E27FC236}">
                <a16:creationId xmlns:a16="http://schemas.microsoft.com/office/drawing/2014/main" id="{305F908F-F3CE-F8D9-175C-67EA19D90980}"/>
              </a:ext>
            </a:extLst>
          </p:cNvPr>
          <p:cNvSpPr/>
          <p:nvPr/>
        </p:nvSpPr>
        <p:spPr>
          <a:xfrm>
            <a:off x="1146626" y="2623727"/>
            <a:ext cx="248682" cy="236667"/>
          </a:xfrm>
          <a:prstGeom prst="ellipse">
            <a:avLst/>
          </a:prstGeom>
          <a:solidFill>
            <a:srgbClr val="D4E9E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8" name="Rectangle 17">
            <a:extLst>
              <a:ext uri="{FF2B5EF4-FFF2-40B4-BE49-F238E27FC236}">
                <a16:creationId xmlns:a16="http://schemas.microsoft.com/office/drawing/2014/main" id="{44D5E45C-587E-AB5A-D9C1-2740F5A2CB1C}"/>
              </a:ext>
            </a:extLst>
          </p:cNvPr>
          <p:cNvSpPr/>
          <p:nvPr/>
        </p:nvSpPr>
        <p:spPr>
          <a:xfrm>
            <a:off x="3159620" y="3232499"/>
            <a:ext cx="1153574" cy="4526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r>
              <a:rPr lang="en-CA" sz="1800" b="1" dirty="0">
                <a:solidFill>
                  <a:schemeClr val="tx1"/>
                </a:solidFill>
                <a:latin typeface="+mj-lt"/>
              </a:rPr>
              <a:t>MASLD</a:t>
            </a:r>
            <a:endParaRPr lang="en-CA" sz="2000" b="1" dirty="0">
              <a:solidFill>
                <a:schemeClr val="tx1"/>
              </a:solidFill>
              <a:latin typeface="+mj-lt"/>
            </a:endParaRPr>
          </a:p>
        </p:txBody>
      </p:sp>
      <p:sp>
        <p:nvSpPr>
          <p:cNvPr id="19" name="Rectangle: Rounded Corners 18">
            <a:extLst>
              <a:ext uri="{FF2B5EF4-FFF2-40B4-BE49-F238E27FC236}">
                <a16:creationId xmlns:a16="http://schemas.microsoft.com/office/drawing/2014/main" id="{BB38B762-9803-BBB2-9497-2B21BBCEE1BD}"/>
              </a:ext>
            </a:extLst>
          </p:cNvPr>
          <p:cNvSpPr/>
          <p:nvPr/>
        </p:nvSpPr>
        <p:spPr>
          <a:xfrm>
            <a:off x="9583375" y="3621974"/>
            <a:ext cx="2188141" cy="416628"/>
          </a:xfrm>
          <a:prstGeom prst="roundRect">
            <a:avLst>
              <a:gd name="adj"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48000" rIns="48000" rtlCol="0" anchor="ctr"/>
          <a:lstStyle/>
          <a:p>
            <a:pPr algn="ctr" defTabSz="609585">
              <a:defRPr/>
            </a:pPr>
            <a:r>
              <a:rPr lang="en-US" sz="1500" b="1" dirty="0">
                <a:solidFill>
                  <a:prstClr val="white"/>
                </a:solidFill>
                <a:latin typeface="+mj-lt"/>
                <a:cs typeface="Apis For Office" panose="020B0504010101010104" pitchFamily="34" charset="0"/>
              </a:rPr>
              <a:t>MASH with fibrosis</a:t>
            </a:r>
            <a:endParaRPr lang="en-GB" sz="1500" b="1" dirty="0">
              <a:solidFill>
                <a:prstClr val="white"/>
              </a:solidFill>
              <a:latin typeface="+mj-lt"/>
              <a:cs typeface="Apis For Office" panose="020B0504010101010104" pitchFamily="34" charset="0"/>
            </a:endParaRPr>
          </a:p>
        </p:txBody>
      </p:sp>
      <p:sp>
        <p:nvSpPr>
          <p:cNvPr id="20" name="Rectangle: Rounded Corners 19">
            <a:extLst>
              <a:ext uri="{FF2B5EF4-FFF2-40B4-BE49-F238E27FC236}">
                <a16:creationId xmlns:a16="http://schemas.microsoft.com/office/drawing/2014/main" id="{D79F1739-C21D-2069-51FD-745F7133BB5A}"/>
              </a:ext>
            </a:extLst>
          </p:cNvPr>
          <p:cNvSpPr/>
          <p:nvPr/>
        </p:nvSpPr>
        <p:spPr>
          <a:xfrm>
            <a:off x="5190586" y="3621974"/>
            <a:ext cx="4194904" cy="416628"/>
          </a:xfrm>
          <a:prstGeom prst="roundRect">
            <a:avLst>
              <a:gd name="adj"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r>
              <a:rPr lang="en-US" sz="1500" b="1" dirty="0">
                <a:solidFill>
                  <a:prstClr val="white"/>
                </a:solidFill>
                <a:latin typeface="+mj-lt"/>
                <a:cs typeface="Apis For Office" panose="020B0504010101010104" pitchFamily="34" charset="0"/>
              </a:rPr>
              <a:t>MASH</a:t>
            </a:r>
            <a:endParaRPr lang="en-GB" sz="1500" b="1" dirty="0">
              <a:solidFill>
                <a:prstClr val="white"/>
              </a:solidFill>
              <a:latin typeface="+mj-lt"/>
              <a:cs typeface="Apis For Office" panose="020B0504010101010104" pitchFamily="34" charset="0"/>
            </a:endParaRPr>
          </a:p>
        </p:txBody>
      </p:sp>
      <p:pic>
        <p:nvPicPr>
          <p:cNvPr id="24" name="Picture 23">
            <a:extLst>
              <a:ext uri="{FF2B5EF4-FFF2-40B4-BE49-F238E27FC236}">
                <a16:creationId xmlns:a16="http://schemas.microsoft.com/office/drawing/2014/main" id="{A0B863E4-8A35-E61D-E8EF-2C481DFA72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8037179" y="4139157"/>
            <a:ext cx="1348311" cy="1541034"/>
          </a:xfrm>
          <a:prstGeom prst="rect">
            <a:avLst/>
          </a:prstGeom>
        </p:spPr>
      </p:pic>
      <p:pic>
        <p:nvPicPr>
          <p:cNvPr id="25" name="Picture 3">
            <a:extLst>
              <a:ext uri="{FF2B5EF4-FFF2-40B4-BE49-F238E27FC236}">
                <a16:creationId xmlns:a16="http://schemas.microsoft.com/office/drawing/2014/main" id="{2526A8C5-5DA7-67A9-85D7-7C4A48CA7836}"/>
              </a:ext>
            </a:extLst>
          </p:cNvPr>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18339" y="4139157"/>
            <a:ext cx="1348800" cy="154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a:extLst>
              <a:ext uri="{FF2B5EF4-FFF2-40B4-BE49-F238E27FC236}">
                <a16:creationId xmlns:a16="http://schemas.microsoft.com/office/drawing/2014/main" id="{E4B0B74E-3399-A8C3-3028-CA925B57378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592145" y="4133308"/>
            <a:ext cx="2179371" cy="1541034"/>
          </a:xfrm>
          <a:prstGeom prst="rect">
            <a:avLst/>
          </a:prstGeom>
        </p:spPr>
      </p:pic>
      <p:pic>
        <p:nvPicPr>
          <p:cNvPr id="27" name="Picture 26">
            <a:extLst>
              <a:ext uri="{FF2B5EF4-FFF2-40B4-BE49-F238E27FC236}">
                <a16:creationId xmlns:a16="http://schemas.microsoft.com/office/drawing/2014/main" id="{20CB318B-2E9A-2E71-4ACB-770AC9A1630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90586" y="4133307"/>
            <a:ext cx="1357712" cy="1556945"/>
          </a:xfrm>
          <a:prstGeom prst="rect">
            <a:avLst/>
          </a:prstGeom>
        </p:spPr>
      </p:pic>
      <p:sp>
        <p:nvSpPr>
          <p:cNvPr id="29" name="Rectangle: Rounded Corners 28">
            <a:extLst>
              <a:ext uri="{FF2B5EF4-FFF2-40B4-BE49-F238E27FC236}">
                <a16:creationId xmlns:a16="http://schemas.microsoft.com/office/drawing/2014/main" id="{C0223A9B-60FA-C733-79AE-13EC8974D535}"/>
              </a:ext>
            </a:extLst>
          </p:cNvPr>
          <p:cNvSpPr/>
          <p:nvPr/>
        </p:nvSpPr>
        <p:spPr>
          <a:xfrm>
            <a:off x="410582" y="3621976"/>
            <a:ext cx="2179371" cy="416626"/>
          </a:xfrm>
          <a:prstGeom prst="roundRect">
            <a:avLst>
              <a:gd name="adj"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r>
              <a:rPr lang="en-US" sz="1500" b="1" dirty="0">
                <a:solidFill>
                  <a:prstClr val="white"/>
                </a:solidFill>
                <a:latin typeface="+mj-lt"/>
                <a:cs typeface="Apis For Office" panose="020B0504010101010104" pitchFamily="34" charset="0"/>
              </a:rPr>
              <a:t>Normal</a:t>
            </a:r>
            <a:endParaRPr lang="en-GB" sz="1500" b="1" dirty="0">
              <a:solidFill>
                <a:prstClr val="white"/>
              </a:solidFill>
              <a:latin typeface="+mj-lt"/>
              <a:cs typeface="Apis For Office" panose="020B0504010101010104" pitchFamily="34" charset="0"/>
            </a:endParaRPr>
          </a:p>
        </p:txBody>
      </p:sp>
      <p:sp>
        <p:nvSpPr>
          <p:cNvPr id="30" name="Rectangle: Rounded Corners 29">
            <a:extLst>
              <a:ext uri="{FF2B5EF4-FFF2-40B4-BE49-F238E27FC236}">
                <a16:creationId xmlns:a16="http://schemas.microsoft.com/office/drawing/2014/main" id="{729C3954-A8E7-5165-97D9-45A566E2BB24}"/>
              </a:ext>
            </a:extLst>
          </p:cNvPr>
          <p:cNvSpPr/>
          <p:nvPr/>
        </p:nvSpPr>
        <p:spPr>
          <a:xfrm>
            <a:off x="2698268" y="3621974"/>
            <a:ext cx="2179200" cy="416628"/>
          </a:xfrm>
          <a:prstGeom prst="roundRect">
            <a:avLst>
              <a:gd name="adj"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r>
              <a:rPr lang="en-US" sz="1500" b="1" dirty="0">
                <a:solidFill>
                  <a:prstClr val="white"/>
                </a:solidFill>
                <a:latin typeface="+mj-lt"/>
                <a:cs typeface="Apis For Office" panose="020B0504010101010104" pitchFamily="34" charset="0"/>
              </a:rPr>
              <a:t>Steatosis</a:t>
            </a:r>
            <a:endParaRPr lang="en-GB" sz="1500" b="1" dirty="0">
              <a:solidFill>
                <a:prstClr val="white"/>
              </a:solidFill>
              <a:latin typeface="+mj-lt"/>
              <a:cs typeface="Apis For Office" panose="020B0504010101010104" pitchFamily="34" charset="0"/>
            </a:endParaRPr>
          </a:p>
        </p:txBody>
      </p:sp>
      <p:pic>
        <p:nvPicPr>
          <p:cNvPr id="31" name="Picture 30">
            <a:extLst>
              <a:ext uri="{FF2B5EF4-FFF2-40B4-BE49-F238E27FC236}">
                <a16:creationId xmlns:a16="http://schemas.microsoft.com/office/drawing/2014/main" id="{BD6E4D2C-8F5F-76DC-C985-A73028CA1D6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698268" y="4139157"/>
            <a:ext cx="2179200" cy="1545247"/>
          </a:xfrm>
          <a:prstGeom prst="rect">
            <a:avLst/>
          </a:prstGeom>
        </p:spPr>
      </p:pic>
      <p:pic>
        <p:nvPicPr>
          <p:cNvPr id="32" name="Picture 31">
            <a:extLst>
              <a:ext uri="{FF2B5EF4-FFF2-40B4-BE49-F238E27FC236}">
                <a16:creationId xmlns:a16="http://schemas.microsoft.com/office/drawing/2014/main" id="{817AAB58-EBAB-5D1C-2EBF-427BADF0CDD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10582" y="4139157"/>
            <a:ext cx="2179371" cy="1556945"/>
          </a:xfrm>
          <a:prstGeom prst="rect">
            <a:avLst/>
          </a:prstGeom>
        </p:spPr>
      </p:pic>
      <p:sp>
        <p:nvSpPr>
          <p:cNvPr id="35" name="Arrow: Left-Right 34">
            <a:extLst>
              <a:ext uri="{FF2B5EF4-FFF2-40B4-BE49-F238E27FC236}">
                <a16:creationId xmlns:a16="http://schemas.microsoft.com/office/drawing/2014/main" id="{F938F191-283E-5029-6E20-10E29139E77A}"/>
              </a:ext>
            </a:extLst>
          </p:cNvPr>
          <p:cNvSpPr/>
          <p:nvPr/>
        </p:nvSpPr>
        <p:spPr>
          <a:xfrm>
            <a:off x="2460044" y="1829819"/>
            <a:ext cx="9157868" cy="266824"/>
          </a:xfrm>
          <a:prstGeom prst="leftRightArrow">
            <a:avLst/>
          </a:prstGeom>
          <a:gradFill flip="none" rotWithShape="1">
            <a:gsLst>
              <a:gs pos="49600">
                <a:schemeClr val="tx2"/>
              </a:gs>
              <a:gs pos="0">
                <a:schemeClr val="accent5"/>
              </a:gs>
              <a:gs pos="100000">
                <a:srgbClr val="000D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6" name="TextBox 35">
            <a:extLst>
              <a:ext uri="{FF2B5EF4-FFF2-40B4-BE49-F238E27FC236}">
                <a16:creationId xmlns:a16="http://schemas.microsoft.com/office/drawing/2014/main" id="{16271EB2-B020-9E66-9A1E-879C02C31E7A}"/>
              </a:ext>
            </a:extLst>
          </p:cNvPr>
          <p:cNvSpPr txBox="1"/>
          <p:nvPr/>
        </p:nvSpPr>
        <p:spPr>
          <a:xfrm>
            <a:off x="5055900" y="1610065"/>
            <a:ext cx="3966157" cy="274562"/>
          </a:xfrm>
          <a:prstGeom prst="rect">
            <a:avLst/>
          </a:prstGeom>
          <a:noFill/>
        </p:spPr>
        <p:txBody>
          <a:bodyPr wrap="square" lIns="0" tIns="0" rIns="0" bIns="0" rtlCol="0">
            <a:spAutoFit/>
          </a:bodyPr>
          <a:lstStyle/>
          <a:p>
            <a:pPr algn="ctr">
              <a:lnSpc>
                <a:spcPct val="120000"/>
              </a:lnSpc>
            </a:pPr>
            <a:r>
              <a:rPr lang="en-US" sz="1600" b="1" i="1" dirty="0">
                <a:solidFill>
                  <a:schemeClr val="tx2"/>
                </a:solidFill>
                <a:latin typeface="+mj-lt"/>
                <a:cs typeface="Apis For Office" panose="020B0504010101010104" pitchFamily="34" charset="0"/>
              </a:rPr>
              <a:t>Spectrum of MASLD</a:t>
            </a:r>
          </a:p>
        </p:txBody>
      </p:sp>
      <p:sp>
        <p:nvSpPr>
          <p:cNvPr id="37" name="Oval 36">
            <a:extLst>
              <a:ext uri="{FF2B5EF4-FFF2-40B4-BE49-F238E27FC236}">
                <a16:creationId xmlns:a16="http://schemas.microsoft.com/office/drawing/2014/main" id="{3F5E9637-19B5-E0F8-AB6A-57D3C8FF5E2D}"/>
              </a:ext>
            </a:extLst>
          </p:cNvPr>
          <p:cNvSpPr/>
          <p:nvPr/>
        </p:nvSpPr>
        <p:spPr>
          <a:xfrm>
            <a:off x="3546011" y="2623727"/>
            <a:ext cx="248682" cy="236667"/>
          </a:xfrm>
          <a:prstGeom prst="ellipse">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8" name="Oval 37">
            <a:extLst>
              <a:ext uri="{FF2B5EF4-FFF2-40B4-BE49-F238E27FC236}">
                <a16:creationId xmlns:a16="http://schemas.microsoft.com/office/drawing/2014/main" id="{A4977EA6-59B8-163C-DB60-1A8DE69916E7}"/>
              </a:ext>
            </a:extLst>
          </p:cNvPr>
          <p:cNvSpPr/>
          <p:nvPr/>
        </p:nvSpPr>
        <p:spPr>
          <a:xfrm>
            <a:off x="6878783" y="2623727"/>
            <a:ext cx="248682" cy="236667"/>
          </a:xfrm>
          <a:prstGeom prst="ellipse">
            <a:avLst/>
          </a:prstGeom>
          <a:solidFill>
            <a:schemeClr val="tx2">
              <a:lumMod val="10000"/>
              <a:lumOff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9" name="Oval 38">
            <a:extLst>
              <a:ext uri="{FF2B5EF4-FFF2-40B4-BE49-F238E27FC236}">
                <a16:creationId xmlns:a16="http://schemas.microsoft.com/office/drawing/2014/main" id="{F838EC5B-E373-C331-EFF3-8272EEA03935}"/>
              </a:ext>
            </a:extLst>
          </p:cNvPr>
          <p:cNvSpPr/>
          <p:nvPr/>
        </p:nvSpPr>
        <p:spPr>
          <a:xfrm>
            <a:off x="10421566" y="2623727"/>
            <a:ext cx="248682" cy="236667"/>
          </a:xfrm>
          <a:prstGeom prst="ellipse">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1" name="TextBox 20">
            <a:extLst>
              <a:ext uri="{FF2B5EF4-FFF2-40B4-BE49-F238E27FC236}">
                <a16:creationId xmlns:a16="http://schemas.microsoft.com/office/drawing/2014/main" id="{F466B015-EFCC-BD90-FE2A-C817FA3F2530}"/>
              </a:ext>
            </a:extLst>
          </p:cNvPr>
          <p:cNvSpPr txBox="1"/>
          <p:nvPr/>
        </p:nvSpPr>
        <p:spPr>
          <a:xfrm>
            <a:off x="5228787" y="5385882"/>
            <a:ext cx="1152000" cy="242823"/>
          </a:xfrm>
          <a:prstGeom prst="roundRect">
            <a:avLst>
              <a:gd name="adj" fmla="val 50000"/>
            </a:avLst>
          </a:prstGeom>
          <a:solidFill>
            <a:schemeClr val="bg1"/>
          </a:solidFill>
          <a:ln>
            <a:noFill/>
          </a:ln>
        </p:spPr>
        <p:txBody>
          <a:bodyPr wrap="square" tIns="0" bIns="0" rtlCol="0" anchor="ctr">
            <a:noAutofit/>
          </a:bodyPr>
          <a:lstStyle/>
          <a:p>
            <a:pPr algn="ctr">
              <a:lnSpc>
                <a:spcPct val="80000"/>
              </a:lnSpc>
              <a:defRPr/>
            </a:pPr>
            <a:r>
              <a:rPr lang="en-GB" sz="1200" b="1" dirty="0">
                <a:solidFill>
                  <a:schemeClr val="tx2"/>
                </a:solidFill>
                <a:latin typeface="+mj-lt"/>
              </a:rPr>
              <a:t>Steatosis</a:t>
            </a:r>
            <a:r>
              <a:rPr lang="en-GB" sz="1200" dirty="0">
                <a:solidFill>
                  <a:schemeClr val="tx2"/>
                </a:solidFill>
                <a:latin typeface="+mj-lt"/>
              </a:rPr>
              <a:t> </a:t>
            </a:r>
          </a:p>
        </p:txBody>
      </p:sp>
      <p:sp>
        <p:nvSpPr>
          <p:cNvPr id="22" name="TextBox 21">
            <a:extLst>
              <a:ext uri="{FF2B5EF4-FFF2-40B4-BE49-F238E27FC236}">
                <a16:creationId xmlns:a16="http://schemas.microsoft.com/office/drawing/2014/main" id="{A05A7D8E-6DE3-0CDE-D1F5-94F570BC9696}"/>
              </a:ext>
            </a:extLst>
          </p:cNvPr>
          <p:cNvSpPr txBox="1"/>
          <p:nvPr/>
        </p:nvSpPr>
        <p:spPr>
          <a:xfrm>
            <a:off x="6752586" y="5385882"/>
            <a:ext cx="1152000" cy="242823"/>
          </a:xfrm>
          <a:prstGeom prst="roundRect">
            <a:avLst>
              <a:gd name="adj" fmla="val 50000"/>
            </a:avLst>
          </a:prstGeom>
          <a:solidFill>
            <a:schemeClr val="bg1"/>
          </a:solidFill>
          <a:ln>
            <a:noFill/>
          </a:ln>
        </p:spPr>
        <p:txBody>
          <a:bodyPr wrap="square" tIns="0" bIns="0" rtlCol="0" anchor="ctr">
            <a:noAutofit/>
          </a:bodyPr>
          <a:lstStyle/>
          <a:p>
            <a:pPr algn="ctr">
              <a:lnSpc>
                <a:spcPct val="80000"/>
              </a:lnSpc>
              <a:defRPr/>
            </a:pPr>
            <a:r>
              <a:rPr lang="en-GB" sz="1200" b="1" dirty="0">
                <a:solidFill>
                  <a:schemeClr val="tx2"/>
                </a:solidFill>
                <a:latin typeface="+mj-lt"/>
              </a:rPr>
              <a:t>Ballooning</a:t>
            </a:r>
            <a:endParaRPr lang="en-GB" sz="1200" dirty="0">
              <a:solidFill>
                <a:schemeClr val="tx2"/>
              </a:solidFill>
              <a:latin typeface="+mj-lt"/>
            </a:endParaRPr>
          </a:p>
        </p:txBody>
      </p:sp>
      <p:sp>
        <p:nvSpPr>
          <p:cNvPr id="23" name="TextBox 22">
            <a:extLst>
              <a:ext uri="{FF2B5EF4-FFF2-40B4-BE49-F238E27FC236}">
                <a16:creationId xmlns:a16="http://schemas.microsoft.com/office/drawing/2014/main" id="{313B2893-4EB0-77B6-EE05-8BB6142B54FE}"/>
              </a:ext>
            </a:extLst>
          </p:cNvPr>
          <p:cNvSpPr txBox="1"/>
          <p:nvPr/>
        </p:nvSpPr>
        <p:spPr>
          <a:xfrm>
            <a:off x="8073940" y="5385882"/>
            <a:ext cx="1242780" cy="242823"/>
          </a:xfrm>
          <a:prstGeom prst="roundRect">
            <a:avLst>
              <a:gd name="adj" fmla="val 50000"/>
            </a:avLst>
          </a:prstGeom>
          <a:solidFill>
            <a:schemeClr val="bg1"/>
          </a:solidFill>
          <a:ln>
            <a:noFill/>
          </a:ln>
        </p:spPr>
        <p:txBody>
          <a:bodyPr wrap="square" tIns="0" bIns="0" rtlCol="0" anchor="ctr">
            <a:noAutofit/>
          </a:bodyPr>
          <a:lstStyle/>
          <a:p>
            <a:pPr algn="ctr">
              <a:lnSpc>
                <a:spcPct val="80000"/>
              </a:lnSpc>
              <a:defRPr/>
            </a:pPr>
            <a:r>
              <a:rPr lang="en-CA" sz="1200" b="1" dirty="0">
                <a:solidFill>
                  <a:schemeClr val="tx2"/>
                </a:solidFill>
                <a:latin typeface="+mj-lt"/>
              </a:rPr>
              <a:t>Inflammation</a:t>
            </a:r>
          </a:p>
        </p:txBody>
      </p:sp>
    </p:spTree>
    <p:extLst>
      <p:ext uri="{BB962C8B-B14F-4D97-AF65-F5344CB8AC3E}">
        <p14:creationId xmlns:p14="http://schemas.microsoft.com/office/powerpoint/2010/main" val="212576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05EF-6B71-EB44-B4B2-5B8AC067FFC0}"/>
              </a:ext>
            </a:extLst>
          </p:cNvPr>
          <p:cNvSpPr>
            <a:spLocks noGrp="1"/>
          </p:cNvSpPr>
          <p:nvPr>
            <p:ph type="title"/>
          </p:nvPr>
        </p:nvSpPr>
        <p:spPr/>
        <p:txBody>
          <a:bodyPr/>
          <a:lstStyle/>
          <a:p>
            <a:r>
              <a:rPr lang="da-DK" dirty="0" err="1"/>
              <a:t>Prevalence</a:t>
            </a:r>
            <a:r>
              <a:rPr lang="da-DK" dirty="0"/>
              <a:t> of MASLD and MASH </a:t>
            </a:r>
            <a:r>
              <a:rPr lang="da-DK" dirty="0" err="1"/>
              <a:t>among</a:t>
            </a:r>
            <a:r>
              <a:rPr lang="da-DK" dirty="0"/>
              <a:t> </a:t>
            </a:r>
            <a:r>
              <a:rPr lang="da-DK" dirty="0" err="1"/>
              <a:t>people</a:t>
            </a:r>
            <a:r>
              <a:rPr lang="da-DK" dirty="0"/>
              <a:t> with </a:t>
            </a:r>
            <a:r>
              <a:rPr lang="da-DK" dirty="0" err="1"/>
              <a:t>overweight</a:t>
            </a:r>
            <a:r>
              <a:rPr lang="da-DK" dirty="0"/>
              <a:t>/</a:t>
            </a:r>
            <a:r>
              <a:rPr lang="da-DK" dirty="0" err="1"/>
              <a:t>obesity</a:t>
            </a:r>
            <a:r>
              <a:rPr lang="da-DK" dirty="0"/>
              <a:t> </a:t>
            </a:r>
            <a:endParaRPr lang="en-GB" dirty="0"/>
          </a:p>
        </p:txBody>
      </p:sp>
      <p:sp>
        <p:nvSpPr>
          <p:cNvPr id="3" name="Text Placeholder 2">
            <a:extLst>
              <a:ext uri="{FF2B5EF4-FFF2-40B4-BE49-F238E27FC236}">
                <a16:creationId xmlns:a16="http://schemas.microsoft.com/office/drawing/2014/main" id="{8394DB8C-9EA4-F384-9808-5DEC08A0E903}"/>
              </a:ext>
            </a:extLst>
          </p:cNvPr>
          <p:cNvSpPr>
            <a:spLocks noGrp="1"/>
          </p:cNvSpPr>
          <p:nvPr>
            <p:ph type="body" sz="quarter" idx="13"/>
          </p:nvPr>
        </p:nvSpPr>
        <p:spPr/>
        <p:txBody>
          <a:bodyPr/>
          <a:lstStyle/>
          <a:p>
            <a:r>
              <a:rPr lang="en-US" dirty="0"/>
              <a:t>*Data from NHANES 2011</a:t>
            </a:r>
            <a:r>
              <a:rPr lang="en-US" dirty="0">
                <a:solidFill>
                  <a:schemeClr val="tx1"/>
                </a:solidFill>
              </a:rPr>
              <a:t>–2018 sample, n=</a:t>
            </a:r>
            <a:r>
              <a:rPr lang="en-US" dirty="0"/>
              <a:t>7,429; </a:t>
            </a:r>
            <a:r>
              <a:rPr lang="en-GB" b="1" baseline="30000" dirty="0"/>
              <a:t>†</a:t>
            </a:r>
            <a:r>
              <a:rPr lang="en-GB" dirty="0"/>
              <a:t>Systematic review, n=151 studies and pooled metanalyses, n=101,028 individuals</a:t>
            </a:r>
            <a:r>
              <a:rPr lang="en-GB" b="1" dirty="0"/>
              <a:t>. </a:t>
            </a:r>
            <a:br>
              <a:rPr lang="en-US" dirty="0"/>
            </a:br>
            <a:r>
              <a:rPr lang="en-US" dirty="0"/>
              <a:t>MASH, metabolic dysfunction</a:t>
            </a:r>
            <a:r>
              <a:rPr lang="en-GB" dirty="0">
                <a:solidFill>
                  <a:schemeClr val="tx1"/>
                </a:solidFill>
              </a:rPr>
              <a:t>–</a:t>
            </a:r>
            <a:r>
              <a:rPr lang="en-US" dirty="0"/>
              <a:t>associated steatohepatitis; MASLD, metabolic dysfunction</a:t>
            </a:r>
            <a:r>
              <a:rPr lang="en-GB" dirty="0">
                <a:solidFill>
                  <a:schemeClr val="tx1"/>
                </a:solidFill>
              </a:rPr>
              <a:t>–</a:t>
            </a:r>
            <a:r>
              <a:rPr lang="en-US" dirty="0"/>
              <a:t>associated steatotic liver disease; </a:t>
            </a:r>
            <a:r>
              <a:rPr lang="en-GB" dirty="0"/>
              <a:t>NHANES, the National Health and Nutrition Examination Survey</a:t>
            </a:r>
            <a:r>
              <a:rPr lang="en-US" dirty="0"/>
              <a:t>.</a:t>
            </a:r>
            <a:br>
              <a:rPr lang="en-US" dirty="0"/>
            </a:br>
            <a:r>
              <a:rPr lang="en-US" dirty="0">
                <a:solidFill>
                  <a:schemeClr val="tx1"/>
                </a:solidFill>
              </a:rPr>
              <a:t>1. </a:t>
            </a:r>
            <a:r>
              <a:rPr lang="fr-FR" dirty="0"/>
              <a:t>Arshad T et al. Curr Pharm Des 2020;26:993</a:t>
            </a:r>
            <a:r>
              <a:rPr lang="en-US" dirty="0"/>
              <a:t>–</a:t>
            </a:r>
            <a:r>
              <a:rPr lang="fr-FR" dirty="0"/>
              <a:t>997; 2</a:t>
            </a:r>
            <a:r>
              <a:rPr lang="en-US" dirty="0">
                <a:solidFill>
                  <a:schemeClr val="tx1"/>
                </a:solidFill>
              </a:rPr>
              <a:t>. Wang T et al. Ann Hepatol</a:t>
            </a:r>
            <a:r>
              <a:rPr lang="en-GB" dirty="0">
                <a:solidFill>
                  <a:schemeClr val="tx1"/>
                </a:solidFill>
              </a:rPr>
              <a:t> 2024;29:101154</a:t>
            </a:r>
            <a:r>
              <a:rPr lang="en-US" dirty="0">
                <a:solidFill>
                  <a:schemeClr val="tx1"/>
                </a:solidFill>
              </a:rPr>
              <a:t>; 3. Quek J et al. Lancet Gastroenterol Hepatol 2023;8:20–30. </a:t>
            </a:r>
          </a:p>
        </p:txBody>
      </p:sp>
      <p:sp>
        <p:nvSpPr>
          <p:cNvPr id="7" name="TextBox 6">
            <a:extLst>
              <a:ext uri="{FF2B5EF4-FFF2-40B4-BE49-F238E27FC236}">
                <a16:creationId xmlns:a16="http://schemas.microsoft.com/office/drawing/2014/main" id="{ADFA707E-A83D-E37D-E67E-05082F9A7EE6}"/>
              </a:ext>
            </a:extLst>
          </p:cNvPr>
          <p:cNvSpPr txBox="1"/>
          <p:nvPr/>
        </p:nvSpPr>
        <p:spPr>
          <a:xfrm>
            <a:off x="133641" y="3946573"/>
            <a:ext cx="5943601" cy="1631472"/>
          </a:xfrm>
          <a:prstGeom prst="rect">
            <a:avLst/>
          </a:prstGeom>
          <a:noFill/>
        </p:spPr>
        <p:txBody>
          <a:bodyPr wrap="square" lIns="0" tIns="0" rIns="0" bIns="0" rtlCol="0">
            <a:spAutoFit/>
          </a:bodyPr>
          <a:lstStyle/>
          <a:p>
            <a:pPr algn="ctr">
              <a:lnSpc>
                <a:spcPct val="120000"/>
              </a:lnSpc>
            </a:pPr>
            <a:r>
              <a:rPr lang="en-GB" dirty="0">
                <a:solidFill>
                  <a:schemeClr val="accent1"/>
                </a:solidFill>
              </a:rPr>
              <a:t>In US adults with obesity,</a:t>
            </a:r>
            <a:r>
              <a:rPr lang="en-GB" b="1" dirty="0">
                <a:solidFill>
                  <a:schemeClr val="accent1"/>
                </a:solidFill>
              </a:rPr>
              <a:t> MASLD </a:t>
            </a:r>
            <a:r>
              <a:rPr lang="en-GB" dirty="0">
                <a:solidFill>
                  <a:schemeClr val="accent1"/>
                </a:solidFill>
              </a:rPr>
              <a:t>is present in*</a:t>
            </a:r>
            <a:r>
              <a:rPr lang="en-GB" baseline="30000" dirty="0">
                <a:solidFill>
                  <a:schemeClr val="accent1"/>
                </a:solidFill>
              </a:rPr>
              <a:t>,2</a:t>
            </a:r>
            <a:r>
              <a:rPr lang="en-GB" dirty="0">
                <a:solidFill>
                  <a:schemeClr val="accent1"/>
                </a:solidFill>
              </a:rPr>
              <a:t> </a:t>
            </a:r>
          </a:p>
          <a:p>
            <a:pPr algn="ctr">
              <a:lnSpc>
                <a:spcPct val="120000"/>
              </a:lnSpc>
            </a:pPr>
            <a:r>
              <a:rPr lang="en-GB" b="1" dirty="0">
                <a:solidFill>
                  <a:schemeClr val="accent1"/>
                </a:solidFill>
              </a:rPr>
              <a:t>46% </a:t>
            </a:r>
            <a:r>
              <a:rPr lang="en-GB" dirty="0">
                <a:solidFill>
                  <a:schemeClr val="accent1"/>
                </a:solidFill>
              </a:rPr>
              <a:t>with Class 1 obesity</a:t>
            </a:r>
          </a:p>
          <a:p>
            <a:pPr algn="ctr">
              <a:lnSpc>
                <a:spcPct val="120000"/>
              </a:lnSpc>
            </a:pPr>
            <a:r>
              <a:rPr lang="en-GB" b="1" dirty="0">
                <a:solidFill>
                  <a:schemeClr val="accent1"/>
                </a:solidFill>
              </a:rPr>
              <a:t>62% </a:t>
            </a:r>
            <a:r>
              <a:rPr lang="en-GB" dirty="0">
                <a:solidFill>
                  <a:schemeClr val="accent1"/>
                </a:solidFill>
              </a:rPr>
              <a:t>with Class 2 obesity</a:t>
            </a:r>
          </a:p>
          <a:p>
            <a:pPr algn="ctr">
              <a:lnSpc>
                <a:spcPct val="120000"/>
              </a:lnSpc>
            </a:pPr>
            <a:r>
              <a:rPr lang="en-GB" b="1" dirty="0">
                <a:solidFill>
                  <a:schemeClr val="accent1"/>
                </a:solidFill>
              </a:rPr>
              <a:t>62% </a:t>
            </a:r>
            <a:r>
              <a:rPr lang="en-GB" dirty="0">
                <a:solidFill>
                  <a:schemeClr val="accent1"/>
                </a:solidFill>
              </a:rPr>
              <a:t>with Class 3 obesity</a:t>
            </a:r>
          </a:p>
          <a:p>
            <a:pPr algn="ctr">
              <a:lnSpc>
                <a:spcPct val="120000"/>
              </a:lnSpc>
            </a:pPr>
            <a:endParaRPr lang="en-GB" dirty="0">
              <a:solidFill>
                <a:schemeClr val="accent1"/>
              </a:solidFill>
            </a:endParaRPr>
          </a:p>
        </p:txBody>
      </p:sp>
      <p:grpSp>
        <p:nvGrpSpPr>
          <p:cNvPr id="34" name="Group 33">
            <a:extLst>
              <a:ext uri="{FF2B5EF4-FFF2-40B4-BE49-F238E27FC236}">
                <a16:creationId xmlns:a16="http://schemas.microsoft.com/office/drawing/2014/main" id="{23C09EBF-30A4-D0DB-FB83-39284AA591F1}"/>
              </a:ext>
            </a:extLst>
          </p:cNvPr>
          <p:cNvGrpSpPr/>
          <p:nvPr/>
        </p:nvGrpSpPr>
        <p:grpSpPr>
          <a:xfrm>
            <a:off x="1589649" y="1975339"/>
            <a:ext cx="1800000" cy="1800000"/>
            <a:chOff x="1589649" y="1975339"/>
            <a:chExt cx="1800000" cy="1800000"/>
          </a:xfrm>
        </p:grpSpPr>
        <p:sp>
          <p:nvSpPr>
            <p:cNvPr id="4" name="Oval 3">
              <a:extLst>
                <a:ext uri="{FF2B5EF4-FFF2-40B4-BE49-F238E27FC236}">
                  <a16:creationId xmlns:a16="http://schemas.microsoft.com/office/drawing/2014/main" id="{87C09AD6-C47E-B3F0-9FB6-0F2BF1C5C025}"/>
                </a:ext>
              </a:extLst>
            </p:cNvPr>
            <p:cNvSpPr/>
            <p:nvPr/>
          </p:nvSpPr>
          <p:spPr>
            <a:xfrm>
              <a:off x="1589649" y="1975339"/>
              <a:ext cx="1800000" cy="180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8" name="Graphic 109">
              <a:extLst>
                <a:ext uri="{FF2B5EF4-FFF2-40B4-BE49-F238E27FC236}">
                  <a16:creationId xmlns:a16="http://schemas.microsoft.com/office/drawing/2014/main" id="{90BB0478-D903-2522-0836-933D0C8B9F5A}"/>
                </a:ext>
              </a:extLst>
            </p:cNvPr>
            <p:cNvGrpSpPr/>
            <p:nvPr/>
          </p:nvGrpSpPr>
          <p:grpSpPr>
            <a:xfrm>
              <a:off x="1949649" y="2299339"/>
              <a:ext cx="1080000" cy="1152000"/>
              <a:chOff x="3652450" y="4450729"/>
              <a:chExt cx="763022" cy="761749"/>
            </a:xfrm>
            <a:solidFill>
              <a:schemeClr val="bg1"/>
            </a:solidFill>
          </p:grpSpPr>
          <p:sp>
            <p:nvSpPr>
              <p:cNvPr id="9" name="Freeform: Shape 124">
                <a:extLst>
                  <a:ext uri="{FF2B5EF4-FFF2-40B4-BE49-F238E27FC236}">
                    <a16:creationId xmlns:a16="http://schemas.microsoft.com/office/drawing/2014/main" id="{41B63953-B764-1F4F-D6E4-0D68DA371399}"/>
                  </a:ext>
                </a:extLst>
              </p:cNvPr>
              <p:cNvSpPr/>
              <p:nvPr/>
            </p:nvSpPr>
            <p:spPr>
              <a:xfrm>
                <a:off x="3910962" y="4450729"/>
                <a:ext cx="504510" cy="348991"/>
              </a:xfrm>
              <a:custGeom>
                <a:avLst/>
                <a:gdLst>
                  <a:gd name="connsiteX0" fmla="*/ 498979 w 504510"/>
                  <a:gd name="connsiteY0" fmla="*/ 146945 h 348991"/>
                  <a:gd name="connsiteX1" fmla="*/ 322377 w 504510"/>
                  <a:gd name="connsiteY1" fmla="*/ 144753 h 348991"/>
                  <a:gd name="connsiteX2" fmla="*/ 290491 w 504510"/>
                  <a:gd name="connsiteY2" fmla="*/ 150357 h 348991"/>
                  <a:gd name="connsiteX3" fmla="*/ 222060 w 504510"/>
                  <a:gd name="connsiteY3" fmla="*/ 156813 h 348991"/>
                  <a:gd name="connsiteX4" fmla="*/ 222060 w 504510"/>
                  <a:gd name="connsiteY4" fmla="*/ 49662 h 348991"/>
                  <a:gd name="connsiteX5" fmla="*/ 172398 w 504510"/>
                  <a:gd name="connsiteY5" fmla="*/ 0 h 348991"/>
                  <a:gd name="connsiteX6" fmla="*/ 122736 w 504510"/>
                  <a:gd name="connsiteY6" fmla="*/ 49662 h 348991"/>
                  <a:gd name="connsiteX7" fmla="*/ 122736 w 504510"/>
                  <a:gd name="connsiteY7" fmla="*/ 149134 h 348991"/>
                  <a:gd name="connsiteX8" fmla="*/ 10371 w 504510"/>
                  <a:gd name="connsiteY8" fmla="*/ 147524 h 348991"/>
                  <a:gd name="connsiteX9" fmla="*/ 30 w 504510"/>
                  <a:gd name="connsiteY9" fmla="*/ 159499 h 348991"/>
                  <a:gd name="connsiteX10" fmla="*/ 12006 w 504510"/>
                  <a:gd name="connsiteY10" fmla="*/ 169840 h 348991"/>
                  <a:gd name="connsiteX11" fmla="*/ 138391 w 504510"/>
                  <a:gd name="connsiteY11" fmla="*/ 173762 h 348991"/>
                  <a:gd name="connsiteX12" fmla="*/ 147556 w 504510"/>
                  <a:gd name="connsiteY12" fmla="*/ 175069 h 348991"/>
                  <a:gd name="connsiteX13" fmla="*/ 153412 w 504510"/>
                  <a:gd name="connsiteY13" fmla="*/ 175794 h 348991"/>
                  <a:gd name="connsiteX14" fmla="*/ 156563 w 504510"/>
                  <a:gd name="connsiteY14" fmla="*/ 176178 h 348991"/>
                  <a:gd name="connsiteX15" fmla="*/ 164384 w 504510"/>
                  <a:gd name="connsiteY15" fmla="*/ 176998 h 348991"/>
                  <a:gd name="connsiteX16" fmla="*/ 165487 w 504510"/>
                  <a:gd name="connsiteY16" fmla="*/ 177109 h 348991"/>
                  <a:gd name="connsiteX17" fmla="*/ 294183 w 504510"/>
                  <a:gd name="connsiteY17" fmla="*/ 172427 h 348991"/>
                  <a:gd name="connsiteX18" fmla="*/ 326324 w 504510"/>
                  <a:gd name="connsiteY18" fmla="*/ 166779 h 348991"/>
                  <a:gd name="connsiteX19" fmla="*/ 428774 w 504510"/>
                  <a:gd name="connsiteY19" fmla="*/ 151523 h 348991"/>
                  <a:gd name="connsiteX20" fmla="*/ 478734 w 504510"/>
                  <a:gd name="connsiteY20" fmla="*/ 156488 h 348991"/>
                  <a:gd name="connsiteX21" fmla="*/ 363036 w 504510"/>
                  <a:gd name="connsiteY21" fmla="*/ 329667 h 348991"/>
                  <a:gd name="connsiteX22" fmla="*/ 362581 w 504510"/>
                  <a:gd name="connsiteY22" fmla="*/ 345483 h 348991"/>
                  <a:gd name="connsiteX23" fmla="*/ 370718 w 504510"/>
                  <a:gd name="connsiteY23" fmla="*/ 348991 h 348991"/>
                  <a:gd name="connsiteX24" fmla="*/ 378396 w 504510"/>
                  <a:gd name="connsiteY24" fmla="*/ 345938 h 348991"/>
                  <a:gd name="connsiteX25" fmla="*/ 474358 w 504510"/>
                  <a:gd name="connsiteY25" fmla="*/ 244075 h 348991"/>
                  <a:gd name="connsiteX26" fmla="*/ 498979 w 504510"/>
                  <a:gd name="connsiteY26" fmla="*/ 146945 h 348991"/>
                  <a:gd name="connsiteX27" fmla="*/ 199683 w 504510"/>
                  <a:gd name="connsiteY27" fmla="*/ 156761 h 348991"/>
                  <a:gd name="connsiteX28" fmla="*/ 172949 w 504510"/>
                  <a:gd name="connsiteY28" fmla="*/ 155302 h 348991"/>
                  <a:gd name="connsiteX29" fmla="*/ 171957 w 504510"/>
                  <a:gd name="connsiteY29" fmla="*/ 155222 h 348991"/>
                  <a:gd name="connsiteX30" fmla="*/ 166569 w 504510"/>
                  <a:gd name="connsiteY30" fmla="*/ 154725 h 348991"/>
                  <a:gd name="connsiteX31" fmla="*/ 163358 w 504510"/>
                  <a:gd name="connsiteY31" fmla="*/ 154399 h 348991"/>
                  <a:gd name="connsiteX32" fmla="*/ 159034 w 504510"/>
                  <a:gd name="connsiteY32" fmla="*/ 153937 h 348991"/>
                  <a:gd name="connsiteX33" fmla="*/ 151482 w 504510"/>
                  <a:gd name="connsiteY33" fmla="*/ 153015 h 348991"/>
                  <a:gd name="connsiteX34" fmla="*/ 149419 w 504510"/>
                  <a:gd name="connsiteY34" fmla="*/ 152731 h 348991"/>
                  <a:gd name="connsiteX35" fmla="*/ 145112 w 504510"/>
                  <a:gd name="connsiteY35" fmla="*/ 152117 h 348991"/>
                  <a:gd name="connsiteX36" fmla="*/ 145112 w 504510"/>
                  <a:gd name="connsiteY36" fmla="*/ 49661 h 348991"/>
                  <a:gd name="connsiteX37" fmla="*/ 172398 w 504510"/>
                  <a:gd name="connsiteY37" fmla="*/ 22377 h 348991"/>
                  <a:gd name="connsiteX38" fmla="*/ 199682 w 504510"/>
                  <a:gd name="connsiteY38" fmla="*/ 49661 h 348991"/>
                  <a:gd name="connsiteX39" fmla="*/ 199682 w 504510"/>
                  <a:gd name="connsiteY39" fmla="*/ 156761 h 3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510" h="348991">
                    <a:moveTo>
                      <a:pt x="498979" y="146945"/>
                    </a:moveTo>
                    <a:cubicBezTo>
                      <a:pt x="485275" y="117880"/>
                      <a:pt x="420157" y="127206"/>
                      <a:pt x="322377" y="144753"/>
                    </a:cubicBezTo>
                    <a:cubicBezTo>
                      <a:pt x="311036" y="146785"/>
                      <a:pt x="300326" y="148708"/>
                      <a:pt x="290491" y="150357"/>
                    </a:cubicBezTo>
                    <a:cubicBezTo>
                      <a:pt x="267700" y="154177"/>
                      <a:pt x="244843" y="156316"/>
                      <a:pt x="222060" y="156813"/>
                    </a:cubicBezTo>
                    <a:lnTo>
                      <a:pt x="222060" y="49662"/>
                    </a:lnTo>
                    <a:cubicBezTo>
                      <a:pt x="222060" y="22278"/>
                      <a:pt x="199782" y="0"/>
                      <a:pt x="172398" y="0"/>
                    </a:cubicBezTo>
                    <a:cubicBezTo>
                      <a:pt x="145014" y="0"/>
                      <a:pt x="122736" y="22278"/>
                      <a:pt x="122736" y="49662"/>
                    </a:cubicBezTo>
                    <a:lnTo>
                      <a:pt x="122736" y="149134"/>
                    </a:lnTo>
                    <a:cubicBezTo>
                      <a:pt x="87656" y="145176"/>
                      <a:pt x="49964" y="144623"/>
                      <a:pt x="10371" y="147524"/>
                    </a:cubicBezTo>
                    <a:cubicBezTo>
                      <a:pt x="4209" y="147976"/>
                      <a:pt x="-420" y="153337"/>
                      <a:pt x="30" y="159499"/>
                    </a:cubicBezTo>
                    <a:cubicBezTo>
                      <a:pt x="480" y="165661"/>
                      <a:pt x="5829" y="170286"/>
                      <a:pt x="12006" y="169840"/>
                    </a:cubicBezTo>
                    <a:cubicBezTo>
                      <a:pt x="57187" y="166533"/>
                      <a:pt x="99706" y="167850"/>
                      <a:pt x="138391" y="173762"/>
                    </a:cubicBezTo>
                    <a:cubicBezTo>
                      <a:pt x="141436" y="174227"/>
                      <a:pt x="144491" y="174662"/>
                      <a:pt x="147556" y="175069"/>
                    </a:cubicBezTo>
                    <a:cubicBezTo>
                      <a:pt x="149505" y="175329"/>
                      <a:pt x="151459" y="175557"/>
                      <a:pt x="153412" y="175794"/>
                    </a:cubicBezTo>
                    <a:cubicBezTo>
                      <a:pt x="154464" y="175920"/>
                      <a:pt x="155510" y="176059"/>
                      <a:pt x="156563" y="176178"/>
                    </a:cubicBezTo>
                    <a:cubicBezTo>
                      <a:pt x="159168" y="176476"/>
                      <a:pt x="161775" y="176741"/>
                      <a:pt x="164384" y="176998"/>
                    </a:cubicBezTo>
                    <a:cubicBezTo>
                      <a:pt x="164753" y="177034"/>
                      <a:pt x="165118" y="177075"/>
                      <a:pt x="165487" y="177109"/>
                    </a:cubicBezTo>
                    <a:cubicBezTo>
                      <a:pt x="208071" y="181176"/>
                      <a:pt x="251242" y="179624"/>
                      <a:pt x="294183" y="172427"/>
                    </a:cubicBezTo>
                    <a:cubicBezTo>
                      <a:pt x="304146" y="170759"/>
                      <a:pt x="314919" y="168827"/>
                      <a:pt x="326324" y="166779"/>
                    </a:cubicBezTo>
                    <a:cubicBezTo>
                      <a:pt x="359957" y="160745"/>
                      <a:pt x="398075" y="153904"/>
                      <a:pt x="428774" y="151523"/>
                    </a:cubicBezTo>
                    <a:cubicBezTo>
                      <a:pt x="474189" y="148009"/>
                      <a:pt x="478697" y="156405"/>
                      <a:pt x="478734" y="156488"/>
                    </a:cubicBezTo>
                    <a:cubicBezTo>
                      <a:pt x="497985" y="197321"/>
                      <a:pt x="432136" y="264428"/>
                      <a:pt x="363036" y="329667"/>
                    </a:cubicBezTo>
                    <a:cubicBezTo>
                      <a:pt x="358543" y="333908"/>
                      <a:pt x="358340" y="340990"/>
                      <a:pt x="362581" y="345483"/>
                    </a:cubicBezTo>
                    <a:cubicBezTo>
                      <a:pt x="364783" y="347815"/>
                      <a:pt x="367747" y="348991"/>
                      <a:pt x="370718" y="348991"/>
                    </a:cubicBezTo>
                    <a:cubicBezTo>
                      <a:pt x="373475" y="348991"/>
                      <a:pt x="376235" y="347978"/>
                      <a:pt x="378396" y="345938"/>
                    </a:cubicBezTo>
                    <a:cubicBezTo>
                      <a:pt x="411922" y="314288"/>
                      <a:pt x="449748" y="277705"/>
                      <a:pt x="474358" y="244075"/>
                    </a:cubicBezTo>
                    <a:cubicBezTo>
                      <a:pt x="503178" y="204699"/>
                      <a:pt x="511230" y="172929"/>
                      <a:pt x="498979" y="146945"/>
                    </a:cubicBezTo>
                    <a:close/>
                    <a:moveTo>
                      <a:pt x="199683" y="156761"/>
                    </a:moveTo>
                    <a:cubicBezTo>
                      <a:pt x="190746" y="156530"/>
                      <a:pt x="181822" y="156040"/>
                      <a:pt x="172949" y="155302"/>
                    </a:cubicBezTo>
                    <a:cubicBezTo>
                      <a:pt x="172618" y="155274"/>
                      <a:pt x="172289" y="155250"/>
                      <a:pt x="171957" y="155222"/>
                    </a:cubicBezTo>
                    <a:cubicBezTo>
                      <a:pt x="170159" y="155068"/>
                      <a:pt x="168365" y="154900"/>
                      <a:pt x="166569" y="154725"/>
                    </a:cubicBezTo>
                    <a:cubicBezTo>
                      <a:pt x="165498" y="154621"/>
                      <a:pt x="164426" y="154511"/>
                      <a:pt x="163358" y="154399"/>
                    </a:cubicBezTo>
                    <a:cubicBezTo>
                      <a:pt x="161915" y="154249"/>
                      <a:pt x="160472" y="154100"/>
                      <a:pt x="159034" y="153937"/>
                    </a:cubicBezTo>
                    <a:cubicBezTo>
                      <a:pt x="156514" y="153649"/>
                      <a:pt x="153997" y="153345"/>
                      <a:pt x="151482" y="153015"/>
                    </a:cubicBezTo>
                    <a:cubicBezTo>
                      <a:pt x="150793" y="152925"/>
                      <a:pt x="150108" y="152825"/>
                      <a:pt x="149419" y="152731"/>
                    </a:cubicBezTo>
                    <a:cubicBezTo>
                      <a:pt x="147982" y="152536"/>
                      <a:pt x="146547" y="152326"/>
                      <a:pt x="145112" y="152117"/>
                    </a:cubicBezTo>
                    <a:lnTo>
                      <a:pt x="145112" y="49661"/>
                    </a:lnTo>
                    <a:cubicBezTo>
                      <a:pt x="145114" y="34616"/>
                      <a:pt x="157353" y="22377"/>
                      <a:pt x="172398" y="22377"/>
                    </a:cubicBezTo>
                    <a:cubicBezTo>
                      <a:pt x="187442" y="22377"/>
                      <a:pt x="199682" y="34616"/>
                      <a:pt x="199682" y="49661"/>
                    </a:cubicBezTo>
                    <a:lnTo>
                      <a:pt x="199682" y="156761"/>
                    </a:lnTo>
                    <a:close/>
                  </a:path>
                </a:pathLst>
              </a:custGeom>
              <a:grpFill/>
              <a:ln w="9525" cap="flat">
                <a:solidFill>
                  <a:schemeClr val="bg1"/>
                </a:solidFill>
                <a:prstDash val="solid"/>
                <a:miter/>
              </a:ln>
            </p:spPr>
            <p:txBody>
              <a:bodyPr rtlCol="0" anchor="ctr"/>
              <a:lstStyle/>
              <a:p>
                <a:endParaRPr lang="en-US" noProof="0" dirty="0">
                  <a:latin typeface="Arial" panose="020B0604020202020204" pitchFamily="34" charset="0"/>
                </a:endParaRPr>
              </a:p>
            </p:txBody>
          </p:sp>
          <p:sp>
            <p:nvSpPr>
              <p:cNvPr id="10" name="Freeform: Shape 125">
                <a:extLst>
                  <a:ext uri="{FF2B5EF4-FFF2-40B4-BE49-F238E27FC236}">
                    <a16:creationId xmlns:a16="http://schemas.microsoft.com/office/drawing/2014/main" id="{B854A6BC-8B28-DEE8-70B3-D626455C87F2}"/>
                  </a:ext>
                </a:extLst>
              </p:cNvPr>
              <p:cNvSpPr/>
              <p:nvPr/>
            </p:nvSpPr>
            <p:spPr>
              <a:xfrm>
                <a:off x="3652450" y="4719073"/>
                <a:ext cx="611359" cy="493405"/>
              </a:xfrm>
              <a:custGeom>
                <a:avLst/>
                <a:gdLst>
                  <a:gd name="connsiteX0" fmla="*/ 608313 w 611359"/>
                  <a:gd name="connsiteY0" fmla="*/ 89121 h 493405"/>
                  <a:gd name="connsiteX1" fmla="*/ 592496 w 611359"/>
                  <a:gd name="connsiteY1" fmla="*/ 88653 h 493405"/>
                  <a:gd name="connsiteX2" fmla="*/ 521541 w 611359"/>
                  <a:gd name="connsiteY2" fmla="*/ 160118 h 493405"/>
                  <a:gd name="connsiteX3" fmla="*/ 477257 w 611359"/>
                  <a:gd name="connsiteY3" fmla="*/ 203340 h 493405"/>
                  <a:gd name="connsiteX4" fmla="*/ 490403 w 611359"/>
                  <a:gd name="connsiteY4" fmla="*/ 178366 h 493405"/>
                  <a:gd name="connsiteX5" fmla="*/ 510775 w 611359"/>
                  <a:gd name="connsiteY5" fmla="*/ 7321 h 493405"/>
                  <a:gd name="connsiteX6" fmla="*/ 496406 w 611359"/>
                  <a:gd name="connsiteY6" fmla="*/ 696 h 493405"/>
                  <a:gd name="connsiteX7" fmla="*/ 489783 w 611359"/>
                  <a:gd name="connsiteY7" fmla="*/ 15066 h 493405"/>
                  <a:gd name="connsiteX8" fmla="*/ 422515 w 611359"/>
                  <a:gd name="connsiteY8" fmla="*/ 244809 h 493405"/>
                  <a:gd name="connsiteX9" fmla="*/ 364388 w 611359"/>
                  <a:gd name="connsiteY9" fmla="*/ 280971 h 493405"/>
                  <a:gd name="connsiteX10" fmla="*/ 357099 w 611359"/>
                  <a:gd name="connsiteY10" fmla="*/ 285054 h 493405"/>
                  <a:gd name="connsiteX11" fmla="*/ 356559 w 611359"/>
                  <a:gd name="connsiteY11" fmla="*/ 285354 h 493405"/>
                  <a:gd name="connsiteX12" fmla="*/ 299960 w 611359"/>
                  <a:gd name="connsiteY12" fmla="*/ 313754 h 493405"/>
                  <a:gd name="connsiteX13" fmla="*/ 299009 w 611359"/>
                  <a:gd name="connsiteY13" fmla="*/ 314267 h 493405"/>
                  <a:gd name="connsiteX14" fmla="*/ 268494 w 611359"/>
                  <a:gd name="connsiteY14" fmla="*/ 326824 h 493405"/>
                  <a:gd name="connsiteX15" fmla="*/ 267356 w 611359"/>
                  <a:gd name="connsiteY15" fmla="*/ 327172 h 493405"/>
                  <a:gd name="connsiteX16" fmla="*/ 241389 w 611359"/>
                  <a:gd name="connsiteY16" fmla="*/ 335266 h 493405"/>
                  <a:gd name="connsiteX17" fmla="*/ 240940 w 611359"/>
                  <a:gd name="connsiteY17" fmla="*/ 335373 h 493405"/>
                  <a:gd name="connsiteX18" fmla="*/ 240863 w 611359"/>
                  <a:gd name="connsiteY18" fmla="*/ 335393 h 493405"/>
                  <a:gd name="connsiteX19" fmla="*/ 237526 w 611359"/>
                  <a:gd name="connsiteY19" fmla="*/ 336220 h 493405"/>
                  <a:gd name="connsiteX20" fmla="*/ 236177 w 611359"/>
                  <a:gd name="connsiteY20" fmla="*/ 336582 h 493405"/>
                  <a:gd name="connsiteX21" fmla="*/ 234432 w 611359"/>
                  <a:gd name="connsiteY21" fmla="*/ 337086 h 493405"/>
                  <a:gd name="connsiteX22" fmla="*/ 230505 w 611359"/>
                  <a:gd name="connsiteY22" fmla="*/ 338312 h 493405"/>
                  <a:gd name="connsiteX23" fmla="*/ 230206 w 611359"/>
                  <a:gd name="connsiteY23" fmla="*/ 338409 h 493405"/>
                  <a:gd name="connsiteX24" fmla="*/ 230172 w 611359"/>
                  <a:gd name="connsiteY24" fmla="*/ 338423 h 493405"/>
                  <a:gd name="connsiteX25" fmla="*/ 126898 w 611359"/>
                  <a:gd name="connsiteY25" fmla="*/ 415527 h 493405"/>
                  <a:gd name="connsiteX26" fmla="*/ 40806 w 611359"/>
                  <a:gd name="connsiteY26" fmla="*/ 469549 h 493405"/>
                  <a:gd name="connsiteX27" fmla="*/ 26246 w 611359"/>
                  <a:gd name="connsiteY27" fmla="*/ 348868 h 493405"/>
                  <a:gd name="connsiteX28" fmla="*/ 30559 w 611359"/>
                  <a:gd name="connsiteY28" fmla="*/ 248311 h 493405"/>
                  <a:gd name="connsiteX29" fmla="*/ 30073 w 611359"/>
                  <a:gd name="connsiteY29" fmla="*/ 191572 h 493405"/>
                  <a:gd name="connsiteX30" fmla="*/ 19201 w 611359"/>
                  <a:gd name="connsiteY30" fmla="*/ 180076 h 493405"/>
                  <a:gd name="connsiteX31" fmla="*/ 7705 w 611359"/>
                  <a:gd name="connsiteY31" fmla="*/ 190947 h 493405"/>
                  <a:gd name="connsiteX32" fmla="*/ 8205 w 611359"/>
                  <a:gd name="connsiteY32" fmla="*/ 249246 h 493405"/>
                  <a:gd name="connsiteX33" fmla="*/ 3951 w 611359"/>
                  <a:gd name="connsiteY33" fmla="*/ 346981 h 493405"/>
                  <a:gd name="connsiteX34" fmla="*/ 33350 w 611359"/>
                  <a:gd name="connsiteY34" fmla="*/ 490644 h 493405"/>
                  <a:gd name="connsiteX35" fmla="*/ 49286 w 611359"/>
                  <a:gd name="connsiteY35" fmla="*/ 493406 h 493405"/>
                  <a:gd name="connsiteX36" fmla="*/ 142691 w 611359"/>
                  <a:gd name="connsiteY36" fmla="*/ 431382 h 493405"/>
                  <a:gd name="connsiteX37" fmla="*/ 223520 w 611359"/>
                  <a:gd name="connsiteY37" fmla="*/ 365376 h 493405"/>
                  <a:gd name="connsiteX38" fmla="*/ 201467 w 611359"/>
                  <a:gd name="connsiteY38" fmla="*/ 424348 h 493405"/>
                  <a:gd name="connsiteX39" fmla="*/ 194011 w 611359"/>
                  <a:gd name="connsiteY39" fmla="*/ 446535 h 493405"/>
                  <a:gd name="connsiteX40" fmla="*/ 204427 w 611359"/>
                  <a:gd name="connsiteY40" fmla="*/ 467494 h 493405"/>
                  <a:gd name="connsiteX41" fmla="*/ 224504 w 611359"/>
                  <a:gd name="connsiteY41" fmla="*/ 475044 h 493405"/>
                  <a:gd name="connsiteX42" fmla="*/ 238201 w 611359"/>
                  <a:gd name="connsiteY42" fmla="*/ 471800 h 493405"/>
                  <a:gd name="connsiteX43" fmla="*/ 247575 w 611359"/>
                  <a:gd name="connsiteY43" fmla="*/ 464535 h 493405"/>
                  <a:gd name="connsiteX44" fmla="*/ 283539 w 611359"/>
                  <a:gd name="connsiteY44" fmla="*/ 344947 h 493405"/>
                  <a:gd name="connsiteX45" fmla="*/ 293357 w 611359"/>
                  <a:gd name="connsiteY45" fmla="*/ 340983 h 493405"/>
                  <a:gd name="connsiteX46" fmla="*/ 293357 w 611359"/>
                  <a:gd name="connsiteY46" fmla="*/ 442586 h 493405"/>
                  <a:gd name="connsiteX47" fmla="*/ 343019 w 611359"/>
                  <a:gd name="connsiteY47" fmla="*/ 492248 h 493405"/>
                  <a:gd name="connsiteX48" fmla="*/ 392681 w 611359"/>
                  <a:gd name="connsiteY48" fmla="*/ 442586 h 493405"/>
                  <a:gd name="connsiteX49" fmla="*/ 392681 w 611359"/>
                  <a:gd name="connsiteY49" fmla="*/ 322411 h 493405"/>
                  <a:gd name="connsiteX50" fmla="*/ 457954 w 611359"/>
                  <a:gd name="connsiteY50" fmla="*/ 374152 h 493405"/>
                  <a:gd name="connsiteX51" fmla="*/ 469584 w 611359"/>
                  <a:gd name="connsiteY51" fmla="*/ 376459 h 493405"/>
                  <a:gd name="connsiteX52" fmla="*/ 497871 w 611359"/>
                  <a:gd name="connsiteY52" fmla="*/ 357512 h 493405"/>
                  <a:gd name="connsiteX53" fmla="*/ 481230 w 611359"/>
                  <a:gd name="connsiteY53" fmla="*/ 317591 h 493405"/>
                  <a:gd name="connsiteX54" fmla="*/ 431205 w 611359"/>
                  <a:gd name="connsiteY54" fmla="*/ 266136 h 493405"/>
                  <a:gd name="connsiteX55" fmla="*/ 538439 w 611359"/>
                  <a:gd name="connsiteY55" fmla="*/ 174791 h 493405"/>
                  <a:gd name="connsiteX56" fmla="*/ 607849 w 611359"/>
                  <a:gd name="connsiteY56" fmla="*/ 104931 h 493405"/>
                  <a:gd name="connsiteX57" fmla="*/ 608313 w 611359"/>
                  <a:gd name="connsiteY57" fmla="*/ 89121 h 493405"/>
                  <a:gd name="connsiteX58" fmla="*/ 230707 w 611359"/>
                  <a:gd name="connsiteY58" fmla="*/ 449835 h 493405"/>
                  <a:gd name="connsiteX59" fmla="*/ 228197 w 611359"/>
                  <a:gd name="connsiteY59" fmla="*/ 451787 h 493405"/>
                  <a:gd name="connsiteX60" fmla="*/ 219127 w 611359"/>
                  <a:gd name="connsiteY60" fmla="*/ 450630 h 493405"/>
                  <a:gd name="connsiteX61" fmla="*/ 216333 w 611359"/>
                  <a:gd name="connsiteY61" fmla="*/ 445007 h 493405"/>
                  <a:gd name="connsiteX62" fmla="*/ 218333 w 611359"/>
                  <a:gd name="connsiteY62" fmla="*/ 439054 h 493405"/>
                  <a:gd name="connsiteX63" fmla="*/ 245724 w 611359"/>
                  <a:gd name="connsiteY63" fmla="*/ 357239 h 493405"/>
                  <a:gd name="connsiteX64" fmla="*/ 245900 w 611359"/>
                  <a:gd name="connsiteY64" fmla="*/ 357194 h 493405"/>
                  <a:gd name="connsiteX65" fmla="*/ 249144 w 611359"/>
                  <a:gd name="connsiteY65" fmla="*/ 356410 h 493405"/>
                  <a:gd name="connsiteX66" fmla="*/ 250378 w 611359"/>
                  <a:gd name="connsiteY66" fmla="*/ 356091 h 493405"/>
                  <a:gd name="connsiteX67" fmla="*/ 252475 w 611359"/>
                  <a:gd name="connsiteY67" fmla="*/ 355531 h 493405"/>
                  <a:gd name="connsiteX68" fmla="*/ 254158 w 611359"/>
                  <a:gd name="connsiteY68" fmla="*/ 355065 h 493405"/>
                  <a:gd name="connsiteX69" fmla="*/ 255693 w 611359"/>
                  <a:gd name="connsiteY69" fmla="*/ 354619 h 493405"/>
                  <a:gd name="connsiteX70" fmla="*/ 261824 w 611359"/>
                  <a:gd name="connsiteY70" fmla="*/ 352755 h 493405"/>
                  <a:gd name="connsiteX71" fmla="*/ 230707 w 611359"/>
                  <a:gd name="connsiteY71" fmla="*/ 449835 h 493405"/>
                  <a:gd name="connsiteX72" fmla="*/ 370301 w 611359"/>
                  <a:gd name="connsiteY72" fmla="*/ 442587 h 493405"/>
                  <a:gd name="connsiteX73" fmla="*/ 343017 w 611359"/>
                  <a:gd name="connsiteY73" fmla="*/ 469873 h 493405"/>
                  <a:gd name="connsiteX74" fmla="*/ 315733 w 611359"/>
                  <a:gd name="connsiteY74" fmla="*/ 442589 h 493405"/>
                  <a:gd name="connsiteX75" fmla="*/ 315733 w 611359"/>
                  <a:gd name="connsiteY75" fmla="*/ 331168 h 493405"/>
                  <a:gd name="connsiteX76" fmla="*/ 370303 w 611359"/>
                  <a:gd name="connsiteY76" fmla="*/ 303388 h 493405"/>
                  <a:gd name="connsiteX77" fmla="*/ 370303 w 611359"/>
                  <a:gd name="connsiteY77" fmla="*/ 442587 h 493405"/>
                  <a:gd name="connsiteX78" fmla="*/ 472709 w 611359"/>
                  <a:gd name="connsiteY78" fmla="*/ 338287 h 493405"/>
                  <a:gd name="connsiteX79" fmla="*/ 477175 w 611359"/>
                  <a:gd name="connsiteY79" fmla="*/ 348996 h 493405"/>
                  <a:gd name="connsiteX80" fmla="*/ 469579 w 611359"/>
                  <a:gd name="connsiteY80" fmla="*/ 354084 h 493405"/>
                  <a:gd name="connsiteX81" fmla="*/ 466462 w 611359"/>
                  <a:gd name="connsiteY81" fmla="*/ 353461 h 493405"/>
                  <a:gd name="connsiteX82" fmla="*/ 398111 w 611359"/>
                  <a:gd name="connsiteY82" fmla="*/ 287252 h 493405"/>
                  <a:gd name="connsiteX83" fmla="*/ 412160 w 611359"/>
                  <a:gd name="connsiteY83" fmla="*/ 278555 h 493405"/>
                  <a:gd name="connsiteX84" fmla="*/ 472709 w 611359"/>
                  <a:gd name="connsiteY84" fmla="*/ 338287 h 49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11359" h="493405">
                    <a:moveTo>
                      <a:pt x="608313" y="89121"/>
                    </a:moveTo>
                    <a:cubicBezTo>
                      <a:pt x="604073" y="84622"/>
                      <a:pt x="596994" y="84415"/>
                      <a:pt x="592496" y="88653"/>
                    </a:cubicBezTo>
                    <a:cubicBezTo>
                      <a:pt x="568805" y="110985"/>
                      <a:pt x="541831" y="136767"/>
                      <a:pt x="521541" y="160118"/>
                    </a:cubicBezTo>
                    <a:cubicBezTo>
                      <a:pt x="508692" y="174907"/>
                      <a:pt x="493649" y="189405"/>
                      <a:pt x="477257" y="203340"/>
                    </a:cubicBezTo>
                    <a:cubicBezTo>
                      <a:pt x="481668" y="195587"/>
                      <a:pt x="486117" y="187225"/>
                      <a:pt x="490403" y="178366"/>
                    </a:cubicBezTo>
                    <a:cubicBezTo>
                      <a:pt x="521387" y="114323"/>
                      <a:pt x="528431" y="55177"/>
                      <a:pt x="510775" y="7321"/>
                    </a:cubicBezTo>
                    <a:cubicBezTo>
                      <a:pt x="508638" y="1522"/>
                      <a:pt x="502199" y="-1447"/>
                      <a:pt x="496406" y="696"/>
                    </a:cubicBezTo>
                    <a:cubicBezTo>
                      <a:pt x="490607" y="2835"/>
                      <a:pt x="487643" y="9269"/>
                      <a:pt x="489783" y="15066"/>
                    </a:cubicBezTo>
                    <a:cubicBezTo>
                      <a:pt x="525480" y="111825"/>
                      <a:pt x="433729" y="230799"/>
                      <a:pt x="422515" y="244809"/>
                    </a:cubicBezTo>
                    <a:cubicBezTo>
                      <a:pt x="403323" y="257897"/>
                      <a:pt x="383623" y="270059"/>
                      <a:pt x="364388" y="280971"/>
                    </a:cubicBezTo>
                    <a:cubicBezTo>
                      <a:pt x="361962" y="282342"/>
                      <a:pt x="359534" y="283710"/>
                      <a:pt x="357099" y="285054"/>
                    </a:cubicBezTo>
                    <a:cubicBezTo>
                      <a:pt x="356919" y="285154"/>
                      <a:pt x="356738" y="285254"/>
                      <a:pt x="356559" y="285354"/>
                    </a:cubicBezTo>
                    <a:cubicBezTo>
                      <a:pt x="337454" y="295890"/>
                      <a:pt x="318194" y="305563"/>
                      <a:pt x="299960" y="313754"/>
                    </a:cubicBezTo>
                    <a:cubicBezTo>
                      <a:pt x="299629" y="313903"/>
                      <a:pt x="299322" y="314089"/>
                      <a:pt x="299009" y="314267"/>
                    </a:cubicBezTo>
                    <a:cubicBezTo>
                      <a:pt x="288038" y="319180"/>
                      <a:pt x="277777" y="323395"/>
                      <a:pt x="268494" y="326824"/>
                    </a:cubicBezTo>
                    <a:cubicBezTo>
                      <a:pt x="268111" y="326919"/>
                      <a:pt x="267730" y="327034"/>
                      <a:pt x="267356" y="327172"/>
                    </a:cubicBezTo>
                    <a:cubicBezTo>
                      <a:pt x="257189" y="330913"/>
                      <a:pt x="248465" y="333628"/>
                      <a:pt x="241389" y="335266"/>
                    </a:cubicBezTo>
                    <a:cubicBezTo>
                      <a:pt x="241241" y="335300"/>
                      <a:pt x="241086" y="335341"/>
                      <a:pt x="240940" y="335373"/>
                    </a:cubicBezTo>
                    <a:cubicBezTo>
                      <a:pt x="240915" y="335379"/>
                      <a:pt x="240888" y="335387"/>
                      <a:pt x="240863" y="335393"/>
                    </a:cubicBezTo>
                    <a:cubicBezTo>
                      <a:pt x="239759" y="335645"/>
                      <a:pt x="238647" y="335923"/>
                      <a:pt x="237526" y="336220"/>
                    </a:cubicBezTo>
                    <a:cubicBezTo>
                      <a:pt x="237076" y="336338"/>
                      <a:pt x="236626" y="336458"/>
                      <a:pt x="236177" y="336582"/>
                    </a:cubicBezTo>
                    <a:cubicBezTo>
                      <a:pt x="235602" y="336741"/>
                      <a:pt x="235016" y="336913"/>
                      <a:pt x="234432" y="337086"/>
                    </a:cubicBezTo>
                    <a:cubicBezTo>
                      <a:pt x="233118" y="337470"/>
                      <a:pt x="231809" y="337880"/>
                      <a:pt x="230505" y="338312"/>
                    </a:cubicBezTo>
                    <a:cubicBezTo>
                      <a:pt x="230404" y="338347"/>
                      <a:pt x="230307" y="338375"/>
                      <a:pt x="230206" y="338409"/>
                    </a:cubicBezTo>
                    <a:cubicBezTo>
                      <a:pt x="230194" y="338414"/>
                      <a:pt x="230183" y="338418"/>
                      <a:pt x="230172" y="338423"/>
                    </a:cubicBezTo>
                    <a:cubicBezTo>
                      <a:pt x="191236" y="351479"/>
                      <a:pt x="157212" y="385341"/>
                      <a:pt x="126898" y="415527"/>
                    </a:cubicBezTo>
                    <a:cubicBezTo>
                      <a:pt x="94709" y="447580"/>
                      <a:pt x="64312" y="477856"/>
                      <a:pt x="40806" y="469549"/>
                    </a:cubicBezTo>
                    <a:cubicBezTo>
                      <a:pt x="16775" y="461055"/>
                      <a:pt x="21376" y="406560"/>
                      <a:pt x="26246" y="348868"/>
                    </a:cubicBezTo>
                    <a:cubicBezTo>
                      <a:pt x="29048" y="315678"/>
                      <a:pt x="31946" y="281355"/>
                      <a:pt x="30559" y="248311"/>
                    </a:cubicBezTo>
                    <a:cubicBezTo>
                      <a:pt x="29735" y="228675"/>
                      <a:pt x="29571" y="209585"/>
                      <a:pt x="30073" y="191572"/>
                    </a:cubicBezTo>
                    <a:cubicBezTo>
                      <a:pt x="30244" y="185394"/>
                      <a:pt x="25379" y="180247"/>
                      <a:pt x="19201" y="180076"/>
                    </a:cubicBezTo>
                    <a:cubicBezTo>
                      <a:pt x="13006" y="179894"/>
                      <a:pt x="7877" y="184770"/>
                      <a:pt x="7705" y="190947"/>
                    </a:cubicBezTo>
                    <a:cubicBezTo>
                      <a:pt x="7191" y="209477"/>
                      <a:pt x="7360" y="229093"/>
                      <a:pt x="8205" y="249246"/>
                    </a:cubicBezTo>
                    <a:cubicBezTo>
                      <a:pt x="9534" y="280878"/>
                      <a:pt x="6695" y="314483"/>
                      <a:pt x="3951" y="346981"/>
                    </a:cubicBezTo>
                    <a:cubicBezTo>
                      <a:pt x="-1911" y="416421"/>
                      <a:pt x="-6974" y="476390"/>
                      <a:pt x="33350" y="490644"/>
                    </a:cubicBezTo>
                    <a:cubicBezTo>
                      <a:pt x="38693" y="492533"/>
                      <a:pt x="43997" y="493407"/>
                      <a:pt x="49286" y="493406"/>
                    </a:cubicBezTo>
                    <a:cubicBezTo>
                      <a:pt x="80403" y="493403"/>
                      <a:pt x="110794" y="463146"/>
                      <a:pt x="142691" y="431382"/>
                    </a:cubicBezTo>
                    <a:cubicBezTo>
                      <a:pt x="167347" y="406826"/>
                      <a:pt x="194628" y="379676"/>
                      <a:pt x="223520" y="365376"/>
                    </a:cubicBezTo>
                    <a:cubicBezTo>
                      <a:pt x="223312" y="383298"/>
                      <a:pt x="218434" y="404880"/>
                      <a:pt x="201467" y="424348"/>
                    </a:cubicBezTo>
                    <a:cubicBezTo>
                      <a:pt x="196099" y="430506"/>
                      <a:pt x="193453" y="438385"/>
                      <a:pt x="194011" y="446535"/>
                    </a:cubicBezTo>
                    <a:cubicBezTo>
                      <a:pt x="194570" y="454685"/>
                      <a:pt x="198269" y="462129"/>
                      <a:pt x="204427" y="467494"/>
                    </a:cubicBezTo>
                    <a:cubicBezTo>
                      <a:pt x="210135" y="472469"/>
                      <a:pt x="217276" y="475044"/>
                      <a:pt x="224504" y="475044"/>
                    </a:cubicBezTo>
                    <a:cubicBezTo>
                      <a:pt x="229155" y="475044"/>
                      <a:pt x="233841" y="473977"/>
                      <a:pt x="238201" y="471800"/>
                    </a:cubicBezTo>
                    <a:cubicBezTo>
                      <a:pt x="241775" y="470013"/>
                      <a:pt x="244930" y="467569"/>
                      <a:pt x="247575" y="464535"/>
                    </a:cubicBezTo>
                    <a:cubicBezTo>
                      <a:pt x="283188" y="423671"/>
                      <a:pt x="287416" y="378422"/>
                      <a:pt x="283539" y="344947"/>
                    </a:cubicBezTo>
                    <a:cubicBezTo>
                      <a:pt x="286719" y="343703"/>
                      <a:pt x="289997" y="342376"/>
                      <a:pt x="293357" y="340983"/>
                    </a:cubicBezTo>
                    <a:lnTo>
                      <a:pt x="293357" y="442586"/>
                    </a:lnTo>
                    <a:cubicBezTo>
                      <a:pt x="293357" y="469971"/>
                      <a:pt x="315635" y="492248"/>
                      <a:pt x="343019" y="492248"/>
                    </a:cubicBezTo>
                    <a:cubicBezTo>
                      <a:pt x="370403" y="492248"/>
                      <a:pt x="392681" y="469970"/>
                      <a:pt x="392681" y="442586"/>
                    </a:cubicBezTo>
                    <a:lnTo>
                      <a:pt x="392681" y="322411"/>
                    </a:lnTo>
                    <a:cubicBezTo>
                      <a:pt x="406663" y="342153"/>
                      <a:pt x="427361" y="361559"/>
                      <a:pt x="457954" y="374152"/>
                    </a:cubicBezTo>
                    <a:cubicBezTo>
                      <a:pt x="461675" y="375681"/>
                      <a:pt x="465588" y="376459"/>
                      <a:pt x="469584" y="376459"/>
                    </a:cubicBezTo>
                    <a:cubicBezTo>
                      <a:pt x="482028" y="376459"/>
                      <a:pt x="493130" y="369022"/>
                      <a:pt x="497871" y="357512"/>
                    </a:cubicBezTo>
                    <a:cubicBezTo>
                      <a:pt x="504288" y="341919"/>
                      <a:pt x="496823" y="324010"/>
                      <a:pt x="481230" y="317591"/>
                    </a:cubicBezTo>
                    <a:cubicBezTo>
                      <a:pt x="453240" y="306070"/>
                      <a:pt x="438720" y="284576"/>
                      <a:pt x="431205" y="266136"/>
                    </a:cubicBezTo>
                    <a:cubicBezTo>
                      <a:pt x="471113" y="239291"/>
                      <a:pt x="509456" y="208151"/>
                      <a:pt x="538439" y="174791"/>
                    </a:cubicBezTo>
                    <a:cubicBezTo>
                      <a:pt x="558053" y="152215"/>
                      <a:pt x="584550" y="126895"/>
                      <a:pt x="607849" y="104931"/>
                    </a:cubicBezTo>
                    <a:cubicBezTo>
                      <a:pt x="612342" y="100699"/>
                      <a:pt x="612551" y="93617"/>
                      <a:pt x="608313" y="89121"/>
                    </a:cubicBezTo>
                    <a:close/>
                    <a:moveTo>
                      <a:pt x="230707" y="449835"/>
                    </a:moveTo>
                    <a:cubicBezTo>
                      <a:pt x="229991" y="450656"/>
                      <a:pt x="229146" y="451311"/>
                      <a:pt x="228197" y="451787"/>
                    </a:cubicBezTo>
                    <a:cubicBezTo>
                      <a:pt x="225206" y="453279"/>
                      <a:pt x="221649" y="452825"/>
                      <a:pt x="219127" y="450630"/>
                    </a:cubicBezTo>
                    <a:cubicBezTo>
                      <a:pt x="217476" y="449191"/>
                      <a:pt x="216483" y="447194"/>
                      <a:pt x="216333" y="445007"/>
                    </a:cubicBezTo>
                    <a:cubicBezTo>
                      <a:pt x="216182" y="442820"/>
                      <a:pt x="216893" y="440705"/>
                      <a:pt x="218333" y="439054"/>
                    </a:cubicBezTo>
                    <a:cubicBezTo>
                      <a:pt x="242383" y="411460"/>
                      <a:pt x="247003" y="380764"/>
                      <a:pt x="245724" y="357239"/>
                    </a:cubicBezTo>
                    <a:cubicBezTo>
                      <a:pt x="245782" y="357225"/>
                      <a:pt x="245842" y="357208"/>
                      <a:pt x="245900" y="357194"/>
                    </a:cubicBezTo>
                    <a:cubicBezTo>
                      <a:pt x="246946" y="356957"/>
                      <a:pt x="248034" y="356692"/>
                      <a:pt x="249144" y="356410"/>
                    </a:cubicBezTo>
                    <a:cubicBezTo>
                      <a:pt x="249550" y="356309"/>
                      <a:pt x="249967" y="356199"/>
                      <a:pt x="250378" y="356091"/>
                    </a:cubicBezTo>
                    <a:cubicBezTo>
                      <a:pt x="251065" y="355912"/>
                      <a:pt x="251764" y="355726"/>
                      <a:pt x="252475" y="355531"/>
                    </a:cubicBezTo>
                    <a:cubicBezTo>
                      <a:pt x="253031" y="355379"/>
                      <a:pt x="253590" y="355225"/>
                      <a:pt x="254158" y="355065"/>
                    </a:cubicBezTo>
                    <a:cubicBezTo>
                      <a:pt x="254661" y="354921"/>
                      <a:pt x="255180" y="354769"/>
                      <a:pt x="255693" y="354619"/>
                    </a:cubicBezTo>
                    <a:cubicBezTo>
                      <a:pt x="257673" y="354045"/>
                      <a:pt x="259700" y="353434"/>
                      <a:pt x="261824" y="352755"/>
                    </a:cubicBezTo>
                    <a:cubicBezTo>
                      <a:pt x="264101" y="380885"/>
                      <a:pt x="259213" y="417126"/>
                      <a:pt x="230707" y="449835"/>
                    </a:cubicBezTo>
                    <a:close/>
                    <a:moveTo>
                      <a:pt x="370301" y="442587"/>
                    </a:moveTo>
                    <a:cubicBezTo>
                      <a:pt x="370301" y="457633"/>
                      <a:pt x="358062" y="469873"/>
                      <a:pt x="343017" y="469873"/>
                    </a:cubicBezTo>
                    <a:cubicBezTo>
                      <a:pt x="327973" y="469873"/>
                      <a:pt x="315733" y="457633"/>
                      <a:pt x="315733" y="442589"/>
                    </a:cubicBezTo>
                    <a:lnTo>
                      <a:pt x="315733" y="331168"/>
                    </a:lnTo>
                    <a:cubicBezTo>
                      <a:pt x="332786" y="323308"/>
                      <a:pt x="351264" y="313971"/>
                      <a:pt x="370303" y="303388"/>
                    </a:cubicBezTo>
                    <a:lnTo>
                      <a:pt x="370303" y="442587"/>
                    </a:lnTo>
                    <a:close/>
                    <a:moveTo>
                      <a:pt x="472709" y="338287"/>
                    </a:moveTo>
                    <a:cubicBezTo>
                      <a:pt x="476894" y="340008"/>
                      <a:pt x="478895" y="344813"/>
                      <a:pt x="477175" y="348996"/>
                    </a:cubicBezTo>
                    <a:cubicBezTo>
                      <a:pt x="475901" y="352087"/>
                      <a:pt x="472919" y="354084"/>
                      <a:pt x="469579" y="354084"/>
                    </a:cubicBezTo>
                    <a:cubicBezTo>
                      <a:pt x="468517" y="354084"/>
                      <a:pt x="467468" y="353874"/>
                      <a:pt x="466462" y="353461"/>
                    </a:cubicBezTo>
                    <a:cubicBezTo>
                      <a:pt x="435297" y="340633"/>
                      <a:pt x="412341" y="318383"/>
                      <a:pt x="398111" y="287252"/>
                    </a:cubicBezTo>
                    <a:cubicBezTo>
                      <a:pt x="402791" y="284419"/>
                      <a:pt x="407476" y="281516"/>
                      <a:pt x="412160" y="278555"/>
                    </a:cubicBezTo>
                    <a:cubicBezTo>
                      <a:pt x="421835" y="300313"/>
                      <a:pt x="439716" y="324706"/>
                      <a:pt x="472709" y="338287"/>
                    </a:cubicBezTo>
                    <a:close/>
                  </a:path>
                </a:pathLst>
              </a:custGeom>
              <a:grpFill/>
              <a:ln w="9525" cap="flat">
                <a:solidFill>
                  <a:schemeClr val="bg1"/>
                </a:solidFill>
                <a:prstDash val="solid"/>
                <a:miter/>
              </a:ln>
            </p:spPr>
            <p:txBody>
              <a:bodyPr rtlCol="0" anchor="ctr"/>
              <a:lstStyle/>
              <a:p>
                <a:endParaRPr lang="en-US" noProof="0" dirty="0">
                  <a:latin typeface="Arial" panose="020B0604020202020204" pitchFamily="34" charset="0"/>
                </a:endParaRPr>
              </a:p>
            </p:txBody>
          </p:sp>
          <p:sp>
            <p:nvSpPr>
              <p:cNvPr id="11" name="Freeform: Shape 126">
                <a:extLst>
                  <a:ext uri="{FF2B5EF4-FFF2-40B4-BE49-F238E27FC236}">
                    <a16:creationId xmlns:a16="http://schemas.microsoft.com/office/drawing/2014/main" id="{CFC84491-B9FD-D9B4-EA55-3589CA0D197D}"/>
                  </a:ext>
                </a:extLst>
              </p:cNvPr>
              <p:cNvSpPr/>
              <p:nvPr/>
            </p:nvSpPr>
            <p:spPr>
              <a:xfrm>
                <a:off x="3663358" y="4604146"/>
                <a:ext cx="224056" cy="283036"/>
              </a:xfrm>
              <a:custGeom>
                <a:avLst/>
                <a:gdLst>
                  <a:gd name="connsiteX0" fmla="*/ 223950 w 224056"/>
                  <a:gd name="connsiteY0" fmla="*/ 9657 h 283037"/>
                  <a:gd name="connsiteX1" fmla="*/ 211334 w 224056"/>
                  <a:gd name="connsiteY1" fmla="*/ 106 h 283037"/>
                  <a:gd name="connsiteX2" fmla="*/ 58277 w 224056"/>
                  <a:gd name="connsiteY2" fmla="*/ 87921 h 283037"/>
                  <a:gd name="connsiteX3" fmla="*/ 37 w 224056"/>
                  <a:gd name="connsiteY3" fmla="*/ 270945 h 283037"/>
                  <a:gd name="connsiteX4" fmla="*/ 10284 w 224056"/>
                  <a:gd name="connsiteY4" fmla="*/ 283002 h 283037"/>
                  <a:gd name="connsiteX5" fmla="*/ 11202 w 224056"/>
                  <a:gd name="connsiteY5" fmla="*/ 283038 h 283037"/>
                  <a:gd name="connsiteX6" fmla="*/ 22342 w 224056"/>
                  <a:gd name="connsiteY6" fmla="*/ 272753 h 283037"/>
                  <a:gd name="connsiteX7" fmla="*/ 76395 w 224056"/>
                  <a:gd name="connsiteY7" fmla="*/ 101059 h 283037"/>
                  <a:gd name="connsiteX8" fmla="*/ 214401 w 224056"/>
                  <a:gd name="connsiteY8" fmla="*/ 22273 h 283037"/>
                  <a:gd name="connsiteX9" fmla="*/ 223950 w 224056"/>
                  <a:gd name="connsiteY9" fmla="*/ 9657 h 2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56" h="283037">
                    <a:moveTo>
                      <a:pt x="223950" y="9657"/>
                    </a:moveTo>
                    <a:cubicBezTo>
                      <a:pt x="223104" y="3535"/>
                      <a:pt x="217462" y="-737"/>
                      <a:pt x="211334" y="106"/>
                    </a:cubicBezTo>
                    <a:cubicBezTo>
                      <a:pt x="145425" y="9219"/>
                      <a:pt x="93929" y="38764"/>
                      <a:pt x="58277" y="87921"/>
                    </a:cubicBezTo>
                    <a:cubicBezTo>
                      <a:pt x="25856" y="132627"/>
                      <a:pt x="6262" y="194203"/>
                      <a:pt x="37" y="270945"/>
                    </a:cubicBezTo>
                    <a:cubicBezTo>
                      <a:pt x="-462" y="277105"/>
                      <a:pt x="4125" y="282503"/>
                      <a:pt x="10284" y="283002"/>
                    </a:cubicBezTo>
                    <a:cubicBezTo>
                      <a:pt x="10593" y="283027"/>
                      <a:pt x="10897" y="283038"/>
                      <a:pt x="11202" y="283038"/>
                    </a:cubicBezTo>
                    <a:cubicBezTo>
                      <a:pt x="16971" y="283038"/>
                      <a:pt x="21867" y="278604"/>
                      <a:pt x="22342" y="272753"/>
                    </a:cubicBezTo>
                    <a:cubicBezTo>
                      <a:pt x="28230" y="200160"/>
                      <a:pt x="46416" y="142392"/>
                      <a:pt x="76395" y="101059"/>
                    </a:cubicBezTo>
                    <a:cubicBezTo>
                      <a:pt x="108330" y="57025"/>
                      <a:pt x="154761" y="30518"/>
                      <a:pt x="214401" y="22273"/>
                    </a:cubicBezTo>
                    <a:cubicBezTo>
                      <a:pt x="220520" y="21428"/>
                      <a:pt x="224795" y="15778"/>
                      <a:pt x="223950" y="9657"/>
                    </a:cubicBezTo>
                    <a:close/>
                  </a:path>
                </a:pathLst>
              </a:custGeom>
              <a:grpFill/>
              <a:ln w="9525" cap="flat">
                <a:solidFill>
                  <a:schemeClr val="bg1"/>
                </a:solidFill>
                <a:prstDash val="solid"/>
                <a:miter/>
              </a:ln>
            </p:spPr>
            <p:txBody>
              <a:bodyPr rtlCol="0" anchor="ctr"/>
              <a:lstStyle/>
              <a:p>
                <a:endParaRPr lang="en-US" noProof="0" dirty="0">
                  <a:latin typeface="Arial" panose="020B0604020202020204" pitchFamily="34" charset="0"/>
                </a:endParaRPr>
              </a:p>
            </p:txBody>
          </p:sp>
        </p:grpSp>
      </p:grpSp>
      <p:sp>
        <p:nvSpPr>
          <p:cNvPr id="17" name="Rectangle: Rounded Corners 16">
            <a:extLst>
              <a:ext uri="{FF2B5EF4-FFF2-40B4-BE49-F238E27FC236}">
                <a16:creationId xmlns:a16="http://schemas.microsoft.com/office/drawing/2014/main" id="{926E9177-04E3-5501-F8A3-B6856CE404B1}"/>
              </a:ext>
            </a:extLst>
          </p:cNvPr>
          <p:cNvSpPr/>
          <p:nvPr/>
        </p:nvSpPr>
        <p:spPr>
          <a:xfrm>
            <a:off x="2869770" y="2741648"/>
            <a:ext cx="2664108" cy="5597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nSpc>
                <a:spcPct val="90000"/>
              </a:lnSpc>
            </a:pPr>
            <a:r>
              <a:rPr lang="en-GB" sz="1600" dirty="0">
                <a:solidFill>
                  <a:schemeClr val="bg1"/>
                </a:solidFill>
              </a:rPr>
              <a:t>MASLD is present in </a:t>
            </a:r>
            <a:r>
              <a:rPr lang="en-GB" sz="1600" b="1" dirty="0">
                <a:solidFill>
                  <a:schemeClr val="bg1"/>
                </a:solidFill>
              </a:rPr>
              <a:t>~25% </a:t>
            </a:r>
            <a:r>
              <a:rPr lang="en-GB" sz="1600" dirty="0">
                <a:solidFill>
                  <a:schemeClr val="bg1"/>
                </a:solidFill>
              </a:rPr>
              <a:t>of adults in the US</a:t>
            </a:r>
            <a:r>
              <a:rPr lang="en-GB" sz="1600" baseline="30000" dirty="0">
                <a:solidFill>
                  <a:schemeClr val="bg1"/>
                </a:solidFill>
              </a:rPr>
              <a:t>1</a:t>
            </a:r>
            <a:endParaRPr lang="en-GB" sz="1600" dirty="0">
              <a:solidFill>
                <a:schemeClr val="bg1"/>
              </a:solidFill>
            </a:endParaRPr>
          </a:p>
        </p:txBody>
      </p:sp>
      <p:sp>
        <p:nvSpPr>
          <p:cNvPr id="27" name="Oval 26">
            <a:extLst>
              <a:ext uri="{FF2B5EF4-FFF2-40B4-BE49-F238E27FC236}">
                <a16:creationId xmlns:a16="http://schemas.microsoft.com/office/drawing/2014/main" id="{9C435071-841D-C058-EAF8-0BD8CA00540E}"/>
              </a:ext>
            </a:extLst>
          </p:cNvPr>
          <p:cNvSpPr/>
          <p:nvPr/>
        </p:nvSpPr>
        <p:spPr>
          <a:xfrm>
            <a:off x="7566074" y="1947203"/>
            <a:ext cx="1800000" cy="180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0" name="Rectangle: Rounded Corners 29">
            <a:extLst>
              <a:ext uri="{FF2B5EF4-FFF2-40B4-BE49-F238E27FC236}">
                <a16:creationId xmlns:a16="http://schemas.microsoft.com/office/drawing/2014/main" id="{D00E98CE-E783-CC93-FDD5-A74EA68CF605}"/>
              </a:ext>
            </a:extLst>
          </p:cNvPr>
          <p:cNvSpPr/>
          <p:nvPr/>
        </p:nvSpPr>
        <p:spPr>
          <a:xfrm>
            <a:off x="9092380" y="2567319"/>
            <a:ext cx="2664108" cy="55976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nSpc>
                <a:spcPct val="90000"/>
              </a:lnSpc>
            </a:pPr>
            <a:r>
              <a:rPr lang="en-GB" sz="1600" dirty="0">
                <a:solidFill>
                  <a:schemeClr val="bg1"/>
                </a:solidFill>
              </a:rPr>
              <a:t>Global prevalence</a:t>
            </a:r>
            <a:r>
              <a:rPr lang="en-GB" sz="1600" baseline="30000" dirty="0">
                <a:solidFill>
                  <a:schemeClr val="bg1"/>
                </a:solidFill>
              </a:rPr>
              <a:t>3</a:t>
            </a:r>
            <a:endParaRPr lang="en-GB" sz="1600" dirty="0">
              <a:solidFill>
                <a:schemeClr val="bg1"/>
              </a:solidFill>
            </a:endParaRPr>
          </a:p>
        </p:txBody>
      </p:sp>
      <p:pic>
        <p:nvPicPr>
          <p:cNvPr id="32" name="Graphic 31" descr="World with solid fill">
            <a:extLst>
              <a:ext uri="{FF2B5EF4-FFF2-40B4-BE49-F238E27FC236}">
                <a16:creationId xmlns:a16="http://schemas.microsoft.com/office/drawing/2014/main" id="{9DD616FC-9F05-8172-3AAD-8063E8CCEE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6864" y="2127993"/>
            <a:ext cx="1438421" cy="1438421"/>
          </a:xfrm>
          <a:prstGeom prst="rect">
            <a:avLst/>
          </a:prstGeom>
        </p:spPr>
      </p:pic>
      <p:sp>
        <p:nvSpPr>
          <p:cNvPr id="33" name="TextBox 32">
            <a:extLst>
              <a:ext uri="{FF2B5EF4-FFF2-40B4-BE49-F238E27FC236}">
                <a16:creationId xmlns:a16="http://schemas.microsoft.com/office/drawing/2014/main" id="{8AA62E34-A4D2-3AFF-A3FA-95F691E0456D}"/>
              </a:ext>
            </a:extLst>
          </p:cNvPr>
          <p:cNvSpPr txBox="1"/>
          <p:nvPr/>
        </p:nvSpPr>
        <p:spPr>
          <a:xfrm>
            <a:off x="6194473" y="3946573"/>
            <a:ext cx="5331655" cy="1074077"/>
          </a:xfrm>
          <a:prstGeom prst="rect">
            <a:avLst/>
          </a:prstGeom>
          <a:noFill/>
        </p:spPr>
        <p:txBody>
          <a:bodyPr wrap="square" lIns="0" tIns="0" rIns="0" bIns="0" rtlCol="0">
            <a:spAutoFit/>
          </a:bodyPr>
          <a:lstStyle/>
          <a:p>
            <a:pPr algn="ctr">
              <a:lnSpc>
                <a:spcPct val="120000"/>
              </a:lnSpc>
            </a:pPr>
            <a:r>
              <a:rPr lang="en-GB" sz="2000" b="1" dirty="0">
                <a:solidFill>
                  <a:schemeClr val="tx2"/>
                </a:solidFill>
              </a:rPr>
              <a:t>MASLD</a:t>
            </a:r>
            <a:r>
              <a:rPr lang="en-GB" sz="2000" dirty="0">
                <a:solidFill>
                  <a:schemeClr val="tx2"/>
                </a:solidFill>
              </a:rPr>
              <a:t> and </a:t>
            </a:r>
            <a:r>
              <a:rPr lang="en-GB" sz="2000" b="1" dirty="0">
                <a:solidFill>
                  <a:schemeClr val="accent3"/>
                </a:solidFill>
              </a:rPr>
              <a:t>MASH </a:t>
            </a:r>
            <a:r>
              <a:rPr lang="en-GB" sz="2000" dirty="0">
                <a:solidFill>
                  <a:schemeClr val="tx2"/>
                </a:solidFill>
              </a:rPr>
              <a:t>is present in</a:t>
            </a:r>
            <a:r>
              <a:rPr lang="en-GB" sz="2000" baseline="30000" dirty="0">
                <a:solidFill>
                  <a:schemeClr val="tx2"/>
                </a:solidFill>
              </a:rPr>
              <a:t>†,3</a:t>
            </a:r>
          </a:p>
          <a:p>
            <a:pPr algn="ctr">
              <a:lnSpc>
                <a:spcPct val="120000"/>
              </a:lnSpc>
            </a:pPr>
            <a:r>
              <a:rPr lang="en-GB" sz="2000" b="1" dirty="0">
                <a:solidFill>
                  <a:schemeClr val="tx2"/>
                </a:solidFill>
              </a:rPr>
              <a:t>70.0% </a:t>
            </a:r>
            <a:r>
              <a:rPr lang="en-GB" sz="2000" dirty="0">
                <a:solidFill>
                  <a:schemeClr val="tx2"/>
                </a:solidFill>
              </a:rPr>
              <a:t>and </a:t>
            </a:r>
            <a:r>
              <a:rPr lang="en-GB" sz="2000" b="1" dirty="0">
                <a:solidFill>
                  <a:schemeClr val="accent3"/>
                </a:solidFill>
              </a:rPr>
              <a:t>33.5% </a:t>
            </a:r>
            <a:r>
              <a:rPr lang="en-GB" sz="2000" dirty="0">
                <a:solidFill>
                  <a:schemeClr val="tx2"/>
                </a:solidFill>
              </a:rPr>
              <a:t>of people with overweight</a:t>
            </a:r>
          </a:p>
          <a:p>
            <a:pPr algn="ctr">
              <a:lnSpc>
                <a:spcPct val="120000"/>
              </a:lnSpc>
            </a:pPr>
            <a:r>
              <a:rPr lang="en-GB" sz="2000" b="1" dirty="0">
                <a:solidFill>
                  <a:schemeClr val="tx2"/>
                </a:solidFill>
              </a:rPr>
              <a:t>75.3% </a:t>
            </a:r>
            <a:r>
              <a:rPr lang="en-GB" sz="2000" dirty="0">
                <a:solidFill>
                  <a:schemeClr val="tx2"/>
                </a:solidFill>
              </a:rPr>
              <a:t>and </a:t>
            </a:r>
            <a:r>
              <a:rPr lang="en-GB" sz="2000" b="1" dirty="0">
                <a:solidFill>
                  <a:schemeClr val="accent3"/>
                </a:solidFill>
              </a:rPr>
              <a:t>33.7% </a:t>
            </a:r>
            <a:r>
              <a:rPr lang="en-GB" sz="2000" dirty="0">
                <a:solidFill>
                  <a:schemeClr val="tx2"/>
                </a:solidFill>
              </a:rPr>
              <a:t>of people with obesity</a:t>
            </a:r>
          </a:p>
        </p:txBody>
      </p:sp>
    </p:spTree>
    <p:extLst>
      <p:ext uri="{BB962C8B-B14F-4D97-AF65-F5344CB8AC3E}">
        <p14:creationId xmlns:p14="http://schemas.microsoft.com/office/powerpoint/2010/main" val="43413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9372-F0F1-2B88-4400-B93F558C82E5}"/>
              </a:ext>
            </a:extLst>
          </p:cNvPr>
          <p:cNvSpPr>
            <a:spLocks noGrp="1"/>
          </p:cNvSpPr>
          <p:nvPr>
            <p:ph type="title"/>
          </p:nvPr>
        </p:nvSpPr>
        <p:spPr>
          <a:xfrm>
            <a:off x="536240" y="414320"/>
            <a:ext cx="10896000" cy="1082209"/>
          </a:xfrm>
        </p:spPr>
        <p:txBody>
          <a:bodyPr/>
          <a:lstStyle/>
          <a:p>
            <a:r>
              <a:rPr lang="en-US" dirty="0"/>
              <a:t>MASH is associated with metabolic comorbidities</a:t>
            </a:r>
            <a:endParaRPr lang="en-GB" dirty="0"/>
          </a:p>
        </p:txBody>
      </p:sp>
      <p:sp>
        <p:nvSpPr>
          <p:cNvPr id="3" name="Text Placeholder 2">
            <a:extLst>
              <a:ext uri="{FF2B5EF4-FFF2-40B4-BE49-F238E27FC236}">
                <a16:creationId xmlns:a16="http://schemas.microsoft.com/office/drawing/2014/main" id="{AC5FE612-86E6-CBAC-1E1F-D236E9AFB0E9}"/>
              </a:ext>
            </a:extLst>
          </p:cNvPr>
          <p:cNvSpPr>
            <a:spLocks noGrp="1"/>
          </p:cNvSpPr>
          <p:nvPr>
            <p:ph type="body" sz="quarter" idx="13"/>
          </p:nvPr>
        </p:nvSpPr>
        <p:spPr>
          <a:xfrm>
            <a:off x="536240" y="6020060"/>
            <a:ext cx="11350960" cy="324000"/>
          </a:xfrm>
        </p:spPr>
        <p:txBody>
          <a:bodyPr/>
          <a:lstStyle/>
          <a:p>
            <a:r>
              <a:rPr lang="en-US" sz="700" dirty="0">
                <a:solidFill>
                  <a:schemeClr val="tx1"/>
                </a:solidFill>
              </a:rPr>
              <a:t>*Calculated using the predicted prevalence of MASH in the US adult population in 2020 of 5.8%</a:t>
            </a:r>
            <a:r>
              <a:rPr lang="en-US" sz="700" baseline="30000" dirty="0">
                <a:solidFill>
                  <a:schemeClr val="tx1"/>
                </a:solidFill>
              </a:rPr>
              <a:t>1</a:t>
            </a:r>
            <a:r>
              <a:rPr lang="en-US" sz="700" dirty="0">
                <a:solidFill>
                  <a:schemeClr val="tx1"/>
                </a:solidFill>
              </a:rPr>
              <a:t> and the US Census data of 266,978,268 resident adults in the US as of July 01 2024,</a:t>
            </a:r>
            <a:r>
              <a:rPr lang="en-US" sz="700" baseline="30000" dirty="0">
                <a:solidFill>
                  <a:schemeClr val="tx1"/>
                </a:solidFill>
              </a:rPr>
              <a:t>2</a:t>
            </a:r>
            <a:r>
              <a:rPr lang="en-US" sz="700" dirty="0">
                <a:solidFill>
                  <a:schemeClr val="tx1"/>
                </a:solidFill>
              </a:rPr>
              <a:t> </a:t>
            </a:r>
            <a:r>
              <a:rPr lang="en-US" sz="700" baseline="30000" dirty="0">
                <a:solidFill>
                  <a:schemeClr val="tx1"/>
                </a:solidFill>
              </a:rPr>
              <a:t>†</a:t>
            </a:r>
            <a:r>
              <a:rPr lang="en-US" sz="700" dirty="0">
                <a:solidFill>
                  <a:schemeClr val="tx1"/>
                </a:solidFill>
              </a:rPr>
              <a:t>Calculated by applying global prevalence data</a:t>
            </a:r>
            <a:r>
              <a:rPr lang="en-US" sz="700" baseline="30000" dirty="0">
                <a:solidFill>
                  <a:schemeClr val="tx1"/>
                </a:solidFill>
              </a:rPr>
              <a:t>3</a:t>
            </a:r>
            <a:r>
              <a:rPr lang="en-US" sz="700" dirty="0">
                <a:solidFill>
                  <a:schemeClr val="tx1"/>
                </a:solidFill>
              </a:rPr>
              <a:t> to estimated number of patients in the US with MASH. </a:t>
            </a:r>
            <a:br>
              <a:rPr lang="en-US" sz="700" dirty="0">
                <a:solidFill>
                  <a:schemeClr val="tx1"/>
                </a:solidFill>
              </a:rPr>
            </a:br>
            <a:r>
              <a:rPr lang="en-US" sz="700" dirty="0">
                <a:solidFill>
                  <a:schemeClr val="tx1"/>
                </a:solidFill>
              </a:rPr>
              <a:t>All data referenced above were demonstrated in patients defined by NAFLD/NASH criteria. </a:t>
            </a:r>
            <a:br>
              <a:rPr lang="en-US" sz="700" dirty="0">
                <a:solidFill>
                  <a:schemeClr val="tx1"/>
                </a:solidFill>
              </a:rPr>
            </a:br>
            <a:r>
              <a:rPr lang="en-US" sz="700" dirty="0">
                <a:solidFill>
                  <a:schemeClr val="tx1"/>
                </a:solidFill>
              </a:rPr>
              <a:t>M, million; MASH, metabolic dysfunction</a:t>
            </a:r>
            <a:r>
              <a:rPr lang="en-GB" sz="700" dirty="0">
                <a:solidFill>
                  <a:schemeClr val="tx1"/>
                </a:solidFill>
              </a:rPr>
              <a:t>–</a:t>
            </a:r>
            <a:r>
              <a:rPr lang="en-US" sz="700" dirty="0">
                <a:solidFill>
                  <a:schemeClr val="tx1"/>
                </a:solidFill>
              </a:rPr>
              <a:t>associated steatohepatitis; </a:t>
            </a:r>
            <a:r>
              <a:rPr lang="en-GB" sz="700" dirty="0">
                <a:solidFill>
                  <a:schemeClr val="tx1"/>
                </a:solidFill>
              </a:rPr>
              <a:t>NAFLD, </a:t>
            </a:r>
            <a:r>
              <a:rPr lang="en-US" sz="700" dirty="0">
                <a:solidFill>
                  <a:schemeClr val="tx1"/>
                </a:solidFill>
              </a:rPr>
              <a:t>nonalcoholic fatty liver disease; NASH, nonalcoholic steatohepatitis. </a:t>
            </a:r>
            <a:br>
              <a:rPr lang="en-US" sz="700" dirty="0">
                <a:solidFill>
                  <a:schemeClr val="tx1"/>
                </a:solidFill>
              </a:rPr>
            </a:br>
            <a:r>
              <a:rPr lang="en-US" sz="700" dirty="0">
                <a:solidFill>
                  <a:schemeClr val="tx1"/>
                </a:solidFill>
              </a:rPr>
              <a:t>1. </a:t>
            </a:r>
            <a:r>
              <a:rPr lang="nl-NL" sz="700" dirty="0">
                <a:solidFill>
                  <a:schemeClr val="tx1"/>
                </a:solidFill>
              </a:rPr>
              <a:t>Le P et al. JAMA Netw Open 2025;8:e245470</a:t>
            </a:r>
            <a:r>
              <a:rPr lang="en-GB" sz="700" dirty="0">
                <a:solidFill>
                  <a:schemeClr val="tx1"/>
                </a:solidFill>
              </a:rPr>
              <a:t>; 2. </a:t>
            </a:r>
            <a:r>
              <a:rPr lang="en-GB" sz="700" dirty="0">
                <a:solidFill>
                  <a:schemeClr val="tx1"/>
                </a:solidFill>
                <a:cs typeface="Arial"/>
              </a:rPr>
              <a:t>US Census Bureau. </a:t>
            </a:r>
            <a:r>
              <a:rPr lang="en-GB" sz="700" dirty="0">
                <a:solidFill>
                  <a:srgbClr val="001965"/>
                </a:solidFill>
                <a:ea typeface="+mn-lt"/>
                <a:cs typeface="+mn-lt"/>
              </a:rPr>
              <a:t>https://www2.census.gov/programs-surveys/popest/tables/2020-2024/national/asrh/nc-est2024-syasexn.xlsx. Accessed December 2025</a:t>
            </a:r>
            <a:r>
              <a:rPr lang="en-GB" sz="700" dirty="0">
                <a:solidFill>
                  <a:schemeClr val="tx1"/>
                </a:solidFill>
                <a:ea typeface="+mn-lt"/>
                <a:cs typeface="Arial"/>
              </a:rPr>
              <a:t>; </a:t>
            </a:r>
            <a:r>
              <a:rPr lang="en-GB" sz="700" dirty="0">
                <a:solidFill>
                  <a:schemeClr val="tx1"/>
                </a:solidFill>
              </a:rPr>
              <a:t>3. </a:t>
            </a:r>
            <a:r>
              <a:rPr lang="en-US" sz="700" dirty="0">
                <a:solidFill>
                  <a:schemeClr val="tx1"/>
                </a:solidFill>
              </a:rPr>
              <a:t>Younossi ZM et al. Hepatology 2016;64:73–84.</a:t>
            </a:r>
            <a:endParaRPr lang="en-GB" sz="700" dirty="0">
              <a:solidFill>
                <a:schemeClr val="tx1"/>
              </a:solidFill>
            </a:endParaRPr>
          </a:p>
        </p:txBody>
      </p:sp>
      <p:sp>
        <p:nvSpPr>
          <p:cNvPr id="4" name="Rectangle 3">
            <a:extLst>
              <a:ext uri="{FF2B5EF4-FFF2-40B4-BE49-F238E27FC236}">
                <a16:creationId xmlns:a16="http://schemas.microsoft.com/office/drawing/2014/main" id="{778917E3-5715-8C61-7B7C-9D04B8C3F93D}"/>
              </a:ext>
            </a:extLst>
          </p:cNvPr>
          <p:cNvSpPr/>
          <p:nvPr/>
        </p:nvSpPr>
        <p:spPr>
          <a:xfrm>
            <a:off x="431718" y="3267629"/>
            <a:ext cx="11769095" cy="583286"/>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mj-lt"/>
              <a:ea typeface="+mn-ea"/>
              <a:cs typeface="+mn-cs"/>
            </a:endParaRPr>
          </a:p>
        </p:txBody>
      </p:sp>
      <p:sp>
        <p:nvSpPr>
          <p:cNvPr id="5" name="Oval 4">
            <a:extLst>
              <a:ext uri="{FF2B5EF4-FFF2-40B4-BE49-F238E27FC236}">
                <a16:creationId xmlns:a16="http://schemas.microsoft.com/office/drawing/2014/main" id="{032E255B-4565-56C8-2D45-E0EA07C51BDE}"/>
              </a:ext>
            </a:extLst>
          </p:cNvPr>
          <p:cNvSpPr/>
          <p:nvPr/>
        </p:nvSpPr>
        <p:spPr>
          <a:xfrm>
            <a:off x="164817" y="3267150"/>
            <a:ext cx="590102" cy="585073"/>
          </a:xfrm>
          <a:prstGeom prst="ellipse">
            <a:avLst/>
          </a:prstGeom>
          <a:solidFill>
            <a:srgbClr val="D8EAF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6" name="Oval 5">
            <a:extLst>
              <a:ext uri="{FF2B5EF4-FFF2-40B4-BE49-F238E27FC236}">
                <a16:creationId xmlns:a16="http://schemas.microsoft.com/office/drawing/2014/main" id="{32D4AF74-D4E6-89B9-7FF6-582B326EBD3E}"/>
              </a:ext>
            </a:extLst>
          </p:cNvPr>
          <p:cNvSpPr/>
          <p:nvPr/>
        </p:nvSpPr>
        <p:spPr>
          <a:xfrm>
            <a:off x="254440" y="3314082"/>
            <a:ext cx="494594" cy="490379"/>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7" name="Rectangle 6">
            <a:extLst>
              <a:ext uri="{FF2B5EF4-FFF2-40B4-BE49-F238E27FC236}">
                <a16:creationId xmlns:a16="http://schemas.microsoft.com/office/drawing/2014/main" id="{98EFB51C-821E-F4C2-A6C1-9BAB104CB371}"/>
              </a:ext>
            </a:extLst>
          </p:cNvPr>
          <p:cNvSpPr/>
          <p:nvPr/>
        </p:nvSpPr>
        <p:spPr>
          <a:xfrm>
            <a:off x="431718" y="3912206"/>
            <a:ext cx="11769095" cy="583286"/>
          </a:xfrm>
          <a:prstGeom prst="rect">
            <a:avLst/>
          </a:prstGeom>
          <a:solidFill>
            <a:srgbClr val="E9EB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mj-lt"/>
              <a:ea typeface="+mn-ea"/>
              <a:cs typeface="+mn-cs"/>
            </a:endParaRPr>
          </a:p>
        </p:txBody>
      </p:sp>
      <p:sp>
        <p:nvSpPr>
          <p:cNvPr id="8" name="Oval 7">
            <a:extLst>
              <a:ext uri="{FF2B5EF4-FFF2-40B4-BE49-F238E27FC236}">
                <a16:creationId xmlns:a16="http://schemas.microsoft.com/office/drawing/2014/main" id="{48EFF2FE-66AF-5CC0-C13F-6B364378FA10}"/>
              </a:ext>
            </a:extLst>
          </p:cNvPr>
          <p:cNvSpPr/>
          <p:nvPr/>
        </p:nvSpPr>
        <p:spPr>
          <a:xfrm>
            <a:off x="164817" y="3911727"/>
            <a:ext cx="590102" cy="585073"/>
          </a:xfrm>
          <a:prstGeom prst="ellipse">
            <a:avLst/>
          </a:prstGeom>
          <a:solidFill>
            <a:srgbClr val="E9EBED"/>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9" name="Oval 8">
            <a:extLst>
              <a:ext uri="{FF2B5EF4-FFF2-40B4-BE49-F238E27FC236}">
                <a16:creationId xmlns:a16="http://schemas.microsoft.com/office/drawing/2014/main" id="{5FFE7FB6-EB11-BCE5-FB42-528868E1032C}"/>
              </a:ext>
            </a:extLst>
          </p:cNvPr>
          <p:cNvSpPr/>
          <p:nvPr/>
        </p:nvSpPr>
        <p:spPr>
          <a:xfrm>
            <a:off x="254440" y="3958659"/>
            <a:ext cx="494594" cy="490379"/>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10" name="Rectangle 9">
            <a:extLst>
              <a:ext uri="{FF2B5EF4-FFF2-40B4-BE49-F238E27FC236}">
                <a16:creationId xmlns:a16="http://schemas.microsoft.com/office/drawing/2014/main" id="{EF61B5D7-2F3B-1EA9-FC63-23305BE151F2}"/>
              </a:ext>
            </a:extLst>
          </p:cNvPr>
          <p:cNvSpPr/>
          <p:nvPr/>
        </p:nvSpPr>
        <p:spPr>
          <a:xfrm>
            <a:off x="431718" y="4571773"/>
            <a:ext cx="11769095" cy="583286"/>
          </a:xfrm>
          <a:prstGeom prst="rect">
            <a:avLst/>
          </a:prstGeom>
          <a:solidFill>
            <a:srgbClr val="FCED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mj-lt"/>
              <a:ea typeface="+mn-ea"/>
              <a:cs typeface="+mn-cs"/>
            </a:endParaRPr>
          </a:p>
        </p:txBody>
      </p:sp>
      <p:sp>
        <p:nvSpPr>
          <p:cNvPr id="11" name="Oval 10">
            <a:extLst>
              <a:ext uri="{FF2B5EF4-FFF2-40B4-BE49-F238E27FC236}">
                <a16:creationId xmlns:a16="http://schemas.microsoft.com/office/drawing/2014/main" id="{8EA72AB2-4D3A-FAE2-D43E-4017580D9B8F}"/>
              </a:ext>
            </a:extLst>
          </p:cNvPr>
          <p:cNvSpPr/>
          <p:nvPr/>
        </p:nvSpPr>
        <p:spPr>
          <a:xfrm>
            <a:off x="164817" y="4571294"/>
            <a:ext cx="590102" cy="585073"/>
          </a:xfrm>
          <a:prstGeom prst="ellipse">
            <a:avLst/>
          </a:prstGeom>
          <a:solidFill>
            <a:srgbClr val="FCEDF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12" name="Oval 11">
            <a:extLst>
              <a:ext uri="{FF2B5EF4-FFF2-40B4-BE49-F238E27FC236}">
                <a16:creationId xmlns:a16="http://schemas.microsoft.com/office/drawing/2014/main" id="{65E98573-6900-AF70-DF82-44057F90D709}"/>
              </a:ext>
            </a:extLst>
          </p:cNvPr>
          <p:cNvSpPr/>
          <p:nvPr/>
        </p:nvSpPr>
        <p:spPr>
          <a:xfrm>
            <a:off x="254440" y="4618226"/>
            <a:ext cx="494594" cy="490379"/>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13" name="Rectangle 12">
            <a:extLst>
              <a:ext uri="{FF2B5EF4-FFF2-40B4-BE49-F238E27FC236}">
                <a16:creationId xmlns:a16="http://schemas.microsoft.com/office/drawing/2014/main" id="{23C8FE58-6B1B-6149-EC05-7BC65C838F71}"/>
              </a:ext>
            </a:extLst>
          </p:cNvPr>
          <p:cNvSpPr/>
          <p:nvPr/>
        </p:nvSpPr>
        <p:spPr>
          <a:xfrm>
            <a:off x="431718" y="5216350"/>
            <a:ext cx="11769095" cy="583286"/>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mj-lt"/>
              <a:ea typeface="+mn-ea"/>
              <a:cs typeface="+mn-cs"/>
            </a:endParaRPr>
          </a:p>
        </p:txBody>
      </p:sp>
      <p:sp>
        <p:nvSpPr>
          <p:cNvPr id="14" name="Oval 13">
            <a:extLst>
              <a:ext uri="{FF2B5EF4-FFF2-40B4-BE49-F238E27FC236}">
                <a16:creationId xmlns:a16="http://schemas.microsoft.com/office/drawing/2014/main" id="{9022A394-7904-4BE3-FB00-9972F5EC933B}"/>
              </a:ext>
            </a:extLst>
          </p:cNvPr>
          <p:cNvSpPr/>
          <p:nvPr/>
        </p:nvSpPr>
        <p:spPr>
          <a:xfrm>
            <a:off x="164817" y="5215457"/>
            <a:ext cx="590102" cy="585073"/>
          </a:xfrm>
          <a:prstGeom prst="ellipse">
            <a:avLst/>
          </a:prstGeom>
          <a:solidFill>
            <a:srgbClr val="F5F3F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15" name="Oval 14">
            <a:extLst>
              <a:ext uri="{FF2B5EF4-FFF2-40B4-BE49-F238E27FC236}">
                <a16:creationId xmlns:a16="http://schemas.microsoft.com/office/drawing/2014/main" id="{B62B87BE-B4A3-4BB4-2CC2-DEABCC44DBDF}"/>
              </a:ext>
            </a:extLst>
          </p:cNvPr>
          <p:cNvSpPr/>
          <p:nvPr/>
        </p:nvSpPr>
        <p:spPr>
          <a:xfrm>
            <a:off x="254440" y="5262804"/>
            <a:ext cx="494594" cy="490379"/>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16" name="Rectangle 15">
            <a:extLst>
              <a:ext uri="{FF2B5EF4-FFF2-40B4-BE49-F238E27FC236}">
                <a16:creationId xmlns:a16="http://schemas.microsoft.com/office/drawing/2014/main" id="{5B1F2C59-AAB6-7D3D-7706-47B09C78DDEC}"/>
              </a:ext>
            </a:extLst>
          </p:cNvPr>
          <p:cNvSpPr/>
          <p:nvPr/>
        </p:nvSpPr>
        <p:spPr>
          <a:xfrm>
            <a:off x="431718" y="2630547"/>
            <a:ext cx="11769095" cy="583286"/>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mj-lt"/>
              <a:ea typeface="+mn-ea"/>
              <a:cs typeface="+mn-cs"/>
            </a:endParaRPr>
          </a:p>
        </p:txBody>
      </p:sp>
      <p:sp>
        <p:nvSpPr>
          <p:cNvPr id="17" name="Oval 16">
            <a:extLst>
              <a:ext uri="{FF2B5EF4-FFF2-40B4-BE49-F238E27FC236}">
                <a16:creationId xmlns:a16="http://schemas.microsoft.com/office/drawing/2014/main" id="{0F623BC9-E14A-1381-E635-6A6F0CF814A7}"/>
              </a:ext>
            </a:extLst>
          </p:cNvPr>
          <p:cNvSpPr/>
          <p:nvPr/>
        </p:nvSpPr>
        <p:spPr>
          <a:xfrm>
            <a:off x="164817" y="2630068"/>
            <a:ext cx="590102" cy="585073"/>
          </a:xfrm>
          <a:prstGeom prst="ellipse">
            <a:avLst/>
          </a:prstGeom>
          <a:solidFill>
            <a:schemeClr val="tx1">
              <a:lumMod val="10000"/>
              <a:lumOff val="9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1404A3FF-0155-C16F-D6F4-1C6CFFDC91B1}"/>
              </a:ext>
            </a:extLst>
          </p:cNvPr>
          <p:cNvSpPr txBox="1"/>
          <p:nvPr/>
        </p:nvSpPr>
        <p:spPr>
          <a:xfrm>
            <a:off x="1138717" y="5277160"/>
            <a:ext cx="3520157" cy="46166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8F806F"/>
                </a:solidFill>
                <a:effectLst/>
                <a:uLnTx/>
                <a:uFillTx/>
                <a:latin typeface="+mj-lt"/>
                <a:ea typeface="+mn-ea"/>
                <a:cs typeface="+mn-cs"/>
              </a:rPr>
              <a:t>44% </a:t>
            </a:r>
            <a:r>
              <a:rPr kumimoji="0" lang="en-CA" sz="2000" b="0" i="0" u="none" strike="noStrike" kern="1200" cap="none" spc="0" normalizeH="0" baseline="0" noProof="0" dirty="0">
                <a:ln>
                  <a:noFill/>
                </a:ln>
                <a:solidFill>
                  <a:srgbClr val="8F806F"/>
                </a:solidFill>
                <a:effectLst/>
                <a:uLnTx/>
                <a:uFillTx/>
                <a:latin typeface="+mj-lt"/>
                <a:ea typeface="+mn-ea"/>
                <a:cs typeface="+mn-cs"/>
              </a:rPr>
              <a:t>with type 2 diabetes</a:t>
            </a:r>
            <a:r>
              <a:rPr kumimoji="0" lang="en-CA" sz="2000" b="0" i="0" u="none" strike="noStrike" kern="1200" cap="none" spc="0" normalizeH="0" baseline="30000" noProof="0" dirty="0">
                <a:ln>
                  <a:noFill/>
                </a:ln>
                <a:solidFill>
                  <a:srgbClr val="8F806F"/>
                </a:solidFill>
                <a:effectLst/>
                <a:uLnTx/>
                <a:uFillTx/>
                <a:latin typeface="+mj-lt"/>
                <a:ea typeface="+mn-ea"/>
                <a:cs typeface="+mn-cs"/>
              </a:rPr>
              <a:t>†,3</a:t>
            </a:r>
          </a:p>
        </p:txBody>
      </p:sp>
      <p:sp>
        <p:nvSpPr>
          <p:cNvPr id="19" name="Rectangle 18">
            <a:extLst>
              <a:ext uri="{FF2B5EF4-FFF2-40B4-BE49-F238E27FC236}">
                <a16:creationId xmlns:a16="http://schemas.microsoft.com/office/drawing/2014/main" id="{A55070D9-5966-2E13-BBF1-8C42605D9065}"/>
              </a:ext>
            </a:extLst>
          </p:cNvPr>
          <p:cNvSpPr/>
          <p:nvPr/>
        </p:nvSpPr>
        <p:spPr>
          <a:xfrm>
            <a:off x="653400" y="1613408"/>
            <a:ext cx="11538600" cy="9702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mj-lt"/>
              <a:ea typeface="+mn-ea"/>
              <a:cs typeface="+mn-cs"/>
            </a:endParaRPr>
          </a:p>
        </p:txBody>
      </p:sp>
      <p:sp>
        <p:nvSpPr>
          <p:cNvPr id="20" name="TextBox 19">
            <a:extLst>
              <a:ext uri="{FF2B5EF4-FFF2-40B4-BE49-F238E27FC236}">
                <a16:creationId xmlns:a16="http://schemas.microsoft.com/office/drawing/2014/main" id="{B1162B28-D884-5C63-8564-EB012291507C}"/>
              </a:ext>
            </a:extLst>
          </p:cNvPr>
          <p:cNvSpPr txBox="1"/>
          <p:nvPr/>
        </p:nvSpPr>
        <p:spPr>
          <a:xfrm>
            <a:off x="1251477" y="1759981"/>
            <a:ext cx="3407397" cy="677108"/>
          </a:xfrm>
          <a:prstGeom prst="rect">
            <a:avLst/>
          </a:prstGeom>
          <a:noFill/>
        </p:spPr>
        <p:txBody>
          <a:bodyPr wrap="square" lIns="0" tIns="0" rIns="0" bIns="0" rtlCol="0">
            <a:spAutoFit/>
          </a:bodyPr>
          <a:lstStyle/>
          <a:p>
            <a:pPr lvl="0" algn="r" defTabSz="1219170">
              <a:defRPr/>
            </a:pPr>
            <a:r>
              <a:rPr kumimoji="0" lang="en-CA" sz="2200" b="0" i="0" u="none" strike="noStrike" kern="1200" cap="none" spc="0" normalizeH="0" baseline="0" noProof="0" dirty="0">
                <a:ln>
                  <a:noFill/>
                </a:ln>
                <a:solidFill>
                  <a:schemeClr val="accent1"/>
                </a:solidFill>
                <a:effectLst/>
                <a:uLnTx/>
                <a:uFillTx/>
                <a:latin typeface="+mj-lt"/>
              </a:rPr>
              <a:t>Of the </a:t>
            </a:r>
            <a:r>
              <a:rPr kumimoji="0" lang="en-CA" sz="2200" b="1" i="0" u="none" strike="noStrike" kern="1200" cap="none" spc="0" normalizeH="0" baseline="0" noProof="0" dirty="0">
                <a:ln>
                  <a:noFill/>
                </a:ln>
                <a:solidFill>
                  <a:schemeClr val="accent1"/>
                </a:solidFill>
                <a:effectLst/>
                <a:uLnTx/>
                <a:uFillTx/>
                <a:latin typeface="+mj-lt"/>
              </a:rPr>
              <a:t>15.5 M </a:t>
            </a:r>
            <a:r>
              <a:rPr kumimoji="0" lang="en-CA" sz="2200" b="0" i="0" u="none" strike="noStrike" kern="1200" cap="none" spc="0" normalizeH="0" baseline="0" noProof="0" dirty="0">
                <a:ln>
                  <a:noFill/>
                </a:ln>
                <a:solidFill>
                  <a:schemeClr val="accent1"/>
                </a:solidFill>
                <a:effectLst/>
                <a:uLnTx/>
                <a:uFillTx/>
                <a:latin typeface="+mj-lt"/>
              </a:rPr>
              <a:t>US adults living with MASH</a:t>
            </a:r>
            <a:r>
              <a:rPr lang="en-CA" sz="2200" baseline="30000" dirty="0">
                <a:solidFill>
                  <a:schemeClr val="accent1"/>
                </a:solidFill>
                <a:latin typeface="+mj-lt"/>
              </a:rPr>
              <a:t>*,1,2</a:t>
            </a:r>
            <a:r>
              <a:rPr kumimoji="0" lang="en-CA" sz="2200" b="0" i="0" u="none" strike="noStrike" kern="1200" cap="none" spc="0" normalizeH="0" baseline="0" noProof="0" dirty="0">
                <a:ln>
                  <a:noFill/>
                </a:ln>
                <a:solidFill>
                  <a:schemeClr val="accent1"/>
                </a:solidFill>
                <a:effectLst/>
                <a:uLnTx/>
                <a:uFillTx/>
                <a:latin typeface="+mj-lt"/>
              </a:rPr>
              <a:t>…</a:t>
            </a:r>
            <a:endParaRPr kumimoji="0" lang="en-US" sz="2200" b="0" i="0" u="none" strike="noStrike" kern="1200" cap="none" spc="0" normalizeH="0" baseline="0" noProof="0" dirty="0">
              <a:ln>
                <a:noFill/>
              </a:ln>
              <a:solidFill>
                <a:schemeClr val="accent1"/>
              </a:solidFill>
              <a:effectLst/>
              <a:uLnTx/>
              <a:uFillTx/>
              <a:latin typeface="+mj-lt"/>
            </a:endParaRPr>
          </a:p>
        </p:txBody>
      </p:sp>
      <p:sp>
        <p:nvSpPr>
          <p:cNvPr id="21" name="Oval 20">
            <a:extLst>
              <a:ext uri="{FF2B5EF4-FFF2-40B4-BE49-F238E27FC236}">
                <a16:creationId xmlns:a16="http://schemas.microsoft.com/office/drawing/2014/main" id="{0B96C0B6-0FC8-6F59-53BE-F1DF08ACB439}"/>
              </a:ext>
            </a:extLst>
          </p:cNvPr>
          <p:cNvSpPr/>
          <p:nvPr/>
        </p:nvSpPr>
        <p:spPr>
          <a:xfrm>
            <a:off x="132615" y="1613245"/>
            <a:ext cx="978196" cy="970255"/>
          </a:xfrm>
          <a:prstGeom prst="ellipse">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22" name="TextBox 21">
            <a:extLst>
              <a:ext uri="{FF2B5EF4-FFF2-40B4-BE49-F238E27FC236}">
                <a16:creationId xmlns:a16="http://schemas.microsoft.com/office/drawing/2014/main" id="{2F860902-4E2B-0941-F5D9-CF1D661B58C7}"/>
              </a:ext>
            </a:extLst>
          </p:cNvPr>
          <p:cNvSpPr txBox="1"/>
          <p:nvPr/>
        </p:nvSpPr>
        <p:spPr>
          <a:xfrm>
            <a:off x="10045212" y="2739532"/>
            <a:ext cx="1715069" cy="36933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tx2"/>
                </a:solidFill>
                <a:effectLst/>
                <a:uLnTx/>
                <a:uFillTx/>
                <a:latin typeface="+mj-lt"/>
                <a:ea typeface="+mn-ea"/>
                <a:cs typeface="+mn-cs"/>
              </a:rPr>
              <a:t>12.7 M</a:t>
            </a:r>
            <a:endParaRPr kumimoji="0" lang="en-US" sz="2400" b="0" i="0" u="none" strike="noStrike" kern="1200" cap="none" spc="0" normalizeH="0" baseline="0" noProof="0" dirty="0">
              <a:ln>
                <a:noFill/>
              </a:ln>
              <a:solidFill>
                <a:schemeClr val="tx2"/>
              </a:solidFill>
              <a:effectLst/>
              <a:uLnTx/>
              <a:uFillTx/>
              <a:latin typeface="+mj-lt"/>
              <a:ea typeface="+mn-ea"/>
              <a:cs typeface="+mn-cs"/>
            </a:endParaRPr>
          </a:p>
        </p:txBody>
      </p:sp>
      <p:sp>
        <p:nvSpPr>
          <p:cNvPr id="23" name="TextBox 22">
            <a:extLst>
              <a:ext uri="{FF2B5EF4-FFF2-40B4-BE49-F238E27FC236}">
                <a16:creationId xmlns:a16="http://schemas.microsoft.com/office/drawing/2014/main" id="{9F6AA1BB-806E-FD54-D27D-6FE3515992BB}"/>
              </a:ext>
            </a:extLst>
          </p:cNvPr>
          <p:cNvSpPr txBox="1"/>
          <p:nvPr/>
        </p:nvSpPr>
        <p:spPr>
          <a:xfrm>
            <a:off x="10045212" y="1945593"/>
            <a:ext cx="1715069" cy="36933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accent1"/>
                </a:solidFill>
                <a:effectLst/>
                <a:uLnTx/>
                <a:uFillTx/>
                <a:latin typeface="+mj-lt"/>
                <a:ea typeface="+mn-ea"/>
                <a:cs typeface="+mn-cs"/>
              </a:rPr>
              <a:t>15.5 M</a:t>
            </a: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p:txBody>
      </p:sp>
      <p:sp>
        <p:nvSpPr>
          <p:cNvPr id="24" name="TextBox 23">
            <a:extLst>
              <a:ext uri="{FF2B5EF4-FFF2-40B4-BE49-F238E27FC236}">
                <a16:creationId xmlns:a16="http://schemas.microsoft.com/office/drawing/2014/main" id="{3113D027-D5BC-0259-1625-C9922E19721B}"/>
              </a:ext>
            </a:extLst>
          </p:cNvPr>
          <p:cNvSpPr txBox="1"/>
          <p:nvPr/>
        </p:nvSpPr>
        <p:spPr>
          <a:xfrm>
            <a:off x="10045211" y="3376718"/>
            <a:ext cx="1715069" cy="36933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3B97DE"/>
                </a:solidFill>
                <a:effectLst/>
                <a:uLnTx/>
                <a:uFillTx/>
                <a:latin typeface="+mj-lt"/>
                <a:ea typeface="+mn-ea"/>
                <a:cs typeface="+mn-cs"/>
              </a:rPr>
              <a:t>11.2 M</a:t>
            </a:r>
            <a:endParaRPr kumimoji="0" lang="en-US" sz="2400" b="0" i="0" u="none" strike="noStrike" kern="1200" cap="none" spc="0" normalizeH="0" baseline="0" noProof="0" dirty="0">
              <a:ln>
                <a:noFill/>
              </a:ln>
              <a:solidFill>
                <a:srgbClr val="3B97DE"/>
              </a:solidFill>
              <a:effectLst/>
              <a:uLnTx/>
              <a:uFillTx/>
              <a:latin typeface="+mj-lt"/>
              <a:ea typeface="+mn-ea"/>
              <a:cs typeface="+mn-cs"/>
            </a:endParaRPr>
          </a:p>
        </p:txBody>
      </p:sp>
      <p:sp>
        <p:nvSpPr>
          <p:cNvPr id="25" name="TextBox 24">
            <a:extLst>
              <a:ext uri="{FF2B5EF4-FFF2-40B4-BE49-F238E27FC236}">
                <a16:creationId xmlns:a16="http://schemas.microsoft.com/office/drawing/2014/main" id="{C86DF985-B47A-D20D-DF30-E96FA3862D69}"/>
              </a:ext>
            </a:extLst>
          </p:cNvPr>
          <p:cNvSpPr txBox="1"/>
          <p:nvPr/>
        </p:nvSpPr>
        <p:spPr>
          <a:xfrm>
            <a:off x="10047127" y="4016253"/>
            <a:ext cx="1715069" cy="36933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accent2">
                    <a:lumMod val="75000"/>
                  </a:schemeClr>
                </a:solidFill>
                <a:effectLst/>
                <a:uLnTx/>
                <a:uFillTx/>
                <a:latin typeface="+mj-lt"/>
                <a:ea typeface="+mn-ea"/>
                <a:cs typeface="+mn-cs"/>
              </a:rPr>
              <a:t>10.9 M</a:t>
            </a:r>
            <a:endParaRPr kumimoji="0" lang="en-US" sz="2400" b="0" i="0" u="none" strike="noStrike" kern="1200" cap="none" spc="0" normalizeH="0" baseline="0" noProof="0" dirty="0">
              <a:ln>
                <a:noFill/>
              </a:ln>
              <a:solidFill>
                <a:schemeClr val="accent2">
                  <a:lumMod val="75000"/>
                </a:schemeClr>
              </a:solidFill>
              <a:effectLst/>
              <a:uLnTx/>
              <a:uFillTx/>
              <a:latin typeface="+mj-lt"/>
              <a:ea typeface="+mn-ea"/>
              <a:cs typeface="+mn-cs"/>
            </a:endParaRPr>
          </a:p>
        </p:txBody>
      </p:sp>
      <p:sp>
        <p:nvSpPr>
          <p:cNvPr id="26" name="TextBox 25">
            <a:extLst>
              <a:ext uri="{FF2B5EF4-FFF2-40B4-BE49-F238E27FC236}">
                <a16:creationId xmlns:a16="http://schemas.microsoft.com/office/drawing/2014/main" id="{FD8C74F8-FE81-5E74-4F2D-EC883A5360CD}"/>
              </a:ext>
            </a:extLst>
          </p:cNvPr>
          <p:cNvSpPr txBox="1"/>
          <p:nvPr/>
        </p:nvSpPr>
        <p:spPr>
          <a:xfrm>
            <a:off x="10045212" y="4682998"/>
            <a:ext cx="1715069" cy="36933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E888A8"/>
                </a:solidFill>
                <a:effectLst/>
                <a:uLnTx/>
                <a:uFillTx/>
                <a:latin typeface="+mj-lt"/>
                <a:ea typeface="+mn-ea"/>
                <a:cs typeface="+mn-cs"/>
              </a:rPr>
              <a:t>10.5 M</a:t>
            </a:r>
            <a:endParaRPr kumimoji="0" lang="en-US" sz="2400" b="0" i="0" u="none" strike="noStrike" kern="1200" cap="none" spc="0" normalizeH="0" baseline="0" noProof="0" dirty="0">
              <a:ln>
                <a:noFill/>
              </a:ln>
              <a:solidFill>
                <a:srgbClr val="E888A8"/>
              </a:solidFill>
              <a:effectLst/>
              <a:uLnTx/>
              <a:uFillTx/>
              <a:latin typeface="+mj-lt"/>
              <a:ea typeface="+mn-ea"/>
              <a:cs typeface="+mn-cs"/>
            </a:endParaRPr>
          </a:p>
        </p:txBody>
      </p:sp>
      <p:sp>
        <p:nvSpPr>
          <p:cNvPr id="27" name="TextBox 26">
            <a:extLst>
              <a:ext uri="{FF2B5EF4-FFF2-40B4-BE49-F238E27FC236}">
                <a16:creationId xmlns:a16="http://schemas.microsoft.com/office/drawing/2014/main" id="{AB4A5C60-FE7A-9237-F072-EE4B3CF47A89}"/>
              </a:ext>
            </a:extLst>
          </p:cNvPr>
          <p:cNvSpPr txBox="1"/>
          <p:nvPr/>
        </p:nvSpPr>
        <p:spPr>
          <a:xfrm>
            <a:off x="10045211" y="5323327"/>
            <a:ext cx="1715069" cy="36933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8F806F"/>
                </a:solidFill>
                <a:effectLst/>
                <a:uLnTx/>
                <a:uFillTx/>
                <a:latin typeface="+mj-lt"/>
                <a:ea typeface="+mn-ea"/>
                <a:cs typeface="+mn-cs"/>
              </a:rPr>
              <a:t>6.8 M</a:t>
            </a:r>
            <a:endParaRPr kumimoji="0" lang="en-US" sz="2400" b="0" i="0" u="none" strike="noStrike" kern="1200" cap="none" spc="0" normalizeH="0" baseline="0" noProof="0" dirty="0">
              <a:ln>
                <a:noFill/>
              </a:ln>
              <a:solidFill>
                <a:srgbClr val="8F806F"/>
              </a:solidFill>
              <a:effectLst/>
              <a:uLnTx/>
              <a:uFillTx/>
              <a:latin typeface="+mj-lt"/>
              <a:ea typeface="+mn-ea"/>
              <a:cs typeface="+mn-cs"/>
            </a:endParaRPr>
          </a:p>
        </p:txBody>
      </p:sp>
      <p:sp>
        <p:nvSpPr>
          <p:cNvPr id="28" name="TextBox 27">
            <a:extLst>
              <a:ext uri="{FF2B5EF4-FFF2-40B4-BE49-F238E27FC236}">
                <a16:creationId xmlns:a16="http://schemas.microsoft.com/office/drawing/2014/main" id="{1D078F2D-2842-F98C-3B2F-631461E60F8C}"/>
              </a:ext>
            </a:extLst>
          </p:cNvPr>
          <p:cNvSpPr txBox="1"/>
          <p:nvPr/>
        </p:nvSpPr>
        <p:spPr>
          <a:xfrm>
            <a:off x="764024" y="2698099"/>
            <a:ext cx="3894850" cy="461665"/>
          </a:xfrm>
          <a:prstGeom prst="rect">
            <a:avLst/>
          </a:prstGeom>
          <a:noFill/>
        </p:spPr>
        <p:txBody>
          <a:bodyPr wrap="square" rtlCol="0">
            <a:spAutoFit/>
          </a:bodyPr>
          <a:lstStyle/>
          <a:p>
            <a:pPr lvl="0" algn="r" defTabSz="1219170">
              <a:defRPr/>
            </a:pPr>
            <a:r>
              <a:rPr kumimoji="0" lang="en-CA" sz="2400" b="1" i="0" u="none" strike="noStrike" kern="1200" cap="none" spc="0" normalizeH="0" baseline="0" noProof="0" dirty="0">
                <a:ln>
                  <a:noFill/>
                </a:ln>
                <a:solidFill>
                  <a:schemeClr val="tx2"/>
                </a:solidFill>
                <a:effectLst/>
                <a:uLnTx/>
                <a:uFillTx/>
                <a:latin typeface="+mj-lt"/>
              </a:rPr>
              <a:t>82% </a:t>
            </a:r>
            <a:r>
              <a:rPr kumimoji="0" lang="en-CA" sz="2000" b="0" i="0" u="none" strike="noStrike" kern="1200" cap="none" spc="0" normalizeH="0" baseline="0" noProof="0" dirty="0">
                <a:ln>
                  <a:noFill/>
                </a:ln>
                <a:solidFill>
                  <a:schemeClr val="tx2"/>
                </a:solidFill>
                <a:effectLst/>
                <a:uLnTx/>
                <a:uFillTx/>
                <a:latin typeface="+mj-lt"/>
              </a:rPr>
              <a:t>with obesity</a:t>
            </a:r>
            <a:r>
              <a:rPr lang="en-CA" sz="2000" baseline="30000" dirty="0">
                <a:solidFill>
                  <a:schemeClr val="tx2"/>
                </a:solidFill>
                <a:latin typeface="+mj-lt"/>
              </a:rPr>
              <a:t>†,3</a:t>
            </a:r>
            <a:endParaRPr kumimoji="0" lang="en-CA" sz="2400" b="1" i="0" u="none" strike="noStrike" kern="1200" cap="none" spc="0" normalizeH="0" baseline="0" noProof="0" dirty="0">
              <a:ln>
                <a:noFill/>
              </a:ln>
              <a:solidFill>
                <a:schemeClr val="tx2"/>
              </a:solidFill>
              <a:effectLst/>
              <a:uLnTx/>
              <a:uFillTx/>
              <a:latin typeface="+mj-lt"/>
            </a:endParaRPr>
          </a:p>
        </p:txBody>
      </p:sp>
      <p:sp>
        <p:nvSpPr>
          <p:cNvPr id="29" name="TextBox 28">
            <a:extLst>
              <a:ext uri="{FF2B5EF4-FFF2-40B4-BE49-F238E27FC236}">
                <a16:creationId xmlns:a16="http://schemas.microsoft.com/office/drawing/2014/main" id="{CF35D2AA-6DD4-366D-29A3-C51F88B9C5C1}"/>
              </a:ext>
            </a:extLst>
          </p:cNvPr>
          <p:cNvSpPr txBox="1"/>
          <p:nvPr/>
        </p:nvSpPr>
        <p:spPr>
          <a:xfrm>
            <a:off x="1110811" y="3330552"/>
            <a:ext cx="3548063" cy="461665"/>
          </a:xfrm>
          <a:prstGeom prst="rect">
            <a:avLst/>
          </a:prstGeom>
          <a:noFill/>
        </p:spPr>
        <p:txBody>
          <a:bodyPr wrap="square" rtlCol="0">
            <a:spAutoFit/>
          </a:bodyPr>
          <a:lstStyle/>
          <a:p>
            <a:pPr lvl="0" algn="r" defTabSz="1219170">
              <a:defRPr/>
            </a:pPr>
            <a:r>
              <a:rPr kumimoji="0" lang="en-CA" sz="2400" b="1" i="0" u="none" strike="noStrike" kern="1200" cap="none" spc="0" normalizeH="0" baseline="0" noProof="0" dirty="0">
                <a:ln>
                  <a:noFill/>
                </a:ln>
                <a:solidFill>
                  <a:srgbClr val="3B97DE"/>
                </a:solidFill>
                <a:effectLst/>
                <a:uLnTx/>
                <a:uFillTx/>
                <a:latin typeface="+mj-lt"/>
              </a:rPr>
              <a:t>72% </a:t>
            </a:r>
            <a:r>
              <a:rPr kumimoji="0" lang="en-CA" sz="2000" b="0" i="0" u="none" strike="noStrike" kern="1200" cap="none" spc="0" normalizeH="0" baseline="0" noProof="0" dirty="0">
                <a:ln>
                  <a:noFill/>
                </a:ln>
                <a:solidFill>
                  <a:srgbClr val="3B97DE"/>
                </a:solidFill>
                <a:effectLst/>
                <a:uLnTx/>
                <a:uFillTx/>
                <a:latin typeface="+mj-lt"/>
              </a:rPr>
              <a:t>with dyslipidemia</a:t>
            </a:r>
            <a:r>
              <a:rPr lang="en-CA" sz="2000" baseline="30000" dirty="0">
                <a:solidFill>
                  <a:schemeClr val="accent3"/>
                </a:solidFill>
                <a:latin typeface="+mj-lt"/>
              </a:rPr>
              <a:t>†,3</a:t>
            </a:r>
            <a:endParaRPr kumimoji="0" lang="en-CA" sz="2000" b="0" i="0" u="none" strike="noStrike" kern="1200" cap="none" spc="0" normalizeH="0" baseline="0" noProof="0" dirty="0">
              <a:ln>
                <a:noFill/>
              </a:ln>
              <a:solidFill>
                <a:schemeClr val="accent3"/>
              </a:solidFill>
              <a:effectLst/>
              <a:uLnTx/>
              <a:uFillTx/>
              <a:latin typeface="+mj-lt"/>
            </a:endParaRPr>
          </a:p>
        </p:txBody>
      </p:sp>
      <p:sp>
        <p:nvSpPr>
          <p:cNvPr id="30" name="TextBox 29">
            <a:extLst>
              <a:ext uri="{FF2B5EF4-FFF2-40B4-BE49-F238E27FC236}">
                <a16:creationId xmlns:a16="http://schemas.microsoft.com/office/drawing/2014/main" id="{E8FD6053-413C-836C-3B7A-ED76A20DA41D}"/>
              </a:ext>
            </a:extLst>
          </p:cNvPr>
          <p:cNvSpPr txBox="1"/>
          <p:nvPr/>
        </p:nvSpPr>
        <p:spPr>
          <a:xfrm>
            <a:off x="368519" y="3978160"/>
            <a:ext cx="4290355" cy="46166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accent2">
                    <a:lumMod val="75000"/>
                  </a:schemeClr>
                </a:solidFill>
                <a:effectLst/>
                <a:uLnTx/>
                <a:uFillTx/>
                <a:latin typeface="+mj-lt"/>
                <a:ea typeface="+mn-ea"/>
                <a:cs typeface="+mn-cs"/>
              </a:rPr>
              <a:t>71% </a:t>
            </a:r>
            <a:r>
              <a:rPr kumimoji="0" lang="en-CA" sz="2000" b="0" i="0" u="none" strike="noStrike" kern="1200" cap="none" spc="0" normalizeH="0" baseline="0" noProof="0" dirty="0">
                <a:ln>
                  <a:noFill/>
                </a:ln>
                <a:solidFill>
                  <a:schemeClr val="accent2">
                    <a:lumMod val="75000"/>
                  </a:schemeClr>
                </a:solidFill>
                <a:effectLst/>
                <a:uLnTx/>
                <a:uFillTx/>
                <a:latin typeface="+mj-lt"/>
                <a:ea typeface="+mn-ea"/>
                <a:cs typeface="+mn-cs"/>
              </a:rPr>
              <a:t>with metabolic syndrome</a:t>
            </a:r>
            <a:r>
              <a:rPr kumimoji="0" lang="en-CA" sz="2000" b="0" i="0" u="none" strike="noStrike" kern="1200" cap="none" spc="0" normalizeH="0" baseline="30000" noProof="0" dirty="0">
                <a:ln>
                  <a:noFill/>
                </a:ln>
                <a:solidFill>
                  <a:schemeClr val="accent2">
                    <a:lumMod val="75000"/>
                  </a:schemeClr>
                </a:solidFill>
                <a:effectLst/>
                <a:uLnTx/>
                <a:uFillTx/>
                <a:latin typeface="+mj-lt"/>
                <a:ea typeface="+mn-ea"/>
                <a:cs typeface="+mn-cs"/>
              </a:rPr>
              <a:t>†,3</a:t>
            </a:r>
          </a:p>
        </p:txBody>
      </p:sp>
      <p:sp>
        <p:nvSpPr>
          <p:cNvPr id="31" name="TextBox 30">
            <a:extLst>
              <a:ext uri="{FF2B5EF4-FFF2-40B4-BE49-F238E27FC236}">
                <a16:creationId xmlns:a16="http://schemas.microsoft.com/office/drawing/2014/main" id="{6506E554-48DE-81F9-19E1-85CA3D11F823}"/>
              </a:ext>
            </a:extLst>
          </p:cNvPr>
          <p:cNvSpPr txBox="1"/>
          <p:nvPr/>
        </p:nvSpPr>
        <p:spPr>
          <a:xfrm>
            <a:off x="1382348" y="4636831"/>
            <a:ext cx="3276526" cy="46166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E888A8"/>
                </a:solidFill>
                <a:effectLst/>
                <a:uLnTx/>
                <a:uFillTx/>
                <a:latin typeface="+mj-lt"/>
                <a:ea typeface="+mn-ea"/>
                <a:cs typeface="+mn-cs"/>
              </a:rPr>
              <a:t>68%</a:t>
            </a:r>
            <a:r>
              <a:rPr kumimoji="0" lang="en-CA" sz="2000" b="1" i="0" u="none" strike="noStrike" kern="1200" cap="none" spc="0" normalizeH="0" baseline="0" noProof="0" dirty="0">
                <a:ln>
                  <a:noFill/>
                </a:ln>
                <a:solidFill>
                  <a:srgbClr val="E888A8"/>
                </a:solidFill>
                <a:effectLst/>
                <a:uLnTx/>
                <a:uFillTx/>
                <a:latin typeface="+mj-lt"/>
                <a:ea typeface="+mn-ea"/>
                <a:cs typeface="+mn-cs"/>
              </a:rPr>
              <a:t> </a:t>
            </a:r>
            <a:r>
              <a:rPr kumimoji="0" lang="en-CA" sz="2000" b="0" i="0" u="none" strike="noStrike" kern="1200" cap="none" spc="0" normalizeH="0" baseline="0" noProof="0" dirty="0">
                <a:ln>
                  <a:noFill/>
                </a:ln>
                <a:solidFill>
                  <a:srgbClr val="E888A8"/>
                </a:solidFill>
                <a:effectLst/>
                <a:uLnTx/>
                <a:uFillTx/>
                <a:latin typeface="+mj-lt"/>
                <a:ea typeface="+mn-ea"/>
                <a:cs typeface="+mn-cs"/>
              </a:rPr>
              <a:t>with hypertension</a:t>
            </a:r>
            <a:r>
              <a:rPr kumimoji="0" lang="en-CA" sz="2000" b="0" i="0" u="none" strike="noStrike" kern="1200" cap="none" spc="0" normalizeH="0" baseline="30000" noProof="0" dirty="0">
                <a:ln>
                  <a:noFill/>
                </a:ln>
                <a:solidFill>
                  <a:srgbClr val="E888A8"/>
                </a:solidFill>
                <a:effectLst/>
                <a:uLnTx/>
                <a:uFillTx/>
                <a:latin typeface="+mj-lt"/>
                <a:ea typeface="+mn-ea"/>
                <a:cs typeface="+mn-cs"/>
              </a:rPr>
              <a:t>†,3</a:t>
            </a:r>
            <a:endParaRPr kumimoji="0" lang="en-CA" sz="2400" b="0" i="0" u="none" strike="noStrike" kern="1200" cap="none" spc="0" normalizeH="0" baseline="30000" noProof="0" dirty="0">
              <a:ln>
                <a:noFill/>
              </a:ln>
              <a:solidFill>
                <a:srgbClr val="E888A8"/>
              </a:solidFill>
              <a:effectLst/>
              <a:uLnTx/>
              <a:uFillTx/>
              <a:latin typeface="+mj-lt"/>
              <a:ea typeface="+mn-ea"/>
              <a:cs typeface="+mn-cs"/>
            </a:endParaRPr>
          </a:p>
        </p:txBody>
      </p:sp>
      <p:sp>
        <p:nvSpPr>
          <p:cNvPr id="32" name="Oval 31">
            <a:extLst>
              <a:ext uri="{FF2B5EF4-FFF2-40B4-BE49-F238E27FC236}">
                <a16:creationId xmlns:a16="http://schemas.microsoft.com/office/drawing/2014/main" id="{43870430-18F6-9015-BB81-C08623407593}"/>
              </a:ext>
            </a:extLst>
          </p:cNvPr>
          <p:cNvSpPr/>
          <p:nvPr/>
        </p:nvSpPr>
        <p:spPr>
          <a:xfrm>
            <a:off x="227354" y="1698519"/>
            <a:ext cx="846691" cy="8175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mj-lt"/>
              <a:ea typeface="+mn-ea"/>
              <a:cs typeface="+mn-cs"/>
            </a:endParaRPr>
          </a:p>
        </p:txBody>
      </p:sp>
      <p:grpSp>
        <p:nvGrpSpPr>
          <p:cNvPr id="33" name="Group 32">
            <a:extLst>
              <a:ext uri="{FF2B5EF4-FFF2-40B4-BE49-F238E27FC236}">
                <a16:creationId xmlns:a16="http://schemas.microsoft.com/office/drawing/2014/main" id="{EA28B439-619D-DAE1-62B6-9318A6C07424}"/>
              </a:ext>
            </a:extLst>
          </p:cNvPr>
          <p:cNvGrpSpPr>
            <a:grpSpLocks noChangeAspect="1"/>
          </p:cNvGrpSpPr>
          <p:nvPr/>
        </p:nvGrpSpPr>
        <p:grpSpPr>
          <a:xfrm>
            <a:off x="346147" y="1895516"/>
            <a:ext cx="603704" cy="436234"/>
            <a:chOff x="5535855" y="3250182"/>
            <a:chExt cx="1010907" cy="730477"/>
          </a:xfrm>
        </p:grpSpPr>
        <p:sp>
          <p:nvSpPr>
            <p:cNvPr id="34" name="Freeform 325">
              <a:extLst>
                <a:ext uri="{FF2B5EF4-FFF2-40B4-BE49-F238E27FC236}">
                  <a16:creationId xmlns:a16="http://schemas.microsoft.com/office/drawing/2014/main" id="{230B9F1C-9440-10E2-3E94-D0C7B81CA1A7}"/>
                </a:ext>
              </a:extLst>
            </p:cNvPr>
            <p:cNvSpPr>
              <a:spLocks/>
            </p:cNvSpPr>
            <p:nvPr/>
          </p:nvSpPr>
          <p:spPr bwMode="auto">
            <a:xfrm>
              <a:off x="5535855" y="3276944"/>
              <a:ext cx="732738" cy="703715"/>
            </a:xfrm>
            <a:custGeom>
              <a:avLst/>
              <a:gdLst>
                <a:gd name="T0" fmla="*/ 0 w 1291"/>
                <a:gd name="T1" fmla="*/ 392 h 1238"/>
                <a:gd name="T2" fmla="*/ 14 w 1291"/>
                <a:gd name="T3" fmla="*/ 314 h 1238"/>
                <a:gd name="T4" fmla="*/ 142 w 1291"/>
                <a:gd name="T5" fmla="*/ 77 h 1238"/>
                <a:gd name="T6" fmla="*/ 272 w 1291"/>
                <a:gd name="T7" fmla="*/ 8 h 1238"/>
                <a:gd name="T8" fmla="*/ 321 w 1291"/>
                <a:gd name="T9" fmla="*/ 30 h 1238"/>
                <a:gd name="T10" fmla="*/ 295 w 1291"/>
                <a:gd name="T11" fmla="*/ 78 h 1238"/>
                <a:gd name="T12" fmla="*/ 83 w 1291"/>
                <a:gd name="T13" fmla="*/ 350 h 1238"/>
                <a:gd name="T14" fmla="*/ 90 w 1291"/>
                <a:gd name="T15" fmla="*/ 674 h 1238"/>
                <a:gd name="T16" fmla="*/ 129 w 1291"/>
                <a:gd name="T17" fmla="*/ 896 h 1238"/>
                <a:gd name="T18" fmla="*/ 309 w 1291"/>
                <a:gd name="T19" fmla="*/ 1141 h 1238"/>
                <a:gd name="T20" fmla="*/ 508 w 1291"/>
                <a:gd name="T21" fmla="*/ 1108 h 1238"/>
                <a:gd name="T22" fmla="*/ 556 w 1291"/>
                <a:gd name="T23" fmla="*/ 1037 h 1238"/>
                <a:gd name="T24" fmla="*/ 669 w 1291"/>
                <a:gd name="T25" fmla="*/ 907 h 1238"/>
                <a:gd name="T26" fmla="*/ 870 w 1291"/>
                <a:gd name="T27" fmla="*/ 791 h 1238"/>
                <a:gd name="T28" fmla="*/ 1002 w 1291"/>
                <a:gd name="T29" fmla="*/ 707 h 1238"/>
                <a:gd name="T30" fmla="*/ 1068 w 1291"/>
                <a:gd name="T31" fmla="*/ 578 h 1238"/>
                <a:gd name="T32" fmla="*/ 1058 w 1291"/>
                <a:gd name="T33" fmla="*/ 418 h 1238"/>
                <a:gd name="T34" fmla="*/ 1088 w 1291"/>
                <a:gd name="T35" fmla="*/ 371 h 1238"/>
                <a:gd name="T36" fmla="*/ 1130 w 1291"/>
                <a:gd name="T37" fmla="*/ 404 h 1238"/>
                <a:gd name="T38" fmla="*/ 1133 w 1291"/>
                <a:gd name="T39" fmla="*/ 419 h 1238"/>
                <a:gd name="T40" fmla="*/ 1148 w 1291"/>
                <a:gd name="T41" fmla="*/ 555 h 1238"/>
                <a:gd name="T42" fmla="*/ 1239 w 1291"/>
                <a:gd name="T43" fmla="*/ 528 h 1238"/>
                <a:gd name="T44" fmla="*/ 1283 w 1291"/>
                <a:gd name="T45" fmla="*/ 571 h 1238"/>
                <a:gd name="T46" fmla="*/ 1254 w 1291"/>
                <a:gd name="T47" fmla="*/ 600 h 1238"/>
                <a:gd name="T48" fmla="*/ 1152 w 1291"/>
                <a:gd name="T49" fmla="*/ 636 h 1238"/>
                <a:gd name="T50" fmla="*/ 1129 w 1291"/>
                <a:gd name="T51" fmla="*/ 659 h 1238"/>
                <a:gd name="T52" fmla="*/ 1071 w 1291"/>
                <a:gd name="T53" fmla="*/ 746 h 1238"/>
                <a:gd name="T54" fmla="*/ 849 w 1291"/>
                <a:gd name="T55" fmla="*/ 887 h 1238"/>
                <a:gd name="T56" fmla="*/ 700 w 1291"/>
                <a:gd name="T57" fmla="*/ 977 h 1238"/>
                <a:gd name="T58" fmla="*/ 624 w 1291"/>
                <a:gd name="T59" fmla="*/ 1068 h 1238"/>
                <a:gd name="T60" fmla="*/ 428 w 1291"/>
                <a:gd name="T61" fmla="*/ 1235 h 1238"/>
                <a:gd name="T62" fmla="*/ 425 w 1291"/>
                <a:gd name="T63" fmla="*/ 1238 h 1238"/>
                <a:gd name="T64" fmla="*/ 350 w 1291"/>
                <a:gd name="T65" fmla="*/ 1238 h 1238"/>
                <a:gd name="T66" fmla="*/ 346 w 1291"/>
                <a:gd name="T67" fmla="*/ 1235 h 1238"/>
                <a:gd name="T68" fmla="*/ 84 w 1291"/>
                <a:gd name="T69" fmla="*/ 997 h 1238"/>
                <a:gd name="T70" fmla="*/ 23 w 1291"/>
                <a:gd name="T71" fmla="*/ 735 h 1238"/>
                <a:gd name="T72" fmla="*/ 0 w 1291"/>
                <a:gd name="T73" fmla="*/ 547 h 1238"/>
                <a:gd name="T74" fmla="*/ 0 w 1291"/>
                <a:gd name="T75" fmla="*/ 392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1238">
                  <a:moveTo>
                    <a:pt x="0" y="392"/>
                  </a:moveTo>
                  <a:cubicBezTo>
                    <a:pt x="4" y="366"/>
                    <a:pt x="9" y="340"/>
                    <a:pt x="14" y="314"/>
                  </a:cubicBezTo>
                  <a:cubicBezTo>
                    <a:pt x="33" y="222"/>
                    <a:pt x="70" y="140"/>
                    <a:pt x="142" y="77"/>
                  </a:cubicBezTo>
                  <a:cubicBezTo>
                    <a:pt x="179" y="44"/>
                    <a:pt x="224" y="23"/>
                    <a:pt x="272" y="8"/>
                  </a:cubicBezTo>
                  <a:cubicBezTo>
                    <a:pt x="294" y="0"/>
                    <a:pt x="314" y="10"/>
                    <a:pt x="321" y="30"/>
                  </a:cubicBezTo>
                  <a:cubicBezTo>
                    <a:pt x="328" y="50"/>
                    <a:pt x="318" y="71"/>
                    <a:pt x="295" y="78"/>
                  </a:cubicBezTo>
                  <a:cubicBezTo>
                    <a:pt x="161" y="120"/>
                    <a:pt x="105" y="222"/>
                    <a:pt x="83" y="350"/>
                  </a:cubicBezTo>
                  <a:cubicBezTo>
                    <a:pt x="65" y="458"/>
                    <a:pt x="74" y="566"/>
                    <a:pt x="90" y="674"/>
                  </a:cubicBezTo>
                  <a:cubicBezTo>
                    <a:pt x="100" y="748"/>
                    <a:pt x="112" y="823"/>
                    <a:pt x="129" y="896"/>
                  </a:cubicBezTo>
                  <a:cubicBezTo>
                    <a:pt x="154" y="1002"/>
                    <a:pt x="209" y="1089"/>
                    <a:pt x="309" y="1141"/>
                  </a:cubicBezTo>
                  <a:cubicBezTo>
                    <a:pt x="380" y="1179"/>
                    <a:pt x="454" y="1168"/>
                    <a:pt x="508" y="1108"/>
                  </a:cubicBezTo>
                  <a:cubicBezTo>
                    <a:pt x="527" y="1087"/>
                    <a:pt x="544" y="1063"/>
                    <a:pt x="556" y="1037"/>
                  </a:cubicBezTo>
                  <a:cubicBezTo>
                    <a:pt x="581" y="983"/>
                    <a:pt x="619" y="938"/>
                    <a:pt x="669" y="907"/>
                  </a:cubicBezTo>
                  <a:cubicBezTo>
                    <a:pt x="735" y="866"/>
                    <a:pt x="803" y="830"/>
                    <a:pt x="870" y="791"/>
                  </a:cubicBezTo>
                  <a:cubicBezTo>
                    <a:pt x="915" y="764"/>
                    <a:pt x="958" y="735"/>
                    <a:pt x="1002" y="707"/>
                  </a:cubicBezTo>
                  <a:cubicBezTo>
                    <a:pt x="1049" y="677"/>
                    <a:pt x="1068" y="631"/>
                    <a:pt x="1068" y="578"/>
                  </a:cubicBezTo>
                  <a:cubicBezTo>
                    <a:pt x="1067" y="525"/>
                    <a:pt x="1062" y="471"/>
                    <a:pt x="1058" y="418"/>
                  </a:cubicBezTo>
                  <a:cubicBezTo>
                    <a:pt x="1056" y="393"/>
                    <a:pt x="1066" y="375"/>
                    <a:pt x="1088" y="371"/>
                  </a:cubicBezTo>
                  <a:cubicBezTo>
                    <a:pt x="1108" y="368"/>
                    <a:pt x="1124" y="380"/>
                    <a:pt x="1130" y="404"/>
                  </a:cubicBezTo>
                  <a:cubicBezTo>
                    <a:pt x="1132" y="409"/>
                    <a:pt x="1133" y="414"/>
                    <a:pt x="1133" y="419"/>
                  </a:cubicBezTo>
                  <a:cubicBezTo>
                    <a:pt x="1138" y="464"/>
                    <a:pt x="1143" y="508"/>
                    <a:pt x="1148" y="555"/>
                  </a:cubicBezTo>
                  <a:cubicBezTo>
                    <a:pt x="1177" y="546"/>
                    <a:pt x="1208" y="536"/>
                    <a:pt x="1239" y="528"/>
                  </a:cubicBezTo>
                  <a:cubicBezTo>
                    <a:pt x="1267" y="521"/>
                    <a:pt x="1291" y="544"/>
                    <a:pt x="1283" y="571"/>
                  </a:cubicBezTo>
                  <a:cubicBezTo>
                    <a:pt x="1279" y="583"/>
                    <a:pt x="1266" y="595"/>
                    <a:pt x="1254" y="600"/>
                  </a:cubicBezTo>
                  <a:cubicBezTo>
                    <a:pt x="1220" y="613"/>
                    <a:pt x="1185" y="623"/>
                    <a:pt x="1152" y="636"/>
                  </a:cubicBezTo>
                  <a:cubicBezTo>
                    <a:pt x="1142" y="639"/>
                    <a:pt x="1133" y="650"/>
                    <a:pt x="1129" y="659"/>
                  </a:cubicBezTo>
                  <a:cubicBezTo>
                    <a:pt x="1117" y="694"/>
                    <a:pt x="1099" y="722"/>
                    <a:pt x="1071" y="746"/>
                  </a:cubicBezTo>
                  <a:cubicBezTo>
                    <a:pt x="1004" y="805"/>
                    <a:pt x="926" y="844"/>
                    <a:pt x="849" y="887"/>
                  </a:cubicBezTo>
                  <a:cubicBezTo>
                    <a:pt x="799" y="916"/>
                    <a:pt x="749" y="945"/>
                    <a:pt x="700" y="977"/>
                  </a:cubicBezTo>
                  <a:cubicBezTo>
                    <a:pt x="666" y="999"/>
                    <a:pt x="642" y="1031"/>
                    <a:pt x="624" y="1068"/>
                  </a:cubicBezTo>
                  <a:cubicBezTo>
                    <a:pt x="584" y="1152"/>
                    <a:pt x="523" y="1215"/>
                    <a:pt x="428" y="1235"/>
                  </a:cubicBezTo>
                  <a:cubicBezTo>
                    <a:pt x="427" y="1235"/>
                    <a:pt x="426" y="1237"/>
                    <a:pt x="425" y="1238"/>
                  </a:cubicBezTo>
                  <a:cubicBezTo>
                    <a:pt x="400" y="1238"/>
                    <a:pt x="375" y="1238"/>
                    <a:pt x="350" y="1238"/>
                  </a:cubicBezTo>
                  <a:cubicBezTo>
                    <a:pt x="349" y="1237"/>
                    <a:pt x="348" y="1236"/>
                    <a:pt x="346" y="1235"/>
                  </a:cubicBezTo>
                  <a:cubicBezTo>
                    <a:pt x="220" y="1198"/>
                    <a:pt x="135" y="1116"/>
                    <a:pt x="84" y="997"/>
                  </a:cubicBezTo>
                  <a:cubicBezTo>
                    <a:pt x="49" y="913"/>
                    <a:pt x="35" y="824"/>
                    <a:pt x="23" y="735"/>
                  </a:cubicBezTo>
                  <a:cubicBezTo>
                    <a:pt x="15" y="672"/>
                    <a:pt x="7" y="609"/>
                    <a:pt x="0" y="547"/>
                  </a:cubicBezTo>
                  <a:cubicBezTo>
                    <a:pt x="0" y="495"/>
                    <a:pt x="0" y="443"/>
                    <a:pt x="0" y="39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35" name="Freeform 326">
              <a:extLst>
                <a:ext uri="{FF2B5EF4-FFF2-40B4-BE49-F238E27FC236}">
                  <a16:creationId xmlns:a16="http://schemas.microsoft.com/office/drawing/2014/main" id="{FBA0A59B-7EDF-48C0-CB06-C3D9A4CAF0F4}"/>
                </a:ext>
              </a:extLst>
            </p:cNvPr>
            <p:cNvSpPr>
              <a:spLocks/>
            </p:cNvSpPr>
            <p:nvPr/>
          </p:nvSpPr>
          <p:spPr bwMode="auto">
            <a:xfrm>
              <a:off x="5925216" y="3250182"/>
              <a:ext cx="128531" cy="43346"/>
            </a:xfrm>
            <a:custGeom>
              <a:avLst/>
              <a:gdLst>
                <a:gd name="T0" fmla="*/ 191 w 226"/>
                <a:gd name="T1" fmla="*/ 0 h 76"/>
                <a:gd name="T2" fmla="*/ 205 w 226"/>
                <a:gd name="T3" fmla="*/ 7 h 76"/>
                <a:gd name="T4" fmla="*/ 221 w 226"/>
                <a:gd name="T5" fmla="*/ 49 h 76"/>
                <a:gd name="T6" fmla="*/ 187 w 226"/>
                <a:gd name="T7" fmla="*/ 75 h 76"/>
                <a:gd name="T8" fmla="*/ 37 w 226"/>
                <a:gd name="T9" fmla="*/ 73 h 76"/>
                <a:gd name="T10" fmla="*/ 4 w 226"/>
                <a:gd name="T11" fmla="*/ 49 h 76"/>
                <a:gd name="T12" fmla="*/ 12 w 226"/>
                <a:gd name="T13" fmla="*/ 10 h 76"/>
                <a:gd name="T14" fmla="*/ 23 w 226"/>
                <a:gd name="T15" fmla="*/ 0 h 76"/>
                <a:gd name="T16" fmla="*/ 191 w 226"/>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76">
                  <a:moveTo>
                    <a:pt x="191" y="0"/>
                  </a:moveTo>
                  <a:cubicBezTo>
                    <a:pt x="196" y="2"/>
                    <a:pt x="200" y="4"/>
                    <a:pt x="205" y="7"/>
                  </a:cubicBezTo>
                  <a:cubicBezTo>
                    <a:pt x="220" y="17"/>
                    <a:pt x="226" y="32"/>
                    <a:pt x="221" y="49"/>
                  </a:cubicBezTo>
                  <a:cubicBezTo>
                    <a:pt x="216" y="66"/>
                    <a:pt x="205" y="76"/>
                    <a:pt x="187" y="75"/>
                  </a:cubicBezTo>
                  <a:cubicBezTo>
                    <a:pt x="137" y="75"/>
                    <a:pt x="87" y="76"/>
                    <a:pt x="37" y="73"/>
                  </a:cubicBezTo>
                  <a:cubicBezTo>
                    <a:pt x="25" y="72"/>
                    <a:pt x="9" y="60"/>
                    <a:pt x="4" y="49"/>
                  </a:cubicBezTo>
                  <a:cubicBezTo>
                    <a:pt x="0" y="39"/>
                    <a:pt x="8" y="23"/>
                    <a:pt x="12" y="10"/>
                  </a:cubicBezTo>
                  <a:cubicBezTo>
                    <a:pt x="14" y="6"/>
                    <a:pt x="19" y="3"/>
                    <a:pt x="23" y="0"/>
                  </a:cubicBezTo>
                  <a:cubicBezTo>
                    <a:pt x="79" y="0"/>
                    <a:pt x="135" y="0"/>
                    <a:pt x="19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36" name="Freeform 327">
              <a:extLst>
                <a:ext uri="{FF2B5EF4-FFF2-40B4-BE49-F238E27FC236}">
                  <a16:creationId xmlns:a16="http://schemas.microsoft.com/office/drawing/2014/main" id="{059EABD8-5886-C933-EDD4-F00DC7EFFC02}"/>
                </a:ext>
              </a:extLst>
            </p:cNvPr>
            <p:cNvSpPr>
              <a:spLocks/>
            </p:cNvSpPr>
            <p:nvPr/>
          </p:nvSpPr>
          <p:spPr bwMode="auto">
            <a:xfrm>
              <a:off x="6455547" y="3420928"/>
              <a:ext cx="91215" cy="116846"/>
            </a:xfrm>
            <a:custGeom>
              <a:avLst/>
              <a:gdLst>
                <a:gd name="T0" fmla="*/ 161 w 161"/>
                <a:gd name="T1" fmla="*/ 59 h 206"/>
                <a:gd name="T2" fmla="*/ 79 w 161"/>
                <a:gd name="T3" fmla="*/ 180 h 206"/>
                <a:gd name="T4" fmla="*/ 63 w 161"/>
                <a:gd name="T5" fmla="*/ 195 h 206"/>
                <a:gd name="T6" fmla="*/ 13 w 161"/>
                <a:gd name="T7" fmla="*/ 190 h 206"/>
                <a:gd name="T8" fmla="*/ 14 w 161"/>
                <a:gd name="T9" fmla="*/ 139 h 206"/>
                <a:gd name="T10" fmla="*/ 92 w 161"/>
                <a:gd name="T11" fmla="*/ 29 h 206"/>
                <a:gd name="T12" fmla="*/ 161 w 161"/>
                <a:gd name="T13" fmla="*/ 32 h 206"/>
                <a:gd name="T14" fmla="*/ 161 w 161"/>
                <a:gd name="T15" fmla="*/ 59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206">
                  <a:moveTo>
                    <a:pt x="161" y="59"/>
                  </a:moveTo>
                  <a:cubicBezTo>
                    <a:pt x="142" y="105"/>
                    <a:pt x="117" y="147"/>
                    <a:pt x="79" y="180"/>
                  </a:cubicBezTo>
                  <a:cubicBezTo>
                    <a:pt x="74" y="185"/>
                    <a:pt x="69" y="191"/>
                    <a:pt x="63" y="195"/>
                  </a:cubicBezTo>
                  <a:cubicBezTo>
                    <a:pt x="46" y="206"/>
                    <a:pt x="25" y="204"/>
                    <a:pt x="13" y="190"/>
                  </a:cubicBezTo>
                  <a:cubicBezTo>
                    <a:pt x="0" y="175"/>
                    <a:pt x="0" y="153"/>
                    <a:pt x="14" y="139"/>
                  </a:cubicBezTo>
                  <a:cubicBezTo>
                    <a:pt x="49" y="108"/>
                    <a:pt x="75" y="72"/>
                    <a:pt x="92" y="29"/>
                  </a:cubicBezTo>
                  <a:cubicBezTo>
                    <a:pt x="103" y="0"/>
                    <a:pt x="136" y="3"/>
                    <a:pt x="161" y="32"/>
                  </a:cubicBezTo>
                  <a:cubicBezTo>
                    <a:pt x="161" y="41"/>
                    <a:pt x="161" y="50"/>
                    <a:pt x="161"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37" name="Freeform 328">
              <a:extLst>
                <a:ext uri="{FF2B5EF4-FFF2-40B4-BE49-F238E27FC236}">
                  <a16:creationId xmlns:a16="http://schemas.microsoft.com/office/drawing/2014/main" id="{6C0557B4-1716-45A5-FF29-F68371A31EA8}"/>
                </a:ext>
              </a:extLst>
            </p:cNvPr>
            <p:cNvSpPr>
              <a:spLocks/>
            </p:cNvSpPr>
            <p:nvPr/>
          </p:nvSpPr>
          <p:spPr bwMode="auto">
            <a:xfrm>
              <a:off x="6304024" y="3533251"/>
              <a:ext cx="125892" cy="70485"/>
            </a:xfrm>
            <a:custGeom>
              <a:avLst/>
              <a:gdLst>
                <a:gd name="T0" fmla="*/ 42 w 222"/>
                <a:gd name="T1" fmla="*/ 124 h 124"/>
                <a:gd name="T2" fmla="*/ 3 w 222"/>
                <a:gd name="T3" fmla="*/ 88 h 124"/>
                <a:gd name="T4" fmla="*/ 30 w 222"/>
                <a:gd name="T5" fmla="*/ 46 h 124"/>
                <a:gd name="T6" fmla="*/ 172 w 222"/>
                <a:gd name="T7" fmla="*/ 5 h 124"/>
                <a:gd name="T8" fmla="*/ 215 w 222"/>
                <a:gd name="T9" fmla="*/ 27 h 124"/>
                <a:gd name="T10" fmla="*/ 199 w 222"/>
                <a:gd name="T11" fmla="*/ 73 h 124"/>
                <a:gd name="T12" fmla="*/ 42 w 222"/>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222" h="124">
                  <a:moveTo>
                    <a:pt x="42" y="124"/>
                  </a:moveTo>
                  <a:cubicBezTo>
                    <a:pt x="20" y="119"/>
                    <a:pt x="6" y="107"/>
                    <a:pt x="3" y="88"/>
                  </a:cubicBezTo>
                  <a:cubicBezTo>
                    <a:pt x="0" y="68"/>
                    <a:pt x="10" y="52"/>
                    <a:pt x="30" y="46"/>
                  </a:cubicBezTo>
                  <a:cubicBezTo>
                    <a:pt x="77" y="32"/>
                    <a:pt x="125" y="19"/>
                    <a:pt x="172" y="5"/>
                  </a:cubicBezTo>
                  <a:cubicBezTo>
                    <a:pt x="190" y="0"/>
                    <a:pt x="208" y="10"/>
                    <a:pt x="215" y="27"/>
                  </a:cubicBezTo>
                  <a:cubicBezTo>
                    <a:pt x="222" y="45"/>
                    <a:pt x="217" y="66"/>
                    <a:pt x="199" y="73"/>
                  </a:cubicBezTo>
                  <a:cubicBezTo>
                    <a:pt x="147" y="91"/>
                    <a:pt x="94" y="107"/>
                    <a:pt x="42" y="1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38" name="Freeform 329">
              <a:extLst>
                <a:ext uri="{FF2B5EF4-FFF2-40B4-BE49-F238E27FC236}">
                  <a16:creationId xmlns:a16="http://schemas.microsoft.com/office/drawing/2014/main" id="{A5FB883C-1356-E125-0FFE-08529B4082E2}"/>
                </a:ext>
              </a:extLst>
            </p:cNvPr>
            <p:cNvSpPr>
              <a:spLocks/>
            </p:cNvSpPr>
            <p:nvPr/>
          </p:nvSpPr>
          <p:spPr bwMode="auto">
            <a:xfrm>
              <a:off x="6259547" y="3267520"/>
              <a:ext cx="127777" cy="57669"/>
            </a:xfrm>
            <a:custGeom>
              <a:avLst/>
              <a:gdLst>
                <a:gd name="T0" fmla="*/ 40 w 225"/>
                <a:gd name="T1" fmla="*/ 0 h 102"/>
                <a:gd name="T2" fmla="*/ 195 w 225"/>
                <a:gd name="T3" fmla="*/ 28 h 102"/>
                <a:gd name="T4" fmla="*/ 221 w 225"/>
                <a:gd name="T5" fmla="*/ 70 h 102"/>
                <a:gd name="T6" fmla="*/ 180 w 225"/>
                <a:gd name="T7" fmla="*/ 99 h 102"/>
                <a:gd name="T8" fmla="*/ 31 w 225"/>
                <a:gd name="T9" fmla="*/ 75 h 102"/>
                <a:gd name="T10" fmla="*/ 2 w 225"/>
                <a:gd name="T11" fmla="*/ 34 h 102"/>
                <a:gd name="T12" fmla="*/ 40 w 225"/>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225" h="102">
                  <a:moveTo>
                    <a:pt x="40" y="0"/>
                  </a:moveTo>
                  <a:cubicBezTo>
                    <a:pt x="92" y="9"/>
                    <a:pt x="143" y="17"/>
                    <a:pt x="195" y="28"/>
                  </a:cubicBezTo>
                  <a:cubicBezTo>
                    <a:pt x="214" y="32"/>
                    <a:pt x="225" y="52"/>
                    <a:pt x="221" y="70"/>
                  </a:cubicBezTo>
                  <a:cubicBezTo>
                    <a:pt x="217" y="89"/>
                    <a:pt x="200" y="102"/>
                    <a:pt x="180" y="99"/>
                  </a:cubicBezTo>
                  <a:cubicBezTo>
                    <a:pt x="130" y="92"/>
                    <a:pt x="81" y="84"/>
                    <a:pt x="31" y="75"/>
                  </a:cubicBezTo>
                  <a:cubicBezTo>
                    <a:pt x="11" y="71"/>
                    <a:pt x="0" y="54"/>
                    <a:pt x="2" y="34"/>
                  </a:cubicBezTo>
                  <a:cubicBezTo>
                    <a:pt x="4" y="15"/>
                    <a:pt x="20" y="2"/>
                    <a:pt x="4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39" name="Freeform 330">
              <a:extLst>
                <a:ext uri="{FF2B5EF4-FFF2-40B4-BE49-F238E27FC236}">
                  <a16:creationId xmlns:a16="http://schemas.microsoft.com/office/drawing/2014/main" id="{78FA1D2C-EEF6-7E0F-D1E0-2A8C26FD5EF2}"/>
                </a:ext>
              </a:extLst>
            </p:cNvPr>
            <p:cNvSpPr>
              <a:spLocks/>
            </p:cNvSpPr>
            <p:nvPr/>
          </p:nvSpPr>
          <p:spPr bwMode="auto">
            <a:xfrm>
              <a:off x="6421624" y="3301067"/>
              <a:ext cx="115715" cy="88577"/>
            </a:xfrm>
            <a:custGeom>
              <a:avLst/>
              <a:gdLst>
                <a:gd name="T0" fmla="*/ 172 w 204"/>
                <a:gd name="T1" fmla="*/ 156 h 156"/>
                <a:gd name="T2" fmla="*/ 143 w 204"/>
                <a:gd name="T3" fmla="*/ 142 h 156"/>
                <a:gd name="T4" fmla="*/ 37 w 204"/>
                <a:gd name="T5" fmla="*/ 80 h 156"/>
                <a:gd name="T6" fmla="*/ 7 w 204"/>
                <a:gd name="T7" fmla="*/ 30 h 156"/>
                <a:gd name="T8" fmla="*/ 64 w 204"/>
                <a:gd name="T9" fmla="*/ 10 h 156"/>
                <a:gd name="T10" fmla="*/ 193 w 204"/>
                <a:gd name="T11" fmla="*/ 88 h 156"/>
                <a:gd name="T12" fmla="*/ 201 w 204"/>
                <a:gd name="T13" fmla="*/ 130 h 156"/>
                <a:gd name="T14" fmla="*/ 172 w 204"/>
                <a:gd name="T15" fmla="*/ 15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56">
                  <a:moveTo>
                    <a:pt x="172" y="156"/>
                  </a:moveTo>
                  <a:cubicBezTo>
                    <a:pt x="160" y="150"/>
                    <a:pt x="149" y="148"/>
                    <a:pt x="143" y="142"/>
                  </a:cubicBezTo>
                  <a:cubicBezTo>
                    <a:pt x="114" y="110"/>
                    <a:pt x="76" y="95"/>
                    <a:pt x="37" y="80"/>
                  </a:cubicBezTo>
                  <a:cubicBezTo>
                    <a:pt x="11" y="69"/>
                    <a:pt x="0" y="51"/>
                    <a:pt x="7" y="30"/>
                  </a:cubicBezTo>
                  <a:cubicBezTo>
                    <a:pt x="15" y="8"/>
                    <a:pt x="36" y="0"/>
                    <a:pt x="64" y="10"/>
                  </a:cubicBezTo>
                  <a:cubicBezTo>
                    <a:pt x="111" y="28"/>
                    <a:pt x="159" y="48"/>
                    <a:pt x="193" y="88"/>
                  </a:cubicBezTo>
                  <a:cubicBezTo>
                    <a:pt x="201" y="98"/>
                    <a:pt x="204" y="117"/>
                    <a:pt x="201" y="130"/>
                  </a:cubicBezTo>
                  <a:cubicBezTo>
                    <a:pt x="198" y="140"/>
                    <a:pt x="182" y="147"/>
                    <a:pt x="172" y="15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40" name="Freeform 331">
              <a:extLst>
                <a:ext uri="{FF2B5EF4-FFF2-40B4-BE49-F238E27FC236}">
                  <a16:creationId xmlns:a16="http://schemas.microsoft.com/office/drawing/2014/main" id="{AA558B76-AEF4-AD1B-ED5E-1225CB99FE62}"/>
                </a:ext>
              </a:extLst>
            </p:cNvPr>
            <p:cNvSpPr>
              <a:spLocks/>
            </p:cNvSpPr>
            <p:nvPr/>
          </p:nvSpPr>
          <p:spPr bwMode="auto">
            <a:xfrm>
              <a:off x="5757109" y="3252067"/>
              <a:ext cx="126646" cy="52392"/>
            </a:xfrm>
            <a:custGeom>
              <a:avLst/>
              <a:gdLst>
                <a:gd name="T0" fmla="*/ 177 w 223"/>
                <a:gd name="T1" fmla="*/ 0 h 92"/>
                <a:gd name="T2" fmla="*/ 210 w 223"/>
                <a:gd name="T3" fmla="*/ 12 h 92"/>
                <a:gd name="T4" fmla="*/ 220 w 223"/>
                <a:gd name="T5" fmla="*/ 49 h 92"/>
                <a:gd name="T6" fmla="*/ 191 w 223"/>
                <a:gd name="T7" fmla="*/ 74 h 92"/>
                <a:gd name="T8" fmla="*/ 44 w 223"/>
                <a:gd name="T9" fmla="*/ 90 h 92"/>
                <a:gd name="T10" fmla="*/ 3 w 223"/>
                <a:gd name="T11" fmla="*/ 59 h 92"/>
                <a:gd name="T12" fmla="*/ 36 w 223"/>
                <a:gd name="T13" fmla="*/ 16 h 92"/>
                <a:gd name="T14" fmla="*/ 177 w 223"/>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 h="92">
                  <a:moveTo>
                    <a:pt x="177" y="0"/>
                  </a:moveTo>
                  <a:cubicBezTo>
                    <a:pt x="186" y="3"/>
                    <a:pt x="202" y="3"/>
                    <a:pt x="210" y="12"/>
                  </a:cubicBezTo>
                  <a:cubicBezTo>
                    <a:pt x="218" y="20"/>
                    <a:pt x="223" y="38"/>
                    <a:pt x="220" y="49"/>
                  </a:cubicBezTo>
                  <a:cubicBezTo>
                    <a:pt x="217" y="60"/>
                    <a:pt x="202" y="73"/>
                    <a:pt x="191" y="74"/>
                  </a:cubicBezTo>
                  <a:cubicBezTo>
                    <a:pt x="143" y="81"/>
                    <a:pt x="93" y="85"/>
                    <a:pt x="44" y="90"/>
                  </a:cubicBezTo>
                  <a:cubicBezTo>
                    <a:pt x="22" y="92"/>
                    <a:pt x="6" y="79"/>
                    <a:pt x="3" y="59"/>
                  </a:cubicBezTo>
                  <a:cubicBezTo>
                    <a:pt x="0" y="38"/>
                    <a:pt x="13" y="19"/>
                    <a:pt x="36" y="16"/>
                  </a:cubicBezTo>
                  <a:cubicBezTo>
                    <a:pt x="81" y="10"/>
                    <a:pt x="126" y="6"/>
                    <a:pt x="17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41" name="Freeform 332">
              <a:extLst>
                <a:ext uri="{FF2B5EF4-FFF2-40B4-BE49-F238E27FC236}">
                  <a16:creationId xmlns:a16="http://schemas.microsoft.com/office/drawing/2014/main" id="{07F6AC1F-4422-A8FD-70EA-85632FB16B85}"/>
                </a:ext>
              </a:extLst>
            </p:cNvPr>
            <p:cNvSpPr>
              <a:spLocks/>
            </p:cNvSpPr>
            <p:nvPr/>
          </p:nvSpPr>
          <p:spPr bwMode="auto">
            <a:xfrm>
              <a:off x="6093324" y="3254328"/>
              <a:ext cx="127023" cy="48246"/>
            </a:xfrm>
            <a:custGeom>
              <a:avLst/>
              <a:gdLst>
                <a:gd name="T0" fmla="*/ 113 w 224"/>
                <a:gd name="T1" fmla="*/ 76 h 85"/>
                <a:gd name="T2" fmla="*/ 42 w 224"/>
                <a:gd name="T3" fmla="*/ 76 h 85"/>
                <a:gd name="T4" fmla="*/ 0 w 224"/>
                <a:gd name="T5" fmla="*/ 37 h 85"/>
                <a:gd name="T6" fmla="*/ 44 w 224"/>
                <a:gd name="T7" fmla="*/ 2 h 85"/>
                <a:gd name="T8" fmla="*/ 179 w 224"/>
                <a:gd name="T9" fmla="*/ 9 h 85"/>
                <a:gd name="T10" fmla="*/ 222 w 224"/>
                <a:gd name="T11" fmla="*/ 51 h 85"/>
                <a:gd name="T12" fmla="*/ 172 w 224"/>
                <a:gd name="T13" fmla="*/ 83 h 85"/>
                <a:gd name="T14" fmla="*/ 113 w 224"/>
                <a:gd name="T15" fmla="*/ 79 h 85"/>
                <a:gd name="T16" fmla="*/ 113 w 224"/>
                <a:gd name="T17" fmla="*/ 7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85">
                  <a:moveTo>
                    <a:pt x="113" y="76"/>
                  </a:moveTo>
                  <a:cubicBezTo>
                    <a:pt x="89" y="76"/>
                    <a:pt x="66" y="76"/>
                    <a:pt x="42" y="76"/>
                  </a:cubicBezTo>
                  <a:cubicBezTo>
                    <a:pt x="16" y="75"/>
                    <a:pt x="0" y="60"/>
                    <a:pt x="0" y="37"/>
                  </a:cubicBezTo>
                  <a:cubicBezTo>
                    <a:pt x="1" y="14"/>
                    <a:pt x="17" y="0"/>
                    <a:pt x="44" y="2"/>
                  </a:cubicBezTo>
                  <a:cubicBezTo>
                    <a:pt x="89" y="4"/>
                    <a:pt x="134" y="6"/>
                    <a:pt x="179" y="9"/>
                  </a:cubicBezTo>
                  <a:cubicBezTo>
                    <a:pt x="208" y="11"/>
                    <a:pt x="224" y="27"/>
                    <a:pt x="222" y="51"/>
                  </a:cubicBezTo>
                  <a:cubicBezTo>
                    <a:pt x="219" y="73"/>
                    <a:pt x="201" y="85"/>
                    <a:pt x="172" y="83"/>
                  </a:cubicBezTo>
                  <a:cubicBezTo>
                    <a:pt x="152" y="81"/>
                    <a:pt x="133" y="80"/>
                    <a:pt x="113" y="79"/>
                  </a:cubicBezTo>
                  <a:cubicBezTo>
                    <a:pt x="113" y="78"/>
                    <a:pt x="113" y="77"/>
                    <a:pt x="113" y="7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grpSp>
      <p:sp>
        <p:nvSpPr>
          <p:cNvPr id="42" name="Rectangle: Rounded Corners 41">
            <a:extLst>
              <a:ext uri="{FF2B5EF4-FFF2-40B4-BE49-F238E27FC236}">
                <a16:creationId xmlns:a16="http://schemas.microsoft.com/office/drawing/2014/main" id="{8605EF0E-8679-502B-B307-FBA5CDCD97FF}"/>
              </a:ext>
            </a:extLst>
          </p:cNvPr>
          <p:cNvSpPr/>
          <p:nvPr/>
        </p:nvSpPr>
        <p:spPr>
          <a:xfrm>
            <a:off x="4871747" y="2016693"/>
            <a:ext cx="5580000" cy="20986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mj-lt"/>
            </a:endParaRPr>
          </a:p>
        </p:txBody>
      </p:sp>
      <p:sp>
        <p:nvSpPr>
          <p:cNvPr id="43" name="Rectangle: Rounded Corners 42">
            <a:extLst>
              <a:ext uri="{FF2B5EF4-FFF2-40B4-BE49-F238E27FC236}">
                <a16:creationId xmlns:a16="http://schemas.microsoft.com/office/drawing/2014/main" id="{B92D8B93-CC5D-C008-00B4-62C42558BD2C}"/>
              </a:ext>
            </a:extLst>
          </p:cNvPr>
          <p:cNvSpPr/>
          <p:nvPr/>
        </p:nvSpPr>
        <p:spPr>
          <a:xfrm>
            <a:off x="4871747" y="2819267"/>
            <a:ext cx="4572000" cy="209863"/>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2"/>
              </a:solidFill>
              <a:latin typeface="+mj-lt"/>
            </a:endParaRPr>
          </a:p>
        </p:txBody>
      </p:sp>
      <p:sp>
        <p:nvSpPr>
          <p:cNvPr id="44" name="Rectangle: Rounded Corners 43">
            <a:extLst>
              <a:ext uri="{FF2B5EF4-FFF2-40B4-BE49-F238E27FC236}">
                <a16:creationId xmlns:a16="http://schemas.microsoft.com/office/drawing/2014/main" id="{B1AE403E-AB13-572C-B630-0B9170A1090D}"/>
              </a:ext>
            </a:extLst>
          </p:cNvPr>
          <p:cNvSpPr/>
          <p:nvPr/>
        </p:nvSpPr>
        <p:spPr>
          <a:xfrm>
            <a:off x="4871747" y="3452630"/>
            <a:ext cx="4032000" cy="209862"/>
          </a:xfrm>
          <a:prstGeom prst="roundRect">
            <a:avLst>
              <a:gd name="adj" fmla="val 50000"/>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mj-lt"/>
            </a:endParaRPr>
          </a:p>
        </p:txBody>
      </p:sp>
      <p:sp>
        <p:nvSpPr>
          <p:cNvPr id="45" name="Rectangle: Rounded Corners 44">
            <a:extLst>
              <a:ext uri="{FF2B5EF4-FFF2-40B4-BE49-F238E27FC236}">
                <a16:creationId xmlns:a16="http://schemas.microsoft.com/office/drawing/2014/main" id="{6B4DB99A-0BB3-F7BE-E8C0-F0FE7A3A5695}"/>
              </a:ext>
            </a:extLst>
          </p:cNvPr>
          <p:cNvSpPr/>
          <p:nvPr/>
        </p:nvSpPr>
        <p:spPr>
          <a:xfrm>
            <a:off x="4870109" y="4101348"/>
            <a:ext cx="3888000" cy="209862"/>
          </a:xfrm>
          <a:prstGeom prst="roundRect">
            <a:avLst>
              <a:gd name="adj" fmla="val 50000"/>
            </a:avLst>
          </a:prstGeom>
          <a:solidFill>
            <a:srgbClr val="939A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mj-lt"/>
            </a:endParaRPr>
          </a:p>
        </p:txBody>
      </p:sp>
      <p:sp>
        <p:nvSpPr>
          <p:cNvPr id="46" name="Rectangle: Rounded Corners 45">
            <a:extLst>
              <a:ext uri="{FF2B5EF4-FFF2-40B4-BE49-F238E27FC236}">
                <a16:creationId xmlns:a16="http://schemas.microsoft.com/office/drawing/2014/main" id="{56887DFE-F353-475A-CC2D-912C2FE4A2E1}"/>
              </a:ext>
            </a:extLst>
          </p:cNvPr>
          <p:cNvSpPr/>
          <p:nvPr/>
        </p:nvSpPr>
        <p:spPr>
          <a:xfrm>
            <a:off x="4870109" y="4762975"/>
            <a:ext cx="3780000" cy="209862"/>
          </a:xfrm>
          <a:prstGeom prst="roundRect">
            <a:avLst>
              <a:gd name="adj" fmla="val 50000"/>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mj-lt"/>
            </a:endParaRPr>
          </a:p>
        </p:txBody>
      </p:sp>
      <p:sp>
        <p:nvSpPr>
          <p:cNvPr id="47" name="Rectangle: Rounded Corners 46">
            <a:extLst>
              <a:ext uri="{FF2B5EF4-FFF2-40B4-BE49-F238E27FC236}">
                <a16:creationId xmlns:a16="http://schemas.microsoft.com/office/drawing/2014/main" id="{DE4CD0B1-EDC5-B876-0E29-2E120A592FDC}"/>
              </a:ext>
            </a:extLst>
          </p:cNvPr>
          <p:cNvSpPr/>
          <p:nvPr/>
        </p:nvSpPr>
        <p:spPr>
          <a:xfrm>
            <a:off x="4888004" y="5403701"/>
            <a:ext cx="2448000" cy="208583"/>
          </a:xfrm>
          <a:prstGeom prst="roundRect">
            <a:avLst>
              <a:gd name="adj" fmla="val 50000"/>
            </a:avLst>
          </a:prstGeom>
          <a:solidFill>
            <a:srgbClr val="CCC5B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mj-lt"/>
            </a:endParaRPr>
          </a:p>
        </p:txBody>
      </p:sp>
      <p:sp>
        <p:nvSpPr>
          <p:cNvPr id="48" name="Oval 47">
            <a:extLst>
              <a:ext uri="{FF2B5EF4-FFF2-40B4-BE49-F238E27FC236}">
                <a16:creationId xmlns:a16="http://schemas.microsoft.com/office/drawing/2014/main" id="{7CF6A805-86B6-C3CF-7237-7A077B2C88B1}"/>
              </a:ext>
            </a:extLst>
          </p:cNvPr>
          <p:cNvSpPr/>
          <p:nvPr/>
        </p:nvSpPr>
        <p:spPr>
          <a:xfrm>
            <a:off x="254440" y="2677000"/>
            <a:ext cx="494594" cy="490379"/>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49" name="Freeform 6">
            <a:extLst>
              <a:ext uri="{FF2B5EF4-FFF2-40B4-BE49-F238E27FC236}">
                <a16:creationId xmlns:a16="http://schemas.microsoft.com/office/drawing/2014/main" id="{097CAAE4-CF4B-57F3-F959-C873EACFA15E}"/>
              </a:ext>
            </a:extLst>
          </p:cNvPr>
          <p:cNvSpPr>
            <a:spLocks noEditPoints="1"/>
          </p:cNvSpPr>
          <p:nvPr/>
        </p:nvSpPr>
        <p:spPr bwMode="auto">
          <a:xfrm>
            <a:off x="361570" y="2707173"/>
            <a:ext cx="271104" cy="431864"/>
          </a:xfrm>
          <a:custGeom>
            <a:avLst/>
            <a:gdLst>
              <a:gd name="T0" fmla="*/ 262 w 434"/>
              <a:gd name="T1" fmla="*/ 108 h 691"/>
              <a:gd name="T2" fmla="*/ 164 w 434"/>
              <a:gd name="T3" fmla="*/ 66 h 691"/>
              <a:gd name="T4" fmla="*/ 29 w 434"/>
              <a:gd name="T5" fmla="*/ 218 h 691"/>
              <a:gd name="T6" fmla="*/ 5 w 434"/>
              <a:gd name="T7" fmla="*/ 384 h 691"/>
              <a:gd name="T8" fmla="*/ 59 w 434"/>
              <a:gd name="T9" fmla="*/ 394 h 691"/>
              <a:gd name="T10" fmla="*/ 89 w 434"/>
              <a:gd name="T11" fmla="*/ 499 h 691"/>
              <a:gd name="T12" fmla="*/ 163 w 434"/>
              <a:gd name="T13" fmla="*/ 682 h 691"/>
              <a:gd name="T14" fmla="*/ 217 w 434"/>
              <a:gd name="T15" fmla="*/ 677 h 691"/>
              <a:gd name="T16" fmla="*/ 271 w 434"/>
              <a:gd name="T17" fmla="*/ 682 h 691"/>
              <a:gd name="T18" fmla="*/ 352 w 434"/>
              <a:gd name="T19" fmla="*/ 487 h 691"/>
              <a:gd name="T20" fmla="*/ 375 w 434"/>
              <a:gd name="T21" fmla="*/ 394 h 691"/>
              <a:gd name="T22" fmla="*/ 429 w 434"/>
              <a:gd name="T23" fmla="*/ 384 h 691"/>
              <a:gd name="T24" fmla="*/ 404 w 434"/>
              <a:gd name="T25" fmla="*/ 218 h 691"/>
              <a:gd name="T26" fmla="*/ 217 w 434"/>
              <a:gd name="T27" fmla="*/ 120 h 691"/>
              <a:gd name="T28" fmla="*/ 418 w 434"/>
              <a:gd name="T29" fmla="*/ 380 h 691"/>
              <a:gd name="T30" fmla="*/ 379 w 434"/>
              <a:gd name="T31" fmla="*/ 379 h 691"/>
              <a:gd name="T32" fmla="*/ 369 w 434"/>
              <a:gd name="T33" fmla="*/ 276 h 691"/>
              <a:gd name="T34" fmla="*/ 324 w 434"/>
              <a:gd name="T35" fmla="*/ 189 h 691"/>
              <a:gd name="T36" fmla="*/ 340 w 434"/>
              <a:gd name="T37" fmla="*/ 235 h 691"/>
              <a:gd name="T38" fmla="*/ 343 w 434"/>
              <a:gd name="T39" fmla="*/ 252 h 691"/>
              <a:gd name="T40" fmla="*/ 344 w 434"/>
              <a:gd name="T41" fmla="*/ 255 h 691"/>
              <a:gd name="T42" fmla="*/ 363 w 434"/>
              <a:gd name="T43" fmla="*/ 385 h 691"/>
              <a:gd name="T44" fmla="*/ 363 w 434"/>
              <a:gd name="T45" fmla="*/ 387 h 691"/>
              <a:gd name="T46" fmla="*/ 363 w 434"/>
              <a:gd name="T47" fmla="*/ 388 h 691"/>
              <a:gd name="T48" fmla="*/ 335 w 434"/>
              <a:gd name="T49" fmla="*/ 492 h 691"/>
              <a:gd name="T50" fmla="*/ 263 w 434"/>
              <a:gd name="T51" fmla="*/ 673 h 691"/>
              <a:gd name="T52" fmla="*/ 225 w 434"/>
              <a:gd name="T53" fmla="*/ 667 h 691"/>
              <a:gd name="T54" fmla="*/ 217 w 434"/>
              <a:gd name="T55" fmla="*/ 394 h 691"/>
              <a:gd name="T56" fmla="*/ 209 w 434"/>
              <a:gd name="T57" fmla="*/ 667 h 691"/>
              <a:gd name="T58" fmla="*/ 171 w 434"/>
              <a:gd name="T59" fmla="*/ 673 h 691"/>
              <a:gd name="T60" fmla="*/ 93 w 434"/>
              <a:gd name="T61" fmla="*/ 481 h 691"/>
              <a:gd name="T62" fmla="*/ 71 w 434"/>
              <a:gd name="T63" fmla="*/ 388 h 691"/>
              <a:gd name="T64" fmla="*/ 71 w 434"/>
              <a:gd name="T65" fmla="*/ 387 h 691"/>
              <a:gd name="T66" fmla="*/ 71 w 434"/>
              <a:gd name="T67" fmla="*/ 386 h 691"/>
              <a:gd name="T68" fmla="*/ 86 w 434"/>
              <a:gd name="T69" fmla="*/ 262 h 691"/>
              <a:gd name="T70" fmla="*/ 91 w 434"/>
              <a:gd name="T71" fmla="*/ 252 h 691"/>
              <a:gd name="T72" fmla="*/ 118 w 434"/>
              <a:gd name="T73" fmla="*/ 189 h 691"/>
              <a:gd name="T74" fmla="*/ 79 w 434"/>
              <a:gd name="T75" fmla="*/ 250 h 691"/>
              <a:gd name="T76" fmla="*/ 55 w 434"/>
              <a:gd name="T77" fmla="*/ 379 h 691"/>
              <a:gd name="T78" fmla="*/ 23 w 434"/>
              <a:gd name="T79" fmla="*/ 389 h 691"/>
              <a:gd name="T80" fmla="*/ 12 w 434"/>
              <a:gd name="T81" fmla="*/ 359 h 691"/>
              <a:gd name="T82" fmla="*/ 179 w 434"/>
              <a:gd name="T83" fmla="*/ 118 h 691"/>
              <a:gd name="T84" fmla="*/ 333 w 434"/>
              <a:gd name="T85" fmla="*/ 149 h 691"/>
              <a:gd name="T86" fmla="*/ 422 w 434"/>
              <a:gd name="T87" fmla="*/ 36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4" h="691">
                <a:moveTo>
                  <a:pt x="404" y="218"/>
                </a:moveTo>
                <a:cubicBezTo>
                  <a:pt x="388" y="182"/>
                  <a:pt x="366" y="156"/>
                  <a:pt x="340" y="139"/>
                </a:cubicBezTo>
                <a:cubicBezTo>
                  <a:pt x="316" y="123"/>
                  <a:pt x="290" y="113"/>
                  <a:pt x="262" y="108"/>
                </a:cubicBezTo>
                <a:cubicBezTo>
                  <a:pt x="268" y="95"/>
                  <a:pt x="270" y="80"/>
                  <a:pt x="270" y="66"/>
                </a:cubicBezTo>
                <a:cubicBezTo>
                  <a:pt x="270" y="29"/>
                  <a:pt x="254" y="0"/>
                  <a:pt x="217" y="0"/>
                </a:cubicBezTo>
                <a:cubicBezTo>
                  <a:pt x="180" y="0"/>
                  <a:pt x="164" y="29"/>
                  <a:pt x="164" y="66"/>
                </a:cubicBezTo>
                <a:cubicBezTo>
                  <a:pt x="164" y="80"/>
                  <a:pt x="165" y="95"/>
                  <a:pt x="172" y="108"/>
                </a:cubicBezTo>
                <a:cubicBezTo>
                  <a:pt x="144" y="113"/>
                  <a:pt x="117" y="123"/>
                  <a:pt x="94" y="139"/>
                </a:cubicBezTo>
                <a:cubicBezTo>
                  <a:pt x="68" y="156"/>
                  <a:pt x="46" y="182"/>
                  <a:pt x="29" y="218"/>
                </a:cubicBezTo>
                <a:cubicBezTo>
                  <a:pt x="12" y="256"/>
                  <a:pt x="2" y="302"/>
                  <a:pt x="0" y="358"/>
                </a:cubicBezTo>
                <a:cubicBezTo>
                  <a:pt x="0" y="359"/>
                  <a:pt x="0" y="360"/>
                  <a:pt x="0" y="361"/>
                </a:cubicBezTo>
                <a:cubicBezTo>
                  <a:pt x="0" y="370"/>
                  <a:pt x="2" y="378"/>
                  <a:pt x="5" y="384"/>
                </a:cubicBezTo>
                <a:cubicBezTo>
                  <a:pt x="7" y="391"/>
                  <a:pt x="11" y="396"/>
                  <a:pt x="16" y="399"/>
                </a:cubicBezTo>
                <a:cubicBezTo>
                  <a:pt x="21" y="403"/>
                  <a:pt x="28" y="405"/>
                  <a:pt x="34" y="405"/>
                </a:cubicBezTo>
                <a:cubicBezTo>
                  <a:pt x="43" y="405"/>
                  <a:pt x="52" y="401"/>
                  <a:pt x="59" y="394"/>
                </a:cubicBezTo>
                <a:cubicBezTo>
                  <a:pt x="58" y="397"/>
                  <a:pt x="58" y="400"/>
                  <a:pt x="58" y="403"/>
                </a:cubicBezTo>
                <a:cubicBezTo>
                  <a:pt x="58" y="427"/>
                  <a:pt x="63" y="446"/>
                  <a:pt x="70" y="462"/>
                </a:cubicBezTo>
                <a:cubicBezTo>
                  <a:pt x="75" y="475"/>
                  <a:pt x="82" y="487"/>
                  <a:pt x="89" y="499"/>
                </a:cubicBezTo>
                <a:cubicBezTo>
                  <a:pt x="100" y="517"/>
                  <a:pt x="112" y="535"/>
                  <a:pt x="122" y="560"/>
                </a:cubicBezTo>
                <a:cubicBezTo>
                  <a:pt x="133" y="585"/>
                  <a:pt x="143" y="615"/>
                  <a:pt x="149" y="657"/>
                </a:cubicBezTo>
                <a:cubicBezTo>
                  <a:pt x="150" y="668"/>
                  <a:pt x="156" y="677"/>
                  <a:pt x="163" y="682"/>
                </a:cubicBezTo>
                <a:cubicBezTo>
                  <a:pt x="171" y="688"/>
                  <a:pt x="180" y="691"/>
                  <a:pt x="188" y="691"/>
                </a:cubicBezTo>
                <a:cubicBezTo>
                  <a:pt x="197" y="691"/>
                  <a:pt x="205" y="688"/>
                  <a:pt x="212" y="682"/>
                </a:cubicBezTo>
                <a:cubicBezTo>
                  <a:pt x="214" y="681"/>
                  <a:pt x="216" y="679"/>
                  <a:pt x="217" y="677"/>
                </a:cubicBezTo>
                <a:cubicBezTo>
                  <a:pt x="220" y="681"/>
                  <a:pt x="223" y="684"/>
                  <a:pt x="227" y="686"/>
                </a:cubicBezTo>
                <a:cubicBezTo>
                  <a:pt x="233" y="689"/>
                  <a:pt x="239" y="691"/>
                  <a:pt x="246" y="691"/>
                </a:cubicBezTo>
                <a:cubicBezTo>
                  <a:pt x="254" y="691"/>
                  <a:pt x="263" y="688"/>
                  <a:pt x="271" y="682"/>
                </a:cubicBezTo>
                <a:cubicBezTo>
                  <a:pt x="278" y="677"/>
                  <a:pt x="284" y="668"/>
                  <a:pt x="285" y="657"/>
                </a:cubicBezTo>
                <a:cubicBezTo>
                  <a:pt x="290" y="620"/>
                  <a:pt x="299" y="592"/>
                  <a:pt x="308" y="568"/>
                </a:cubicBezTo>
                <a:cubicBezTo>
                  <a:pt x="322" y="534"/>
                  <a:pt x="338" y="510"/>
                  <a:pt x="352" y="487"/>
                </a:cubicBezTo>
                <a:cubicBezTo>
                  <a:pt x="359" y="475"/>
                  <a:pt x="364" y="463"/>
                  <a:pt x="369" y="449"/>
                </a:cubicBezTo>
                <a:cubicBezTo>
                  <a:pt x="373" y="436"/>
                  <a:pt x="375" y="421"/>
                  <a:pt x="375" y="403"/>
                </a:cubicBezTo>
                <a:cubicBezTo>
                  <a:pt x="375" y="400"/>
                  <a:pt x="375" y="397"/>
                  <a:pt x="375" y="394"/>
                </a:cubicBezTo>
                <a:cubicBezTo>
                  <a:pt x="382" y="401"/>
                  <a:pt x="391" y="405"/>
                  <a:pt x="400" y="405"/>
                </a:cubicBezTo>
                <a:cubicBezTo>
                  <a:pt x="406" y="405"/>
                  <a:pt x="412" y="403"/>
                  <a:pt x="418" y="399"/>
                </a:cubicBezTo>
                <a:cubicBezTo>
                  <a:pt x="422" y="396"/>
                  <a:pt x="426" y="391"/>
                  <a:pt x="429" y="384"/>
                </a:cubicBezTo>
                <a:cubicBezTo>
                  <a:pt x="432" y="378"/>
                  <a:pt x="434" y="370"/>
                  <a:pt x="434" y="361"/>
                </a:cubicBezTo>
                <a:cubicBezTo>
                  <a:pt x="434" y="360"/>
                  <a:pt x="434" y="359"/>
                  <a:pt x="434" y="358"/>
                </a:cubicBezTo>
                <a:cubicBezTo>
                  <a:pt x="432" y="302"/>
                  <a:pt x="422" y="256"/>
                  <a:pt x="404" y="218"/>
                </a:cubicBezTo>
                <a:close/>
                <a:moveTo>
                  <a:pt x="217" y="12"/>
                </a:moveTo>
                <a:cubicBezTo>
                  <a:pt x="247" y="12"/>
                  <a:pt x="258" y="36"/>
                  <a:pt x="258" y="66"/>
                </a:cubicBezTo>
                <a:cubicBezTo>
                  <a:pt x="258" y="99"/>
                  <a:pt x="249" y="120"/>
                  <a:pt x="217" y="120"/>
                </a:cubicBezTo>
                <a:cubicBezTo>
                  <a:pt x="185" y="120"/>
                  <a:pt x="176" y="99"/>
                  <a:pt x="176" y="66"/>
                </a:cubicBezTo>
                <a:cubicBezTo>
                  <a:pt x="176" y="36"/>
                  <a:pt x="187" y="12"/>
                  <a:pt x="217" y="12"/>
                </a:cubicBezTo>
                <a:close/>
                <a:moveTo>
                  <a:pt x="418" y="380"/>
                </a:moveTo>
                <a:cubicBezTo>
                  <a:pt x="416" y="384"/>
                  <a:pt x="414" y="387"/>
                  <a:pt x="411" y="389"/>
                </a:cubicBezTo>
                <a:cubicBezTo>
                  <a:pt x="408" y="391"/>
                  <a:pt x="404" y="393"/>
                  <a:pt x="400" y="393"/>
                </a:cubicBezTo>
                <a:cubicBezTo>
                  <a:pt x="392" y="393"/>
                  <a:pt x="383" y="388"/>
                  <a:pt x="379" y="379"/>
                </a:cubicBezTo>
                <a:cubicBezTo>
                  <a:pt x="378" y="379"/>
                  <a:pt x="378" y="379"/>
                  <a:pt x="378" y="379"/>
                </a:cubicBezTo>
                <a:cubicBezTo>
                  <a:pt x="382" y="366"/>
                  <a:pt x="383" y="354"/>
                  <a:pt x="383" y="343"/>
                </a:cubicBezTo>
                <a:cubicBezTo>
                  <a:pt x="383" y="317"/>
                  <a:pt x="376" y="293"/>
                  <a:pt x="369" y="276"/>
                </a:cubicBezTo>
                <a:cubicBezTo>
                  <a:pt x="363" y="263"/>
                  <a:pt x="357" y="253"/>
                  <a:pt x="355" y="250"/>
                </a:cubicBezTo>
                <a:cubicBezTo>
                  <a:pt x="355" y="246"/>
                  <a:pt x="354" y="240"/>
                  <a:pt x="351" y="231"/>
                </a:cubicBezTo>
                <a:cubicBezTo>
                  <a:pt x="347" y="219"/>
                  <a:pt x="339" y="204"/>
                  <a:pt x="324" y="189"/>
                </a:cubicBezTo>
                <a:cubicBezTo>
                  <a:pt x="322" y="187"/>
                  <a:pt x="318" y="187"/>
                  <a:pt x="316" y="189"/>
                </a:cubicBezTo>
                <a:cubicBezTo>
                  <a:pt x="313" y="192"/>
                  <a:pt x="313" y="195"/>
                  <a:pt x="316" y="198"/>
                </a:cubicBezTo>
                <a:cubicBezTo>
                  <a:pt x="329" y="211"/>
                  <a:pt x="336" y="225"/>
                  <a:pt x="340" y="235"/>
                </a:cubicBezTo>
                <a:cubicBezTo>
                  <a:pt x="341" y="240"/>
                  <a:pt x="342" y="244"/>
                  <a:pt x="342" y="247"/>
                </a:cubicBezTo>
                <a:cubicBezTo>
                  <a:pt x="343" y="248"/>
                  <a:pt x="343" y="250"/>
                  <a:pt x="343" y="250"/>
                </a:cubicBezTo>
                <a:cubicBezTo>
                  <a:pt x="343" y="251"/>
                  <a:pt x="343" y="252"/>
                  <a:pt x="343" y="252"/>
                </a:cubicBezTo>
                <a:cubicBezTo>
                  <a:pt x="343" y="252"/>
                  <a:pt x="343" y="252"/>
                  <a:pt x="343" y="252"/>
                </a:cubicBezTo>
                <a:cubicBezTo>
                  <a:pt x="343" y="253"/>
                  <a:pt x="343" y="254"/>
                  <a:pt x="344" y="255"/>
                </a:cubicBezTo>
                <a:cubicBezTo>
                  <a:pt x="344" y="255"/>
                  <a:pt x="344" y="255"/>
                  <a:pt x="344" y="255"/>
                </a:cubicBezTo>
                <a:cubicBezTo>
                  <a:pt x="345" y="256"/>
                  <a:pt x="352" y="266"/>
                  <a:pt x="358" y="282"/>
                </a:cubicBezTo>
                <a:cubicBezTo>
                  <a:pt x="365" y="298"/>
                  <a:pt x="371" y="320"/>
                  <a:pt x="371" y="343"/>
                </a:cubicBezTo>
                <a:cubicBezTo>
                  <a:pt x="371" y="357"/>
                  <a:pt x="369" y="371"/>
                  <a:pt x="363" y="385"/>
                </a:cubicBezTo>
                <a:cubicBezTo>
                  <a:pt x="363" y="385"/>
                  <a:pt x="363" y="385"/>
                  <a:pt x="363" y="385"/>
                </a:cubicBezTo>
                <a:cubicBezTo>
                  <a:pt x="363" y="386"/>
                  <a:pt x="363" y="386"/>
                  <a:pt x="363" y="386"/>
                </a:cubicBezTo>
                <a:cubicBezTo>
                  <a:pt x="363" y="386"/>
                  <a:pt x="363" y="386"/>
                  <a:pt x="363" y="387"/>
                </a:cubicBezTo>
                <a:cubicBezTo>
                  <a:pt x="363" y="387"/>
                  <a:pt x="363" y="387"/>
                  <a:pt x="363" y="387"/>
                </a:cubicBezTo>
                <a:cubicBezTo>
                  <a:pt x="363" y="387"/>
                  <a:pt x="363" y="388"/>
                  <a:pt x="363" y="388"/>
                </a:cubicBezTo>
                <a:cubicBezTo>
                  <a:pt x="363" y="388"/>
                  <a:pt x="363" y="388"/>
                  <a:pt x="363" y="388"/>
                </a:cubicBezTo>
                <a:cubicBezTo>
                  <a:pt x="363" y="393"/>
                  <a:pt x="363" y="398"/>
                  <a:pt x="363" y="403"/>
                </a:cubicBezTo>
                <a:cubicBezTo>
                  <a:pt x="363" y="425"/>
                  <a:pt x="359" y="442"/>
                  <a:pt x="353" y="458"/>
                </a:cubicBezTo>
                <a:cubicBezTo>
                  <a:pt x="348" y="469"/>
                  <a:pt x="342" y="480"/>
                  <a:pt x="335" y="492"/>
                </a:cubicBezTo>
                <a:cubicBezTo>
                  <a:pt x="324" y="510"/>
                  <a:pt x="312" y="529"/>
                  <a:pt x="300" y="555"/>
                </a:cubicBezTo>
                <a:cubicBezTo>
                  <a:pt x="289" y="581"/>
                  <a:pt x="279" y="613"/>
                  <a:pt x="273" y="656"/>
                </a:cubicBezTo>
                <a:cubicBezTo>
                  <a:pt x="272" y="663"/>
                  <a:pt x="268" y="669"/>
                  <a:pt x="263" y="673"/>
                </a:cubicBezTo>
                <a:cubicBezTo>
                  <a:pt x="258" y="677"/>
                  <a:pt x="252" y="679"/>
                  <a:pt x="246" y="679"/>
                </a:cubicBezTo>
                <a:cubicBezTo>
                  <a:pt x="239" y="679"/>
                  <a:pt x="234" y="677"/>
                  <a:pt x="230" y="673"/>
                </a:cubicBezTo>
                <a:cubicBezTo>
                  <a:pt x="228" y="672"/>
                  <a:pt x="226" y="669"/>
                  <a:pt x="225" y="667"/>
                </a:cubicBezTo>
                <a:cubicBezTo>
                  <a:pt x="224" y="664"/>
                  <a:pt x="223" y="661"/>
                  <a:pt x="223" y="657"/>
                </a:cubicBezTo>
                <a:cubicBezTo>
                  <a:pt x="223" y="400"/>
                  <a:pt x="223" y="400"/>
                  <a:pt x="223" y="400"/>
                </a:cubicBezTo>
                <a:cubicBezTo>
                  <a:pt x="223" y="396"/>
                  <a:pt x="220" y="394"/>
                  <a:pt x="217" y="394"/>
                </a:cubicBezTo>
                <a:cubicBezTo>
                  <a:pt x="214" y="394"/>
                  <a:pt x="211" y="396"/>
                  <a:pt x="211" y="400"/>
                </a:cubicBezTo>
                <a:cubicBezTo>
                  <a:pt x="211" y="657"/>
                  <a:pt x="211" y="657"/>
                  <a:pt x="211" y="657"/>
                </a:cubicBezTo>
                <a:cubicBezTo>
                  <a:pt x="211" y="661"/>
                  <a:pt x="210" y="664"/>
                  <a:pt x="209" y="667"/>
                </a:cubicBezTo>
                <a:cubicBezTo>
                  <a:pt x="207" y="671"/>
                  <a:pt x="204" y="674"/>
                  <a:pt x="201" y="676"/>
                </a:cubicBezTo>
                <a:cubicBezTo>
                  <a:pt x="197" y="678"/>
                  <a:pt x="193" y="679"/>
                  <a:pt x="188" y="679"/>
                </a:cubicBezTo>
                <a:cubicBezTo>
                  <a:pt x="182" y="679"/>
                  <a:pt x="176" y="677"/>
                  <a:pt x="171" y="673"/>
                </a:cubicBezTo>
                <a:cubicBezTo>
                  <a:pt x="165" y="669"/>
                  <a:pt x="162" y="663"/>
                  <a:pt x="161" y="656"/>
                </a:cubicBezTo>
                <a:cubicBezTo>
                  <a:pt x="155" y="618"/>
                  <a:pt x="147" y="588"/>
                  <a:pt x="137" y="564"/>
                </a:cubicBezTo>
                <a:cubicBezTo>
                  <a:pt x="123" y="528"/>
                  <a:pt x="106" y="504"/>
                  <a:pt x="93" y="481"/>
                </a:cubicBezTo>
                <a:cubicBezTo>
                  <a:pt x="86" y="469"/>
                  <a:pt x="81" y="458"/>
                  <a:pt x="77" y="446"/>
                </a:cubicBezTo>
                <a:cubicBezTo>
                  <a:pt x="73" y="433"/>
                  <a:pt x="70" y="420"/>
                  <a:pt x="70" y="403"/>
                </a:cubicBezTo>
                <a:cubicBezTo>
                  <a:pt x="70" y="398"/>
                  <a:pt x="71" y="393"/>
                  <a:pt x="71" y="388"/>
                </a:cubicBezTo>
                <a:cubicBezTo>
                  <a:pt x="71" y="388"/>
                  <a:pt x="71" y="388"/>
                  <a:pt x="71" y="388"/>
                </a:cubicBezTo>
                <a:cubicBezTo>
                  <a:pt x="71" y="388"/>
                  <a:pt x="71" y="388"/>
                  <a:pt x="71" y="387"/>
                </a:cubicBezTo>
                <a:cubicBezTo>
                  <a:pt x="71" y="387"/>
                  <a:pt x="71" y="387"/>
                  <a:pt x="71" y="387"/>
                </a:cubicBezTo>
                <a:cubicBezTo>
                  <a:pt x="71" y="387"/>
                  <a:pt x="71" y="387"/>
                  <a:pt x="71" y="386"/>
                </a:cubicBezTo>
                <a:cubicBezTo>
                  <a:pt x="71" y="386"/>
                  <a:pt x="71" y="386"/>
                  <a:pt x="71" y="386"/>
                </a:cubicBezTo>
                <a:cubicBezTo>
                  <a:pt x="71" y="386"/>
                  <a:pt x="71" y="386"/>
                  <a:pt x="71" y="386"/>
                </a:cubicBezTo>
                <a:cubicBezTo>
                  <a:pt x="65" y="371"/>
                  <a:pt x="62" y="357"/>
                  <a:pt x="62" y="343"/>
                </a:cubicBezTo>
                <a:cubicBezTo>
                  <a:pt x="62" y="319"/>
                  <a:pt x="69" y="297"/>
                  <a:pt x="76" y="281"/>
                </a:cubicBezTo>
                <a:cubicBezTo>
                  <a:pt x="80" y="273"/>
                  <a:pt x="83" y="266"/>
                  <a:pt x="86" y="262"/>
                </a:cubicBezTo>
                <a:cubicBezTo>
                  <a:pt x="87" y="260"/>
                  <a:pt x="88" y="258"/>
                  <a:pt x="89" y="257"/>
                </a:cubicBezTo>
                <a:cubicBezTo>
                  <a:pt x="89" y="256"/>
                  <a:pt x="90" y="255"/>
                  <a:pt x="90" y="255"/>
                </a:cubicBezTo>
                <a:cubicBezTo>
                  <a:pt x="91" y="254"/>
                  <a:pt x="91" y="253"/>
                  <a:pt x="91" y="252"/>
                </a:cubicBezTo>
                <a:cubicBezTo>
                  <a:pt x="91" y="252"/>
                  <a:pt x="91" y="250"/>
                  <a:pt x="91" y="247"/>
                </a:cubicBezTo>
                <a:cubicBezTo>
                  <a:pt x="93" y="238"/>
                  <a:pt x="98" y="218"/>
                  <a:pt x="118" y="198"/>
                </a:cubicBezTo>
                <a:cubicBezTo>
                  <a:pt x="121" y="195"/>
                  <a:pt x="121" y="192"/>
                  <a:pt x="118" y="189"/>
                </a:cubicBezTo>
                <a:cubicBezTo>
                  <a:pt x="116" y="187"/>
                  <a:pt x="112" y="187"/>
                  <a:pt x="110" y="189"/>
                </a:cubicBezTo>
                <a:cubicBezTo>
                  <a:pt x="95" y="204"/>
                  <a:pt x="87" y="219"/>
                  <a:pt x="83" y="231"/>
                </a:cubicBezTo>
                <a:cubicBezTo>
                  <a:pt x="80" y="240"/>
                  <a:pt x="79" y="246"/>
                  <a:pt x="79" y="250"/>
                </a:cubicBezTo>
                <a:cubicBezTo>
                  <a:pt x="77" y="253"/>
                  <a:pt x="71" y="263"/>
                  <a:pt x="65" y="276"/>
                </a:cubicBezTo>
                <a:cubicBezTo>
                  <a:pt x="58" y="293"/>
                  <a:pt x="50" y="317"/>
                  <a:pt x="50" y="343"/>
                </a:cubicBezTo>
                <a:cubicBezTo>
                  <a:pt x="50" y="355"/>
                  <a:pt x="52" y="367"/>
                  <a:pt x="55" y="379"/>
                </a:cubicBezTo>
                <a:cubicBezTo>
                  <a:pt x="55" y="379"/>
                  <a:pt x="55" y="379"/>
                  <a:pt x="55" y="379"/>
                </a:cubicBezTo>
                <a:cubicBezTo>
                  <a:pt x="51" y="388"/>
                  <a:pt x="42" y="393"/>
                  <a:pt x="34" y="393"/>
                </a:cubicBezTo>
                <a:cubicBezTo>
                  <a:pt x="30" y="393"/>
                  <a:pt x="26" y="391"/>
                  <a:pt x="23" y="389"/>
                </a:cubicBezTo>
                <a:cubicBezTo>
                  <a:pt x="20" y="387"/>
                  <a:pt x="18" y="384"/>
                  <a:pt x="16" y="380"/>
                </a:cubicBezTo>
                <a:cubicBezTo>
                  <a:pt x="14" y="375"/>
                  <a:pt x="12" y="369"/>
                  <a:pt x="12" y="361"/>
                </a:cubicBezTo>
                <a:cubicBezTo>
                  <a:pt x="12" y="360"/>
                  <a:pt x="12" y="359"/>
                  <a:pt x="12" y="359"/>
                </a:cubicBezTo>
                <a:cubicBezTo>
                  <a:pt x="14" y="304"/>
                  <a:pt x="23" y="259"/>
                  <a:pt x="40" y="223"/>
                </a:cubicBezTo>
                <a:cubicBezTo>
                  <a:pt x="56" y="188"/>
                  <a:pt x="77" y="165"/>
                  <a:pt x="101" y="149"/>
                </a:cubicBezTo>
                <a:cubicBezTo>
                  <a:pt x="124" y="133"/>
                  <a:pt x="150" y="124"/>
                  <a:pt x="179" y="118"/>
                </a:cubicBezTo>
                <a:cubicBezTo>
                  <a:pt x="190" y="128"/>
                  <a:pt x="199" y="132"/>
                  <a:pt x="217" y="132"/>
                </a:cubicBezTo>
                <a:cubicBezTo>
                  <a:pt x="235" y="132"/>
                  <a:pt x="247" y="127"/>
                  <a:pt x="254" y="118"/>
                </a:cubicBezTo>
                <a:cubicBezTo>
                  <a:pt x="283" y="124"/>
                  <a:pt x="310" y="133"/>
                  <a:pt x="333" y="149"/>
                </a:cubicBezTo>
                <a:cubicBezTo>
                  <a:pt x="357" y="165"/>
                  <a:pt x="378" y="188"/>
                  <a:pt x="394" y="223"/>
                </a:cubicBezTo>
                <a:cubicBezTo>
                  <a:pt x="410" y="259"/>
                  <a:pt x="420" y="304"/>
                  <a:pt x="422" y="359"/>
                </a:cubicBezTo>
                <a:cubicBezTo>
                  <a:pt x="422" y="359"/>
                  <a:pt x="422" y="360"/>
                  <a:pt x="422" y="361"/>
                </a:cubicBezTo>
                <a:cubicBezTo>
                  <a:pt x="422" y="369"/>
                  <a:pt x="420" y="375"/>
                  <a:pt x="418" y="380"/>
                </a:cubicBezTo>
                <a:close/>
              </a:path>
            </a:pathLst>
          </a:custGeom>
          <a:solidFill>
            <a:schemeClr val="tx1"/>
          </a:solidFill>
          <a:ln>
            <a:solidFill>
              <a:srgbClr val="001965"/>
            </a:solid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50" name="Group 4">
            <a:extLst>
              <a:ext uri="{FF2B5EF4-FFF2-40B4-BE49-F238E27FC236}">
                <a16:creationId xmlns:a16="http://schemas.microsoft.com/office/drawing/2014/main" id="{C4CE17C3-A364-B97C-6191-AD4017E7A7A2}"/>
              </a:ext>
            </a:extLst>
          </p:cNvPr>
          <p:cNvGrpSpPr>
            <a:grpSpLocks noChangeAspect="1"/>
          </p:cNvGrpSpPr>
          <p:nvPr/>
        </p:nvGrpSpPr>
        <p:grpSpPr bwMode="auto">
          <a:xfrm>
            <a:off x="385832" y="3368940"/>
            <a:ext cx="222579" cy="367719"/>
            <a:chOff x="1894" y="-7"/>
            <a:chExt cx="1966" cy="3248"/>
          </a:xfrm>
          <a:solidFill>
            <a:schemeClr val="tx1"/>
          </a:solidFill>
        </p:grpSpPr>
        <p:sp>
          <p:nvSpPr>
            <p:cNvPr id="51" name="Freeform 5">
              <a:extLst>
                <a:ext uri="{FF2B5EF4-FFF2-40B4-BE49-F238E27FC236}">
                  <a16:creationId xmlns:a16="http://schemas.microsoft.com/office/drawing/2014/main" id="{2FD5C73D-7A71-2EAC-2405-25D1C68EA2A3}"/>
                </a:ext>
              </a:extLst>
            </p:cNvPr>
            <p:cNvSpPr>
              <a:spLocks/>
            </p:cNvSpPr>
            <p:nvPr/>
          </p:nvSpPr>
          <p:spPr bwMode="auto">
            <a:xfrm>
              <a:off x="3524" y="-6"/>
              <a:ext cx="336" cy="3247"/>
            </a:xfrm>
            <a:custGeom>
              <a:avLst/>
              <a:gdLst>
                <a:gd name="T0" fmla="*/ 151 w 518"/>
                <a:gd name="T1" fmla="*/ 58 h 5009"/>
                <a:gd name="T2" fmla="*/ 58 w 518"/>
                <a:gd name="T3" fmla="*/ 13 h 5009"/>
                <a:gd name="T4" fmla="*/ 13 w 518"/>
                <a:gd name="T5" fmla="*/ 106 h 5009"/>
                <a:gd name="T6" fmla="*/ 373 w 518"/>
                <a:gd name="T7" fmla="*/ 2509 h 5009"/>
                <a:gd name="T8" fmla="*/ 13 w 518"/>
                <a:gd name="T9" fmla="*/ 4912 h 5009"/>
                <a:gd name="T10" fmla="*/ 58 w 518"/>
                <a:gd name="T11" fmla="*/ 5005 h 5009"/>
                <a:gd name="T12" fmla="*/ 82 w 518"/>
                <a:gd name="T13" fmla="*/ 5009 h 5009"/>
                <a:gd name="T14" fmla="*/ 151 w 518"/>
                <a:gd name="T15" fmla="*/ 4960 h 5009"/>
                <a:gd name="T16" fmla="*/ 518 w 518"/>
                <a:gd name="T17" fmla="*/ 2509 h 5009"/>
                <a:gd name="T18" fmla="*/ 151 w 518"/>
                <a:gd name="T19" fmla="*/ 58 h 5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5009">
                  <a:moveTo>
                    <a:pt x="151" y="58"/>
                  </a:moveTo>
                  <a:cubicBezTo>
                    <a:pt x="138" y="20"/>
                    <a:pt x="96" y="0"/>
                    <a:pt x="58" y="13"/>
                  </a:cubicBezTo>
                  <a:cubicBezTo>
                    <a:pt x="20" y="26"/>
                    <a:pt x="0" y="67"/>
                    <a:pt x="13" y="106"/>
                  </a:cubicBezTo>
                  <a:cubicBezTo>
                    <a:pt x="245" y="782"/>
                    <a:pt x="373" y="1635"/>
                    <a:pt x="373" y="2509"/>
                  </a:cubicBezTo>
                  <a:cubicBezTo>
                    <a:pt x="373" y="3383"/>
                    <a:pt x="245" y="4236"/>
                    <a:pt x="13" y="4912"/>
                  </a:cubicBezTo>
                  <a:cubicBezTo>
                    <a:pt x="0" y="4950"/>
                    <a:pt x="20" y="4992"/>
                    <a:pt x="58" y="5005"/>
                  </a:cubicBezTo>
                  <a:cubicBezTo>
                    <a:pt x="66" y="5008"/>
                    <a:pt x="74" y="5009"/>
                    <a:pt x="82" y="5009"/>
                  </a:cubicBezTo>
                  <a:cubicBezTo>
                    <a:pt x="112" y="5009"/>
                    <a:pt x="140" y="4990"/>
                    <a:pt x="151" y="4960"/>
                  </a:cubicBezTo>
                  <a:cubicBezTo>
                    <a:pt x="388" y="4269"/>
                    <a:pt x="518" y="3398"/>
                    <a:pt x="518" y="2509"/>
                  </a:cubicBezTo>
                  <a:cubicBezTo>
                    <a:pt x="518" y="1619"/>
                    <a:pt x="388" y="749"/>
                    <a:pt x="151" y="5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52" name="Freeform 6">
              <a:extLst>
                <a:ext uri="{FF2B5EF4-FFF2-40B4-BE49-F238E27FC236}">
                  <a16:creationId xmlns:a16="http://schemas.microsoft.com/office/drawing/2014/main" id="{C6B7C2BB-117D-30FF-C37C-9588AC46AEA5}"/>
                </a:ext>
              </a:extLst>
            </p:cNvPr>
            <p:cNvSpPr>
              <a:spLocks/>
            </p:cNvSpPr>
            <p:nvPr/>
          </p:nvSpPr>
          <p:spPr bwMode="auto">
            <a:xfrm>
              <a:off x="3105" y="-7"/>
              <a:ext cx="404" cy="3248"/>
            </a:xfrm>
            <a:custGeom>
              <a:avLst/>
              <a:gdLst>
                <a:gd name="T0" fmla="*/ 611 w 623"/>
                <a:gd name="T1" fmla="*/ 2206 h 5010"/>
                <a:gd name="T2" fmla="*/ 615 w 623"/>
                <a:gd name="T3" fmla="*/ 2200 h 5010"/>
                <a:gd name="T4" fmla="*/ 618 w 623"/>
                <a:gd name="T5" fmla="*/ 2194 h 5010"/>
                <a:gd name="T6" fmla="*/ 620 w 623"/>
                <a:gd name="T7" fmla="*/ 2187 h 5010"/>
                <a:gd name="T8" fmla="*/ 622 w 623"/>
                <a:gd name="T9" fmla="*/ 2180 h 5010"/>
                <a:gd name="T10" fmla="*/ 623 w 623"/>
                <a:gd name="T11" fmla="*/ 2172 h 5010"/>
                <a:gd name="T12" fmla="*/ 623 w 623"/>
                <a:gd name="T13" fmla="*/ 2165 h 5010"/>
                <a:gd name="T14" fmla="*/ 623 w 623"/>
                <a:gd name="T15" fmla="*/ 2162 h 5010"/>
                <a:gd name="T16" fmla="*/ 225 w 623"/>
                <a:gd name="T17" fmla="*/ 56 h 5010"/>
                <a:gd name="T18" fmla="*/ 90 w 623"/>
                <a:gd name="T19" fmla="*/ 110 h 5010"/>
                <a:gd name="T20" fmla="*/ 216 w 623"/>
                <a:gd name="T21" fmla="*/ 2512 h 5010"/>
                <a:gd name="T22" fmla="*/ 233 w 623"/>
                <a:gd name="T23" fmla="*/ 2701 h 5010"/>
                <a:gd name="T24" fmla="*/ 193 w 623"/>
                <a:gd name="T25" fmla="*/ 3604 h 5010"/>
                <a:gd name="T26" fmla="*/ 163 w 623"/>
                <a:gd name="T27" fmla="*/ 3904 h 5010"/>
                <a:gd name="T28" fmla="*/ 90 w 623"/>
                <a:gd name="T29" fmla="*/ 4910 h 5010"/>
                <a:gd name="T30" fmla="*/ 158 w 623"/>
                <a:gd name="T31" fmla="*/ 5010 h 5010"/>
                <a:gd name="T32" fmla="*/ 466 w 623"/>
                <a:gd name="T33" fmla="*/ 4146 h 5010"/>
                <a:gd name="T34" fmla="*/ 467 w 623"/>
                <a:gd name="T35" fmla="*/ 4142 h 5010"/>
                <a:gd name="T36" fmla="*/ 468 w 623"/>
                <a:gd name="T37" fmla="*/ 4135 h 5010"/>
                <a:gd name="T38" fmla="*/ 468 w 623"/>
                <a:gd name="T39" fmla="*/ 4128 h 5010"/>
                <a:gd name="T40" fmla="*/ 467 w 623"/>
                <a:gd name="T41" fmla="*/ 4121 h 5010"/>
                <a:gd name="T42" fmla="*/ 466 w 623"/>
                <a:gd name="T43" fmla="*/ 4114 h 5010"/>
                <a:gd name="T44" fmla="*/ 464 w 623"/>
                <a:gd name="T45" fmla="*/ 4106 h 5010"/>
                <a:gd name="T46" fmla="*/ 461 w 623"/>
                <a:gd name="T47" fmla="*/ 4099 h 5010"/>
                <a:gd name="T48" fmla="*/ 457 w 623"/>
                <a:gd name="T49" fmla="*/ 4093 h 5010"/>
                <a:gd name="T50" fmla="*/ 453 w 623"/>
                <a:gd name="T51" fmla="*/ 4087 h 5010"/>
                <a:gd name="T52" fmla="*/ 449 w 623"/>
                <a:gd name="T53" fmla="*/ 4082 h 5010"/>
                <a:gd name="T54" fmla="*/ 444 w 623"/>
                <a:gd name="T55" fmla="*/ 4077 h 5010"/>
                <a:gd name="T56" fmla="*/ 439 w 623"/>
                <a:gd name="T57" fmla="*/ 4073 h 5010"/>
                <a:gd name="T58" fmla="*/ 434 w 623"/>
                <a:gd name="T59" fmla="*/ 4070 h 5010"/>
                <a:gd name="T60" fmla="*/ 330 w 623"/>
                <a:gd name="T61" fmla="*/ 3705 h 5010"/>
                <a:gd name="T62" fmla="*/ 146 w 623"/>
                <a:gd name="T63" fmla="*/ 3170 h 5010"/>
                <a:gd name="T64" fmla="*/ 380 w 623"/>
                <a:gd name="T65" fmla="*/ 2612 h 5010"/>
                <a:gd name="T66" fmla="*/ 570 w 623"/>
                <a:gd name="T67" fmla="*/ 2237 h 5010"/>
                <a:gd name="T68" fmla="*/ 576 w 623"/>
                <a:gd name="T69" fmla="*/ 2235 h 5010"/>
                <a:gd name="T70" fmla="*/ 582 w 623"/>
                <a:gd name="T71" fmla="*/ 2232 h 5010"/>
                <a:gd name="T72" fmla="*/ 588 w 623"/>
                <a:gd name="T73" fmla="*/ 2229 h 5010"/>
                <a:gd name="T74" fmla="*/ 594 w 623"/>
                <a:gd name="T75" fmla="*/ 2225 h 5010"/>
                <a:gd name="T76" fmla="*/ 599 w 623"/>
                <a:gd name="T77" fmla="*/ 2220 h 5010"/>
                <a:gd name="T78" fmla="*/ 604 w 623"/>
                <a:gd name="T79" fmla="*/ 2215 h 5010"/>
                <a:gd name="T80" fmla="*/ 609 w 623"/>
                <a:gd name="T81" fmla="*/ 2210 h 5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3" h="5010">
                  <a:moveTo>
                    <a:pt x="609" y="2210"/>
                  </a:moveTo>
                  <a:cubicBezTo>
                    <a:pt x="610" y="2209"/>
                    <a:pt x="610" y="2207"/>
                    <a:pt x="611" y="2206"/>
                  </a:cubicBezTo>
                  <a:cubicBezTo>
                    <a:pt x="612" y="2205"/>
                    <a:pt x="612" y="2205"/>
                    <a:pt x="613" y="2204"/>
                  </a:cubicBezTo>
                  <a:cubicBezTo>
                    <a:pt x="613" y="2203"/>
                    <a:pt x="614" y="2202"/>
                    <a:pt x="615" y="2200"/>
                  </a:cubicBezTo>
                  <a:cubicBezTo>
                    <a:pt x="615" y="2199"/>
                    <a:pt x="616" y="2198"/>
                    <a:pt x="616" y="2197"/>
                  </a:cubicBezTo>
                  <a:cubicBezTo>
                    <a:pt x="617" y="2196"/>
                    <a:pt x="617" y="2195"/>
                    <a:pt x="618" y="2194"/>
                  </a:cubicBezTo>
                  <a:cubicBezTo>
                    <a:pt x="618" y="2193"/>
                    <a:pt x="618" y="2192"/>
                    <a:pt x="619" y="2191"/>
                  </a:cubicBezTo>
                  <a:cubicBezTo>
                    <a:pt x="619" y="2190"/>
                    <a:pt x="620" y="2188"/>
                    <a:pt x="620" y="2187"/>
                  </a:cubicBezTo>
                  <a:cubicBezTo>
                    <a:pt x="620" y="2186"/>
                    <a:pt x="621" y="2185"/>
                    <a:pt x="621" y="2184"/>
                  </a:cubicBezTo>
                  <a:cubicBezTo>
                    <a:pt x="621" y="2183"/>
                    <a:pt x="621" y="2181"/>
                    <a:pt x="622" y="2180"/>
                  </a:cubicBezTo>
                  <a:cubicBezTo>
                    <a:pt x="622" y="2179"/>
                    <a:pt x="622" y="2178"/>
                    <a:pt x="622" y="2178"/>
                  </a:cubicBezTo>
                  <a:cubicBezTo>
                    <a:pt x="622" y="2176"/>
                    <a:pt x="623" y="2174"/>
                    <a:pt x="623" y="2172"/>
                  </a:cubicBezTo>
                  <a:cubicBezTo>
                    <a:pt x="623" y="2172"/>
                    <a:pt x="623" y="2171"/>
                    <a:pt x="623" y="2170"/>
                  </a:cubicBezTo>
                  <a:cubicBezTo>
                    <a:pt x="623" y="2169"/>
                    <a:pt x="623" y="2167"/>
                    <a:pt x="623" y="2165"/>
                  </a:cubicBezTo>
                  <a:cubicBezTo>
                    <a:pt x="623" y="2164"/>
                    <a:pt x="623" y="2164"/>
                    <a:pt x="623" y="2164"/>
                  </a:cubicBezTo>
                  <a:cubicBezTo>
                    <a:pt x="623" y="2163"/>
                    <a:pt x="623" y="2162"/>
                    <a:pt x="623" y="2162"/>
                  </a:cubicBezTo>
                  <a:cubicBezTo>
                    <a:pt x="623" y="2162"/>
                    <a:pt x="623" y="2162"/>
                    <a:pt x="623" y="2161"/>
                  </a:cubicBezTo>
                  <a:cubicBezTo>
                    <a:pt x="591" y="1370"/>
                    <a:pt x="450" y="622"/>
                    <a:pt x="225" y="56"/>
                  </a:cubicBezTo>
                  <a:cubicBezTo>
                    <a:pt x="211" y="18"/>
                    <a:pt x="168" y="0"/>
                    <a:pt x="131" y="15"/>
                  </a:cubicBezTo>
                  <a:cubicBezTo>
                    <a:pt x="93" y="30"/>
                    <a:pt x="75" y="72"/>
                    <a:pt x="90" y="110"/>
                  </a:cubicBezTo>
                  <a:cubicBezTo>
                    <a:pt x="303" y="649"/>
                    <a:pt x="440" y="1360"/>
                    <a:pt x="475" y="2116"/>
                  </a:cubicBezTo>
                  <a:cubicBezTo>
                    <a:pt x="320" y="2184"/>
                    <a:pt x="216" y="2339"/>
                    <a:pt x="216" y="2512"/>
                  </a:cubicBezTo>
                  <a:cubicBezTo>
                    <a:pt x="216" y="2564"/>
                    <a:pt x="225" y="2615"/>
                    <a:pt x="243" y="2663"/>
                  </a:cubicBezTo>
                  <a:cubicBezTo>
                    <a:pt x="248" y="2677"/>
                    <a:pt x="244" y="2693"/>
                    <a:pt x="233" y="2701"/>
                  </a:cubicBezTo>
                  <a:cubicBezTo>
                    <a:pt x="85" y="2813"/>
                    <a:pt x="0" y="2984"/>
                    <a:pt x="0" y="3170"/>
                  </a:cubicBezTo>
                  <a:cubicBezTo>
                    <a:pt x="0" y="3335"/>
                    <a:pt x="71" y="3493"/>
                    <a:pt x="193" y="3604"/>
                  </a:cubicBezTo>
                  <a:cubicBezTo>
                    <a:pt x="202" y="3613"/>
                    <a:pt x="204" y="3629"/>
                    <a:pt x="198" y="3643"/>
                  </a:cubicBezTo>
                  <a:cubicBezTo>
                    <a:pt x="159" y="3724"/>
                    <a:pt x="147" y="3814"/>
                    <a:pt x="163" y="3904"/>
                  </a:cubicBezTo>
                  <a:cubicBezTo>
                    <a:pt x="180" y="4005"/>
                    <a:pt x="234" y="4097"/>
                    <a:pt x="314" y="4162"/>
                  </a:cubicBezTo>
                  <a:cubicBezTo>
                    <a:pt x="253" y="4436"/>
                    <a:pt x="178" y="4687"/>
                    <a:pt x="90" y="4910"/>
                  </a:cubicBezTo>
                  <a:cubicBezTo>
                    <a:pt x="75" y="4948"/>
                    <a:pt x="93" y="4990"/>
                    <a:pt x="131" y="5005"/>
                  </a:cubicBezTo>
                  <a:cubicBezTo>
                    <a:pt x="140" y="5008"/>
                    <a:pt x="149" y="5010"/>
                    <a:pt x="158" y="5010"/>
                  </a:cubicBezTo>
                  <a:cubicBezTo>
                    <a:pt x="187" y="5010"/>
                    <a:pt x="214" y="4992"/>
                    <a:pt x="225" y="4964"/>
                  </a:cubicBezTo>
                  <a:cubicBezTo>
                    <a:pt x="322" y="4721"/>
                    <a:pt x="403" y="4446"/>
                    <a:pt x="466" y="4146"/>
                  </a:cubicBezTo>
                  <a:cubicBezTo>
                    <a:pt x="467" y="4146"/>
                    <a:pt x="467" y="4145"/>
                    <a:pt x="467" y="4144"/>
                  </a:cubicBezTo>
                  <a:cubicBezTo>
                    <a:pt x="467" y="4143"/>
                    <a:pt x="467" y="4143"/>
                    <a:pt x="467" y="4142"/>
                  </a:cubicBezTo>
                  <a:cubicBezTo>
                    <a:pt x="467" y="4140"/>
                    <a:pt x="468" y="4139"/>
                    <a:pt x="468" y="4137"/>
                  </a:cubicBezTo>
                  <a:cubicBezTo>
                    <a:pt x="468" y="4136"/>
                    <a:pt x="468" y="4135"/>
                    <a:pt x="468" y="4135"/>
                  </a:cubicBezTo>
                  <a:cubicBezTo>
                    <a:pt x="468" y="4133"/>
                    <a:pt x="468" y="4132"/>
                    <a:pt x="468" y="4130"/>
                  </a:cubicBezTo>
                  <a:cubicBezTo>
                    <a:pt x="468" y="4129"/>
                    <a:pt x="468" y="4128"/>
                    <a:pt x="468" y="4128"/>
                  </a:cubicBezTo>
                  <a:cubicBezTo>
                    <a:pt x="468" y="4126"/>
                    <a:pt x="468" y="4124"/>
                    <a:pt x="467" y="4123"/>
                  </a:cubicBezTo>
                  <a:cubicBezTo>
                    <a:pt x="467" y="4122"/>
                    <a:pt x="467" y="4121"/>
                    <a:pt x="467" y="4121"/>
                  </a:cubicBezTo>
                  <a:cubicBezTo>
                    <a:pt x="467" y="4119"/>
                    <a:pt x="467" y="4118"/>
                    <a:pt x="466" y="4116"/>
                  </a:cubicBezTo>
                  <a:cubicBezTo>
                    <a:pt x="466" y="4115"/>
                    <a:pt x="466" y="4114"/>
                    <a:pt x="466" y="4114"/>
                  </a:cubicBezTo>
                  <a:cubicBezTo>
                    <a:pt x="465" y="4112"/>
                    <a:pt x="465" y="4111"/>
                    <a:pt x="465" y="4109"/>
                  </a:cubicBezTo>
                  <a:cubicBezTo>
                    <a:pt x="464" y="4108"/>
                    <a:pt x="464" y="4107"/>
                    <a:pt x="464" y="4106"/>
                  </a:cubicBezTo>
                  <a:cubicBezTo>
                    <a:pt x="463" y="4105"/>
                    <a:pt x="463" y="4104"/>
                    <a:pt x="462" y="4103"/>
                  </a:cubicBezTo>
                  <a:cubicBezTo>
                    <a:pt x="462" y="4102"/>
                    <a:pt x="461" y="4100"/>
                    <a:pt x="461" y="4099"/>
                  </a:cubicBezTo>
                  <a:cubicBezTo>
                    <a:pt x="460" y="4098"/>
                    <a:pt x="460" y="4098"/>
                    <a:pt x="459" y="4097"/>
                  </a:cubicBezTo>
                  <a:cubicBezTo>
                    <a:pt x="459" y="4095"/>
                    <a:pt x="458" y="4094"/>
                    <a:pt x="457" y="4093"/>
                  </a:cubicBezTo>
                  <a:cubicBezTo>
                    <a:pt x="457" y="4092"/>
                    <a:pt x="456" y="4091"/>
                    <a:pt x="456" y="4091"/>
                  </a:cubicBezTo>
                  <a:cubicBezTo>
                    <a:pt x="455" y="4090"/>
                    <a:pt x="454" y="4088"/>
                    <a:pt x="453" y="4087"/>
                  </a:cubicBezTo>
                  <a:cubicBezTo>
                    <a:pt x="453" y="4086"/>
                    <a:pt x="452" y="4086"/>
                    <a:pt x="452" y="4085"/>
                  </a:cubicBezTo>
                  <a:cubicBezTo>
                    <a:pt x="451" y="4084"/>
                    <a:pt x="450" y="4083"/>
                    <a:pt x="449" y="4082"/>
                  </a:cubicBezTo>
                  <a:cubicBezTo>
                    <a:pt x="448" y="4081"/>
                    <a:pt x="447" y="4080"/>
                    <a:pt x="447" y="4080"/>
                  </a:cubicBezTo>
                  <a:cubicBezTo>
                    <a:pt x="446" y="4079"/>
                    <a:pt x="445" y="4078"/>
                    <a:pt x="444" y="4077"/>
                  </a:cubicBezTo>
                  <a:cubicBezTo>
                    <a:pt x="443" y="4076"/>
                    <a:pt x="442" y="4076"/>
                    <a:pt x="441" y="4075"/>
                  </a:cubicBezTo>
                  <a:cubicBezTo>
                    <a:pt x="441" y="4074"/>
                    <a:pt x="440" y="4073"/>
                    <a:pt x="439" y="4073"/>
                  </a:cubicBezTo>
                  <a:cubicBezTo>
                    <a:pt x="438" y="4072"/>
                    <a:pt x="437" y="4071"/>
                    <a:pt x="435" y="4070"/>
                  </a:cubicBezTo>
                  <a:cubicBezTo>
                    <a:pt x="435" y="4070"/>
                    <a:pt x="435" y="4070"/>
                    <a:pt x="434" y="4070"/>
                  </a:cubicBezTo>
                  <a:cubicBezTo>
                    <a:pt x="366" y="4026"/>
                    <a:pt x="320" y="3957"/>
                    <a:pt x="306" y="3879"/>
                  </a:cubicBezTo>
                  <a:cubicBezTo>
                    <a:pt x="296" y="3819"/>
                    <a:pt x="304" y="3759"/>
                    <a:pt x="330" y="3705"/>
                  </a:cubicBezTo>
                  <a:cubicBezTo>
                    <a:pt x="363" y="3633"/>
                    <a:pt x="348" y="3547"/>
                    <a:pt x="291" y="3496"/>
                  </a:cubicBezTo>
                  <a:cubicBezTo>
                    <a:pt x="199" y="3413"/>
                    <a:pt x="146" y="3294"/>
                    <a:pt x="146" y="3170"/>
                  </a:cubicBezTo>
                  <a:cubicBezTo>
                    <a:pt x="146" y="3030"/>
                    <a:pt x="210" y="2902"/>
                    <a:pt x="322" y="2817"/>
                  </a:cubicBezTo>
                  <a:cubicBezTo>
                    <a:pt x="384" y="2769"/>
                    <a:pt x="408" y="2687"/>
                    <a:pt x="380" y="2612"/>
                  </a:cubicBezTo>
                  <a:cubicBezTo>
                    <a:pt x="368" y="2580"/>
                    <a:pt x="362" y="2546"/>
                    <a:pt x="362" y="2512"/>
                  </a:cubicBezTo>
                  <a:cubicBezTo>
                    <a:pt x="362" y="2384"/>
                    <a:pt x="447" y="2271"/>
                    <a:pt x="570" y="2237"/>
                  </a:cubicBezTo>
                  <a:cubicBezTo>
                    <a:pt x="570" y="2237"/>
                    <a:pt x="571" y="2236"/>
                    <a:pt x="572" y="2236"/>
                  </a:cubicBezTo>
                  <a:cubicBezTo>
                    <a:pt x="573" y="2236"/>
                    <a:pt x="574" y="2235"/>
                    <a:pt x="576" y="2235"/>
                  </a:cubicBezTo>
                  <a:cubicBezTo>
                    <a:pt x="577" y="2234"/>
                    <a:pt x="578" y="2234"/>
                    <a:pt x="579" y="2234"/>
                  </a:cubicBezTo>
                  <a:cubicBezTo>
                    <a:pt x="580" y="2233"/>
                    <a:pt x="581" y="2233"/>
                    <a:pt x="582" y="2232"/>
                  </a:cubicBezTo>
                  <a:cubicBezTo>
                    <a:pt x="583" y="2231"/>
                    <a:pt x="584" y="2231"/>
                    <a:pt x="586" y="2230"/>
                  </a:cubicBezTo>
                  <a:cubicBezTo>
                    <a:pt x="586" y="2230"/>
                    <a:pt x="587" y="2229"/>
                    <a:pt x="588" y="2229"/>
                  </a:cubicBezTo>
                  <a:cubicBezTo>
                    <a:pt x="590" y="2228"/>
                    <a:pt x="591" y="2227"/>
                    <a:pt x="592" y="2226"/>
                  </a:cubicBezTo>
                  <a:cubicBezTo>
                    <a:pt x="593" y="2226"/>
                    <a:pt x="593" y="2225"/>
                    <a:pt x="594" y="2225"/>
                  </a:cubicBezTo>
                  <a:cubicBezTo>
                    <a:pt x="595" y="2224"/>
                    <a:pt x="596" y="2223"/>
                    <a:pt x="598" y="2222"/>
                  </a:cubicBezTo>
                  <a:cubicBezTo>
                    <a:pt x="598" y="2221"/>
                    <a:pt x="599" y="2221"/>
                    <a:pt x="599" y="2220"/>
                  </a:cubicBezTo>
                  <a:cubicBezTo>
                    <a:pt x="601" y="2219"/>
                    <a:pt x="602" y="2218"/>
                    <a:pt x="603" y="2217"/>
                  </a:cubicBezTo>
                  <a:cubicBezTo>
                    <a:pt x="603" y="2216"/>
                    <a:pt x="604" y="2216"/>
                    <a:pt x="604" y="2215"/>
                  </a:cubicBezTo>
                  <a:cubicBezTo>
                    <a:pt x="605" y="2214"/>
                    <a:pt x="606" y="2213"/>
                    <a:pt x="607" y="2212"/>
                  </a:cubicBezTo>
                  <a:cubicBezTo>
                    <a:pt x="608" y="2211"/>
                    <a:pt x="608" y="2210"/>
                    <a:pt x="609" y="22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53" name="Freeform 7">
              <a:extLst>
                <a:ext uri="{FF2B5EF4-FFF2-40B4-BE49-F238E27FC236}">
                  <a16:creationId xmlns:a16="http://schemas.microsoft.com/office/drawing/2014/main" id="{4D407DE1-A975-74D0-6350-22242F656698}"/>
                </a:ext>
              </a:extLst>
            </p:cNvPr>
            <p:cNvSpPr>
              <a:spLocks/>
            </p:cNvSpPr>
            <p:nvPr/>
          </p:nvSpPr>
          <p:spPr bwMode="auto">
            <a:xfrm>
              <a:off x="1894" y="-7"/>
              <a:ext cx="359" cy="3248"/>
            </a:xfrm>
            <a:custGeom>
              <a:avLst/>
              <a:gdLst>
                <a:gd name="T0" fmla="*/ 55 w 554"/>
                <a:gd name="T1" fmla="*/ 15 h 5010"/>
                <a:gd name="T2" fmla="*/ 14 w 554"/>
                <a:gd name="T3" fmla="*/ 110 h 5010"/>
                <a:gd name="T4" fmla="*/ 408 w 554"/>
                <a:gd name="T5" fmla="*/ 2510 h 5010"/>
                <a:gd name="T6" fmla="*/ 14 w 554"/>
                <a:gd name="T7" fmla="*/ 4910 h 5010"/>
                <a:gd name="T8" fmla="*/ 55 w 554"/>
                <a:gd name="T9" fmla="*/ 5005 h 5010"/>
                <a:gd name="T10" fmla="*/ 82 w 554"/>
                <a:gd name="T11" fmla="*/ 5010 h 5010"/>
                <a:gd name="T12" fmla="*/ 150 w 554"/>
                <a:gd name="T13" fmla="*/ 4964 h 5010"/>
                <a:gd name="T14" fmla="*/ 554 w 554"/>
                <a:gd name="T15" fmla="*/ 2510 h 5010"/>
                <a:gd name="T16" fmla="*/ 150 w 554"/>
                <a:gd name="T17" fmla="*/ 56 h 5010"/>
                <a:gd name="T18" fmla="*/ 55 w 554"/>
                <a:gd name="T19" fmla="*/ 15 h 5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010">
                  <a:moveTo>
                    <a:pt x="55" y="15"/>
                  </a:moveTo>
                  <a:cubicBezTo>
                    <a:pt x="18" y="30"/>
                    <a:pt x="0" y="72"/>
                    <a:pt x="14" y="110"/>
                  </a:cubicBezTo>
                  <a:cubicBezTo>
                    <a:pt x="268" y="751"/>
                    <a:pt x="408" y="1603"/>
                    <a:pt x="408" y="2510"/>
                  </a:cubicBezTo>
                  <a:cubicBezTo>
                    <a:pt x="408" y="3417"/>
                    <a:pt x="268" y="4269"/>
                    <a:pt x="14" y="4910"/>
                  </a:cubicBezTo>
                  <a:cubicBezTo>
                    <a:pt x="0" y="4947"/>
                    <a:pt x="18" y="4990"/>
                    <a:pt x="55" y="5005"/>
                  </a:cubicBezTo>
                  <a:cubicBezTo>
                    <a:pt x="64" y="5008"/>
                    <a:pt x="73" y="5010"/>
                    <a:pt x="82" y="5010"/>
                  </a:cubicBezTo>
                  <a:cubicBezTo>
                    <a:pt x="111" y="5010"/>
                    <a:pt x="139" y="4992"/>
                    <a:pt x="150" y="4964"/>
                  </a:cubicBezTo>
                  <a:cubicBezTo>
                    <a:pt x="411" y="4306"/>
                    <a:pt x="554" y="3435"/>
                    <a:pt x="554" y="2510"/>
                  </a:cubicBezTo>
                  <a:cubicBezTo>
                    <a:pt x="554" y="1585"/>
                    <a:pt x="411" y="714"/>
                    <a:pt x="150" y="56"/>
                  </a:cubicBezTo>
                  <a:cubicBezTo>
                    <a:pt x="135" y="18"/>
                    <a:pt x="93" y="0"/>
                    <a:pt x="55"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54" name="Freeform 8">
              <a:extLst>
                <a:ext uri="{FF2B5EF4-FFF2-40B4-BE49-F238E27FC236}">
                  <a16:creationId xmlns:a16="http://schemas.microsoft.com/office/drawing/2014/main" id="{E88012E7-1564-209A-99AC-BDDDB9F48718}"/>
                </a:ext>
              </a:extLst>
            </p:cNvPr>
            <p:cNvSpPr>
              <a:spLocks/>
            </p:cNvSpPr>
            <p:nvPr/>
          </p:nvSpPr>
          <p:spPr bwMode="auto">
            <a:xfrm>
              <a:off x="2264" y="-6"/>
              <a:ext cx="650" cy="3247"/>
            </a:xfrm>
            <a:custGeom>
              <a:avLst/>
              <a:gdLst>
                <a:gd name="T0" fmla="*/ 792 w 1003"/>
                <a:gd name="T1" fmla="*/ 3160 h 5009"/>
                <a:gd name="T2" fmla="*/ 755 w 1003"/>
                <a:gd name="T3" fmla="*/ 2997 h 5009"/>
                <a:gd name="T4" fmla="*/ 765 w 1003"/>
                <a:gd name="T5" fmla="*/ 2947 h 5009"/>
                <a:gd name="T6" fmla="*/ 993 w 1003"/>
                <a:gd name="T7" fmla="*/ 2427 h 5009"/>
                <a:gd name="T8" fmla="*/ 761 w 1003"/>
                <a:gd name="T9" fmla="*/ 1965 h 5009"/>
                <a:gd name="T10" fmla="*/ 752 w 1003"/>
                <a:gd name="T11" fmla="*/ 1915 h 5009"/>
                <a:gd name="T12" fmla="*/ 776 w 1003"/>
                <a:gd name="T13" fmla="*/ 1631 h 5009"/>
                <a:gd name="T14" fmla="*/ 435 w 1003"/>
                <a:gd name="T15" fmla="*/ 1282 h 5009"/>
                <a:gd name="T16" fmla="*/ 151 w 1003"/>
                <a:gd name="T17" fmla="*/ 58 h 5009"/>
                <a:gd name="T18" fmla="*/ 58 w 1003"/>
                <a:gd name="T19" fmla="*/ 13 h 5009"/>
                <a:gd name="T20" fmla="*/ 13 w 1003"/>
                <a:gd name="T21" fmla="*/ 106 h 5009"/>
                <a:gd name="T22" fmla="*/ 297 w 1003"/>
                <a:gd name="T23" fmla="*/ 1354 h 5009"/>
                <a:gd name="T24" fmla="*/ 298 w 1003"/>
                <a:gd name="T25" fmla="*/ 1359 h 5009"/>
                <a:gd name="T26" fmla="*/ 298 w 1003"/>
                <a:gd name="T27" fmla="*/ 1360 h 5009"/>
                <a:gd name="T28" fmla="*/ 300 w 1003"/>
                <a:gd name="T29" fmla="*/ 1366 h 5009"/>
                <a:gd name="T30" fmla="*/ 300 w 1003"/>
                <a:gd name="T31" fmla="*/ 1367 h 5009"/>
                <a:gd name="T32" fmla="*/ 302 w 1003"/>
                <a:gd name="T33" fmla="*/ 1373 h 5009"/>
                <a:gd name="T34" fmla="*/ 303 w 1003"/>
                <a:gd name="T35" fmla="*/ 1373 h 5009"/>
                <a:gd name="T36" fmla="*/ 306 w 1003"/>
                <a:gd name="T37" fmla="*/ 1380 h 5009"/>
                <a:gd name="T38" fmla="*/ 306 w 1003"/>
                <a:gd name="T39" fmla="*/ 1380 h 5009"/>
                <a:gd name="T40" fmla="*/ 309 w 1003"/>
                <a:gd name="T41" fmla="*/ 1385 h 5009"/>
                <a:gd name="T42" fmla="*/ 313 w 1003"/>
                <a:gd name="T43" fmla="*/ 1390 h 5009"/>
                <a:gd name="T44" fmla="*/ 313 w 1003"/>
                <a:gd name="T45" fmla="*/ 1391 h 5009"/>
                <a:gd name="T46" fmla="*/ 370 w 1003"/>
                <a:gd name="T47" fmla="*/ 1418 h 5009"/>
                <a:gd name="T48" fmla="*/ 633 w 1003"/>
                <a:gd name="T49" fmla="*/ 1663 h 5009"/>
                <a:gd name="T50" fmla="*/ 617 w 1003"/>
                <a:gd name="T51" fmla="*/ 1860 h 5009"/>
                <a:gd name="T52" fmla="*/ 668 w 1003"/>
                <a:gd name="T53" fmla="*/ 2077 h 5009"/>
                <a:gd name="T54" fmla="*/ 848 w 1003"/>
                <a:gd name="T55" fmla="*/ 2434 h 5009"/>
                <a:gd name="T56" fmla="*/ 672 w 1003"/>
                <a:gd name="T57" fmla="*/ 2835 h 5009"/>
                <a:gd name="T58" fmla="*/ 621 w 1003"/>
                <a:gd name="T59" fmla="*/ 3055 h 5009"/>
                <a:gd name="T60" fmla="*/ 647 w 1003"/>
                <a:gd name="T61" fmla="*/ 3166 h 5009"/>
                <a:gd name="T62" fmla="*/ 372 w 1003"/>
                <a:gd name="T63" fmla="*/ 3499 h 5009"/>
                <a:gd name="T64" fmla="*/ 371 w 1003"/>
                <a:gd name="T65" fmla="*/ 3499 h 5009"/>
                <a:gd name="T66" fmla="*/ 367 w 1003"/>
                <a:gd name="T67" fmla="*/ 3500 h 5009"/>
                <a:gd name="T68" fmla="*/ 363 w 1003"/>
                <a:gd name="T69" fmla="*/ 3501 h 5009"/>
                <a:gd name="T70" fmla="*/ 362 w 1003"/>
                <a:gd name="T71" fmla="*/ 3502 h 5009"/>
                <a:gd name="T72" fmla="*/ 319 w 1003"/>
                <a:gd name="T73" fmla="*/ 3535 h 5009"/>
                <a:gd name="T74" fmla="*/ 319 w 1003"/>
                <a:gd name="T75" fmla="*/ 3535 h 5009"/>
                <a:gd name="T76" fmla="*/ 316 w 1003"/>
                <a:gd name="T77" fmla="*/ 3541 h 5009"/>
                <a:gd name="T78" fmla="*/ 315 w 1003"/>
                <a:gd name="T79" fmla="*/ 3543 h 5009"/>
                <a:gd name="T80" fmla="*/ 314 w 1003"/>
                <a:gd name="T81" fmla="*/ 3547 h 5009"/>
                <a:gd name="T82" fmla="*/ 313 w 1003"/>
                <a:gd name="T83" fmla="*/ 3550 h 5009"/>
                <a:gd name="T84" fmla="*/ 312 w 1003"/>
                <a:gd name="T85" fmla="*/ 3554 h 5009"/>
                <a:gd name="T86" fmla="*/ 311 w 1003"/>
                <a:gd name="T87" fmla="*/ 3558 h 5009"/>
                <a:gd name="T88" fmla="*/ 310 w 1003"/>
                <a:gd name="T89" fmla="*/ 3561 h 5009"/>
                <a:gd name="T90" fmla="*/ 310 w 1003"/>
                <a:gd name="T91" fmla="*/ 3563 h 5009"/>
                <a:gd name="T92" fmla="*/ 13 w 1003"/>
                <a:gd name="T93" fmla="*/ 4912 h 5009"/>
                <a:gd name="T94" fmla="*/ 58 w 1003"/>
                <a:gd name="T95" fmla="*/ 5005 h 5009"/>
                <a:gd name="T96" fmla="*/ 82 w 1003"/>
                <a:gd name="T97" fmla="*/ 5009 h 5009"/>
                <a:gd name="T98" fmla="*/ 151 w 1003"/>
                <a:gd name="T99" fmla="*/ 4960 h 5009"/>
                <a:gd name="T100" fmla="*/ 449 w 1003"/>
                <a:gd name="T101" fmla="*/ 3632 h 5009"/>
                <a:gd name="T102" fmla="*/ 792 w 1003"/>
                <a:gd name="T103" fmla="*/ 3160 h 5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3" h="5009">
                  <a:moveTo>
                    <a:pt x="792" y="3160"/>
                  </a:moveTo>
                  <a:cubicBezTo>
                    <a:pt x="790" y="3104"/>
                    <a:pt x="777" y="3049"/>
                    <a:pt x="755" y="2997"/>
                  </a:cubicBezTo>
                  <a:cubicBezTo>
                    <a:pt x="747" y="2979"/>
                    <a:pt x="751" y="2959"/>
                    <a:pt x="765" y="2947"/>
                  </a:cubicBezTo>
                  <a:cubicBezTo>
                    <a:pt x="920" y="2817"/>
                    <a:pt x="1003" y="2628"/>
                    <a:pt x="993" y="2427"/>
                  </a:cubicBezTo>
                  <a:cubicBezTo>
                    <a:pt x="985" y="2248"/>
                    <a:pt x="900" y="2080"/>
                    <a:pt x="761" y="1965"/>
                  </a:cubicBezTo>
                  <a:cubicBezTo>
                    <a:pt x="748" y="1954"/>
                    <a:pt x="744" y="1934"/>
                    <a:pt x="752" y="1915"/>
                  </a:cubicBezTo>
                  <a:cubicBezTo>
                    <a:pt x="789" y="1825"/>
                    <a:pt x="797" y="1727"/>
                    <a:pt x="776" y="1631"/>
                  </a:cubicBezTo>
                  <a:cubicBezTo>
                    <a:pt x="737" y="1460"/>
                    <a:pt x="604" y="1325"/>
                    <a:pt x="435" y="1282"/>
                  </a:cubicBezTo>
                  <a:cubicBezTo>
                    <a:pt x="372" y="835"/>
                    <a:pt x="276" y="423"/>
                    <a:pt x="151" y="58"/>
                  </a:cubicBezTo>
                  <a:cubicBezTo>
                    <a:pt x="138" y="20"/>
                    <a:pt x="96" y="0"/>
                    <a:pt x="58" y="13"/>
                  </a:cubicBezTo>
                  <a:cubicBezTo>
                    <a:pt x="20" y="26"/>
                    <a:pt x="0" y="67"/>
                    <a:pt x="13" y="106"/>
                  </a:cubicBezTo>
                  <a:cubicBezTo>
                    <a:pt x="140" y="475"/>
                    <a:pt x="236" y="896"/>
                    <a:pt x="297" y="1354"/>
                  </a:cubicBezTo>
                  <a:cubicBezTo>
                    <a:pt x="298" y="1356"/>
                    <a:pt x="298" y="1357"/>
                    <a:pt x="298" y="1359"/>
                  </a:cubicBezTo>
                  <a:cubicBezTo>
                    <a:pt x="298" y="1359"/>
                    <a:pt x="298" y="1360"/>
                    <a:pt x="298" y="1360"/>
                  </a:cubicBezTo>
                  <a:cubicBezTo>
                    <a:pt x="299" y="1362"/>
                    <a:pt x="299" y="1364"/>
                    <a:pt x="300" y="1366"/>
                  </a:cubicBezTo>
                  <a:cubicBezTo>
                    <a:pt x="300" y="1366"/>
                    <a:pt x="300" y="1367"/>
                    <a:pt x="300" y="1367"/>
                  </a:cubicBezTo>
                  <a:cubicBezTo>
                    <a:pt x="301" y="1369"/>
                    <a:pt x="302" y="1371"/>
                    <a:pt x="302" y="1373"/>
                  </a:cubicBezTo>
                  <a:cubicBezTo>
                    <a:pt x="302" y="1373"/>
                    <a:pt x="303" y="1373"/>
                    <a:pt x="303" y="1373"/>
                  </a:cubicBezTo>
                  <a:cubicBezTo>
                    <a:pt x="304" y="1376"/>
                    <a:pt x="305" y="1378"/>
                    <a:pt x="306" y="1380"/>
                  </a:cubicBezTo>
                  <a:cubicBezTo>
                    <a:pt x="306" y="1380"/>
                    <a:pt x="306" y="1380"/>
                    <a:pt x="306" y="1380"/>
                  </a:cubicBezTo>
                  <a:cubicBezTo>
                    <a:pt x="307" y="1382"/>
                    <a:pt x="308" y="1384"/>
                    <a:pt x="309" y="1385"/>
                  </a:cubicBezTo>
                  <a:cubicBezTo>
                    <a:pt x="310" y="1387"/>
                    <a:pt x="311" y="1389"/>
                    <a:pt x="313" y="1390"/>
                  </a:cubicBezTo>
                  <a:cubicBezTo>
                    <a:pt x="313" y="1390"/>
                    <a:pt x="313" y="1390"/>
                    <a:pt x="313" y="1391"/>
                  </a:cubicBezTo>
                  <a:cubicBezTo>
                    <a:pt x="326" y="1407"/>
                    <a:pt x="347" y="1418"/>
                    <a:pt x="370" y="1418"/>
                  </a:cubicBezTo>
                  <a:cubicBezTo>
                    <a:pt x="499" y="1437"/>
                    <a:pt x="605" y="1535"/>
                    <a:pt x="633" y="1663"/>
                  </a:cubicBezTo>
                  <a:cubicBezTo>
                    <a:pt x="648" y="1730"/>
                    <a:pt x="643" y="1798"/>
                    <a:pt x="617" y="1860"/>
                  </a:cubicBezTo>
                  <a:cubicBezTo>
                    <a:pt x="585" y="1937"/>
                    <a:pt x="606" y="2027"/>
                    <a:pt x="668" y="2077"/>
                  </a:cubicBezTo>
                  <a:cubicBezTo>
                    <a:pt x="776" y="2166"/>
                    <a:pt x="841" y="2296"/>
                    <a:pt x="848" y="2434"/>
                  </a:cubicBezTo>
                  <a:cubicBezTo>
                    <a:pt x="855" y="2589"/>
                    <a:pt x="791" y="2735"/>
                    <a:pt x="672" y="2835"/>
                  </a:cubicBezTo>
                  <a:cubicBezTo>
                    <a:pt x="609" y="2888"/>
                    <a:pt x="588" y="2978"/>
                    <a:pt x="621" y="3055"/>
                  </a:cubicBezTo>
                  <a:cubicBezTo>
                    <a:pt x="636" y="3090"/>
                    <a:pt x="645" y="3128"/>
                    <a:pt x="647" y="3166"/>
                  </a:cubicBezTo>
                  <a:cubicBezTo>
                    <a:pt x="655" y="3333"/>
                    <a:pt x="537" y="3476"/>
                    <a:pt x="372" y="3499"/>
                  </a:cubicBezTo>
                  <a:cubicBezTo>
                    <a:pt x="372" y="3499"/>
                    <a:pt x="372" y="3499"/>
                    <a:pt x="371" y="3499"/>
                  </a:cubicBezTo>
                  <a:cubicBezTo>
                    <a:pt x="370" y="3500"/>
                    <a:pt x="369" y="3500"/>
                    <a:pt x="367" y="3500"/>
                  </a:cubicBezTo>
                  <a:cubicBezTo>
                    <a:pt x="366" y="3500"/>
                    <a:pt x="365" y="3501"/>
                    <a:pt x="363" y="3501"/>
                  </a:cubicBezTo>
                  <a:cubicBezTo>
                    <a:pt x="363" y="3501"/>
                    <a:pt x="362" y="3501"/>
                    <a:pt x="362" y="3502"/>
                  </a:cubicBezTo>
                  <a:cubicBezTo>
                    <a:pt x="343" y="3507"/>
                    <a:pt x="328" y="3519"/>
                    <a:pt x="319" y="3535"/>
                  </a:cubicBezTo>
                  <a:cubicBezTo>
                    <a:pt x="319" y="3535"/>
                    <a:pt x="319" y="3535"/>
                    <a:pt x="319" y="3535"/>
                  </a:cubicBezTo>
                  <a:cubicBezTo>
                    <a:pt x="318" y="3537"/>
                    <a:pt x="317" y="3539"/>
                    <a:pt x="316" y="3541"/>
                  </a:cubicBezTo>
                  <a:cubicBezTo>
                    <a:pt x="316" y="3542"/>
                    <a:pt x="316" y="3542"/>
                    <a:pt x="315" y="3543"/>
                  </a:cubicBezTo>
                  <a:cubicBezTo>
                    <a:pt x="315" y="3544"/>
                    <a:pt x="314" y="3546"/>
                    <a:pt x="314" y="3547"/>
                  </a:cubicBezTo>
                  <a:cubicBezTo>
                    <a:pt x="313" y="3548"/>
                    <a:pt x="313" y="3549"/>
                    <a:pt x="313" y="3550"/>
                  </a:cubicBezTo>
                  <a:cubicBezTo>
                    <a:pt x="312" y="3551"/>
                    <a:pt x="312" y="3553"/>
                    <a:pt x="312" y="3554"/>
                  </a:cubicBezTo>
                  <a:cubicBezTo>
                    <a:pt x="311" y="3555"/>
                    <a:pt x="311" y="3556"/>
                    <a:pt x="311" y="3558"/>
                  </a:cubicBezTo>
                  <a:cubicBezTo>
                    <a:pt x="311" y="3559"/>
                    <a:pt x="311" y="3560"/>
                    <a:pt x="310" y="3561"/>
                  </a:cubicBezTo>
                  <a:cubicBezTo>
                    <a:pt x="310" y="3561"/>
                    <a:pt x="310" y="3562"/>
                    <a:pt x="310" y="3563"/>
                  </a:cubicBezTo>
                  <a:cubicBezTo>
                    <a:pt x="250" y="4059"/>
                    <a:pt x="151" y="4513"/>
                    <a:pt x="13" y="4912"/>
                  </a:cubicBezTo>
                  <a:cubicBezTo>
                    <a:pt x="0" y="4950"/>
                    <a:pt x="20" y="4992"/>
                    <a:pt x="58" y="5005"/>
                  </a:cubicBezTo>
                  <a:cubicBezTo>
                    <a:pt x="66" y="5008"/>
                    <a:pt x="74" y="5009"/>
                    <a:pt x="82" y="5009"/>
                  </a:cubicBezTo>
                  <a:cubicBezTo>
                    <a:pt x="112" y="5009"/>
                    <a:pt x="141" y="4990"/>
                    <a:pt x="151" y="4960"/>
                  </a:cubicBezTo>
                  <a:cubicBezTo>
                    <a:pt x="287" y="4564"/>
                    <a:pt x="387" y="4118"/>
                    <a:pt x="449" y="3632"/>
                  </a:cubicBezTo>
                  <a:cubicBezTo>
                    <a:pt x="659" y="3577"/>
                    <a:pt x="803" y="3383"/>
                    <a:pt x="792" y="31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55" name="Freeform 9">
              <a:extLst>
                <a:ext uri="{FF2B5EF4-FFF2-40B4-BE49-F238E27FC236}">
                  <a16:creationId xmlns:a16="http://schemas.microsoft.com/office/drawing/2014/main" id="{31F99D85-2032-D25D-E4ED-A9A610E49B19}"/>
                </a:ext>
              </a:extLst>
            </p:cNvPr>
            <p:cNvSpPr>
              <a:spLocks noEditPoints="1"/>
            </p:cNvSpPr>
            <p:nvPr/>
          </p:nvSpPr>
          <p:spPr bwMode="auto">
            <a:xfrm>
              <a:off x="2600" y="2689"/>
              <a:ext cx="430" cy="429"/>
            </a:xfrm>
            <a:custGeom>
              <a:avLst/>
              <a:gdLst>
                <a:gd name="T0" fmla="*/ 331 w 662"/>
                <a:gd name="T1" fmla="*/ 0 h 662"/>
                <a:gd name="T2" fmla="*/ 0 w 662"/>
                <a:gd name="T3" fmla="*/ 331 h 662"/>
                <a:gd name="T4" fmla="*/ 331 w 662"/>
                <a:gd name="T5" fmla="*/ 662 h 662"/>
                <a:gd name="T6" fmla="*/ 662 w 662"/>
                <a:gd name="T7" fmla="*/ 331 h 662"/>
                <a:gd name="T8" fmla="*/ 331 w 662"/>
                <a:gd name="T9" fmla="*/ 0 h 662"/>
                <a:gd name="T10" fmla="*/ 331 w 662"/>
                <a:gd name="T11" fmla="*/ 517 h 662"/>
                <a:gd name="T12" fmla="*/ 145 w 662"/>
                <a:gd name="T13" fmla="*/ 331 h 662"/>
                <a:gd name="T14" fmla="*/ 331 w 662"/>
                <a:gd name="T15" fmla="*/ 146 h 662"/>
                <a:gd name="T16" fmla="*/ 516 w 662"/>
                <a:gd name="T17" fmla="*/ 331 h 662"/>
                <a:gd name="T18" fmla="*/ 331 w 662"/>
                <a:gd name="T19" fmla="*/ 517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2" h="662">
                  <a:moveTo>
                    <a:pt x="331" y="0"/>
                  </a:moveTo>
                  <a:cubicBezTo>
                    <a:pt x="148" y="0"/>
                    <a:pt x="0" y="149"/>
                    <a:pt x="0" y="331"/>
                  </a:cubicBezTo>
                  <a:cubicBezTo>
                    <a:pt x="0" y="514"/>
                    <a:pt x="148" y="662"/>
                    <a:pt x="331" y="662"/>
                  </a:cubicBezTo>
                  <a:cubicBezTo>
                    <a:pt x="513" y="662"/>
                    <a:pt x="662" y="514"/>
                    <a:pt x="662" y="331"/>
                  </a:cubicBezTo>
                  <a:cubicBezTo>
                    <a:pt x="662" y="149"/>
                    <a:pt x="513" y="0"/>
                    <a:pt x="331" y="0"/>
                  </a:cubicBezTo>
                  <a:close/>
                  <a:moveTo>
                    <a:pt x="331" y="517"/>
                  </a:moveTo>
                  <a:cubicBezTo>
                    <a:pt x="228" y="517"/>
                    <a:pt x="145" y="434"/>
                    <a:pt x="145" y="331"/>
                  </a:cubicBezTo>
                  <a:cubicBezTo>
                    <a:pt x="145" y="229"/>
                    <a:pt x="228" y="146"/>
                    <a:pt x="331" y="146"/>
                  </a:cubicBezTo>
                  <a:cubicBezTo>
                    <a:pt x="433" y="146"/>
                    <a:pt x="516" y="229"/>
                    <a:pt x="516" y="331"/>
                  </a:cubicBezTo>
                  <a:cubicBezTo>
                    <a:pt x="516" y="434"/>
                    <a:pt x="433" y="517"/>
                    <a:pt x="331" y="5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56" name="Freeform 10">
              <a:extLst>
                <a:ext uri="{FF2B5EF4-FFF2-40B4-BE49-F238E27FC236}">
                  <a16:creationId xmlns:a16="http://schemas.microsoft.com/office/drawing/2014/main" id="{8B426C01-127C-C846-60CF-6B20C794F474}"/>
                </a:ext>
              </a:extLst>
            </p:cNvPr>
            <p:cNvSpPr>
              <a:spLocks noEditPoints="1"/>
            </p:cNvSpPr>
            <p:nvPr/>
          </p:nvSpPr>
          <p:spPr bwMode="auto">
            <a:xfrm>
              <a:off x="2879" y="675"/>
              <a:ext cx="429" cy="429"/>
            </a:xfrm>
            <a:custGeom>
              <a:avLst/>
              <a:gdLst>
                <a:gd name="T0" fmla="*/ 331 w 662"/>
                <a:gd name="T1" fmla="*/ 0 h 662"/>
                <a:gd name="T2" fmla="*/ 0 w 662"/>
                <a:gd name="T3" fmla="*/ 331 h 662"/>
                <a:gd name="T4" fmla="*/ 331 w 662"/>
                <a:gd name="T5" fmla="*/ 662 h 662"/>
                <a:gd name="T6" fmla="*/ 662 w 662"/>
                <a:gd name="T7" fmla="*/ 331 h 662"/>
                <a:gd name="T8" fmla="*/ 331 w 662"/>
                <a:gd name="T9" fmla="*/ 0 h 662"/>
                <a:gd name="T10" fmla="*/ 331 w 662"/>
                <a:gd name="T11" fmla="*/ 516 h 662"/>
                <a:gd name="T12" fmla="*/ 146 w 662"/>
                <a:gd name="T13" fmla="*/ 331 h 662"/>
                <a:gd name="T14" fmla="*/ 331 w 662"/>
                <a:gd name="T15" fmla="*/ 146 h 662"/>
                <a:gd name="T16" fmla="*/ 516 w 662"/>
                <a:gd name="T17" fmla="*/ 331 h 662"/>
                <a:gd name="T18" fmla="*/ 331 w 662"/>
                <a:gd name="T19" fmla="*/ 516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2" h="662">
                  <a:moveTo>
                    <a:pt x="331" y="0"/>
                  </a:moveTo>
                  <a:cubicBezTo>
                    <a:pt x="149" y="0"/>
                    <a:pt x="0" y="148"/>
                    <a:pt x="0" y="331"/>
                  </a:cubicBezTo>
                  <a:cubicBezTo>
                    <a:pt x="0" y="513"/>
                    <a:pt x="149" y="662"/>
                    <a:pt x="331" y="662"/>
                  </a:cubicBezTo>
                  <a:cubicBezTo>
                    <a:pt x="514" y="662"/>
                    <a:pt x="662" y="513"/>
                    <a:pt x="662" y="331"/>
                  </a:cubicBezTo>
                  <a:cubicBezTo>
                    <a:pt x="662" y="148"/>
                    <a:pt x="514" y="0"/>
                    <a:pt x="331" y="0"/>
                  </a:cubicBezTo>
                  <a:close/>
                  <a:moveTo>
                    <a:pt x="331" y="516"/>
                  </a:moveTo>
                  <a:cubicBezTo>
                    <a:pt x="229" y="516"/>
                    <a:pt x="146" y="433"/>
                    <a:pt x="146" y="331"/>
                  </a:cubicBezTo>
                  <a:cubicBezTo>
                    <a:pt x="146" y="229"/>
                    <a:pt x="229" y="146"/>
                    <a:pt x="331" y="146"/>
                  </a:cubicBezTo>
                  <a:cubicBezTo>
                    <a:pt x="433" y="146"/>
                    <a:pt x="516" y="229"/>
                    <a:pt x="516" y="331"/>
                  </a:cubicBezTo>
                  <a:cubicBezTo>
                    <a:pt x="516" y="433"/>
                    <a:pt x="433" y="516"/>
                    <a:pt x="331" y="5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57" name="Freeform 11">
              <a:extLst>
                <a:ext uri="{FF2B5EF4-FFF2-40B4-BE49-F238E27FC236}">
                  <a16:creationId xmlns:a16="http://schemas.microsoft.com/office/drawing/2014/main" id="{4F9019B6-A6EF-2C2A-946A-A4198458C683}"/>
                </a:ext>
              </a:extLst>
            </p:cNvPr>
            <p:cNvSpPr>
              <a:spLocks noEditPoints="1"/>
            </p:cNvSpPr>
            <p:nvPr/>
          </p:nvSpPr>
          <p:spPr bwMode="auto">
            <a:xfrm>
              <a:off x="2698" y="-1"/>
              <a:ext cx="327" cy="327"/>
            </a:xfrm>
            <a:custGeom>
              <a:avLst/>
              <a:gdLst>
                <a:gd name="T0" fmla="*/ 252 w 504"/>
                <a:gd name="T1" fmla="*/ 504 h 504"/>
                <a:gd name="T2" fmla="*/ 504 w 504"/>
                <a:gd name="T3" fmla="*/ 252 h 504"/>
                <a:gd name="T4" fmla="*/ 252 w 504"/>
                <a:gd name="T5" fmla="*/ 0 h 504"/>
                <a:gd name="T6" fmla="*/ 0 w 504"/>
                <a:gd name="T7" fmla="*/ 252 h 504"/>
                <a:gd name="T8" fmla="*/ 252 w 504"/>
                <a:gd name="T9" fmla="*/ 504 h 504"/>
                <a:gd name="T10" fmla="*/ 252 w 504"/>
                <a:gd name="T11" fmla="*/ 146 h 504"/>
                <a:gd name="T12" fmla="*/ 358 w 504"/>
                <a:gd name="T13" fmla="*/ 252 h 504"/>
                <a:gd name="T14" fmla="*/ 252 w 504"/>
                <a:gd name="T15" fmla="*/ 358 h 504"/>
                <a:gd name="T16" fmla="*/ 146 w 504"/>
                <a:gd name="T17" fmla="*/ 252 h 504"/>
                <a:gd name="T18" fmla="*/ 252 w 504"/>
                <a:gd name="T19" fmla="*/ 14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504">
                  <a:moveTo>
                    <a:pt x="252" y="504"/>
                  </a:moveTo>
                  <a:cubicBezTo>
                    <a:pt x="391" y="504"/>
                    <a:pt x="504" y="391"/>
                    <a:pt x="504" y="252"/>
                  </a:cubicBezTo>
                  <a:cubicBezTo>
                    <a:pt x="504" y="113"/>
                    <a:pt x="391" y="0"/>
                    <a:pt x="252" y="0"/>
                  </a:cubicBezTo>
                  <a:cubicBezTo>
                    <a:pt x="113" y="0"/>
                    <a:pt x="0" y="113"/>
                    <a:pt x="0" y="252"/>
                  </a:cubicBezTo>
                  <a:cubicBezTo>
                    <a:pt x="0" y="391"/>
                    <a:pt x="113" y="504"/>
                    <a:pt x="252" y="504"/>
                  </a:cubicBezTo>
                  <a:close/>
                  <a:moveTo>
                    <a:pt x="252" y="146"/>
                  </a:moveTo>
                  <a:cubicBezTo>
                    <a:pt x="311" y="146"/>
                    <a:pt x="358" y="193"/>
                    <a:pt x="358" y="252"/>
                  </a:cubicBezTo>
                  <a:cubicBezTo>
                    <a:pt x="358" y="310"/>
                    <a:pt x="311" y="358"/>
                    <a:pt x="252" y="358"/>
                  </a:cubicBezTo>
                  <a:cubicBezTo>
                    <a:pt x="194" y="358"/>
                    <a:pt x="146" y="310"/>
                    <a:pt x="146" y="252"/>
                  </a:cubicBezTo>
                  <a:cubicBezTo>
                    <a:pt x="146" y="193"/>
                    <a:pt x="194" y="146"/>
                    <a:pt x="252" y="1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58" name="Freeform 12">
              <a:extLst>
                <a:ext uri="{FF2B5EF4-FFF2-40B4-BE49-F238E27FC236}">
                  <a16:creationId xmlns:a16="http://schemas.microsoft.com/office/drawing/2014/main" id="{BE827A47-F8AB-31C9-3B8D-695C0DFD82A2}"/>
                </a:ext>
              </a:extLst>
            </p:cNvPr>
            <p:cNvSpPr>
              <a:spLocks noEditPoints="1"/>
            </p:cNvSpPr>
            <p:nvPr/>
          </p:nvSpPr>
          <p:spPr bwMode="auto">
            <a:xfrm>
              <a:off x="2751" y="2231"/>
              <a:ext cx="350" cy="350"/>
            </a:xfrm>
            <a:custGeom>
              <a:avLst/>
              <a:gdLst>
                <a:gd name="T0" fmla="*/ 269 w 539"/>
                <a:gd name="T1" fmla="*/ 0 h 539"/>
                <a:gd name="T2" fmla="*/ 0 w 539"/>
                <a:gd name="T3" fmla="*/ 269 h 539"/>
                <a:gd name="T4" fmla="*/ 269 w 539"/>
                <a:gd name="T5" fmla="*/ 539 h 539"/>
                <a:gd name="T6" fmla="*/ 539 w 539"/>
                <a:gd name="T7" fmla="*/ 269 h 539"/>
                <a:gd name="T8" fmla="*/ 269 w 539"/>
                <a:gd name="T9" fmla="*/ 0 h 539"/>
                <a:gd name="T10" fmla="*/ 269 w 539"/>
                <a:gd name="T11" fmla="*/ 393 h 539"/>
                <a:gd name="T12" fmla="*/ 146 w 539"/>
                <a:gd name="T13" fmla="*/ 269 h 539"/>
                <a:gd name="T14" fmla="*/ 269 w 539"/>
                <a:gd name="T15" fmla="*/ 145 h 539"/>
                <a:gd name="T16" fmla="*/ 393 w 539"/>
                <a:gd name="T17" fmla="*/ 269 h 539"/>
                <a:gd name="T18" fmla="*/ 269 w 539"/>
                <a:gd name="T19" fmla="*/ 39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539">
                  <a:moveTo>
                    <a:pt x="269" y="0"/>
                  </a:moveTo>
                  <a:cubicBezTo>
                    <a:pt x="121" y="0"/>
                    <a:pt x="0" y="121"/>
                    <a:pt x="0" y="269"/>
                  </a:cubicBezTo>
                  <a:cubicBezTo>
                    <a:pt x="0" y="418"/>
                    <a:pt x="121" y="539"/>
                    <a:pt x="269" y="539"/>
                  </a:cubicBezTo>
                  <a:cubicBezTo>
                    <a:pt x="418" y="539"/>
                    <a:pt x="539" y="418"/>
                    <a:pt x="539" y="269"/>
                  </a:cubicBezTo>
                  <a:cubicBezTo>
                    <a:pt x="539" y="121"/>
                    <a:pt x="418" y="0"/>
                    <a:pt x="269" y="0"/>
                  </a:cubicBezTo>
                  <a:close/>
                  <a:moveTo>
                    <a:pt x="269" y="393"/>
                  </a:moveTo>
                  <a:cubicBezTo>
                    <a:pt x="201" y="393"/>
                    <a:pt x="146" y="337"/>
                    <a:pt x="146" y="269"/>
                  </a:cubicBezTo>
                  <a:cubicBezTo>
                    <a:pt x="146" y="201"/>
                    <a:pt x="201" y="145"/>
                    <a:pt x="269" y="145"/>
                  </a:cubicBezTo>
                  <a:cubicBezTo>
                    <a:pt x="337" y="145"/>
                    <a:pt x="393" y="201"/>
                    <a:pt x="393" y="269"/>
                  </a:cubicBezTo>
                  <a:cubicBezTo>
                    <a:pt x="393" y="337"/>
                    <a:pt x="337" y="393"/>
                    <a:pt x="269" y="39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59" name="Freeform 13">
              <a:extLst>
                <a:ext uri="{FF2B5EF4-FFF2-40B4-BE49-F238E27FC236}">
                  <a16:creationId xmlns:a16="http://schemas.microsoft.com/office/drawing/2014/main" id="{B10432BE-53FC-A734-24F3-9CDFF902469B}"/>
                </a:ext>
              </a:extLst>
            </p:cNvPr>
            <p:cNvSpPr>
              <a:spLocks noEditPoints="1"/>
            </p:cNvSpPr>
            <p:nvPr/>
          </p:nvSpPr>
          <p:spPr bwMode="auto">
            <a:xfrm>
              <a:off x="2559" y="420"/>
              <a:ext cx="350" cy="350"/>
            </a:xfrm>
            <a:custGeom>
              <a:avLst/>
              <a:gdLst>
                <a:gd name="T0" fmla="*/ 270 w 539"/>
                <a:gd name="T1" fmla="*/ 539 h 539"/>
                <a:gd name="T2" fmla="*/ 539 w 539"/>
                <a:gd name="T3" fmla="*/ 269 h 539"/>
                <a:gd name="T4" fmla="*/ 270 w 539"/>
                <a:gd name="T5" fmla="*/ 0 h 539"/>
                <a:gd name="T6" fmla="*/ 0 w 539"/>
                <a:gd name="T7" fmla="*/ 269 h 539"/>
                <a:gd name="T8" fmla="*/ 270 w 539"/>
                <a:gd name="T9" fmla="*/ 539 h 539"/>
                <a:gd name="T10" fmla="*/ 270 w 539"/>
                <a:gd name="T11" fmla="*/ 146 h 539"/>
                <a:gd name="T12" fmla="*/ 393 w 539"/>
                <a:gd name="T13" fmla="*/ 269 h 539"/>
                <a:gd name="T14" fmla="*/ 270 w 539"/>
                <a:gd name="T15" fmla="*/ 393 h 539"/>
                <a:gd name="T16" fmla="*/ 146 w 539"/>
                <a:gd name="T17" fmla="*/ 269 h 539"/>
                <a:gd name="T18" fmla="*/ 270 w 539"/>
                <a:gd name="T19" fmla="*/ 1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539">
                  <a:moveTo>
                    <a:pt x="270" y="539"/>
                  </a:moveTo>
                  <a:cubicBezTo>
                    <a:pt x="418" y="539"/>
                    <a:pt x="539" y="418"/>
                    <a:pt x="539" y="269"/>
                  </a:cubicBezTo>
                  <a:cubicBezTo>
                    <a:pt x="539" y="121"/>
                    <a:pt x="418" y="0"/>
                    <a:pt x="270" y="0"/>
                  </a:cubicBezTo>
                  <a:cubicBezTo>
                    <a:pt x="121" y="0"/>
                    <a:pt x="0" y="121"/>
                    <a:pt x="0" y="269"/>
                  </a:cubicBezTo>
                  <a:cubicBezTo>
                    <a:pt x="0" y="418"/>
                    <a:pt x="121" y="539"/>
                    <a:pt x="270" y="539"/>
                  </a:cubicBezTo>
                  <a:close/>
                  <a:moveTo>
                    <a:pt x="270" y="146"/>
                  </a:moveTo>
                  <a:cubicBezTo>
                    <a:pt x="338" y="146"/>
                    <a:pt x="393" y="201"/>
                    <a:pt x="393" y="269"/>
                  </a:cubicBezTo>
                  <a:cubicBezTo>
                    <a:pt x="393" y="337"/>
                    <a:pt x="338" y="393"/>
                    <a:pt x="270" y="393"/>
                  </a:cubicBezTo>
                  <a:cubicBezTo>
                    <a:pt x="201" y="393"/>
                    <a:pt x="146" y="337"/>
                    <a:pt x="146" y="269"/>
                  </a:cubicBezTo>
                  <a:cubicBezTo>
                    <a:pt x="146" y="201"/>
                    <a:pt x="201" y="146"/>
                    <a:pt x="270" y="1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sp>
          <p:nvSpPr>
            <p:cNvPr id="60" name="Freeform 14">
              <a:extLst>
                <a:ext uri="{FF2B5EF4-FFF2-40B4-BE49-F238E27FC236}">
                  <a16:creationId xmlns:a16="http://schemas.microsoft.com/office/drawing/2014/main" id="{700CFE24-1292-1902-0941-8DCFAC566E7E}"/>
                </a:ext>
              </a:extLst>
            </p:cNvPr>
            <p:cNvSpPr>
              <a:spLocks noEditPoints="1"/>
            </p:cNvSpPr>
            <p:nvPr/>
          </p:nvSpPr>
          <p:spPr bwMode="auto">
            <a:xfrm>
              <a:off x="2919" y="1214"/>
              <a:ext cx="350" cy="349"/>
            </a:xfrm>
            <a:custGeom>
              <a:avLst/>
              <a:gdLst>
                <a:gd name="T0" fmla="*/ 269 w 539"/>
                <a:gd name="T1" fmla="*/ 0 h 539"/>
                <a:gd name="T2" fmla="*/ 0 w 539"/>
                <a:gd name="T3" fmla="*/ 270 h 539"/>
                <a:gd name="T4" fmla="*/ 269 w 539"/>
                <a:gd name="T5" fmla="*/ 539 h 539"/>
                <a:gd name="T6" fmla="*/ 539 w 539"/>
                <a:gd name="T7" fmla="*/ 270 h 539"/>
                <a:gd name="T8" fmla="*/ 269 w 539"/>
                <a:gd name="T9" fmla="*/ 0 h 539"/>
                <a:gd name="T10" fmla="*/ 269 w 539"/>
                <a:gd name="T11" fmla="*/ 393 h 539"/>
                <a:gd name="T12" fmla="*/ 146 w 539"/>
                <a:gd name="T13" fmla="*/ 270 h 539"/>
                <a:gd name="T14" fmla="*/ 269 w 539"/>
                <a:gd name="T15" fmla="*/ 146 h 539"/>
                <a:gd name="T16" fmla="*/ 393 w 539"/>
                <a:gd name="T17" fmla="*/ 270 h 539"/>
                <a:gd name="T18" fmla="*/ 269 w 539"/>
                <a:gd name="T19" fmla="*/ 39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539">
                  <a:moveTo>
                    <a:pt x="269" y="0"/>
                  </a:moveTo>
                  <a:cubicBezTo>
                    <a:pt x="121" y="0"/>
                    <a:pt x="0" y="121"/>
                    <a:pt x="0" y="270"/>
                  </a:cubicBezTo>
                  <a:cubicBezTo>
                    <a:pt x="0" y="418"/>
                    <a:pt x="121" y="539"/>
                    <a:pt x="269" y="539"/>
                  </a:cubicBezTo>
                  <a:cubicBezTo>
                    <a:pt x="418" y="539"/>
                    <a:pt x="539" y="418"/>
                    <a:pt x="539" y="270"/>
                  </a:cubicBezTo>
                  <a:cubicBezTo>
                    <a:pt x="539" y="121"/>
                    <a:pt x="418" y="0"/>
                    <a:pt x="269" y="0"/>
                  </a:cubicBezTo>
                  <a:close/>
                  <a:moveTo>
                    <a:pt x="269" y="393"/>
                  </a:moveTo>
                  <a:cubicBezTo>
                    <a:pt x="201" y="393"/>
                    <a:pt x="146" y="338"/>
                    <a:pt x="146" y="270"/>
                  </a:cubicBezTo>
                  <a:cubicBezTo>
                    <a:pt x="146" y="202"/>
                    <a:pt x="201" y="146"/>
                    <a:pt x="269" y="146"/>
                  </a:cubicBezTo>
                  <a:cubicBezTo>
                    <a:pt x="337" y="146"/>
                    <a:pt x="393" y="202"/>
                    <a:pt x="393" y="270"/>
                  </a:cubicBezTo>
                  <a:cubicBezTo>
                    <a:pt x="393" y="338"/>
                    <a:pt x="337" y="393"/>
                    <a:pt x="269" y="39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CA" dirty="0">
                <a:latin typeface="+mj-lt"/>
              </a:endParaRPr>
            </a:p>
          </p:txBody>
        </p:sp>
      </p:grpSp>
      <p:pic>
        <p:nvPicPr>
          <p:cNvPr id="61" name="Graphic 60" descr="Apple outline">
            <a:extLst>
              <a:ext uri="{FF2B5EF4-FFF2-40B4-BE49-F238E27FC236}">
                <a16:creationId xmlns:a16="http://schemas.microsoft.com/office/drawing/2014/main" id="{CDA831BA-ABFA-2A32-308D-A2EE08D286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522" y="3968467"/>
            <a:ext cx="457200" cy="457200"/>
          </a:xfrm>
          <a:prstGeom prst="rect">
            <a:avLst/>
          </a:prstGeom>
        </p:spPr>
      </p:pic>
      <p:grpSp>
        <p:nvGrpSpPr>
          <p:cNvPr id="62" name="Group 61">
            <a:extLst>
              <a:ext uri="{FF2B5EF4-FFF2-40B4-BE49-F238E27FC236}">
                <a16:creationId xmlns:a16="http://schemas.microsoft.com/office/drawing/2014/main" id="{9878C038-D06E-B8BF-C9CC-49AFA7FC473D}"/>
              </a:ext>
            </a:extLst>
          </p:cNvPr>
          <p:cNvGrpSpPr/>
          <p:nvPr/>
        </p:nvGrpSpPr>
        <p:grpSpPr>
          <a:xfrm>
            <a:off x="300953" y="4733751"/>
            <a:ext cx="392338" cy="305865"/>
            <a:chOff x="3194050" y="3108326"/>
            <a:chExt cx="388938" cy="303213"/>
          </a:xfrm>
        </p:grpSpPr>
        <p:sp>
          <p:nvSpPr>
            <p:cNvPr id="63" name="Freeform 242">
              <a:extLst>
                <a:ext uri="{FF2B5EF4-FFF2-40B4-BE49-F238E27FC236}">
                  <a16:creationId xmlns:a16="http://schemas.microsoft.com/office/drawing/2014/main" id="{12C3506F-9EE5-D699-8A2E-F8C8E5838582}"/>
                </a:ext>
              </a:extLst>
            </p:cNvPr>
            <p:cNvSpPr>
              <a:spLocks/>
            </p:cNvSpPr>
            <p:nvPr/>
          </p:nvSpPr>
          <p:spPr bwMode="auto">
            <a:xfrm>
              <a:off x="3214688" y="3108326"/>
              <a:ext cx="352425" cy="150813"/>
            </a:xfrm>
            <a:custGeom>
              <a:avLst/>
              <a:gdLst>
                <a:gd name="T0" fmla="*/ 43 w 884"/>
                <a:gd name="T1" fmla="*/ 380 h 380"/>
                <a:gd name="T2" fmla="*/ 0 w 884"/>
                <a:gd name="T3" fmla="*/ 243 h 380"/>
                <a:gd name="T4" fmla="*/ 243 w 884"/>
                <a:gd name="T5" fmla="*/ 0 h 380"/>
                <a:gd name="T6" fmla="*/ 442 w 884"/>
                <a:gd name="T7" fmla="*/ 104 h 380"/>
                <a:gd name="T8" fmla="*/ 641 w 884"/>
                <a:gd name="T9" fmla="*/ 0 h 380"/>
                <a:gd name="T10" fmla="*/ 884 w 884"/>
                <a:gd name="T11" fmla="*/ 243 h 380"/>
                <a:gd name="T12" fmla="*/ 848 w 884"/>
                <a:gd name="T13" fmla="*/ 370 h 380"/>
              </a:gdLst>
              <a:ahLst/>
              <a:cxnLst>
                <a:cxn ang="0">
                  <a:pos x="T0" y="T1"/>
                </a:cxn>
                <a:cxn ang="0">
                  <a:pos x="T2" y="T3"/>
                </a:cxn>
                <a:cxn ang="0">
                  <a:pos x="T4" y="T5"/>
                </a:cxn>
                <a:cxn ang="0">
                  <a:pos x="T6" y="T7"/>
                </a:cxn>
                <a:cxn ang="0">
                  <a:pos x="T8" y="T9"/>
                </a:cxn>
                <a:cxn ang="0">
                  <a:pos x="T10" y="T11"/>
                </a:cxn>
                <a:cxn ang="0">
                  <a:pos x="T12" y="T13"/>
                </a:cxn>
              </a:cxnLst>
              <a:rect l="0" t="0" r="r" b="b"/>
              <a:pathLst>
                <a:path w="884" h="380">
                  <a:moveTo>
                    <a:pt x="43" y="380"/>
                  </a:moveTo>
                  <a:cubicBezTo>
                    <a:pt x="16" y="341"/>
                    <a:pt x="0" y="294"/>
                    <a:pt x="0" y="243"/>
                  </a:cubicBezTo>
                  <a:cubicBezTo>
                    <a:pt x="0" y="109"/>
                    <a:pt x="109" y="0"/>
                    <a:pt x="243" y="0"/>
                  </a:cubicBezTo>
                  <a:cubicBezTo>
                    <a:pt x="325" y="0"/>
                    <a:pt x="398" y="41"/>
                    <a:pt x="442" y="104"/>
                  </a:cubicBezTo>
                  <a:cubicBezTo>
                    <a:pt x="486" y="41"/>
                    <a:pt x="559" y="0"/>
                    <a:pt x="641" y="0"/>
                  </a:cubicBezTo>
                  <a:cubicBezTo>
                    <a:pt x="775" y="0"/>
                    <a:pt x="884" y="109"/>
                    <a:pt x="884" y="243"/>
                  </a:cubicBezTo>
                  <a:cubicBezTo>
                    <a:pt x="884" y="289"/>
                    <a:pt x="871" y="333"/>
                    <a:pt x="848" y="370"/>
                  </a:cubicBez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mj-lt"/>
              </a:endParaRPr>
            </a:p>
          </p:txBody>
        </p:sp>
        <p:sp>
          <p:nvSpPr>
            <p:cNvPr id="64" name="Freeform 243">
              <a:extLst>
                <a:ext uri="{FF2B5EF4-FFF2-40B4-BE49-F238E27FC236}">
                  <a16:creationId xmlns:a16="http://schemas.microsoft.com/office/drawing/2014/main" id="{7FBEB2DB-2E75-4CA8-ED37-5F7D9D7EB2BF}"/>
                </a:ext>
              </a:extLst>
            </p:cNvPr>
            <p:cNvSpPr>
              <a:spLocks/>
            </p:cNvSpPr>
            <p:nvPr/>
          </p:nvSpPr>
          <p:spPr bwMode="auto">
            <a:xfrm>
              <a:off x="3248025" y="3276601"/>
              <a:ext cx="287338" cy="134938"/>
            </a:xfrm>
            <a:custGeom>
              <a:avLst/>
              <a:gdLst>
                <a:gd name="T0" fmla="*/ 720 w 720"/>
                <a:gd name="T1" fmla="*/ 0 h 338"/>
                <a:gd name="T2" fmla="*/ 357 w 720"/>
                <a:gd name="T3" fmla="*/ 338 h 338"/>
                <a:gd name="T4" fmla="*/ 357 w 720"/>
                <a:gd name="T5" fmla="*/ 338 h 338"/>
                <a:gd name="T6" fmla="*/ 357 w 720"/>
                <a:gd name="T7" fmla="*/ 338 h 338"/>
                <a:gd name="T8" fmla="*/ 357 w 720"/>
                <a:gd name="T9" fmla="*/ 338 h 338"/>
                <a:gd name="T10" fmla="*/ 357 w 720"/>
                <a:gd name="T11" fmla="*/ 338 h 338"/>
                <a:gd name="T12" fmla="*/ 0 w 720"/>
                <a:gd name="T13" fmla="*/ 5 h 338"/>
              </a:gdLst>
              <a:ahLst/>
              <a:cxnLst>
                <a:cxn ang="0">
                  <a:pos x="T0" y="T1"/>
                </a:cxn>
                <a:cxn ang="0">
                  <a:pos x="T2" y="T3"/>
                </a:cxn>
                <a:cxn ang="0">
                  <a:pos x="T4" y="T5"/>
                </a:cxn>
                <a:cxn ang="0">
                  <a:pos x="T6" y="T7"/>
                </a:cxn>
                <a:cxn ang="0">
                  <a:pos x="T8" y="T9"/>
                </a:cxn>
                <a:cxn ang="0">
                  <a:pos x="T10" y="T11"/>
                </a:cxn>
                <a:cxn ang="0">
                  <a:pos x="T12" y="T13"/>
                </a:cxn>
              </a:cxnLst>
              <a:rect l="0" t="0" r="r" b="b"/>
              <a:pathLst>
                <a:path w="720" h="338">
                  <a:moveTo>
                    <a:pt x="720" y="0"/>
                  </a:moveTo>
                  <a:cubicBezTo>
                    <a:pt x="662" y="56"/>
                    <a:pt x="456" y="251"/>
                    <a:pt x="357" y="338"/>
                  </a:cubicBezTo>
                  <a:cubicBezTo>
                    <a:pt x="357" y="338"/>
                    <a:pt x="357" y="338"/>
                    <a:pt x="357" y="338"/>
                  </a:cubicBezTo>
                  <a:cubicBezTo>
                    <a:pt x="357" y="338"/>
                    <a:pt x="357" y="338"/>
                    <a:pt x="357" y="338"/>
                  </a:cubicBezTo>
                  <a:cubicBezTo>
                    <a:pt x="357" y="338"/>
                    <a:pt x="357" y="338"/>
                    <a:pt x="357" y="338"/>
                  </a:cubicBezTo>
                  <a:cubicBezTo>
                    <a:pt x="357" y="338"/>
                    <a:pt x="357" y="338"/>
                    <a:pt x="357" y="338"/>
                  </a:cubicBezTo>
                  <a:cubicBezTo>
                    <a:pt x="261" y="253"/>
                    <a:pt x="64" y="68"/>
                    <a:pt x="0" y="5"/>
                  </a:cubicBez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mj-lt"/>
              </a:endParaRPr>
            </a:p>
          </p:txBody>
        </p:sp>
        <p:sp>
          <p:nvSpPr>
            <p:cNvPr id="65" name="Freeform 244">
              <a:extLst>
                <a:ext uri="{FF2B5EF4-FFF2-40B4-BE49-F238E27FC236}">
                  <a16:creationId xmlns:a16="http://schemas.microsoft.com/office/drawing/2014/main" id="{67DBBE62-03FE-0A1E-F51C-9037467436B1}"/>
                </a:ext>
              </a:extLst>
            </p:cNvPr>
            <p:cNvSpPr>
              <a:spLocks/>
            </p:cNvSpPr>
            <p:nvPr/>
          </p:nvSpPr>
          <p:spPr bwMode="auto">
            <a:xfrm>
              <a:off x="3194050" y="3187701"/>
              <a:ext cx="388938" cy="144463"/>
            </a:xfrm>
            <a:custGeom>
              <a:avLst/>
              <a:gdLst>
                <a:gd name="T0" fmla="*/ 245 w 245"/>
                <a:gd name="T1" fmla="*/ 43 h 91"/>
                <a:gd name="T2" fmla="*/ 156 w 245"/>
                <a:gd name="T3" fmla="*/ 43 h 91"/>
                <a:gd name="T4" fmla="*/ 141 w 245"/>
                <a:gd name="T5" fmla="*/ 0 h 91"/>
                <a:gd name="T6" fmla="*/ 123 w 245"/>
                <a:gd name="T7" fmla="*/ 91 h 91"/>
                <a:gd name="T8" fmla="*/ 108 w 245"/>
                <a:gd name="T9" fmla="*/ 20 h 91"/>
                <a:gd name="T10" fmla="*/ 99 w 245"/>
                <a:gd name="T11" fmla="*/ 45 h 91"/>
                <a:gd name="T12" fmla="*/ 0 w 245"/>
                <a:gd name="T13" fmla="*/ 45 h 91"/>
              </a:gdLst>
              <a:ahLst/>
              <a:cxnLst>
                <a:cxn ang="0">
                  <a:pos x="T0" y="T1"/>
                </a:cxn>
                <a:cxn ang="0">
                  <a:pos x="T2" y="T3"/>
                </a:cxn>
                <a:cxn ang="0">
                  <a:pos x="T4" y="T5"/>
                </a:cxn>
                <a:cxn ang="0">
                  <a:pos x="T6" y="T7"/>
                </a:cxn>
                <a:cxn ang="0">
                  <a:pos x="T8" y="T9"/>
                </a:cxn>
                <a:cxn ang="0">
                  <a:pos x="T10" y="T11"/>
                </a:cxn>
                <a:cxn ang="0">
                  <a:pos x="T12" y="T13"/>
                </a:cxn>
              </a:cxnLst>
              <a:rect l="0" t="0" r="r" b="b"/>
              <a:pathLst>
                <a:path w="245" h="91">
                  <a:moveTo>
                    <a:pt x="245" y="43"/>
                  </a:moveTo>
                  <a:lnTo>
                    <a:pt x="156" y="43"/>
                  </a:lnTo>
                  <a:lnTo>
                    <a:pt x="141" y="0"/>
                  </a:lnTo>
                  <a:lnTo>
                    <a:pt x="123" y="91"/>
                  </a:lnTo>
                  <a:lnTo>
                    <a:pt x="108" y="20"/>
                  </a:lnTo>
                  <a:lnTo>
                    <a:pt x="99" y="45"/>
                  </a:lnTo>
                  <a:lnTo>
                    <a:pt x="0" y="45"/>
                  </a:ln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mj-lt"/>
              </a:endParaRPr>
            </a:p>
          </p:txBody>
        </p:sp>
      </p:grpSp>
      <p:grpSp>
        <p:nvGrpSpPr>
          <p:cNvPr id="66" name="Group 65">
            <a:extLst>
              <a:ext uri="{FF2B5EF4-FFF2-40B4-BE49-F238E27FC236}">
                <a16:creationId xmlns:a16="http://schemas.microsoft.com/office/drawing/2014/main" id="{9D3AFD8F-F86C-8477-73EE-490BE9427894}"/>
              </a:ext>
            </a:extLst>
          </p:cNvPr>
          <p:cNvGrpSpPr/>
          <p:nvPr/>
        </p:nvGrpSpPr>
        <p:grpSpPr>
          <a:xfrm>
            <a:off x="363056" y="5368924"/>
            <a:ext cx="284055" cy="278137"/>
            <a:chOff x="5876926" y="4494213"/>
            <a:chExt cx="609600" cy="596900"/>
          </a:xfrm>
        </p:grpSpPr>
        <p:sp>
          <p:nvSpPr>
            <p:cNvPr id="67" name="Freeform 209">
              <a:extLst>
                <a:ext uri="{FF2B5EF4-FFF2-40B4-BE49-F238E27FC236}">
                  <a16:creationId xmlns:a16="http://schemas.microsoft.com/office/drawing/2014/main" id="{0436DC76-B851-960B-9A59-3BDCD27261E6}"/>
                </a:ext>
              </a:extLst>
            </p:cNvPr>
            <p:cNvSpPr>
              <a:spLocks/>
            </p:cNvSpPr>
            <p:nvPr/>
          </p:nvSpPr>
          <p:spPr bwMode="auto">
            <a:xfrm>
              <a:off x="5876926" y="4494213"/>
              <a:ext cx="239713" cy="258763"/>
            </a:xfrm>
            <a:custGeom>
              <a:avLst/>
              <a:gdLst>
                <a:gd name="T0" fmla="*/ 33 w 286"/>
                <a:gd name="T1" fmla="*/ 310 h 310"/>
                <a:gd name="T2" fmla="*/ 253 w 286"/>
                <a:gd name="T3" fmla="*/ 310 h 310"/>
                <a:gd name="T4" fmla="*/ 286 w 286"/>
                <a:gd name="T5" fmla="*/ 277 h 310"/>
                <a:gd name="T6" fmla="*/ 286 w 286"/>
                <a:gd name="T7" fmla="*/ 34 h 310"/>
                <a:gd name="T8" fmla="*/ 253 w 286"/>
                <a:gd name="T9" fmla="*/ 0 h 310"/>
                <a:gd name="T10" fmla="*/ 33 w 286"/>
                <a:gd name="T11" fmla="*/ 0 h 310"/>
                <a:gd name="T12" fmla="*/ 0 w 286"/>
                <a:gd name="T13" fmla="*/ 34 h 310"/>
                <a:gd name="T14" fmla="*/ 0 w 286"/>
                <a:gd name="T15" fmla="*/ 277 h 310"/>
                <a:gd name="T16" fmla="*/ 33 w 286"/>
                <a:gd name="T1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310">
                  <a:moveTo>
                    <a:pt x="33" y="310"/>
                  </a:moveTo>
                  <a:cubicBezTo>
                    <a:pt x="253" y="310"/>
                    <a:pt x="253" y="310"/>
                    <a:pt x="253" y="310"/>
                  </a:cubicBezTo>
                  <a:cubicBezTo>
                    <a:pt x="271" y="310"/>
                    <a:pt x="286" y="295"/>
                    <a:pt x="286" y="277"/>
                  </a:cubicBezTo>
                  <a:cubicBezTo>
                    <a:pt x="286" y="34"/>
                    <a:pt x="286" y="34"/>
                    <a:pt x="286" y="34"/>
                  </a:cubicBezTo>
                  <a:cubicBezTo>
                    <a:pt x="286" y="15"/>
                    <a:pt x="271" y="0"/>
                    <a:pt x="253" y="0"/>
                  </a:cubicBezTo>
                  <a:cubicBezTo>
                    <a:pt x="33" y="0"/>
                    <a:pt x="33" y="0"/>
                    <a:pt x="33" y="0"/>
                  </a:cubicBezTo>
                  <a:cubicBezTo>
                    <a:pt x="15" y="0"/>
                    <a:pt x="0" y="15"/>
                    <a:pt x="0" y="34"/>
                  </a:cubicBezTo>
                  <a:cubicBezTo>
                    <a:pt x="0" y="277"/>
                    <a:pt x="0" y="277"/>
                    <a:pt x="0" y="277"/>
                  </a:cubicBezTo>
                  <a:cubicBezTo>
                    <a:pt x="0" y="295"/>
                    <a:pt x="15" y="310"/>
                    <a:pt x="33" y="310"/>
                  </a:cubicBezTo>
                  <a:close/>
                </a:path>
              </a:pathLst>
            </a:custGeom>
            <a:noFill/>
            <a:ln w="12700" cap="flat">
              <a:solidFill>
                <a:srgbClr val="0019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 name="Freeform 210">
              <a:extLst>
                <a:ext uri="{FF2B5EF4-FFF2-40B4-BE49-F238E27FC236}">
                  <a16:creationId xmlns:a16="http://schemas.microsoft.com/office/drawing/2014/main" id="{116AEFAE-3730-832A-6248-04C15095AB8E}"/>
                </a:ext>
              </a:extLst>
            </p:cNvPr>
            <p:cNvSpPr>
              <a:spLocks/>
            </p:cNvSpPr>
            <p:nvPr/>
          </p:nvSpPr>
          <p:spPr bwMode="auto">
            <a:xfrm>
              <a:off x="5978526" y="4779963"/>
              <a:ext cx="49213" cy="34925"/>
            </a:xfrm>
            <a:custGeom>
              <a:avLst/>
              <a:gdLst>
                <a:gd name="T0" fmla="*/ 0 w 31"/>
                <a:gd name="T1" fmla="*/ 0 h 22"/>
                <a:gd name="T2" fmla="*/ 0 w 31"/>
                <a:gd name="T3" fmla="*/ 22 h 22"/>
                <a:gd name="T4" fmla="*/ 31 w 31"/>
                <a:gd name="T5" fmla="*/ 22 h 22"/>
                <a:gd name="T6" fmla="*/ 31 w 31"/>
                <a:gd name="T7" fmla="*/ 0 h 22"/>
              </a:gdLst>
              <a:ahLst/>
              <a:cxnLst>
                <a:cxn ang="0">
                  <a:pos x="T0" y="T1"/>
                </a:cxn>
                <a:cxn ang="0">
                  <a:pos x="T2" y="T3"/>
                </a:cxn>
                <a:cxn ang="0">
                  <a:pos x="T4" y="T5"/>
                </a:cxn>
                <a:cxn ang="0">
                  <a:pos x="T6" y="T7"/>
                </a:cxn>
              </a:cxnLst>
              <a:rect l="0" t="0" r="r" b="b"/>
              <a:pathLst>
                <a:path w="31" h="22">
                  <a:moveTo>
                    <a:pt x="0" y="0"/>
                  </a:moveTo>
                  <a:lnTo>
                    <a:pt x="0" y="22"/>
                  </a:lnTo>
                  <a:lnTo>
                    <a:pt x="31" y="22"/>
                  </a:lnTo>
                  <a:lnTo>
                    <a:pt x="31" y="0"/>
                  </a:lnTo>
                </a:path>
              </a:pathLst>
            </a:custGeom>
            <a:noFill/>
            <a:ln w="12700" cap="rnd">
              <a:solidFill>
                <a:srgbClr val="0019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 name="Line 211">
              <a:extLst>
                <a:ext uri="{FF2B5EF4-FFF2-40B4-BE49-F238E27FC236}">
                  <a16:creationId xmlns:a16="http://schemas.microsoft.com/office/drawing/2014/main" id="{84FAFD89-D5D0-07AE-BBF2-E7999AB3177A}"/>
                </a:ext>
              </a:extLst>
            </p:cNvPr>
            <p:cNvSpPr>
              <a:spLocks noChangeShapeType="1"/>
            </p:cNvSpPr>
            <p:nvPr/>
          </p:nvSpPr>
          <p:spPr bwMode="auto">
            <a:xfrm>
              <a:off x="6002339" y="4814888"/>
              <a:ext cx="0" cy="50800"/>
            </a:xfrm>
            <a:prstGeom prst="line">
              <a:avLst/>
            </a:prstGeom>
            <a:noFill/>
            <a:ln w="12700" cap="rnd">
              <a:solidFill>
                <a:srgbClr val="0019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 name="Freeform 212">
              <a:extLst>
                <a:ext uri="{FF2B5EF4-FFF2-40B4-BE49-F238E27FC236}">
                  <a16:creationId xmlns:a16="http://schemas.microsoft.com/office/drawing/2014/main" id="{157131B3-95CF-CC7B-833D-6A62522B1887}"/>
                </a:ext>
              </a:extLst>
            </p:cNvPr>
            <p:cNvSpPr>
              <a:spLocks/>
            </p:cNvSpPr>
            <p:nvPr/>
          </p:nvSpPr>
          <p:spPr bwMode="auto">
            <a:xfrm>
              <a:off x="5954714" y="4554538"/>
              <a:ext cx="85725" cy="139700"/>
            </a:xfrm>
            <a:custGeom>
              <a:avLst/>
              <a:gdLst>
                <a:gd name="T0" fmla="*/ 0 w 102"/>
                <a:gd name="T1" fmla="*/ 110 h 167"/>
                <a:gd name="T2" fmla="*/ 51 w 102"/>
                <a:gd name="T3" fmla="*/ 0 h 167"/>
                <a:gd name="T4" fmla="*/ 102 w 102"/>
                <a:gd name="T5" fmla="*/ 110 h 167"/>
                <a:gd name="T6" fmla="*/ 51 w 102"/>
                <a:gd name="T7" fmla="*/ 167 h 167"/>
                <a:gd name="T8" fmla="*/ 0 w 102"/>
                <a:gd name="T9" fmla="*/ 110 h 167"/>
              </a:gdLst>
              <a:ahLst/>
              <a:cxnLst>
                <a:cxn ang="0">
                  <a:pos x="T0" y="T1"/>
                </a:cxn>
                <a:cxn ang="0">
                  <a:pos x="T2" y="T3"/>
                </a:cxn>
                <a:cxn ang="0">
                  <a:pos x="T4" y="T5"/>
                </a:cxn>
                <a:cxn ang="0">
                  <a:pos x="T6" y="T7"/>
                </a:cxn>
                <a:cxn ang="0">
                  <a:pos x="T8" y="T9"/>
                </a:cxn>
              </a:cxnLst>
              <a:rect l="0" t="0" r="r" b="b"/>
              <a:pathLst>
                <a:path w="102" h="167">
                  <a:moveTo>
                    <a:pt x="0" y="110"/>
                  </a:moveTo>
                  <a:cubicBezTo>
                    <a:pt x="0" y="78"/>
                    <a:pt x="51" y="0"/>
                    <a:pt x="51" y="0"/>
                  </a:cubicBezTo>
                  <a:cubicBezTo>
                    <a:pt x="51" y="0"/>
                    <a:pt x="102" y="78"/>
                    <a:pt x="102" y="110"/>
                  </a:cubicBezTo>
                  <a:cubicBezTo>
                    <a:pt x="102" y="141"/>
                    <a:pt x="79" y="167"/>
                    <a:pt x="51" y="167"/>
                  </a:cubicBezTo>
                  <a:cubicBezTo>
                    <a:pt x="23" y="167"/>
                    <a:pt x="0" y="141"/>
                    <a:pt x="0" y="110"/>
                  </a:cubicBezTo>
                  <a:close/>
                </a:path>
              </a:pathLst>
            </a:custGeom>
            <a:noFill/>
            <a:ln w="12700" cap="flat">
              <a:solidFill>
                <a:srgbClr val="0019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 name="Freeform 213">
              <a:extLst>
                <a:ext uri="{FF2B5EF4-FFF2-40B4-BE49-F238E27FC236}">
                  <a16:creationId xmlns:a16="http://schemas.microsoft.com/office/drawing/2014/main" id="{8DEFB0A5-10B1-39AE-9920-061F5AA9DC78}"/>
                </a:ext>
              </a:extLst>
            </p:cNvPr>
            <p:cNvSpPr>
              <a:spLocks/>
            </p:cNvSpPr>
            <p:nvPr/>
          </p:nvSpPr>
          <p:spPr bwMode="auto">
            <a:xfrm>
              <a:off x="5984876" y="4895850"/>
              <a:ext cx="206375" cy="50800"/>
            </a:xfrm>
            <a:custGeom>
              <a:avLst/>
              <a:gdLst>
                <a:gd name="T0" fmla="*/ 196 w 246"/>
                <a:gd name="T1" fmla="*/ 61 h 61"/>
                <a:gd name="T2" fmla="*/ 31 w 246"/>
                <a:gd name="T3" fmla="*/ 61 h 61"/>
                <a:gd name="T4" fmla="*/ 0 w 246"/>
                <a:gd name="T5" fmla="*/ 30 h 61"/>
                <a:gd name="T6" fmla="*/ 0 w 246"/>
                <a:gd name="T7" fmla="*/ 30 h 61"/>
                <a:gd name="T8" fmla="*/ 31 w 246"/>
                <a:gd name="T9" fmla="*/ 0 h 61"/>
                <a:gd name="T10" fmla="*/ 246 w 246"/>
                <a:gd name="T11" fmla="*/ 0 h 61"/>
              </a:gdLst>
              <a:ahLst/>
              <a:cxnLst>
                <a:cxn ang="0">
                  <a:pos x="T0" y="T1"/>
                </a:cxn>
                <a:cxn ang="0">
                  <a:pos x="T2" y="T3"/>
                </a:cxn>
                <a:cxn ang="0">
                  <a:pos x="T4" y="T5"/>
                </a:cxn>
                <a:cxn ang="0">
                  <a:pos x="T6" y="T7"/>
                </a:cxn>
                <a:cxn ang="0">
                  <a:pos x="T8" y="T9"/>
                </a:cxn>
                <a:cxn ang="0">
                  <a:pos x="T10" y="T11"/>
                </a:cxn>
              </a:cxnLst>
              <a:rect l="0" t="0" r="r" b="b"/>
              <a:pathLst>
                <a:path w="246" h="61">
                  <a:moveTo>
                    <a:pt x="196" y="61"/>
                  </a:moveTo>
                  <a:cubicBezTo>
                    <a:pt x="31" y="61"/>
                    <a:pt x="31" y="61"/>
                    <a:pt x="31" y="61"/>
                  </a:cubicBezTo>
                  <a:cubicBezTo>
                    <a:pt x="14" y="61"/>
                    <a:pt x="0" y="47"/>
                    <a:pt x="0" y="30"/>
                  </a:cubicBezTo>
                  <a:cubicBezTo>
                    <a:pt x="0" y="30"/>
                    <a:pt x="0" y="30"/>
                    <a:pt x="0" y="30"/>
                  </a:cubicBezTo>
                  <a:cubicBezTo>
                    <a:pt x="0" y="14"/>
                    <a:pt x="14" y="0"/>
                    <a:pt x="31" y="0"/>
                  </a:cubicBezTo>
                  <a:cubicBezTo>
                    <a:pt x="246" y="0"/>
                    <a:pt x="246" y="0"/>
                    <a:pt x="246" y="0"/>
                  </a:cubicBez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 name="Freeform 214">
              <a:extLst>
                <a:ext uri="{FF2B5EF4-FFF2-40B4-BE49-F238E27FC236}">
                  <a16:creationId xmlns:a16="http://schemas.microsoft.com/office/drawing/2014/main" id="{7D40F625-EDE5-30EB-45CA-0058A16F5745}"/>
                </a:ext>
              </a:extLst>
            </p:cNvPr>
            <p:cNvSpPr>
              <a:spLocks/>
            </p:cNvSpPr>
            <p:nvPr/>
          </p:nvSpPr>
          <p:spPr bwMode="auto">
            <a:xfrm>
              <a:off x="6084889" y="4972050"/>
              <a:ext cx="65088" cy="25400"/>
            </a:xfrm>
            <a:custGeom>
              <a:avLst/>
              <a:gdLst>
                <a:gd name="T0" fmla="*/ 77 w 77"/>
                <a:gd name="T1" fmla="*/ 30 h 30"/>
                <a:gd name="T2" fmla="*/ 30 w 77"/>
                <a:gd name="T3" fmla="*/ 30 h 30"/>
                <a:gd name="T4" fmla="*/ 0 w 77"/>
                <a:gd name="T5" fmla="*/ 0 h 30"/>
                <a:gd name="T6" fmla="*/ 0 w 77"/>
                <a:gd name="T7" fmla="*/ 0 h 30"/>
              </a:gdLst>
              <a:ahLst/>
              <a:cxnLst>
                <a:cxn ang="0">
                  <a:pos x="T0" y="T1"/>
                </a:cxn>
                <a:cxn ang="0">
                  <a:pos x="T2" y="T3"/>
                </a:cxn>
                <a:cxn ang="0">
                  <a:pos x="T4" y="T5"/>
                </a:cxn>
                <a:cxn ang="0">
                  <a:pos x="T6" y="T7"/>
                </a:cxn>
              </a:cxnLst>
              <a:rect l="0" t="0" r="r" b="b"/>
              <a:pathLst>
                <a:path w="77" h="30">
                  <a:moveTo>
                    <a:pt x="77" y="30"/>
                  </a:moveTo>
                  <a:cubicBezTo>
                    <a:pt x="30" y="30"/>
                    <a:pt x="30" y="30"/>
                    <a:pt x="30" y="30"/>
                  </a:cubicBezTo>
                  <a:cubicBezTo>
                    <a:pt x="13" y="30"/>
                    <a:pt x="0" y="17"/>
                    <a:pt x="0" y="0"/>
                  </a:cubicBezTo>
                  <a:cubicBezTo>
                    <a:pt x="0" y="0"/>
                    <a:pt x="0" y="0"/>
                    <a:pt x="0" y="0"/>
                  </a:cubicBez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 name="Freeform 215">
              <a:extLst>
                <a:ext uri="{FF2B5EF4-FFF2-40B4-BE49-F238E27FC236}">
                  <a16:creationId xmlns:a16="http://schemas.microsoft.com/office/drawing/2014/main" id="{A9F4774F-9F47-71B1-1BFD-B7BC2A69A488}"/>
                </a:ext>
              </a:extLst>
            </p:cNvPr>
            <p:cNvSpPr>
              <a:spLocks/>
            </p:cNvSpPr>
            <p:nvPr/>
          </p:nvSpPr>
          <p:spPr bwMode="auto">
            <a:xfrm>
              <a:off x="6102351" y="5022850"/>
              <a:ext cx="47625" cy="25400"/>
            </a:xfrm>
            <a:custGeom>
              <a:avLst/>
              <a:gdLst>
                <a:gd name="T0" fmla="*/ 57 w 57"/>
                <a:gd name="T1" fmla="*/ 30 h 30"/>
                <a:gd name="T2" fmla="*/ 30 w 57"/>
                <a:gd name="T3" fmla="*/ 30 h 30"/>
                <a:gd name="T4" fmla="*/ 0 w 57"/>
                <a:gd name="T5" fmla="*/ 0 h 30"/>
                <a:gd name="T6" fmla="*/ 0 w 57"/>
                <a:gd name="T7" fmla="*/ 0 h 30"/>
              </a:gdLst>
              <a:ahLst/>
              <a:cxnLst>
                <a:cxn ang="0">
                  <a:pos x="T0" y="T1"/>
                </a:cxn>
                <a:cxn ang="0">
                  <a:pos x="T2" y="T3"/>
                </a:cxn>
                <a:cxn ang="0">
                  <a:pos x="T4" y="T5"/>
                </a:cxn>
                <a:cxn ang="0">
                  <a:pos x="T6" y="T7"/>
                </a:cxn>
              </a:cxnLst>
              <a:rect l="0" t="0" r="r" b="b"/>
              <a:pathLst>
                <a:path w="57" h="30">
                  <a:moveTo>
                    <a:pt x="57" y="30"/>
                  </a:moveTo>
                  <a:cubicBezTo>
                    <a:pt x="30" y="30"/>
                    <a:pt x="30" y="30"/>
                    <a:pt x="30" y="30"/>
                  </a:cubicBezTo>
                  <a:cubicBezTo>
                    <a:pt x="13" y="30"/>
                    <a:pt x="0" y="17"/>
                    <a:pt x="0" y="0"/>
                  </a:cubicBezTo>
                  <a:cubicBezTo>
                    <a:pt x="0" y="0"/>
                    <a:pt x="0" y="0"/>
                    <a:pt x="0" y="0"/>
                  </a:cubicBez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 name="Freeform 216">
              <a:extLst>
                <a:ext uri="{FF2B5EF4-FFF2-40B4-BE49-F238E27FC236}">
                  <a16:creationId xmlns:a16="http://schemas.microsoft.com/office/drawing/2014/main" id="{9A1F291C-83BB-7732-E18E-450B08E0B3A6}"/>
                </a:ext>
              </a:extLst>
            </p:cNvPr>
            <p:cNvSpPr>
              <a:spLocks/>
            </p:cNvSpPr>
            <p:nvPr/>
          </p:nvSpPr>
          <p:spPr bwMode="auto">
            <a:xfrm>
              <a:off x="6129339" y="5056188"/>
              <a:ext cx="271463" cy="34925"/>
            </a:xfrm>
            <a:custGeom>
              <a:avLst/>
              <a:gdLst>
                <a:gd name="T0" fmla="*/ 323 w 323"/>
                <a:gd name="T1" fmla="*/ 2 h 42"/>
                <a:gd name="T2" fmla="*/ 256 w 323"/>
                <a:gd name="T3" fmla="*/ 5 h 42"/>
                <a:gd name="T4" fmla="*/ 225 w 323"/>
                <a:gd name="T5" fmla="*/ 13 h 42"/>
                <a:gd name="T6" fmla="*/ 56 w 323"/>
                <a:gd name="T7" fmla="*/ 42 h 42"/>
                <a:gd name="T8" fmla="*/ 30 w 323"/>
                <a:gd name="T9" fmla="*/ 42 h 42"/>
                <a:gd name="T10" fmla="*/ 0 w 323"/>
                <a:gd name="T11" fmla="*/ 12 h 42"/>
                <a:gd name="T12" fmla="*/ 0 w 323"/>
                <a:gd name="T13" fmla="*/ 12 h 42"/>
              </a:gdLst>
              <a:ahLst/>
              <a:cxnLst>
                <a:cxn ang="0">
                  <a:pos x="T0" y="T1"/>
                </a:cxn>
                <a:cxn ang="0">
                  <a:pos x="T2" y="T3"/>
                </a:cxn>
                <a:cxn ang="0">
                  <a:pos x="T4" y="T5"/>
                </a:cxn>
                <a:cxn ang="0">
                  <a:pos x="T6" y="T7"/>
                </a:cxn>
                <a:cxn ang="0">
                  <a:pos x="T8" y="T9"/>
                </a:cxn>
                <a:cxn ang="0">
                  <a:pos x="T10" y="T11"/>
                </a:cxn>
                <a:cxn ang="0">
                  <a:pos x="T12" y="T13"/>
                </a:cxn>
              </a:cxnLst>
              <a:rect l="0" t="0" r="r" b="b"/>
              <a:pathLst>
                <a:path w="323" h="42">
                  <a:moveTo>
                    <a:pt x="323" y="2"/>
                  </a:moveTo>
                  <a:cubicBezTo>
                    <a:pt x="267" y="0"/>
                    <a:pt x="256" y="5"/>
                    <a:pt x="256" y="5"/>
                  </a:cubicBezTo>
                  <a:cubicBezTo>
                    <a:pt x="256" y="5"/>
                    <a:pt x="243" y="8"/>
                    <a:pt x="225" y="13"/>
                  </a:cubicBezTo>
                  <a:cubicBezTo>
                    <a:pt x="170" y="31"/>
                    <a:pt x="113" y="40"/>
                    <a:pt x="56" y="42"/>
                  </a:cubicBezTo>
                  <a:cubicBezTo>
                    <a:pt x="30" y="42"/>
                    <a:pt x="30" y="42"/>
                    <a:pt x="30" y="42"/>
                  </a:cubicBezTo>
                  <a:cubicBezTo>
                    <a:pt x="13" y="42"/>
                    <a:pt x="0" y="29"/>
                    <a:pt x="0" y="12"/>
                  </a:cubicBezTo>
                  <a:cubicBezTo>
                    <a:pt x="0" y="12"/>
                    <a:pt x="0" y="12"/>
                    <a:pt x="0" y="12"/>
                  </a:cubicBez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 name="Freeform 217">
              <a:extLst>
                <a:ext uri="{FF2B5EF4-FFF2-40B4-BE49-F238E27FC236}">
                  <a16:creationId xmlns:a16="http://schemas.microsoft.com/office/drawing/2014/main" id="{26C7EAF7-E88E-D242-71B0-AE9326E57656}"/>
                </a:ext>
              </a:extLst>
            </p:cNvPr>
            <p:cNvSpPr>
              <a:spLocks/>
            </p:cNvSpPr>
            <p:nvPr/>
          </p:nvSpPr>
          <p:spPr bwMode="auto">
            <a:xfrm>
              <a:off x="6115051" y="4821238"/>
              <a:ext cx="285750" cy="82550"/>
            </a:xfrm>
            <a:custGeom>
              <a:avLst/>
              <a:gdLst>
                <a:gd name="T0" fmla="*/ 13 w 340"/>
                <a:gd name="T1" fmla="*/ 61 h 99"/>
                <a:gd name="T2" fmla="*/ 0 w 340"/>
                <a:gd name="T3" fmla="*/ 34 h 99"/>
                <a:gd name="T4" fmla="*/ 0 w 340"/>
                <a:gd name="T5" fmla="*/ 34 h 99"/>
                <a:gd name="T6" fmla="*/ 20 w 340"/>
                <a:gd name="T7" fmla="*/ 3 h 99"/>
                <a:gd name="T8" fmla="*/ 23 w 340"/>
                <a:gd name="T9" fmla="*/ 2 h 99"/>
                <a:gd name="T10" fmla="*/ 54 w 340"/>
                <a:gd name="T11" fmla="*/ 5 h 99"/>
                <a:gd name="T12" fmla="*/ 152 w 340"/>
                <a:gd name="T13" fmla="*/ 17 h 99"/>
                <a:gd name="T14" fmla="*/ 229 w 340"/>
                <a:gd name="T15" fmla="*/ 36 h 99"/>
                <a:gd name="T16" fmla="*/ 274 w 340"/>
                <a:gd name="T17" fmla="*/ 69 h 99"/>
                <a:gd name="T18" fmla="*/ 340 w 340"/>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99">
                  <a:moveTo>
                    <a:pt x="13" y="61"/>
                  </a:moveTo>
                  <a:cubicBezTo>
                    <a:pt x="5" y="54"/>
                    <a:pt x="0" y="44"/>
                    <a:pt x="0" y="34"/>
                  </a:cubicBezTo>
                  <a:cubicBezTo>
                    <a:pt x="0" y="34"/>
                    <a:pt x="0" y="34"/>
                    <a:pt x="0" y="34"/>
                  </a:cubicBezTo>
                  <a:cubicBezTo>
                    <a:pt x="0" y="16"/>
                    <a:pt x="10" y="6"/>
                    <a:pt x="20" y="3"/>
                  </a:cubicBezTo>
                  <a:cubicBezTo>
                    <a:pt x="21" y="3"/>
                    <a:pt x="22" y="3"/>
                    <a:pt x="23" y="2"/>
                  </a:cubicBezTo>
                  <a:cubicBezTo>
                    <a:pt x="33" y="0"/>
                    <a:pt x="44" y="1"/>
                    <a:pt x="54" y="5"/>
                  </a:cubicBezTo>
                  <a:cubicBezTo>
                    <a:pt x="71" y="12"/>
                    <a:pt x="106" y="24"/>
                    <a:pt x="152" y="17"/>
                  </a:cubicBezTo>
                  <a:cubicBezTo>
                    <a:pt x="179" y="14"/>
                    <a:pt x="207" y="20"/>
                    <a:pt x="229" y="36"/>
                  </a:cubicBezTo>
                  <a:cubicBezTo>
                    <a:pt x="243" y="45"/>
                    <a:pt x="259" y="57"/>
                    <a:pt x="274" y="69"/>
                  </a:cubicBezTo>
                  <a:cubicBezTo>
                    <a:pt x="274" y="69"/>
                    <a:pt x="304" y="99"/>
                    <a:pt x="340" y="99"/>
                  </a:cubicBez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 name="Line 218">
              <a:extLst>
                <a:ext uri="{FF2B5EF4-FFF2-40B4-BE49-F238E27FC236}">
                  <a16:creationId xmlns:a16="http://schemas.microsoft.com/office/drawing/2014/main" id="{7CD54183-B659-DC12-42DF-A3B51249FBF0}"/>
                </a:ext>
              </a:extLst>
            </p:cNvPr>
            <p:cNvSpPr>
              <a:spLocks noChangeShapeType="1"/>
            </p:cNvSpPr>
            <p:nvPr/>
          </p:nvSpPr>
          <p:spPr bwMode="auto">
            <a:xfrm flipV="1">
              <a:off x="6129339" y="5048250"/>
              <a:ext cx="0" cy="17463"/>
            </a:xfrm>
            <a:prstGeom prst="line">
              <a:avLst/>
            </a:prstGeom>
            <a:noFill/>
            <a:ln w="12700" cap="rnd">
              <a:solidFill>
                <a:srgbClr val="00196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7" name="Line 219">
              <a:extLst>
                <a:ext uri="{FF2B5EF4-FFF2-40B4-BE49-F238E27FC236}">
                  <a16:creationId xmlns:a16="http://schemas.microsoft.com/office/drawing/2014/main" id="{5A4ED027-A1F6-644F-CF39-52EF06D80AD7}"/>
                </a:ext>
              </a:extLst>
            </p:cNvPr>
            <p:cNvSpPr>
              <a:spLocks noChangeShapeType="1"/>
            </p:cNvSpPr>
            <p:nvPr/>
          </p:nvSpPr>
          <p:spPr bwMode="auto">
            <a:xfrm flipV="1">
              <a:off x="6102351" y="4995863"/>
              <a:ext cx="0" cy="26988"/>
            </a:xfrm>
            <a:prstGeom prst="line">
              <a:avLst/>
            </a:prstGeom>
            <a:noFill/>
            <a:ln w="12700" cap="rnd">
              <a:solidFill>
                <a:srgbClr val="00196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8" name="Line 220">
              <a:extLst>
                <a:ext uri="{FF2B5EF4-FFF2-40B4-BE49-F238E27FC236}">
                  <a16:creationId xmlns:a16="http://schemas.microsoft.com/office/drawing/2014/main" id="{07903B3F-F878-9FF2-89A5-C884F0D64FFB}"/>
                </a:ext>
              </a:extLst>
            </p:cNvPr>
            <p:cNvSpPr>
              <a:spLocks noChangeShapeType="1"/>
            </p:cNvSpPr>
            <p:nvPr/>
          </p:nvSpPr>
          <p:spPr bwMode="auto">
            <a:xfrm flipV="1">
              <a:off x="6084889" y="4946650"/>
              <a:ext cx="0" cy="25400"/>
            </a:xfrm>
            <a:prstGeom prst="line">
              <a:avLst/>
            </a:prstGeom>
            <a:noFill/>
            <a:ln w="12700" cap="rnd">
              <a:solidFill>
                <a:srgbClr val="00196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9" name="Freeform 221">
              <a:extLst>
                <a:ext uri="{FF2B5EF4-FFF2-40B4-BE49-F238E27FC236}">
                  <a16:creationId xmlns:a16="http://schemas.microsoft.com/office/drawing/2014/main" id="{5FACD42C-EC7F-6F51-0CC7-C857E79DF787}"/>
                </a:ext>
              </a:extLst>
            </p:cNvPr>
            <p:cNvSpPr>
              <a:spLocks/>
            </p:cNvSpPr>
            <p:nvPr/>
          </p:nvSpPr>
          <p:spPr bwMode="auto">
            <a:xfrm>
              <a:off x="6400801" y="4875213"/>
              <a:ext cx="85725" cy="211138"/>
            </a:xfrm>
            <a:custGeom>
              <a:avLst/>
              <a:gdLst>
                <a:gd name="T0" fmla="*/ 103 w 103"/>
                <a:gd name="T1" fmla="*/ 0 h 251"/>
                <a:gd name="T2" fmla="*/ 17 w 103"/>
                <a:gd name="T3" fmla="*/ 0 h 251"/>
                <a:gd name="T4" fmla="*/ 0 w 103"/>
                <a:gd name="T5" fmla="*/ 17 h 251"/>
                <a:gd name="T6" fmla="*/ 0 w 103"/>
                <a:gd name="T7" fmla="*/ 234 h 251"/>
                <a:gd name="T8" fmla="*/ 17 w 103"/>
                <a:gd name="T9" fmla="*/ 251 h 251"/>
                <a:gd name="T10" fmla="*/ 103 w 103"/>
                <a:gd name="T11" fmla="*/ 251 h 251"/>
              </a:gdLst>
              <a:ahLst/>
              <a:cxnLst>
                <a:cxn ang="0">
                  <a:pos x="T0" y="T1"/>
                </a:cxn>
                <a:cxn ang="0">
                  <a:pos x="T2" y="T3"/>
                </a:cxn>
                <a:cxn ang="0">
                  <a:pos x="T4" y="T5"/>
                </a:cxn>
                <a:cxn ang="0">
                  <a:pos x="T6" y="T7"/>
                </a:cxn>
                <a:cxn ang="0">
                  <a:pos x="T8" y="T9"/>
                </a:cxn>
                <a:cxn ang="0">
                  <a:pos x="T10" y="T11"/>
                </a:cxn>
              </a:cxnLst>
              <a:rect l="0" t="0" r="r" b="b"/>
              <a:pathLst>
                <a:path w="103" h="251">
                  <a:moveTo>
                    <a:pt x="103" y="0"/>
                  </a:moveTo>
                  <a:cubicBezTo>
                    <a:pt x="17" y="0"/>
                    <a:pt x="17" y="0"/>
                    <a:pt x="17" y="0"/>
                  </a:cubicBezTo>
                  <a:cubicBezTo>
                    <a:pt x="8" y="0"/>
                    <a:pt x="0" y="8"/>
                    <a:pt x="0" y="17"/>
                  </a:cubicBezTo>
                  <a:cubicBezTo>
                    <a:pt x="0" y="234"/>
                    <a:pt x="0" y="234"/>
                    <a:pt x="0" y="234"/>
                  </a:cubicBezTo>
                  <a:cubicBezTo>
                    <a:pt x="0" y="243"/>
                    <a:pt x="8" y="251"/>
                    <a:pt x="17" y="251"/>
                  </a:cubicBezTo>
                  <a:cubicBezTo>
                    <a:pt x="103" y="251"/>
                    <a:pt x="103" y="251"/>
                    <a:pt x="103" y="251"/>
                  </a:cubicBezTo>
                </a:path>
              </a:pathLst>
            </a:custGeom>
            <a:noFill/>
            <a:ln w="12700" cap="rnd">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Tree>
    <p:extLst>
      <p:ext uri="{BB962C8B-B14F-4D97-AF65-F5344CB8AC3E}">
        <p14:creationId xmlns:p14="http://schemas.microsoft.com/office/powerpoint/2010/main" val="38010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D9BE5F-D852-B281-8914-C797BDFD0E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A990B92-C5B8-10DC-773F-358E09802FDA}"/>
              </a:ext>
            </a:extLst>
          </p:cNvPr>
          <p:cNvSpPr/>
          <p:nvPr/>
        </p:nvSpPr>
        <p:spPr>
          <a:xfrm>
            <a:off x="0" y="2057400"/>
            <a:ext cx="12192000" cy="329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FB67585F-1791-3CC4-682B-0E770E462969}"/>
              </a:ext>
            </a:extLst>
          </p:cNvPr>
          <p:cNvSpPr>
            <a:spLocks noGrp="1"/>
          </p:cNvSpPr>
          <p:nvPr>
            <p:ph type="title"/>
          </p:nvPr>
        </p:nvSpPr>
        <p:spPr/>
        <p:txBody>
          <a:bodyPr/>
          <a:lstStyle/>
          <a:p>
            <a:r>
              <a:rPr lang="en-GB" dirty="0"/>
              <a:t>Patients with co-existing obesity and</a:t>
            </a:r>
            <a:br>
              <a:rPr lang="en-GB" dirty="0"/>
            </a:br>
            <a:r>
              <a:rPr lang="en-GB" dirty="0"/>
              <a:t>T2D are at high risk of developing MASH</a:t>
            </a:r>
          </a:p>
        </p:txBody>
      </p:sp>
      <p:sp>
        <p:nvSpPr>
          <p:cNvPr id="3" name="Text Placeholder 2">
            <a:extLst>
              <a:ext uri="{FF2B5EF4-FFF2-40B4-BE49-F238E27FC236}">
                <a16:creationId xmlns:a16="http://schemas.microsoft.com/office/drawing/2014/main" id="{1D02C472-3CB5-A8E6-C61E-F781C262B1CE}"/>
              </a:ext>
            </a:extLst>
          </p:cNvPr>
          <p:cNvSpPr>
            <a:spLocks noGrp="1"/>
          </p:cNvSpPr>
          <p:nvPr>
            <p:ph type="body" sz="quarter" idx="13"/>
          </p:nvPr>
        </p:nvSpPr>
        <p:spPr/>
        <p:txBody>
          <a:bodyPr/>
          <a:lstStyle/>
          <a:p>
            <a:r>
              <a:rPr lang="en-GB" dirty="0"/>
              <a:t>*MASH with significant fibrosis (fibrosis stage 2 or higher); </a:t>
            </a:r>
            <a:r>
              <a:rPr lang="en-GB" baseline="30000" dirty="0"/>
              <a:t>†</a:t>
            </a:r>
            <a:r>
              <a:rPr lang="en-GB" dirty="0"/>
              <a:t>BMI ≥30 kg/m</a:t>
            </a:r>
            <a:r>
              <a:rPr lang="en-GB" baseline="30000" dirty="0"/>
              <a:t>2</a:t>
            </a:r>
            <a:r>
              <a:rPr lang="en-GB" dirty="0"/>
              <a:t>; </a:t>
            </a:r>
            <a:r>
              <a:rPr lang="en-GB" baseline="30000" dirty="0">
                <a:latin typeface="Arial" panose="020B0604020202020204" pitchFamily="34" charset="0"/>
                <a:cs typeface="Arial" panose="020B0604020202020204" pitchFamily="34" charset="0"/>
              </a:rPr>
              <a:t>‡</a:t>
            </a:r>
            <a:r>
              <a:rPr lang="en-GB" dirty="0"/>
              <a:t>BMI &lt;30 kg/m</a:t>
            </a:r>
            <a:r>
              <a:rPr lang="en-GB" baseline="30000" dirty="0"/>
              <a:t>2</a:t>
            </a:r>
            <a:r>
              <a:rPr lang="en-GB" dirty="0"/>
              <a:t>.</a:t>
            </a:r>
            <a:br>
              <a:rPr lang="en-GB" baseline="30000" dirty="0"/>
            </a:br>
            <a:r>
              <a:rPr lang="sv-SE" dirty="0"/>
              <a:t>BMI, body mass index; </a:t>
            </a:r>
            <a:r>
              <a:rPr lang="en-GB" dirty="0"/>
              <a:t>MASH, metabolic dysfunction</a:t>
            </a:r>
            <a:r>
              <a:rPr lang="en-GB" dirty="0">
                <a:solidFill>
                  <a:schemeClr val="tx1"/>
                </a:solidFill>
              </a:rPr>
              <a:t>–</a:t>
            </a:r>
            <a:r>
              <a:rPr lang="en-GB" dirty="0"/>
              <a:t>associated steatohepatitis; MASLD, metabolic dysfunction</a:t>
            </a:r>
            <a:r>
              <a:rPr lang="en-GB" dirty="0">
                <a:solidFill>
                  <a:schemeClr val="tx1"/>
                </a:solidFill>
              </a:rPr>
              <a:t>–</a:t>
            </a:r>
            <a:r>
              <a:rPr lang="en-GB" dirty="0"/>
              <a:t>associated steatotic liver disease. </a:t>
            </a:r>
            <a:br>
              <a:rPr lang="en-GB" dirty="0"/>
            </a:br>
            <a:r>
              <a:rPr lang="en-GB" dirty="0"/>
              <a:t>Mittal N et al. Aliment Pharmacol Ther 2024;59:1571–1578. </a:t>
            </a:r>
          </a:p>
        </p:txBody>
      </p:sp>
      <p:graphicFrame>
        <p:nvGraphicFramePr>
          <p:cNvPr id="15" name="Chart 14">
            <a:extLst>
              <a:ext uri="{FF2B5EF4-FFF2-40B4-BE49-F238E27FC236}">
                <a16:creationId xmlns:a16="http://schemas.microsoft.com/office/drawing/2014/main" id="{18C30B9C-4F52-348B-EE8C-4D9042197F3C}"/>
              </a:ext>
            </a:extLst>
          </p:cNvPr>
          <p:cNvGraphicFramePr/>
          <p:nvPr>
            <p:extLst>
              <p:ext uri="{D42A27DB-BD31-4B8C-83A1-F6EECF244321}">
                <p14:modId xmlns:p14="http://schemas.microsoft.com/office/powerpoint/2010/main" val="3299590448"/>
              </p:ext>
            </p:extLst>
          </p:nvPr>
        </p:nvGraphicFramePr>
        <p:xfrm>
          <a:off x="914400" y="1592145"/>
          <a:ext cx="9220199" cy="3924886"/>
        </p:xfrm>
        <a:graphic>
          <a:graphicData uri="http://schemas.openxmlformats.org/drawingml/2006/chart">
            <c:chart xmlns:c="http://schemas.openxmlformats.org/drawingml/2006/chart" xmlns:r="http://schemas.openxmlformats.org/officeDocument/2006/relationships" r:id="rId3"/>
          </a:graphicData>
        </a:graphic>
      </p:graphicFrame>
      <p:sp>
        <p:nvSpPr>
          <p:cNvPr id="52" name="Rectangle: Rounded Corners 51">
            <a:extLst>
              <a:ext uri="{FF2B5EF4-FFF2-40B4-BE49-F238E27FC236}">
                <a16:creationId xmlns:a16="http://schemas.microsoft.com/office/drawing/2014/main" id="{1597DDAF-AE13-A515-ACD7-6328EAA4AFE5}"/>
              </a:ext>
            </a:extLst>
          </p:cNvPr>
          <p:cNvSpPr/>
          <p:nvPr/>
        </p:nvSpPr>
        <p:spPr>
          <a:xfrm>
            <a:off x="648000" y="5257800"/>
            <a:ext cx="10896000" cy="3888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b="1" dirty="0"/>
              <a:t>The prevalence of MASLD, at-risk MASH, and cirrhosis was significantly higher in those with obesity vs those without obesity</a:t>
            </a:r>
          </a:p>
        </p:txBody>
      </p:sp>
      <p:sp>
        <p:nvSpPr>
          <p:cNvPr id="6" name="Rectangle: Rounded Corners 5">
            <a:extLst>
              <a:ext uri="{FF2B5EF4-FFF2-40B4-BE49-F238E27FC236}">
                <a16:creationId xmlns:a16="http://schemas.microsoft.com/office/drawing/2014/main" id="{E528BC8C-7A17-F609-1D14-CAB1BECC7FD3}"/>
              </a:ext>
            </a:extLst>
          </p:cNvPr>
          <p:cNvSpPr/>
          <p:nvPr/>
        </p:nvSpPr>
        <p:spPr>
          <a:xfrm>
            <a:off x="2438400" y="1828800"/>
            <a:ext cx="6548284" cy="35451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defRPr sz="1862" b="1" i="0" u="none" strike="noStrike" kern="1200" spc="0" baseline="0">
                <a:solidFill>
                  <a:srgbClr val="001965"/>
                </a:solidFill>
                <a:latin typeface="+mn-lt"/>
                <a:ea typeface="+mn-ea"/>
                <a:cs typeface="+mn-cs"/>
              </a:defRPr>
            </a:pPr>
            <a:r>
              <a:rPr lang="en-GB" dirty="0">
                <a:solidFill>
                  <a:schemeClr val="bg1"/>
                </a:solidFill>
              </a:rPr>
              <a:t>Prevalence of MASLD, at-risk MASH,* and cirrhosis</a:t>
            </a:r>
          </a:p>
        </p:txBody>
      </p:sp>
      <p:sp>
        <p:nvSpPr>
          <p:cNvPr id="4" name="TextBox 3">
            <a:extLst>
              <a:ext uri="{FF2B5EF4-FFF2-40B4-BE49-F238E27FC236}">
                <a16:creationId xmlns:a16="http://schemas.microsoft.com/office/drawing/2014/main" id="{202C4264-D5FD-7903-BD4D-EF474AC3D329}"/>
              </a:ext>
            </a:extLst>
          </p:cNvPr>
          <p:cNvSpPr txBox="1"/>
          <p:nvPr/>
        </p:nvSpPr>
        <p:spPr>
          <a:xfrm>
            <a:off x="8023745" y="2819400"/>
            <a:ext cx="189154" cy="156518"/>
          </a:xfrm>
          <a:prstGeom prst="rect">
            <a:avLst/>
          </a:prstGeom>
          <a:noFill/>
        </p:spPr>
        <p:txBody>
          <a:bodyPr wrap="square" lIns="0" tIns="0" rIns="0" bIns="0" rtlCol="0">
            <a:spAutoFit/>
          </a:bodyPr>
          <a:lstStyle/>
          <a:p>
            <a:pPr algn="l">
              <a:lnSpc>
                <a:spcPct val="120000"/>
              </a:lnSpc>
            </a:pPr>
            <a:r>
              <a:rPr lang="en-GB" sz="1400" baseline="30000" dirty="0">
                <a:solidFill>
                  <a:schemeClr val="tx2"/>
                </a:solidFill>
                <a:cs typeface="Arial" panose="020B0604020202020204" pitchFamily="34" charset="0"/>
              </a:rPr>
              <a:t>‡</a:t>
            </a:r>
            <a:endParaRPr lang="en-GB" sz="1400" baseline="30000" dirty="0">
              <a:solidFill>
                <a:schemeClr val="tx2"/>
              </a:solidFill>
            </a:endParaRPr>
          </a:p>
        </p:txBody>
      </p:sp>
      <p:sp>
        <p:nvSpPr>
          <p:cNvPr id="5" name="TextBox 4">
            <a:extLst>
              <a:ext uri="{FF2B5EF4-FFF2-40B4-BE49-F238E27FC236}">
                <a16:creationId xmlns:a16="http://schemas.microsoft.com/office/drawing/2014/main" id="{C0C8D61C-8FBB-BBD6-B1D7-8B2E6CE0728F}"/>
              </a:ext>
            </a:extLst>
          </p:cNvPr>
          <p:cNvSpPr txBox="1"/>
          <p:nvPr/>
        </p:nvSpPr>
        <p:spPr>
          <a:xfrm>
            <a:off x="7759854" y="2493466"/>
            <a:ext cx="75342" cy="178895"/>
          </a:xfrm>
          <a:prstGeom prst="rect">
            <a:avLst/>
          </a:prstGeom>
          <a:noFill/>
        </p:spPr>
        <p:txBody>
          <a:bodyPr wrap="none" lIns="0" tIns="0" rIns="0" bIns="0" rtlCol="0">
            <a:spAutoFit/>
          </a:bodyPr>
          <a:lstStyle/>
          <a:p>
            <a:pPr algn="l">
              <a:lnSpc>
                <a:spcPct val="120000"/>
              </a:lnSpc>
            </a:pPr>
            <a:r>
              <a:rPr lang="en-GB" sz="1600" baseline="30000" dirty="0">
                <a:solidFill>
                  <a:schemeClr val="tx2"/>
                </a:solidFill>
              </a:rPr>
              <a:t>†</a:t>
            </a:r>
          </a:p>
        </p:txBody>
      </p:sp>
    </p:spTree>
    <p:extLst>
      <p:ext uri="{BB962C8B-B14F-4D97-AF65-F5344CB8AC3E}">
        <p14:creationId xmlns:p14="http://schemas.microsoft.com/office/powerpoint/2010/main" val="12381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E3A67-FE23-F40B-51F1-65DCC071AF7A}"/>
              </a:ext>
            </a:extLst>
          </p:cNvPr>
          <p:cNvSpPr>
            <a:spLocks noGrp="1"/>
          </p:cNvSpPr>
          <p:nvPr>
            <p:ph type="title"/>
          </p:nvPr>
        </p:nvSpPr>
        <p:spPr/>
        <p:txBody>
          <a:bodyPr/>
          <a:lstStyle/>
          <a:p>
            <a:r>
              <a:rPr lang="en-US" dirty="0"/>
              <a:t>Obesity-driven pathophysiology of MASLD and MASH</a:t>
            </a:r>
            <a:r>
              <a:rPr lang="en-US" baseline="30000" dirty="0"/>
              <a:t>1,2</a:t>
            </a:r>
            <a:r>
              <a:rPr lang="en-US" dirty="0"/>
              <a:t> </a:t>
            </a:r>
          </a:p>
        </p:txBody>
      </p:sp>
      <p:sp>
        <p:nvSpPr>
          <p:cNvPr id="3" name="Text Placeholder 2">
            <a:extLst>
              <a:ext uri="{FF2B5EF4-FFF2-40B4-BE49-F238E27FC236}">
                <a16:creationId xmlns:a16="http://schemas.microsoft.com/office/drawing/2014/main" id="{41D238F4-D6A6-AB86-2D24-F079205860DE}"/>
              </a:ext>
            </a:extLst>
          </p:cNvPr>
          <p:cNvSpPr>
            <a:spLocks noGrp="1"/>
          </p:cNvSpPr>
          <p:nvPr>
            <p:ph type="body" sz="quarter" idx="13"/>
          </p:nvPr>
        </p:nvSpPr>
        <p:spPr/>
        <p:txBody>
          <a:bodyPr/>
          <a:lstStyle/>
          <a:p>
            <a:r>
              <a:rPr lang="en-US" dirty="0"/>
              <a:t>MASH, metabolic dysfunction</a:t>
            </a:r>
            <a:r>
              <a:rPr lang="en-GB" dirty="0">
                <a:solidFill>
                  <a:schemeClr val="tx1"/>
                </a:solidFill>
              </a:rPr>
              <a:t>–</a:t>
            </a:r>
            <a:r>
              <a:rPr lang="en-US" dirty="0"/>
              <a:t>associated steatohepatitis; MASLD, metabolic dysfunction</a:t>
            </a:r>
            <a:r>
              <a:rPr lang="en-GB" dirty="0">
                <a:solidFill>
                  <a:schemeClr val="tx1"/>
                </a:solidFill>
              </a:rPr>
              <a:t>–</a:t>
            </a:r>
            <a:r>
              <a:rPr lang="en-US" dirty="0"/>
              <a:t>associated steatotic liver disease.</a:t>
            </a:r>
            <a:br>
              <a:rPr lang="en-US" dirty="0"/>
            </a:br>
            <a:r>
              <a:rPr lang="en-US" dirty="0"/>
              <a:t>1. Polyzos SA et al. Metabolism 2019;92:82–97; 2. Rinella ME et al. Hepatology 2023;77:1797–1835.</a:t>
            </a:r>
          </a:p>
        </p:txBody>
      </p:sp>
      <p:grpSp>
        <p:nvGrpSpPr>
          <p:cNvPr id="4" name="Group 3">
            <a:extLst>
              <a:ext uri="{FF2B5EF4-FFF2-40B4-BE49-F238E27FC236}">
                <a16:creationId xmlns:a16="http://schemas.microsoft.com/office/drawing/2014/main" id="{40115344-C059-A62D-EBA0-FBF7F9895280}"/>
              </a:ext>
            </a:extLst>
          </p:cNvPr>
          <p:cNvGrpSpPr/>
          <p:nvPr/>
        </p:nvGrpSpPr>
        <p:grpSpPr>
          <a:xfrm>
            <a:off x="2994660" y="1754267"/>
            <a:ext cx="6191010" cy="4052173"/>
            <a:chOff x="2994660" y="1754267"/>
            <a:chExt cx="6191010" cy="4052173"/>
          </a:xfrm>
        </p:grpSpPr>
        <p:sp>
          <p:nvSpPr>
            <p:cNvPr id="5" name="Rectangle: Rounded Corners 4">
              <a:extLst>
                <a:ext uri="{FF2B5EF4-FFF2-40B4-BE49-F238E27FC236}">
                  <a16:creationId xmlns:a16="http://schemas.microsoft.com/office/drawing/2014/main" id="{4E856B1D-2241-6185-C010-4F43C4D95DBA}"/>
                </a:ext>
              </a:extLst>
            </p:cNvPr>
            <p:cNvSpPr/>
            <p:nvPr/>
          </p:nvSpPr>
          <p:spPr>
            <a:xfrm>
              <a:off x="3694206" y="4559464"/>
              <a:ext cx="1748640" cy="69665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20000"/>
                </a:lnSpc>
              </a:pPr>
              <a:r>
                <a:rPr lang="en-US" sz="1400" b="0" noProof="0" dirty="0">
                  <a:solidFill>
                    <a:schemeClr val="bg1"/>
                  </a:solidFill>
                  <a:latin typeface="Arial" panose="020B0604020202020204" pitchFamily="34" charset="0"/>
                  <a:cs typeface="Arial" panose="020B0604020202020204" pitchFamily="34" charset="0"/>
                </a:rPr>
                <a:t>Intrahepatic fat </a:t>
              </a:r>
              <a:br>
                <a:rPr lang="en-US" sz="1400" b="0" noProof="0" dirty="0">
                  <a:solidFill>
                    <a:schemeClr val="bg1"/>
                  </a:solidFill>
                  <a:latin typeface="Arial" panose="020B0604020202020204" pitchFamily="34" charset="0"/>
                  <a:cs typeface="Arial" panose="020B0604020202020204" pitchFamily="34" charset="0"/>
                </a:rPr>
              </a:br>
              <a:r>
                <a:rPr lang="en-US" sz="1400" b="0" noProof="0" dirty="0">
                  <a:solidFill>
                    <a:schemeClr val="bg1"/>
                  </a:solidFill>
                  <a:latin typeface="Arial" panose="020B0604020202020204" pitchFamily="34" charset="0"/>
                  <a:cs typeface="Arial" panose="020B0604020202020204" pitchFamily="34" charset="0"/>
                </a:rPr>
                <a:t>accumulation</a:t>
              </a:r>
            </a:p>
          </p:txBody>
        </p:sp>
        <p:sp>
          <p:nvSpPr>
            <p:cNvPr id="6" name="Rectangle: Rounded Corners 5">
              <a:extLst>
                <a:ext uri="{FF2B5EF4-FFF2-40B4-BE49-F238E27FC236}">
                  <a16:creationId xmlns:a16="http://schemas.microsoft.com/office/drawing/2014/main" id="{BC614226-E9D5-FD06-529A-174BB95CF449}"/>
                </a:ext>
              </a:extLst>
            </p:cNvPr>
            <p:cNvSpPr/>
            <p:nvPr/>
          </p:nvSpPr>
          <p:spPr>
            <a:xfrm>
              <a:off x="5526636" y="4559464"/>
              <a:ext cx="1748640" cy="69665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Bef>
                  <a:spcPts val="0"/>
                </a:spcBef>
              </a:pPr>
              <a:r>
                <a:rPr lang="en-US" sz="1400" b="0" noProof="0" dirty="0">
                  <a:solidFill>
                    <a:schemeClr val="bg1"/>
                  </a:solidFill>
                  <a:latin typeface="Arial" panose="020B0604020202020204" pitchFamily="34" charset="0"/>
                  <a:cs typeface="Arial" panose="020B0604020202020204" pitchFamily="34" charset="0"/>
                </a:rPr>
                <a:t>Inflammation </a:t>
              </a:r>
            </a:p>
            <a:p>
              <a:pPr algn="ctr">
                <a:spcBef>
                  <a:spcPts val="0"/>
                </a:spcBef>
              </a:pPr>
              <a:r>
                <a:rPr lang="en-US" sz="1400" b="0" noProof="0" dirty="0">
                  <a:solidFill>
                    <a:schemeClr val="bg1"/>
                  </a:solidFill>
                  <a:latin typeface="Arial" panose="020B0604020202020204" pitchFamily="34" charset="0"/>
                  <a:cs typeface="Arial" panose="020B0604020202020204" pitchFamily="34" charset="0"/>
                </a:rPr>
                <a:t>Fibrosis</a:t>
              </a:r>
            </a:p>
          </p:txBody>
        </p:sp>
        <p:sp>
          <p:nvSpPr>
            <p:cNvPr id="7" name="Rectangle: Rounded Corners 6">
              <a:extLst>
                <a:ext uri="{FF2B5EF4-FFF2-40B4-BE49-F238E27FC236}">
                  <a16:creationId xmlns:a16="http://schemas.microsoft.com/office/drawing/2014/main" id="{A2BEA53D-6995-B6FA-DDAC-DC069206D333}"/>
                </a:ext>
              </a:extLst>
            </p:cNvPr>
            <p:cNvSpPr/>
            <p:nvPr/>
          </p:nvSpPr>
          <p:spPr>
            <a:xfrm>
              <a:off x="7359066" y="4559464"/>
              <a:ext cx="1748640" cy="69665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Bef>
                  <a:spcPts val="0"/>
                </a:spcBef>
              </a:pPr>
              <a:r>
                <a:rPr lang="en-US" sz="1400" b="0" noProof="0" dirty="0">
                  <a:solidFill>
                    <a:schemeClr val="bg1"/>
                  </a:solidFill>
                  <a:latin typeface="Arial" panose="020B0604020202020204" pitchFamily="34" charset="0"/>
                  <a:cs typeface="Arial" panose="020B0604020202020204" pitchFamily="34" charset="0"/>
                </a:rPr>
                <a:t>Cell death</a:t>
              </a:r>
            </a:p>
            <a:p>
              <a:pPr algn="ctr">
                <a:spcBef>
                  <a:spcPts val="0"/>
                </a:spcBef>
              </a:pPr>
              <a:r>
                <a:rPr lang="en-US" sz="1400" b="0" noProof="0" dirty="0">
                  <a:solidFill>
                    <a:schemeClr val="bg1"/>
                  </a:solidFill>
                  <a:latin typeface="Arial" panose="020B0604020202020204" pitchFamily="34" charset="0"/>
                  <a:cs typeface="Arial" panose="020B0604020202020204" pitchFamily="34" charset="0"/>
                </a:rPr>
                <a:t>Apoptosis</a:t>
              </a:r>
            </a:p>
            <a:p>
              <a:pPr algn="ctr">
                <a:spcBef>
                  <a:spcPts val="0"/>
                </a:spcBef>
              </a:pPr>
              <a:r>
                <a:rPr lang="en-US" sz="1400" b="0" noProof="0" dirty="0">
                  <a:solidFill>
                    <a:schemeClr val="bg1"/>
                  </a:solidFill>
                  <a:latin typeface="Arial" panose="020B0604020202020204" pitchFamily="34" charset="0"/>
                  <a:cs typeface="Arial" panose="020B0604020202020204" pitchFamily="34" charset="0"/>
                </a:rPr>
                <a:t>Scarring</a:t>
              </a:r>
            </a:p>
          </p:txBody>
        </p:sp>
        <p:sp>
          <p:nvSpPr>
            <p:cNvPr id="8" name="Oval 7">
              <a:extLst>
                <a:ext uri="{FF2B5EF4-FFF2-40B4-BE49-F238E27FC236}">
                  <a16:creationId xmlns:a16="http://schemas.microsoft.com/office/drawing/2014/main" id="{A4FB67C3-51BA-7F54-2CDC-34B66DB68CB0}"/>
                </a:ext>
              </a:extLst>
            </p:cNvPr>
            <p:cNvSpPr/>
            <p:nvPr/>
          </p:nvSpPr>
          <p:spPr>
            <a:xfrm rot="3600000">
              <a:off x="3178904" y="1856723"/>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1B142F79-E66F-0703-1489-D50424842D4F}"/>
                </a:ext>
              </a:extLst>
            </p:cNvPr>
            <p:cNvSpPr/>
            <p:nvPr/>
          </p:nvSpPr>
          <p:spPr>
            <a:xfrm rot="3600000">
              <a:off x="3984102" y="1924637"/>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46CBA46-79BE-EC1E-EF1A-D03D82669E14}"/>
                </a:ext>
              </a:extLst>
            </p:cNvPr>
            <p:cNvSpPr/>
            <p:nvPr/>
          </p:nvSpPr>
          <p:spPr>
            <a:xfrm rot="3600000">
              <a:off x="3719726" y="2114228"/>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3526C6F2-CADF-5D4C-2390-E9B8F4FC2747}"/>
                </a:ext>
              </a:extLst>
            </p:cNvPr>
            <p:cNvSpPr/>
            <p:nvPr/>
          </p:nvSpPr>
          <p:spPr>
            <a:xfrm rot="3600000">
              <a:off x="4021945" y="2197503"/>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427A7EF9-2909-B49D-B9DB-752F4978DAFD}"/>
                </a:ext>
              </a:extLst>
            </p:cNvPr>
            <p:cNvSpPr/>
            <p:nvPr/>
          </p:nvSpPr>
          <p:spPr>
            <a:xfrm rot="3600000">
              <a:off x="3819211" y="2369527"/>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340CF9E1-9853-88C0-C701-9CA27B16C798}"/>
                </a:ext>
              </a:extLst>
            </p:cNvPr>
            <p:cNvSpPr/>
            <p:nvPr/>
          </p:nvSpPr>
          <p:spPr>
            <a:xfrm rot="3600000">
              <a:off x="3581515" y="2230977"/>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FBC6CDA7-51F4-BD86-075F-F94CE8FAC15F}"/>
                </a:ext>
              </a:extLst>
            </p:cNvPr>
            <p:cNvSpPr/>
            <p:nvPr/>
          </p:nvSpPr>
          <p:spPr>
            <a:xfrm rot="3600000">
              <a:off x="4037183" y="2492873"/>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52ED6375-D9BE-5F60-1017-F107C85D5F1A}"/>
                </a:ext>
              </a:extLst>
            </p:cNvPr>
            <p:cNvSpPr/>
            <p:nvPr/>
          </p:nvSpPr>
          <p:spPr>
            <a:xfrm rot="3600000">
              <a:off x="3707545" y="2558593"/>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B15031D1-4FC7-6A23-9AC8-B39016DC13E8}"/>
                </a:ext>
              </a:extLst>
            </p:cNvPr>
            <p:cNvSpPr/>
            <p:nvPr/>
          </p:nvSpPr>
          <p:spPr>
            <a:xfrm rot="3600000">
              <a:off x="3447179" y="1967119"/>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3200CBF5-8FCE-C784-D519-A3740F88BB60}"/>
                </a:ext>
              </a:extLst>
            </p:cNvPr>
            <p:cNvSpPr/>
            <p:nvPr/>
          </p:nvSpPr>
          <p:spPr>
            <a:xfrm rot="3600000">
              <a:off x="3331584" y="2254667"/>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2F921A28-52A0-E097-44CA-9114480589B5}"/>
                </a:ext>
              </a:extLst>
            </p:cNvPr>
            <p:cNvSpPr/>
            <p:nvPr/>
          </p:nvSpPr>
          <p:spPr>
            <a:xfrm rot="3600000">
              <a:off x="3151912" y="2037391"/>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31BD6EF7-BFFF-992B-F4F9-0F8E213CA3B5}"/>
                </a:ext>
              </a:extLst>
            </p:cNvPr>
            <p:cNvSpPr/>
            <p:nvPr/>
          </p:nvSpPr>
          <p:spPr>
            <a:xfrm rot="3600000">
              <a:off x="3457276" y="2544575"/>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2B94D84C-93B0-9330-3441-B6809E6F248B}"/>
                </a:ext>
              </a:extLst>
            </p:cNvPr>
            <p:cNvSpPr/>
            <p:nvPr/>
          </p:nvSpPr>
          <p:spPr>
            <a:xfrm rot="3600000">
              <a:off x="3565583" y="2791140"/>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0360F2B9-6F31-0BC8-541A-8C8797BB8905}"/>
                </a:ext>
              </a:extLst>
            </p:cNvPr>
            <p:cNvSpPr/>
            <p:nvPr/>
          </p:nvSpPr>
          <p:spPr>
            <a:xfrm rot="3600000">
              <a:off x="3164601" y="2492743"/>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F90FD16F-516B-0D7B-6511-EFC4D380BBFB}"/>
                </a:ext>
              </a:extLst>
            </p:cNvPr>
            <p:cNvSpPr/>
            <p:nvPr/>
          </p:nvSpPr>
          <p:spPr>
            <a:xfrm rot="3600000">
              <a:off x="2998819" y="2292356"/>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E95062C2-5A19-6F2D-B58C-719F638D80B9}"/>
                </a:ext>
              </a:extLst>
            </p:cNvPr>
            <p:cNvSpPr/>
            <p:nvPr/>
          </p:nvSpPr>
          <p:spPr>
            <a:xfrm rot="3600000">
              <a:off x="3202992" y="2828473"/>
              <a:ext cx="382452" cy="390770"/>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A5D02E2-46B3-4C9F-8680-E4117D638E96}"/>
                </a:ext>
              </a:extLst>
            </p:cNvPr>
            <p:cNvSpPr/>
            <p:nvPr/>
          </p:nvSpPr>
          <p:spPr>
            <a:xfrm rot="3600000">
              <a:off x="6352598" y="1754267"/>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D3CC4A68-A471-C32B-6158-71FA10B07551}"/>
                </a:ext>
              </a:extLst>
            </p:cNvPr>
            <p:cNvSpPr/>
            <p:nvPr/>
          </p:nvSpPr>
          <p:spPr>
            <a:xfrm rot="3600000">
              <a:off x="6631380" y="1828966"/>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A3EC89DC-831F-DD31-2C65-7B1BF13B8133}"/>
                </a:ext>
              </a:extLst>
            </p:cNvPr>
            <p:cNvSpPr/>
            <p:nvPr/>
          </p:nvSpPr>
          <p:spPr>
            <a:xfrm rot="3600000">
              <a:off x="6355598" y="2027627"/>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84EEEA8D-BEED-CEB8-B89D-A763575A460E}"/>
                </a:ext>
              </a:extLst>
            </p:cNvPr>
            <p:cNvSpPr/>
            <p:nvPr/>
          </p:nvSpPr>
          <p:spPr>
            <a:xfrm rot="3600000">
              <a:off x="6673807" y="2119001"/>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08B00215-E125-3D81-8F5B-6672BA4DF9F3}"/>
                </a:ext>
              </a:extLst>
            </p:cNvPr>
            <p:cNvSpPr/>
            <p:nvPr/>
          </p:nvSpPr>
          <p:spPr>
            <a:xfrm rot="3600000">
              <a:off x="6462587" y="2299620"/>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45451E14-288F-5B26-6787-183C0F9432B2}"/>
                </a:ext>
              </a:extLst>
            </p:cNvPr>
            <p:cNvSpPr/>
            <p:nvPr/>
          </p:nvSpPr>
          <p:spPr>
            <a:xfrm rot="3600000">
              <a:off x="6211597" y="2150203"/>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4400CCC6-0FD7-136C-D0C6-685D224F0198}"/>
                </a:ext>
              </a:extLst>
            </p:cNvPr>
            <p:cNvSpPr/>
            <p:nvPr/>
          </p:nvSpPr>
          <p:spPr>
            <a:xfrm rot="3600000">
              <a:off x="6692714" y="2432702"/>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99528E47-4D3E-60F1-650A-AE4D838367AB}"/>
                </a:ext>
              </a:extLst>
            </p:cNvPr>
            <p:cNvSpPr/>
            <p:nvPr/>
          </p:nvSpPr>
          <p:spPr>
            <a:xfrm rot="3600000">
              <a:off x="6347176" y="2499226"/>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07FFD4BC-208A-C8AA-8B4B-98EDF7F062EA}"/>
                </a:ext>
              </a:extLst>
            </p:cNvPr>
            <p:cNvSpPr/>
            <p:nvPr/>
          </p:nvSpPr>
          <p:spPr>
            <a:xfrm rot="3600000">
              <a:off x="6067923" y="1868782"/>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72261DB0-9F32-7C29-F1AE-8AEF38139581}"/>
                </a:ext>
              </a:extLst>
            </p:cNvPr>
            <p:cNvSpPr/>
            <p:nvPr/>
          </p:nvSpPr>
          <p:spPr>
            <a:xfrm rot="3600000">
              <a:off x="5949353" y="2172893"/>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C96535B7-ABA6-2E2B-C4AB-63201C9EB9FD}"/>
                </a:ext>
              </a:extLst>
            </p:cNvPr>
            <p:cNvSpPr/>
            <p:nvPr/>
          </p:nvSpPr>
          <p:spPr>
            <a:xfrm rot="3600000">
              <a:off x="5758524" y="1940475"/>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C9353437-83E8-116B-058A-8D4CF4C3A311}"/>
                </a:ext>
              </a:extLst>
            </p:cNvPr>
            <p:cNvSpPr/>
            <p:nvPr/>
          </p:nvSpPr>
          <p:spPr>
            <a:xfrm rot="3600000">
              <a:off x="6084206" y="2481883"/>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731C15F2-D1C3-98C0-728D-A03A40A38180}"/>
                </a:ext>
              </a:extLst>
            </p:cNvPr>
            <p:cNvSpPr/>
            <p:nvPr/>
          </p:nvSpPr>
          <p:spPr>
            <a:xfrm rot="3600000">
              <a:off x="6200375" y="2744691"/>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C9343E72-06EC-2BF5-FD11-DCD37558954E}"/>
                </a:ext>
              </a:extLst>
            </p:cNvPr>
            <p:cNvSpPr/>
            <p:nvPr/>
          </p:nvSpPr>
          <p:spPr>
            <a:xfrm rot="3600000">
              <a:off x="5776329" y="2423982"/>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03884F6B-B108-C305-BD16-E61BDA1FF460}"/>
                </a:ext>
              </a:extLst>
            </p:cNvPr>
            <p:cNvSpPr/>
            <p:nvPr/>
          </p:nvSpPr>
          <p:spPr>
            <a:xfrm rot="3600000">
              <a:off x="5600255" y="2209629"/>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CE2EF688-A2C8-262D-A943-E2FBC6C2CA98}"/>
                </a:ext>
              </a:extLst>
            </p:cNvPr>
            <p:cNvSpPr/>
            <p:nvPr/>
          </p:nvSpPr>
          <p:spPr>
            <a:xfrm rot="3600000">
              <a:off x="5819949" y="2780756"/>
              <a:ext cx="408166" cy="408166"/>
            </a:xfrm>
            <a:prstGeom prst="ellipse">
              <a:avLst/>
            </a:prstGeom>
            <a:solidFill>
              <a:schemeClr val="bg1"/>
            </a:solidFill>
            <a:ln w="28575">
              <a:gradFill flip="none" rotWithShape="1">
                <a:gsLst>
                  <a:gs pos="0">
                    <a:schemeClr val="accent4">
                      <a:lumMod val="75000"/>
                    </a:schemeClr>
                  </a:gs>
                  <a:gs pos="79000">
                    <a:schemeClr val="tx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2219519C-FE2E-D816-52B8-3EE25A0003BB}"/>
                </a:ext>
              </a:extLst>
            </p:cNvPr>
            <p:cNvSpPr/>
            <p:nvPr/>
          </p:nvSpPr>
          <p:spPr>
            <a:xfrm rot="3600000">
              <a:off x="5978093" y="2651936"/>
              <a:ext cx="408166" cy="408167"/>
            </a:xfrm>
            <a:prstGeom prst="ellipse">
              <a:avLst/>
            </a:prstGeom>
            <a:solidFill>
              <a:srgbClr val="AAD3D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6FE247D8-7D87-9432-EFDA-6A5906325F4F}"/>
                </a:ext>
              </a:extLst>
            </p:cNvPr>
            <p:cNvSpPr/>
            <p:nvPr/>
          </p:nvSpPr>
          <p:spPr>
            <a:xfrm rot="2757282">
              <a:off x="6050046" y="2762502"/>
              <a:ext cx="264256" cy="1870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5B60184E-9588-5CE6-E18A-4BBD06EEFB81}"/>
                </a:ext>
              </a:extLst>
            </p:cNvPr>
            <p:cNvSpPr/>
            <p:nvPr/>
          </p:nvSpPr>
          <p:spPr>
            <a:xfrm rot="3600000">
              <a:off x="6364488" y="2164682"/>
              <a:ext cx="408166" cy="408167"/>
            </a:xfrm>
            <a:prstGeom prst="ellipse">
              <a:avLst/>
            </a:prstGeom>
            <a:solidFill>
              <a:srgbClr val="AAD3D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9630ADE9-378F-E7A6-3113-DD446BEC68A0}"/>
                </a:ext>
              </a:extLst>
            </p:cNvPr>
            <p:cNvSpPr/>
            <p:nvPr/>
          </p:nvSpPr>
          <p:spPr>
            <a:xfrm rot="2757282">
              <a:off x="6436441" y="2275248"/>
              <a:ext cx="264256" cy="1870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91C7C64A-5B83-3499-5A5C-615A6DF53D74}"/>
                </a:ext>
              </a:extLst>
            </p:cNvPr>
            <p:cNvSpPr/>
            <p:nvPr/>
          </p:nvSpPr>
          <p:spPr>
            <a:xfrm rot="3600000">
              <a:off x="8441800" y="2345799"/>
              <a:ext cx="326749" cy="326750"/>
            </a:xfrm>
            <a:prstGeom prst="ellipse">
              <a:avLst/>
            </a:prstGeom>
            <a:solidFill>
              <a:srgbClr val="AAD3D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60A3F03C-235B-E278-B70F-9AADBB26A890}"/>
                </a:ext>
              </a:extLst>
            </p:cNvPr>
            <p:cNvSpPr/>
            <p:nvPr/>
          </p:nvSpPr>
          <p:spPr>
            <a:xfrm rot="2757282">
              <a:off x="8499401" y="2434310"/>
              <a:ext cx="211545" cy="149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1CCD793-DFC2-BE66-E8A9-B767F64EAAC0}"/>
                </a:ext>
              </a:extLst>
            </p:cNvPr>
            <p:cNvSpPr txBox="1"/>
            <p:nvPr/>
          </p:nvSpPr>
          <p:spPr>
            <a:xfrm>
              <a:off x="4518660" y="1938370"/>
              <a:ext cx="1094852" cy="201274"/>
            </a:xfrm>
            <a:prstGeom prst="rect">
              <a:avLst/>
            </a:prstGeom>
            <a:noFill/>
          </p:spPr>
          <p:txBody>
            <a:bodyPr wrap="none" lIns="0" tIns="0" rIns="0" bIns="0" rtlCol="0">
              <a:spAutoFit/>
            </a:bodyPr>
            <a:lstStyle/>
            <a:p>
              <a:pPr algn="ctr">
                <a:lnSpc>
                  <a:spcPct val="120000"/>
                </a:lnSpc>
              </a:pPr>
              <a:r>
                <a:rPr lang="en-US" sz="1200" b="1" noProof="0" dirty="0">
                  <a:solidFill>
                    <a:schemeClr val="accent1"/>
                  </a:solidFill>
                  <a:latin typeface="Arial" panose="020B0604020202020204" pitchFamily="34" charset="0"/>
                  <a:cs typeface="Arial" panose="020B0604020202020204" pitchFamily="34" charset="0"/>
                </a:rPr>
                <a:t>Adipose tissue</a:t>
              </a:r>
            </a:p>
          </p:txBody>
        </p:sp>
        <p:sp>
          <p:nvSpPr>
            <p:cNvPr id="47" name="TextBox 46">
              <a:extLst>
                <a:ext uri="{FF2B5EF4-FFF2-40B4-BE49-F238E27FC236}">
                  <a16:creationId xmlns:a16="http://schemas.microsoft.com/office/drawing/2014/main" id="{E9DEA95C-DFCA-F9AD-ACEC-8D10794F11AA}"/>
                </a:ext>
              </a:extLst>
            </p:cNvPr>
            <p:cNvSpPr txBox="1"/>
            <p:nvPr/>
          </p:nvSpPr>
          <p:spPr>
            <a:xfrm>
              <a:off x="7284720" y="1938370"/>
              <a:ext cx="974626" cy="201274"/>
            </a:xfrm>
            <a:prstGeom prst="rect">
              <a:avLst/>
            </a:prstGeom>
            <a:noFill/>
          </p:spPr>
          <p:txBody>
            <a:bodyPr wrap="none" lIns="0" tIns="0" rIns="0" bIns="0" rtlCol="0">
              <a:spAutoFit/>
            </a:bodyPr>
            <a:lstStyle/>
            <a:p>
              <a:pPr algn="ctr">
                <a:lnSpc>
                  <a:spcPct val="120000"/>
                </a:lnSpc>
              </a:pPr>
              <a:r>
                <a:rPr lang="en-US" sz="1200" b="1" noProof="0" dirty="0">
                  <a:solidFill>
                    <a:schemeClr val="accent1"/>
                  </a:solidFill>
                  <a:latin typeface="Arial" panose="020B0604020202020204" pitchFamily="34" charset="0"/>
                  <a:cs typeface="Arial" panose="020B0604020202020204" pitchFamily="34" charset="0"/>
                </a:rPr>
                <a:t>Immune cells</a:t>
              </a:r>
            </a:p>
          </p:txBody>
        </p:sp>
        <p:sp>
          <p:nvSpPr>
            <p:cNvPr id="48" name="TextBox 47">
              <a:extLst>
                <a:ext uri="{FF2B5EF4-FFF2-40B4-BE49-F238E27FC236}">
                  <a16:creationId xmlns:a16="http://schemas.microsoft.com/office/drawing/2014/main" id="{47621CEF-8D58-A58E-5DF9-C0700F066069}"/>
                </a:ext>
              </a:extLst>
            </p:cNvPr>
            <p:cNvSpPr txBox="1"/>
            <p:nvPr/>
          </p:nvSpPr>
          <p:spPr>
            <a:xfrm>
              <a:off x="4776606" y="3277412"/>
              <a:ext cx="3276600" cy="646331"/>
            </a:xfrm>
            <a:prstGeom prst="rect">
              <a:avLst/>
            </a:prstGeom>
            <a:noFill/>
          </p:spPr>
          <p:txBody>
            <a:bodyPr wrap="square" lIns="0" tIns="0" rIns="0" bIns="0" rtlCol="0">
              <a:spAutoFit/>
            </a:bodyPr>
            <a:lstStyle/>
            <a:p>
              <a:pPr algn="ctr">
                <a:spcBef>
                  <a:spcPts val="0"/>
                </a:spcBef>
              </a:pPr>
              <a:r>
                <a:rPr lang="en-US" sz="1400" b="1" noProof="0" dirty="0">
                  <a:solidFill>
                    <a:schemeClr val="accent1"/>
                  </a:solidFill>
                  <a:latin typeface="Arial" panose="020B0604020202020204" pitchFamily="34" charset="0"/>
                  <a:cs typeface="Arial" panose="020B0604020202020204" pitchFamily="34" charset="0"/>
                </a:rPr>
                <a:t>Adipocyte dysfunction</a:t>
              </a:r>
            </a:p>
            <a:p>
              <a:pPr algn="ctr">
                <a:spcBef>
                  <a:spcPts val="0"/>
                </a:spcBef>
              </a:pPr>
              <a:r>
                <a:rPr lang="en-US" sz="1400" b="1" noProof="0" dirty="0">
                  <a:solidFill>
                    <a:schemeClr val="accent1"/>
                  </a:solidFill>
                  <a:latin typeface="Arial" panose="020B0604020202020204" pitchFamily="34" charset="0"/>
                  <a:cs typeface="Arial" panose="020B0604020202020204" pitchFamily="34" charset="0"/>
                </a:rPr>
                <a:t>Increased insulin resistance</a:t>
              </a:r>
            </a:p>
            <a:p>
              <a:pPr algn="ctr">
                <a:spcBef>
                  <a:spcPts val="0"/>
                </a:spcBef>
              </a:pPr>
              <a:r>
                <a:rPr lang="en-US" sz="1400" b="1" noProof="0" dirty="0">
                  <a:solidFill>
                    <a:schemeClr val="accent1"/>
                  </a:solidFill>
                  <a:latin typeface="Arial" panose="020B0604020202020204" pitchFamily="34" charset="0"/>
                  <a:cs typeface="Arial" panose="020B0604020202020204" pitchFamily="34" charset="0"/>
                </a:rPr>
                <a:t>Increased lipolysis</a:t>
              </a:r>
            </a:p>
          </p:txBody>
        </p:sp>
        <p:sp>
          <p:nvSpPr>
            <p:cNvPr id="49" name="TextBox 48">
              <a:extLst>
                <a:ext uri="{FF2B5EF4-FFF2-40B4-BE49-F238E27FC236}">
                  <a16:creationId xmlns:a16="http://schemas.microsoft.com/office/drawing/2014/main" id="{6AE402DA-B39A-3C2E-BA41-A11CE35FC8E3}"/>
                </a:ext>
              </a:extLst>
            </p:cNvPr>
            <p:cNvSpPr txBox="1"/>
            <p:nvPr/>
          </p:nvSpPr>
          <p:spPr>
            <a:xfrm>
              <a:off x="3147060" y="5454729"/>
              <a:ext cx="1601947" cy="246221"/>
            </a:xfrm>
            <a:prstGeom prst="rect">
              <a:avLst/>
            </a:prstGeom>
            <a:noFill/>
          </p:spPr>
          <p:txBody>
            <a:bodyPr wrap="square" lIns="0" tIns="0" rIns="0" bIns="0" rtlCol="0">
              <a:spAutoFit/>
            </a:bodyPr>
            <a:lstStyle/>
            <a:p>
              <a:pPr algn="ctr">
                <a:spcBef>
                  <a:spcPts val="0"/>
                </a:spcBef>
              </a:pPr>
              <a:r>
                <a:rPr lang="en-US" sz="1600" b="1" noProof="0" dirty="0">
                  <a:latin typeface="Arial" panose="020B0604020202020204" pitchFamily="34" charset="0"/>
                  <a:cs typeface="Arial" panose="020B0604020202020204" pitchFamily="34" charset="0"/>
                </a:rPr>
                <a:t>Normal liver</a:t>
              </a:r>
            </a:p>
          </p:txBody>
        </p:sp>
        <p:sp>
          <p:nvSpPr>
            <p:cNvPr id="50" name="TextBox 49">
              <a:extLst>
                <a:ext uri="{FF2B5EF4-FFF2-40B4-BE49-F238E27FC236}">
                  <a16:creationId xmlns:a16="http://schemas.microsoft.com/office/drawing/2014/main" id="{5CEA2D91-4969-5B42-FECC-88609571C53F}"/>
                </a:ext>
              </a:extLst>
            </p:cNvPr>
            <p:cNvSpPr txBox="1"/>
            <p:nvPr/>
          </p:nvSpPr>
          <p:spPr>
            <a:xfrm>
              <a:off x="5062786" y="5454729"/>
              <a:ext cx="1163308" cy="246221"/>
            </a:xfrm>
            <a:prstGeom prst="rect">
              <a:avLst/>
            </a:prstGeom>
            <a:noFill/>
          </p:spPr>
          <p:txBody>
            <a:bodyPr wrap="square" lIns="0" tIns="0" rIns="0" bIns="0" rtlCol="0">
              <a:spAutoFit/>
            </a:bodyPr>
            <a:lstStyle/>
            <a:p>
              <a:pPr algn="ctr">
                <a:spcBef>
                  <a:spcPts val="0"/>
                </a:spcBef>
              </a:pPr>
              <a:r>
                <a:rPr lang="en-US" sz="1600" b="1" noProof="0" dirty="0">
                  <a:latin typeface="Arial" panose="020B0604020202020204" pitchFamily="34" charset="0"/>
                  <a:cs typeface="Arial" panose="020B0604020202020204" pitchFamily="34" charset="0"/>
                </a:rPr>
                <a:t>MASLD</a:t>
              </a:r>
            </a:p>
          </p:txBody>
        </p:sp>
        <p:sp>
          <p:nvSpPr>
            <p:cNvPr id="51" name="TextBox 50">
              <a:extLst>
                <a:ext uri="{FF2B5EF4-FFF2-40B4-BE49-F238E27FC236}">
                  <a16:creationId xmlns:a16="http://schemas.microsoft.com/office/drawing/2014/main" id="{031CDFCD-D6C9-9266-CCB8-DDDD08DDE611}"/>
                </a:ext>
              </a:extLst>
            </p:cNvPr>
            <p:cNvSpPr txBox="1"/>
            <p:nvPr/>
          </p:nvSpPr>
          <p:spPr>
            <a:xfrm>
              <a:off x="6479698" y="5454729"/>
              <a:ext cx="1163308" cy="246221"/>
            </a:xfrm>
            <a:prstGeom prst="rect">
              <a:avLst/>
            </a:prstGeom>
            <a:noFill/>
          </p:spPr>
          <p:txBody>
            <a:bodyPr wrap="square" lIns="0" tIns="0" rIns="0" bIns="0" rtlCol="0">
              <a:spAutoFit/>
            </a:bodyPr>
            <a:lstStyle/>
            <a:p>
              <a:pPr algn="ctr">
                <a:spcBef>
                  <a:spcPts val="0"/>
                </a:spcBef>
              </a:pPr>
              <a:r>
                <a:rPr lang="en-US" sz="1600" b="1" noProof="0" dirty="0">
                  <a:latin typeface="Arial" panose="020B0604020202020204" pitchFamily="34" charset="0"/>
                  <a:cs typeface="Arial" panose="020B0604020202020204" pitchFamily="34" charset="0"/>
                </a:rPr>
                <a:t>MASH</a:t>
              </a:r>
            </a:p>
          </p:txBody>
        </p:sp>
        <p:sp>
          <p:nvSpPr>
            <p:cNvPr id="52" name="TextBox 51">
              <a:extLst>
                <a:ext uri="{FF2B5EF4-FFF2-40B4-BE49-F238E27FC236}">
                  <a16:creationId xmlns:a16="http://schemas.microsoft.com/office/drawing/2014/main" id="{370083F9-E87B-0388-7A8C-8453906FDD64}"/>
                </a:ext>
              </a:extLst>
            </p:cNvPr>
            <p:cNvSpPr txBox="1"/>
            <p:nvPr/>
          </p:nvSpPr>
          <p:spPr>
            <a:xfrm>
              <a:off x="8022362" y="5454729"/>
              <a:ext cx="1163308" cy="246221"/>
            </a:xfrm>
            <a:prstGeom prst="rect">
              <a:avLst/>
            </a:prstGeom>
            <a:noFill/>
          </p:spPr>
          <p:txBody>
            <a:bodyPr wrap="square" lIns="0" tIns="0" rIns="0" bIns="0" rtlCol="0">
              <a:spAutoFit/>
            </a:bodyPr>
            <a:lstStyle/>
            <a:p>
              <a:pPr algn="ctr">
                <a:spcBef>
                  <a:spcPts val="0"/>
                </a:spcBef>
              </a:pPr>
              <a:r>
                <a:rPr lang="en-US" sz="1600" b="1" noProof="0" dirty="0">
                  <a:latin typeface="Arial" panose="020B0604020202020204" pitchFamily="34" charset="0"/>
                  <a:cs typeface="Arial" panose="020B0604020202020204" pitchFamily="34" charset="0"/>
                </a:rPr>
                <a:t>Cirrhosis</a:t>
              </a:r>
            </a:p>
          </p:txBody>
        </p:sp>
        <p:sp>
          <p:nvSpPr>
            <p:cNvPr id="53" name="Oval 52">
              <a:extLst>
                <a:ext uri="{FF2B5EF4-FFF2-40B4-BE49-F238E27FC236}">
                  <a16:creationId xmlns:a16="http://schemas.microsoft.com/office/drawing/2014/main" id="{65AA4D04-E1D4-44CE-2597-A9164FF1C218}"/>
                </a:ext>
              </a:extLst>
            </p:cNvPr>
            <p:cNvSpPr/>
            <p:nvPr/>
          </p:nvSpPr>
          <p:spPr>
            <a:xfrm>
              <a:off x="6195060" y="3977640"/>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4" name="Graphic 53">
              <a:extLst>
                <a:ext uri="{FF2B5EF4-FFF2-40B4-BE49-F238E27FC236}">
                  <a16:creationId xmlns:a16="http://schemas.microsoft.com/office/drawing/2014/main" id="{E394712B-436F-DD18-FE05-17EDF07C0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09360" y="4091940"/>
              <a:ext cx="228600" cy="228600"/>
            </a:xfrm>
            <a:prstGeom prst="rect">
              <a:avLst/>
            </a:prstGeom>
          </p:spPr>
        </p:pic>
        <p:sp>
          <p:nvSpPr>
            <p:cNvPr id="55" name="Oval 54">
              <a:extLst>
                <a:ext uri="{FF2B5EF4-FFF2-40B4-BE49-F238E27FC236}">
                  <a16:creationId xmlns:a16="http://schemas.microsoft.com/office/drawing/2014/main" id="{1188525A-3559-5983-8E77-60BA344829E7}"/>
                </a:ext>
              </a:extLst>
            </p:cNvPr>
            <p:cNvSpPr/>
            <p:nvPr/>
          </p:nvSpPr>
          <p:spPr>
            <a:xfrm rot="5400000">
              <a:off x="7476605" y="2197331"/>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6" name="Graphic 55">
              <a:extLst>
                <a:ext uri="{FF2B5EF4-FFF2-40B4-BE49-F238E27FC236}">
                  <a16:creationId xmlns:a16="http://schemas.microsoft.com/office/drawing/2014/main" id="{38B36DAB-635B-C45F-B130-0BDEEF5A57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629005" y="2349731"/>
              <a:ext cx="304800" cy="304800"/>
            </a:xfrm>
            <a:prstGeom prst="rect">
              <a:avLst/>
            </a:prstGeom>
          </p:spPr>
        </p:pic>
        <p:sp>
          <p:nvSpPr>
            <p:cNvPr id="57" name="Oval 56">
              <a:extLst>
                <a:ext uri="{FF2B5EF4-FFF2-40B4-BE49-F238E27FC236}">
                  <a16:creationId xmlns:a16="http://schemas.microsoft.com/office/drawing/2014/main" id="{3702637C-07F4-0590-D23D-E48F84DA2533}"/>
                </a:ext>
              </a:extLst>
            </p:cNvPr>
            <p:cNvSpPr/>
            <p:nvPr/>
          </p:nvSpPr>
          <p:spPr>
            <a:xfrm rot="16200000">
              <a:off x="4747260" y="2197331"/>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8" name="Graphic 57">
              <a:extLst>
                <a:ext uri="{FF2B5EF4-FFF2-40B4-BE49-F238E27FC236}">
                  <a16:creationId xmlns:a16="http://schemas.microsoft.com/office/drawing/2014/main" id="{2114B51F-CFD4-3382-743A-0D90DBA0B4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9660" y="2349731"/>
              <a:ext cx="304800" cy="304800"/>
            </a:xfrm>
            <a:prstGeom prst="rect">
              <a:avLst/>
            </a:prstGeom>
          </p:spPr>
        </p:pic>
        <p:sp>
          <p:nvSpPr>
            <p:cNvPr id="59" name="Oval 58">
              <a:extLst>
                <a:ext uri="{FF2B5EF4-FFF2-40B4-BE49-F238E27FC236}">
                  <a16:creationId xmlns:a16="http://schemas.microsoft.com/office/drawing/2014/main" id="{D76F838A-7645-DFA7-6361-388A5E992C76}"/>
                </a:ext>
              </a:extLst>
            </p:cNvPr>
            <p:cNvSpPr/>
            <p:nvPr/>
          </p:nvSpPr>
          <p:spPr>
            <a:xfrm rot="16200000">
              <a:off x="4671060" y="5349240"/>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60" name="Graphic 59">
              <a:extLst>
                <a:ext uri="{FF2B5EF4-FFF2-40B4-BE49-F238E27FC236}">
                  <a16:creationId xmlns:a16="http://schemas.microsoft.com/office/drawing/2014/main" id="{538BC9DE-B9AE-F3F7-2D21-E34CBB2E4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5360" y="5463540"/>
              <a:ext cx="228600" cy="228600"/>
            </a:xfrm>
            <a:prstGeom prst="rect">
              <a:avLst/>
            </a:prstGeom>
          </p:spPr>
        </p:pic>
        <p:sp>
          <p:nvSpPr>
            <p:cNvPr id="61" name="Oval 60">
              <a:extLst>
                <a:ext uri="{FF2B5EF4-FFF2-40B4-BE49-F238E27FC236}">
                  <a16:creationId xmlns:a16="http://schemas.microsoft.com/office/drawing/2014/main" id="{ACB12AB0-F097-055F-1F65-3D8F79E4E7A7}"/>
                </a:ext>
              </a:extLst>
            </p:cNvPr>
            <p:cNvSpPr/>
            <p:nvPr/>
          </p:nvSpPr>
          <p:spPr>
            <a:xfrm rot="16200000">
              <a:off x="6110899" y="5349240"/>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62" name="Graphic 61">
              <a:extLst>
                <a:ext uri="{FF2B5EF4-FFF2-40B4-BE49-F238E27FC236}">
                  <a16:creationId xmlns:a16="http://schemas.microsoft.com/office/drawing/2014/main" id="{B70B8E8B-62B8-844E-9BBD-928E98F310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5199" y="5463540"/>
              <a:ext cx="228600" cy="228600"/>
            </a:xfrm>
            <a:prstGeom prst="rect">
              <a:avLst/>
            </a:prstGeom>
          </p:spPr>
        </p:pic>
        <p:sp>
          <p:nvSpPr>
            <p:cNvPr id="63" name="Oval 62">
              <a:extLst>
                <a:ext uri="{FF2B5EF4-FFF2-40B4-BE49-F238E27FC236}">
                  <a16:creationId xmlns:a16="http://schemas.microsoft.com/office/drawing/2014/main" id="{3FC6CAD9-DA2A-93C7-EA64-2B0B20C15FCD}"/>
                </a:ext>
              </a:extLst>
            </p:cNvPr>
            <p:cNvSpPr/>
            <p:nvPr/>
          </p:nvSpPr>
          <p:spPr>
            <a:xfrm rot="16200000">
              <a:off x="7584857" y="5349240"/>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64" name="Freeform: Shape 63">
              <a:extLst>
                <a:ext uri="{FF2B5EF4-FFF2-40B4-BE49-F238E27FC236}">
                  <a16:creationId xmlns:a16="http://schemas.microsoft.com/office/drawing/2014/main" id="{0FCBC7E6-B186-4414-4A91-698E88D04AD3}"/>
                </a:ext>
              </a:extLst>
            </p:cNvPr>
            <p:cNvSpPr/>
            <p:nvPr/>
          </p:nvSpPr>
          <p:spPr>
            <a:xfrm>
              <a:off x="7798217" y="5494026"/>
              <a:ext cx="129552" cy="167640"/>
            </a:xfrm>
            <a:custGeom>
              <a:avLst/>
              <a:gdLst>
                <a:gd name="connsiteX0" fmla="*/ 127598 w 129552"/>
                <a:gd name="connsiteY0" fmla="*/ 78730 h 167640"/>
                <a:gd name="connsiteX1" fmla="*/ 59018 w 129552"/>
                <a:gd name="connsiteY1" fmla="*/ 2530 h 167640"/>
                <a:gd name="connsiteX2" fmla="*/ 53349 w 129552"/>
                <a:gd name="connsiteY2" fmla="*/ 0 h 167640"/>
                <a:gd name="connsiteX3" fmla="*/ 7629 w 129552"/>
                <a:gd name="connsiteY3" fmla="*/ 0 h 167640"/>
                <a:gd name="connsiteX4" fmla="*/ 664 w 129552"/>
                <a:gd name="connsiteY4" fmla="*/ 4511 h 167640"/>
                <a:gd name="connsiteX5" fmla="*/ 1959 w 129552"/>
                <a:gd name="connsiteY5" fmla="*/ 12710 h 167640"/>
                <a:gd name="connsiteX6" fmla="*/ 65952 w 129552"/>
                <a:gd name="connsiteY6" fmla="*/ 83820 h 167640"/>
                <a:gd name="connsiteX7" fmla="*/ 1959 w 129552"/>
                <a:gd name="connsiteY7" fmla="*/ 154915 h 167640"/>
                <a:gd name="connsiteX8" fmla="*/ 664 w 129552"/>
                <a:gd name="connsiteY8" fmla="*/ 163114 h 167640"/>
                <a:gd name="connsiteX9" fmla="*/ 7629 w 129552"/>
                <a:gd name="connsiteY9" fmla="*/ 167640 h 167640"/>
                <a:gd name="connsiteX10" fmla="*/ 53349 w 129552"/>
                <a:gd name="connsiteY10" fmla="*/ 167640 h 167640"/>
                <a:gd name="connsiteX11" fmla="*/ 59018 w 129552"/>
                <a:gd name="connsiteY11" fmla="*/ 165125 h 167640"/>
                <a:gd name="connsiteX12" fmla="*/ 127598 w 129552"/>
                <a:gd name="connsiteY12" fmla="*/ 88925 h 167640"/>
                <a:gd name="connsiteX13" fmla="*/ 127598 w 129552"/>
                <a:gd name="connsiteY13" fmla="*/ 7873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552" h="167640">
                  <a:moveTo>
                    <a:pt x="127598" y="78730"/>
                  </a:moveTo>
                  <a:lnTo>
                    <a:pt x="59018" y="2530"/>
                  </a:lnTo>
                  <a:cubicBezTo>
                    <a:pt x="57555" y="914"/>
                    <a:pt x="55513" y="0"/>
                    <a:pt x="53349" y="0"/>
                  </a:cubicBezTo>
                  <a:lnTo>
                    <a:pt x="7629" y="0"/>
                  </a:lnTo>
                  <a:cubicBezTo>
                    <a:pt x="4626" y="0"/>
                    <a:pt x="1898" y="1768"/>
                    <a:pt x="664" y="4511"/>
                  </a:cubicBezTo>
                  <a:cubicBezTo>
                    <a:pt x="-555" y="7269"/>
                    <a:pt x="-52" y="10485"/>
                    <a:pt x="1959" y="12710"/>
                  </a:cubicBezTo>
                  <a:lnTo>
                    <a:pt x="65952" y="83820"/>
                  </a:lnTo>
                  <a:lnTo>
                    <a:pt x="1959" y="154915"/>
                  </a:lnTo>
                  <a:cubicBezTo>
                    <a:pt x="-52" y="157155"/>
                    <a:pt x="-571" y="160371"/>
                    <a:pt x="664" y="163114"/>
                  </a:cubicBezTo>
                  <a:cubicBezTo>
                    <a:pt x="1898" y="165872"/>
                    <a:pt x="4626" y="167640"/>
                    <a:pt x="7629" y="167640"/>
                  </a:cubicBezTo>
                  <a:lnTo>
                    <a:pt x="53349" y="167640"/>
                  </a:lnTo>
                  <a:cubicBezTo>
                    <a:pt x="55513" y="167640"/>
                    <a:pt x="57555" y="166710"/>
                    <a:pt x="59018" y="165125"/>
                  </a:cubicBezTo>
                  <a:lnTo>
                    <a:pt x="127598" y="88925"/>
                  </a:lnTo>
                  <a:cubicBezTo>
                    <a:pt x="130204" y="86030"/>
                    <a:pt x="130204" y="81610"/>
                    <a:pt x="127598" y="78730"/>
                  </a:cubicBezTo>
                  <a:close/>
                </a:path>
              </a:pathLst>
            </a:custGeom>
            <a:solidFill>
              <a:schemeClr val="bg1"/>
            </a:solidFill>
            <a:ln w="476" cap="flat">
              <a:noFill/>
              <a:prstDash val="solid"/>
              <a:miter/>
            </a:ln>
          </p:spPr>
          <p:txBody>
            <a:bodyPr rtlCol="0" anchor="ctr"/>
            <a:lstStyle/>
            <a:p>
              <a:endParaRPr lang="en-US" noProof="0" dirty="0"/>
            </a:p>
          </p:txBody>
        </p:sp>
        <p:sp>
          <p:nvSpPr>
            <p:cNvPr id="65" name="Freeform: Shape 64">
              <a:extLst>
                <a:ext uri="{FF2B5EF4-FFF2-40B4-BE49-F238E27FC236}">
                  <a16:creationId xmlns:a16="http://schemas.microsoft.com/office/drawing/2014/main" id="{D8C97A2E-74AB-6824-4DBB-7610EF6AB06E}"/>
                </a:ext>
              </a:extLst>
            </p:cNvPr>
            <p:cNvSpPr/>
            <p:nvPr/>
          </p:nvSpPr>
          <p:spPr>
            <a:xfrm>
              <a:off x="7699157" y="5494026"/>
              <a:ext cx="129552" cy="167640"/>
            </a:xfrm>
            <a:custGeom>
              <a:avLst/>
              <a:gdLst>
                <a:gd name="connsiteX0" fmla="*/ 127598 w 129552"/>
                <a:gd name="connsiteY0" fmla="*/ 78730 h 167640"/>
                <a:gd name="connsiteX1" fmla="*/ 59018 w 129552"/>
                <a:gd name="connsiteY1" fmla="*/ 2530 h 167640"/>
                <a:gd name="connsiteX2" fmla="*/ 53349 w 129552"/>
                <a:gd name="connsiteY2" fmla="*/ 0 h 167640"/>
                <a:gd name="connsiteX3" fmla="*/ 7629 w 129552"/>
                <a:gd name="connsiteY3" fmla="*/ 0 h 167640"/>
                <a:gd name="connsiteX4" fmla="*/ 664 w 129552"/>
                <a:gd name="connsiteY4" fmla="*/ 4511 h 167640"/>
                <a:gd name="connsiteX5" fmla="*/ 1959 w 129552"/>
                <a:gd name="connsiteY5" fmla="*/ 12710 h 167640"/>
                <a:gd name="connsiteX6" fmla="*/ 65952 w 129552"/>
                <a:gd name="connsiteY6" fmla="*/ 83820 h 167640"/>
                <a:gd name="connsiteX7" fmla="*/ 1959 w 129552"/>
                <a:gd name="connsiteY7" fmla="*/ 154915 h 167640"/>
                <a:gd name="connsiteX8" fmla="*/ 664 w 129552"/>
                <a:gd name="connsiteY8" fmla="*/ 163114 h 167640"/>
                <a:gd name="connsiteX9" fmla="*/ 7629 w 129552"/>
                <a:gd name="connsiteY9" fmla="*/ 167640 h 167640"/>
                <a:gd name="connsiteX10" fmla="*/ 53349 w 129552"/>
                <a:gd name="connsiteY10" fmla="*/ 167640 h 167640"/>
                <a:gd name="connsiteX11" fmla="*/ 59018 w 129552"/>
                <a:gd name="connsiteY11" fmla="*/ 165125 h 167640"/>
                <a:gd name="connsiteX12" fmla="*/ 127598 w 129552"/>
                <a:gd name="connsiteY12" fmla="*/ 88925 h 167640"/>
                <a:gd name="connsiteX13" fmla="*/ 127598 w 129552"/>
                <a:gd name="connsiteY13" fmla="*/ 7873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552" h="167640">
                  <a:moveTo>
                    <a:pt x="127598" y="78730"/>
                  </a:moveTo>
                  <a:lnTo>
                    <a:pt x="59018" y="2530"/>
                  </a:lnTo>
                  <a:cubicBezTo>
                    <a:pt x="57555" y="914"/>
                    <a:pt x="55513" y="0"/>
                    <a:pt x="53349" y="0"/>
                  </a:cubicBezTo>
                  <a:lnTo>
                    <a:pt x="7629" y="0"/>
                  </a:lnTo>
                  <a:cubicBezTo>
                    <a:pt x="4626" y="0"/>
                    <a:pt x="1898" y="1768"/>
                    <a:pt x="664" y="4511"/>
                  </a:cubicBezTo>
                  <a:cubicBezTo>
                    <a:pt x="-555" y="7269"/>
                    <a:pt x="-52" y="10485"/>
                    <a:pt x="1959" y="12710"/>
                  </a:cubicBezTo>
                  <a:lnTo>
                    <a:pt x="65952" y="83820"/>
                  </a:lnTo>
                  <a:lnTo>
                    <a:pt x="1959" y="154915"/>
                  </a:lnTo>
                  <a:cubicBezTo>
                    <a:pt x="-52" y="157155"/>
                    <a:pt x="-571" y="160371"/>
                    <a:pt x="664" y="163114"/>
                  </a:cubicBezTo>
                  <a:cubicBezTo>
                    <a:pt x="1898" y="165872"/>
                    <a:pt x="4626" y="167640"/>
                    <a:pt x="7629" y="167640"/>
                  </a:cubicBezTo>
                  <a:lnTo>
                    <a:pt x="53349" y="167640"/>
                  </a:lnTo>
                  <a:cubicBezTo>
                    <a:pt x="55513" y="167640"/>
                    <a:pt x="57555" y="166710"/>
                    <a:pt x="59018" y="165125"/>
                  </a:cubicBezTo>
                  <a:lnTo>
                    <a:pt x="127598" y="88925"/>
                  </a:lnTo>
                  <a:cubicBezTo>
                    <a:pt x="130204" y="86030"/>
                    <a:pt x="130204" y="81610"/>
                    <a:pt x="127598" y="78730"/>
                  </a:cubicBezTo>
                  <a:close/>
                </a:path>
              </a:pathLst>
            </a:custGeom>
            <a:solidFill>
              <a:schemeClr val="bg1"/>
            </a:solidFill>
            <a:ln w="476"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124824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118B4-8AD2-BC61-3E9F-DCDF10DC48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A93D3-0F4F-A50E-A879-B0457ACF2044}"/>
              </a:ext>
            </a:extLst>
          </p:cNvPr>
          <p:cNvSpPr>
            <a:spLocks noGrp="1"/>
          </p:cNvSpPr>
          <p:nvPr>
            <p:ph type="title"/>
          </p:nvPr>
        </p:nvSpPr>
        <p:spPr/>
        <p:txBody>
          <a:bodyPr/>
          <a:lstStyle/>
          <a:p>
            <a:r>
              <a:rPr lang="en-US" dirty="0"/>
              <a:t>MASLD/MASH morbidity and mortality</a:t>
            </a:r>
            <a:endParaRPr lang="en-GB" dirty="0"/>
          </a:p>
        </p:txBody>
      </p:sp>
      <p:sp>
        <p:nvSpPr>
          <p:cNvPr id="3" name="Text Placeholder 2">
            <a:extLst>
              <a:ext uri="{FF2B5EF4-FFF2-40B4-BE49-F238E27FC236}">
                <a16:creationId xmlns:a16="http://schemas.microsoft.com/office/drawing/2014/main" id="{0805B45D-A471-66A8-56DC-EC55B3663E7D}"/>
              </a:ext>
            </a:extLst>
          </p:cNvPr>
          <p:cNvSpPr>
            <a:spLocks noGrp="1"/>
          </p:cNvSpPr>
          <p:nvPr>
            <p:ph type="body" sz="quarter" idx="13"/>
          </p:nvPr>
        </p:nvSpPr>
        <p:spPr>
          <a:xfrm>
            <a:off x="536240" y="6076800"/>
            <a:ext cx="10896000" cy="324000"/>
          </a:xfrm>
        </p:spPr>
        <p:txBody>
          <a:bodyPr/>
          <a:lstStyle/>
          <a:p>
            <a:pPr>
              <a:spcAft>
                <a:spcPts val="0"/>
              </a:spcAft>
            </a:pPr>
            <a:r>
              <a:rPr lang="en-GB" dirty="0"/>
              <a:t>*Variceal hemorrhage, ascites, or encephalopathy; </a:t>
            </a:r>
            <a:r>
              <a:rPr lang="en-GB" baseline="30000" dirty="0">
                <a:solidFill>
                  <a:schemeClr val="tx1"/>
                </a:solidFill>
              </a:rPr>
              <a:t>†</a:t>
            </a:r>
            <a:r>
              <a:rPr lang="en-GB" dirty="0"/>
              <a:t>Prospective multicenter, non-interventional registry study which included 1773 adults with MASLD followed up for 4 years;</a:t>
            </a:r>
            <a:r>
              <a:rPr lang="en-GB" baseline="30000" dirty="0"/>
              <a:t>2</a:t>
            </a:r>
            <a:r>
              <a:rPr lang="en-GB" dirty="0"/>
              <a:t> </a:t>
            </a:r>
            <a:r>
              <a:rPr lang="en-GB" baseline="30000" dirty="0">
                <a:cs typeface="Arial" panose="020B0604020202020204" pitchFamily="34" charset="0"/>
              </a:rPr>
              <a:t>‡</a:t>
            </a:r>
            <a:r>
              <a:rPr lang="en-GB" dirty="0">
                <a:cs typeface="Arial" panose="020B0604020202020204" pitchFamily="34" charset="0"/>
              </a:rPr>
              <a:t>M</a:t>
            </a:r>
            <a:r>
              <a:rPr lang="en-GB" dirty="0"/>
              <a:t>yocardial infarction, angina, ischaemic stroke, or coronary revascularization; </a:t>
            </a:r>
            <a:r>
              <a:rPr lang="en-GB" baseline="30000" dirty="0">
                <a:cs typeface="Arial" panose="020B0604020202020204" pitchFamily="34" charset="0"/>
              </a:rPr>
              <a:t>§</a:t>
            </a:r>
            <a:r>
              <a:rPr lang="en-GB" dirty="0"/>
              <a:t>Meta-analysis of 16 observational studies, which included a total of 34,043 adults followed up for a median of 6.9 years;</a:t>
            </a:r>
            <a:r>
              <a:rPr lang="en-GB" baseline="30000" dirty="0"/>
              <a:t>3</a:t>
            </a:r>
            <a:r>
              <a:rPr lang="en-GB" dirty="0"/>
              <a:t> </a:t>
            </a:r>
            <a:r>
              <a:rPr lang="el-GR" baseline="30000" dirty="0">
                <a:solidFill>
                  <a:srgbClr val="001965"/>
                </a:solidFill>
              </a:rPr>
              <a:t>¶</a:t>
            </a:r>
            <a:r>
              <a:rPr lang="en-GB" dirty="0"/>
              <a:t>Congestive heart failure, unstable angina, myocardial infarction, coronary revascularization, ischemic stroke, or cerebral hemorrhage; </a:t>
            </a:r>
            <a:r>
              <a:rPr lang="en-GB" baseline="30000" dirty="0">
                <a:solidFill>
                  <a:srgbClr val="001965"/>
                </a:solidFill>
              </a:rPr>
              <a:t>$</a:t>
            </a:r>
            <a:r>
              <a:rPr lang="en-GB" dirty="0">
                <a:solidFill>
                  <a:srgbClr val="001965"/>
                </a:solidFill>
              </a:rPr>
              <a:t>Meta-analysis of </a:t>
            </a:r>
            <a:r>
              <a:rPr lang="en-GB" dirty="0"/>
              <a:t>11 studies, which included a total of 8346 patients with T2D;</a:t>
            </a:r>
            <a:r>
              <a:rPr lang="en-GB" baseline="30000" dirty="0"/>
              <a:t>4</a:t>
            </a:r>
            <a:r>
              <a:rPr lang="en-GB" dirty="0">
                <a:solidFill>
                  <a:srgbClr val="001965"/>
                </a:solidFill>
              </a:rPr>
              <a:t> </a:t>
            </a:r>
            <a:r>
              <a:rPr lang="en-GB" baseline="30000" dirty="0">
                <a:solidFill>
                  <a:srgbClr val="001965"/>
                </a:solidFill>
              </a:rPr>
              <a:t>#</a:t>
            </a:r>
            <a:r>
              <a:rPr lang="en-GB" dirty="0">
                <a:solidFill>
                  <a:srgbClr val="001965"/>
                </a:solidFill>
              </a:rPr>
              <a:t>Retrospective analysis of claims data from </a:t>
            </a:r>
            <a:r>
              <a:rPr lang="en-GB" dirty="0"/>
              <a:t>MarketScan Research Databases;</a:t>
            </a:r>
            <a:r>
              <a:rPr lang="en-GB" baseline="30000" dirty="0"/>
              <a:t>5</a:t>
            </a:r>
            <a:r>
              <a:rPr lang="en-GB" dirty="0">
                <a:solidFill>
                  <a:srgbClr val="001965"/>
                </a:solidFill>
              </a:rPr>
              <a:t> </a:t>
            </a:r>
            <a:r>
              <a:rPr lang="en-GB" baseline="30000" dirty="0">
                <a:solidFill>
                  <a:srgbClr val="001965"/>
                </a:solidFill>
              </a:rPr>
              <a:t>¥</a:t>
            </a:r>
            <a:r>
              <a:rPr lang="en-GB" dirty="0">
                <a:solidFill>
                  <a:srgbClr val="001965"/>
                </a:solidFill>
              </a:rPr>
              <a:t>Meta-analysis of 10 studies, which included a total of 183,302 adults in middle age, 24.5% of whom had MASLD, followed up a median of 5.8 years; </a:t>
            </a:r>
            <a:r>
              <a:rPr lang="en-GB" baseline="30000" dirty="0">
                <a:solidFill>
                  <a:srgbClr val="001965"/>
                </a:solidFill>
              </a:rPr>
              <a:t>¢</a:t>
            </a:r>
            <a:r>
              <a:rPr lang="en-GB" dirty="0">
                <a:solidFill>
                  <a:srgbClr val="001965"/>
                </a:solidFill>
              </a:rPr>
              <a:t>Nationwide cohort study in Sweden of 10,568 patients with MASLD followed up for a median of 14.2 years.</a:t>
            </a:r>
            <a:br>
              <a:rPr lang="en-GB" dirty="0"/>
            </a:br>
            <a:r>
              <a:rPr lang="en-GB" dirty="0"/>
              <a:t>CVD, cardiovascular disease; GI, gastrointestinal; </a:t>
            </a:r>
            <a:r>
              <a:rPr lang="en-US" dirty="0"/>
              <a:t>HCC, hepatocellular carcinoma; MASH, metabolic dysfunction</a:t>
            </a:r>
            <a:r>
              <a:rPr lang="en-GB" dirty="0">
                <a:solidFill>
                  <a:schemeClr val="tx1"/>
                </a:solidFill>
              </a:rPr>
              <a:t>–</a:t>
            </a:r>
            <a:r>
              <a:rPr lang="en-US" dirty="0"/>
              <a:t>associated steatohepatitis; MASLD; metabolic dysfunction</a:t>
            </a:r>
            <a:r>
              <a:rPr lang="en-GB" dirty="0">
                <a:solidFill>
                  <a:schemeClr val="tx1"/>
                </a:solidFill>
              </a:rPr>
              <a:t>–</a:t>
            </a:r>
            <a:r>
              <a:rPr lang="en-US" dirty="0"/>
              <a:t>associated steatotic liver disease; T2D, type 2 diabetes. </a:t>
            </a:r>
          </a:p>
          <a:p>
            <a:pPr>
              <a:spcAft>
                <a:spcPts val="0"/>
              </a:spcAft>
            </a:pPr>
            <a:r>
              <a:rPr lang="en-US" dirty="0"/>
              <a:t>1. Lekakis V, Papatheodoridis GV. </a:t>
            </a:r>
            <a:r>
              <a:rPr lang="sv-SE" dirty="0"/>
              <a:t>Eur J Intern Med 2024;122:3</a:t>
            </a:r>
            <a:r>
              <a:rPr lang="en-US" dirty="0"/>
              <a:t>–</a:t>
            </a:r>
            <a:r>
              <a:rPr lang="sv-SE" dirty="0"/>
              <a:t>10;</a:t>
            </a:r>
            <a:r>
              <a:rPr lang="en-US" dirty="0"/>
              <a:t> 2. </a:t>
            </a:r>
            <a:r>
              <a:rPr lang="en-GB" dirty="0">
                <a:solidFill>
                  <a:schemeClr val="tx1"/>
                </a:solidFill>
              </a:rPr>
              <a:t>Sanyal AJ et al. </a:t>
            </a:r>
            <a:r>
              <a:rPr lang="sv-SE" dirty="0"/>
              <a:t>N Engl J Med 2021;385:1559</a:t>
            </a:r>
            <a:r>
              <a:rPr lang="en-US" dirty="0"/>
              <a:t>–</a:t>
            </a:r>
            <a:r>
              <a:rPr lang="sv-SE" dirty="0"/>
              <a:t>1569; </a:t>
            </a:r>
            <a:r>
              <a:rPr lang="en-GB" dirty="0">
                <a:solidFill>
                  <a:schemeClr val="tx1"/>
                </a:solidFill>
              </a:rPr>
              <a:t>3. Targer GJ et al. Hepatol 2016;65:589</a:t>
            </a:r>
            <a:r>
              <a:rPr lang="en-US" dirty="0"/>
              <a:t>–</a:t>
            </a:r>
            <a:r>
              <a:rPr lang="en-GB" dirty="0">
                <a:solidFill>
                  <a:schemeClr val="tx1"/>
                </a:solidFill>
              </a:rPr>
              <a:t>600; 4. Zhou Y-Y et al. </a:t>
            </a:r>
            <a:r>
              <a:rPr lang="sv-SE" dirty="0">
                <a:solidFill>
                  <a:schemeClr val="tx1"/>
                </a:solidFill>
              </a:rPr>
              <a:t>Eur J Gastroenterol Hepatol 2018;</a:t>
            </a:r>
            <a:r>
              <a:rPr lang="en-GB" dirty="0"/>
              <a:t>30:631–636; </a:t>
            </a:r>
            <a:br>
              <a:rPr lang="en-GB" dirty="0"/>
            </a:br>
            <a:r>
              <a:rPr lang="en-US" dirty="0"/>
              <a:t>5. </a:t>
            </a:r>
            <a:r>
              <a:rPr lang="en-GB" dirty="0">
                <a:solidFill>
                  <a:schemeClr val="tx1"/>
                </a:solidFill>
              </a:rPr>
              <a:t>Sanyal AJ et al. Curr Med Res Opin 2010;26:2183–2191; 6. </a:t>
            </a:r>
            <a:r>
              <a:rPr lang="de-DE" dirty="0">
                <a:solidFill>
                  <a:schemeClr val="tx1"/>
                </a:solidFill>
              </a:rPr>
              <a:t>Mantovani A et al Gut 2022;71:778</a:t>
            </a:r>
            <a:r>
              <a:rPr lang="en-US" dirty="0"/>
              <a:t>–</a:t>
            </a:r>
            <a:r>
              <a:rPr lang="de-DE" dirty="0">
                <a:solidFill>
                  <a:schemeClr val="tx1"/>
                </a:solidFill>
              </a:rPr>
              <a:t>788; 7. </a:t>
            </a:r>
            <a:r>
              <a:rPr lang="en-GB" dirty="0">
                <a:solidFill>
                  <a:schemeClr val="tx1"/>
                </a:solidFill>
                <a:latin typeface="Arial" panose="020B0604020202020204" pitchFamily="34" charset="0"/>
              </a:rPr>
              <a:t>Simon TG et al. Gut 2021;70:1375–1382.</a:t>
            </a:r>
          </a:p>
        </p:txBody>
      </p:sp>
      <p:grpSp>
        <p:nvGrpSpPr>
          <p:cNvPr id="61" name="Group 60">
            <a:extLst>
              <a:ext uri="{FF2B5EF4-FFF2-40B4-BE49-F238E27FC236}">
                <a16:creationId xmlns:a16="http://schemas.microsoft.com/office/drawing/2014/main" id="{42B10A6F-0534-E355-AA5F-01131F770889}"/>
              </a:ext>
            </a:extLst>
          </p:cNvPr>
          <p:cNvGrpSpPr/>
          <p:nvPr/>
        </p:nvGrpSpPr>
        <p:grpSpPr>
          <a:xfrm>
            <a:off x="3941652" y="1707616"/>
            <a:ext cx="21153262" cy="3636942"/>
            <a:chOff x="3941652" y="1707616"/>
            <a:chExt cx="21153262" cy="3636942"/>
          </a:xfrm>
        </p:grpSpPr>
        <p:sp>
          <p:nvSpPr>
            <p:cNvPr id="34" name="Rectangle: Rounded Corners 33">
              <a:extLst>
                <a:ext uri="{FF2B5EF4-FFF2-40B4-BE49-F238E27FC236}">
                  <a16:creationId xmlns:a16="http://schemas.microsoft.com/office/drawing/2014/main" id="{2ADC8689-A51F-A49A-FE38-C6250EE46F22}"/>
                </a:ext>
              </a:extLst>
            </p:cNvPr>
            <p:cNvSpPr/>
            <p:nvPr/>
          </p:nvSpPr>
          <p:spPr>
            <a:xfrm>
              <a:off x="10015299" y="2774843"/>
              <a:ext cx="3600000" cy="72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defRPr/>
              </a:pPr>
              <a:r>
                <a:rPr lang="en-GB" b="1" dirty="0">
                  <a:solidFill>
                    <a:srgbClr val="FFFFFF"/>
                  </a:solidFill>
                </a:rPr>
                <a:t>Cardiovascular </a:t>
              </a:r>
              <a:br>
                <a:rPr lang="en-GB" b="1" dirty="0">
                  <a:solidFill>
                    <a:srgbClr val="FFFFFF"/>
                  </a:solidFill>
                </a:rPr>
              </a:br>
              <a:r>
                <a:rPr lang="en-GB" b="1" dirty="0">
                  <a:solidFill>
                    <a:srgbClr val="FFFFFF"/>
                  </a:solidFill>
                </a:rPr>
                <a:t>complications </a:t>
              </a:r>
            </a:p>
          </p:txBody>
        </p:sp>
        <p:grpSp>
          <p:nvGrpSpPr>
            <p:cNvPr id="35" name="Group 34">
              <a:extLst>
                <a:ext uri="{FF2B5EF4-FFF2-40B4-BE49-F238E27FC236}">
                  <a16:creationId xmlns:a16="http://schemas.microsoft.com/office/drawing/2014/main" id="{CED97C3E-B7B9-E242-6E9C-3849EE61A851}"/>
                </a:ext>
              </a:extLst>
            </p:cNvPr>
            <p:cNvGrpSpPr/>
            <p:nvPr/>
          </p:nvGrpSpPr>
          <p:grpSpPr>
            <a:xfrm>
              <a:off x="12892670" y="2845331"/>
              <a:ext cx="520262" cy="567560"/>
              <a:chOff x="9686478" y="3009475"/>
              <a:chExt cx="407136" cy="532621"/>
            </a:xfrm>
            <a:solidFill>
              <a:schemeClr val="bg1"/>
            </a:solidFill>
          </p:grpSpPr>
          <p:sp>
            <p:nvSpPr>
              <p:cNvPr id="42" name="Freeform: Shape 22">
                <a:extLst>
                  <a:ext uri="{FF2B5EF4-FFF2-40B4-BE49-F238E27FC236}">
                    <a16:creationId xmlns:a16="http://schemas.microsoft.com/office/drawing/2014/main" id="{691114E7-AE99-577A-78B8-A0D4967FAE76}"/>
                  </a:ext>
                </a:extLst>
              </p:cNvPr>
              <p:cNvSpPr/>
              <p:nvPr/>
            </p:nvSpPr>
            <p:spPr>
              <a:xfrm>
                <a:off x="9686478" y="3077521"/>
                <a:ext cx="115557" cy="147061"/>
              </a:xfrm>
              <a:custGeom>
                <a:avLst/>
                <a:gdLst>
                  <a:gd name="connsiteX0" fmla="*/ 33215 w 115557"/>
                  <a:gd name="connsiteY0" fmla="*/ 119762 h 147061"/>
                  <a:gd name="connsiteX1" fmla="*/ 41650 w 115557"/>
                  <a:gd name="connsiteY1" fmla="*/ 147061 h 147061"/>
                  <a:gd name="connsiteX2" fmla="*/ 51864 w 115557"/>
                  <a:gd name="connsiteY2" fmla="*/ 136900 h 147061"/>
                  <a:gd name="connsiteX3" fmla="*/ 46225 w 115557"/>
                  <a:gd name="connsiteY3" fmla="*/ 117842 h 147061"/>
                  <a:gd name="connsiteX4" fmla="*/ 45252 w 115557"/>
                  <a:gd name="connsiteY4" fmla="*/ 114870 h 147061"/>
                  <a:gd name="connsiteX5" fmla="*/ 27946 w 115557"/>
                  <a:gd name="connsiteY5" fmla="*/ 79472 h 147061"/>
                  <a:gd name="connsiteX6" fmla="*/ 17609 w 115557"/>
                  <a:gd name="connsiteY6" fmla="*/ 63438 h 147061"/>
                  <a:gd name="connsiteX7" fmla="*/ 17168 w 115557"/>
                  <a:gd name="connsiteY7" fmla="*/ 62906 h 147061"/>
                  <a:gd name="connsiteX8" fmla="*/ 18204 w 115557"/>
                  <a:gd name="connsiteY8" fmla="*/ 39988 h 147061"/>
                  <a:gd name="connsiteX9" fmla="*/ 25850 w 115557"/>
                  <a:gd name="connsiteY9" fmla="*/ 36081 h 147061"/>
                  <a:gd name="connsiteX10" fmla="*/ 29192 w 115557"/>
                  <a:gd name="connsiteY10" fmla="*/ 35737 h 147061"/>
                  <a:gd name="connsiteX11" fmla="*/ 38042 w 115557"/>
                  <a:gd name="connsiteY11" fmla="*/ 38398 h 147061"/>
                  <a:gd name="connsiteX12" fmla="*/ 53558 w 115557"/>
                  <a:gd name="connsiteY12" fmla="*/ 59162 h 147061"/>
                  <a:gd name="connsiteX13" fmla="*/ 62494 w 115557"/>
                  <a:gd name="connsiteY13" fmla="*/ 61248 h 147061"/>
                  <a:gd name="connsiteX14" fmla="*/ 65523 w 115557"/>
                  <a:gd name="connsiteY14" fmla="*/ 56404 h 147061"/>
                  <a:gd name="connsiteX15" fmla="*/ 66334 w 115557"/>
                  <a:gd name="connsiteY15" fmla="*/ 49539 h 147061"/>
                  <a:gd name="connsiteX16" fmla="*/ 72220 w 115557"/>
                  <a:gd name="connsiteY16" fmla="*/ 21280 h 147061"/>
                  <a:gd name="connsiteX17" fmla="*/ 94269 w 115557"/>
                  <a:gd name="connsiteY17" fmla="*/ 14944 h 147061"/>
                  <a:gd name="connsiteX18" fmla="*/ 101712 w 115557"/>
                  <a:gd name="connsiteY18" fmla="*/ 34530 h 147061"/>
                  <a:gd name="connsiteX19" fmla="*/ 100985 w 115557"/>
                  <a:gd name="connsiteY19" fmla="*/ 37878 h 147061"/>
                  <a:gd name="connsiteX20" fmla="*/ 98480 w 115557"/>
                  <a:gd name="connsiteY20" fmla="*/ 54003 h 147061"/>
                  <a:gd name="connsiteX21" fmla="*/ 96806 w 115557"/>
                  <a:gd name="connsiteY21" fmla="*/ 93521 h 147061"/>
                  <a:gd name="connsiteX22" fmla="*/ 96878 w 115557"/>
                  <a:gd name="connsiteY22" fmla="*/ 96454 h 147061"/>
                  <a:gd name="connsiteX23" fmla="*/ 97676 w 115557"/>
                  <a:gd name="connsiteY23" fmla="*/ 108056 h 147061"/>
                  <a:gd name="connsiteX24" fmla="*/ 100038 w 115557"/>
                  <a:gd name="connsiteY24" fmla="*/ 117141 h 147061"/>
                  <a:gd name="connsiteX25" fmla="*/ 100109 w 115557"/>
                  <a:gd name="connsiteY25" fmla="*/ 117141 h 147061"/>
                  <a:gd name="connsiteX26" fmla="*/ 113139 w 115557"/>
                  <a:gd name="connsiteY26" fmla="*/ 115590 h 147061"/>
                  <a:gd name="connsiteX27" fmla="*/ 110375 w 115557"/>
                  <a:gd name="connsiteY27" fmla="*/ 105376 h 147061"/>
                  <a:gd name="connsiteX28" fmla="*/ 109849 w 115557"/>
                  <a:gd name="connsiteY28" fmla="*/ 96292 h 147061"/>
                  <a:gd name="connsiteX29" fmla="*/ 109771 w 115557"/>
                  <a:gd name="connsiteY29" fmla="*/ 92859 h 147061"/>
                  <a:gd name="connsiteX30" fmla="*/ 111328 w 115557"/>
                  <a:gd name="connsiteY30" fmla="*/ 55801 h 147061"/>
                  <a:gd name="connsiteX31" fmla="*/ 114119 w 115557"/>
                  <a:gd name="connsiteY31" fmla="*/ 38359 h 147061"/>
                  <a:gd name="connsiteX32" fmla="*/ 95287 w 115557"/>
                  <a:gd name="connsiteY32" fmla="*/ 1432 h 147061"/>
                  <a:gd name="connsiteX33" fmla="*/ 92705 w 115557"/>
                  <a:gd name="connsiteY33" fmla="*/ 723 h 147061"/>
                  <a:gd name="connsiteX34" fmla="*/ 61773 w 115557"/>
                  <a:gd name="connsiteY34" fmla="*/ 13577 h 147061"/>
                  <a:gd name="connsiteX35" fmla="*/ 55024 w 115557"/>
                  <a:gd name="connsiteY35" fmla="*/ 37418 h 147061"/>
                  <a:gd name="connsiteX36" fmla="*/ 54907 w 115557"/>
                  <a:gd name="connsiteY36" fmla="*/ 37418 h 147061"/>
                  <a:gd name="connsiteX37" fmla="*/ 46270 w 115557"/>
                  <a:gd name="connsiteY37" fmla="*/ 28236 h 147061"/>
                  <a:gd name="connsiteX38" fmla="*/ 31631 w 115557"/>
                  <a:gd name="connsiteY38" fmla="*/ 22772 h 147061"/>
                  <a:gd name="connsiteX39" fmla="*/ 97 w 115557"/>
                  <a:gd name="connsiteY39" fmla="*/ 49561 h 147061"/>
                  <a:gd name="connsiteX40" fmla="*/ 7363 w 115557"/>
                  <a:gd name="connsiteY40" fmla="*/ 71342 h 147061"/>
                  <a:gd name="connsiteX41" fmla="*/ 16915 w 115557"/>
                  <a:gd name="connsiteY41" fmla="*/ 86227 h 147061"/>
                  <a:gd name="connsiteX42" fmla="*/ 32754 w 115557"/>
                  <a:gd name="connsiteY42" fmla="*/ 118400 h 147061"/>
                  <a:gd name="connsiteX43" fmla="*/ 33215 w 115557"/>
                  <a:gd name="connsiteY43" fmla="*/ 119762 h 14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557" h="147061">
                    <a:moveTo>
                      <a:pt x="33215" y="119762"/>
                    </a:moveTo>
                    <a:cubicBezTo>
                      <a:pt x="34149" y="123422"/>
                      <a:pt x="36933" y="133850"/>
                      <a:pt x="41650" y="147061"/>
                    </a:cubicBezTo>
                    <a:cubicBezTo>
                      <a:pt x="44814" y="143440"/>
                      <a:pt x="48227" y="140045"/>
                      <a:pt x="51864" y="136900"/>
                    </a:cubicBezTo>
                    <a:cubicBezTo>
                      <a:pt x="48321" y="126316"/>
                      <a:pt x="46803" y="120242"/>
                      <a:pt x="46225" y="117842"/>
                    </a:cubicBezTo>
                    <a:cubicBezTo>
                      <a:pt x="45984" y="116825"/>
                      <a:pt x="45659" y="115831"/>
                      <a:pt x="45252" y="114870"/>
                    </a:cubicBezTo>
                    <a:cubicBezTo>
                      <a:pt x="40446" y="102624"/>
                      <a:pt x="34659" y="90786"/>
                      <a:pt x="27946" y="79472"/>
                    </a:cubicBezTo>
                    <a:cubicBezTo>
                      <a:pt x="21379" y="68759"/>
                      <a:pt x="18524" y="64691"/>
                      <a:pt x="17609" y="63438"/>
                    </a:cubicBezTo>
                    <a:cubicBezTo>
                      <a:pt x="17466" y="63257"/>
                      <a:pt x="17323" y="63075"/>
                      <a:pt x="17168" y="62906"/>
                    </a:cubicBezTo>
                    <a:cubicBezTo>
                      <a:pt x="11125" y="56291"/>
                      <a:pt x="11589" y="46031"/>
                      <a:pt x="18204" y="39988"/>
                    </a:cubicBezTo>
                    <a:cubicBezTo>
                      <a:pt x="20356" y="38023"/>
                      <a:pt x="22997" y="36673"/>
                      <a:pt x="25850" y="36081"/>
                    </a:cubicBezTo>
                    <a:cubicBezTo>
                      <a:pt x="26950" y="35855"/>
                      <a:pt x="28069" y="35740"/>
                      <a:pt x="29192" y="35737"/>
                    </a:cubicBezTo>
                    <a:cubicBezTo>
                      <a:pt x="32339" y="35740"/>
                      <a:pt x="35416" y="36665"/>
                      <a:pt x="38042" y="38398"/>
                    </a:cubicBezTo>
                    <a:cubicBezTo>
                      <a:pt x="40638" y="40072"/>
                      <a:pt x="42461" y="41285"/>
                      <a:pt x="53558" y="59162"/>
                    </a:cubicBezTo>
                    <a:cubicBezTo>
                      <a:pt x="55449" y="62206"/>
                      <a:pt x="59450" y="63140"/>
                      <a:pt x="62494" y="61248"/>
                    </a:cubicBezTo>
                    <a:cubicBezTo>
                      <a:pt x="64198" y="60189"/>
                      <a:pt x="65317" y="58400"/>
                      <a:pt x="65523" y="56404"/>
                    </a:cubicBezTo>
                    <a:cubicBezTo>
                      <a:pt x="65757" y="54127"/>
                      <a:pt x="66023" y="51862"/>
                      <a:pt x="66334" y="49539"/>
                    </a:cubicBezTo>
                    <a:cubicBezTo>
                      <a:pt x="69365" y="27743"/>
                      <a:pt x="70714" y="23778"/>
                      <a:pt x="72220" y="21280"/>
                    </a:cubicBezTo>
                    <a:cubicBezTo>
                      <a:pt x="76559" y="13441"/>
                      <a:pt x="86431" y="10605"/>
                      <a:pt x="94269" y="14944"/>
                    </a:cubicBezTo>
                    <a:cubicBezTo>
                      <a:pt x="101199" y="18780"/>
                      <a:pt x="104345" y="27060"/>
                      <a:pt x="101712" y="34530"/>
                    </a:cubicBezTo>
                    <a:cubicBezTo>
                      <a:pt x="101634" y="34757"/>
                      <a:pt x="101225" y="36561"/>
                      <a:pt x="100985" y="37878"/>
                    </a:cubicBezTo>
                    <a:cubicBezTo>
                      <a:pt x="100466" y="40682"/>
                      <a:pt x="99642" y="45665"/>
                      <a:pt x="98480" y="54003"/>
                    </a:cubicBezTo>
                    <a:cubicBezTo>
                      <a:pt x="96853" y="67109"/>
                      <a:pt x="96293" y="80325"/>
                      <a:pt x="96806" y="93521"/>
                    </a:cubicBezTo>
                    <a:cubicBezTo>
                      <a:pt x="96845" y="94248"/>
                      <a:pt x="96858" y="95273"/>
                      <a:pt x="96878" y="96454"/>
                    </a:cubicBezTo>
                    <a:cubicBezTo>
                      <a:pt x="96805" y="100337"/>
                      <a:pt x="97072" y="104219"/>
                      <a:pt x="97676" y="108056"/>
                    </a:cubicBezTo>
                    <a:cubicBezTo>
                      <a:pt x="98072" y="109919"/>
                      <a:pt x="98805" y="113001"/>
                      <a:pt x="100038" y="117141"/>
                    </a:cubicBezTo>
                    <a:lnTo>
                      <a:pt x="100109" y="117141"/>
                    </a:lnTo>
                    <a:cubicBezTo>
                      <a:pt x="105067" y="116440"/>
                      <a:pt x="109375" y="115947"/>
                      <a:pt x="113139" y="115590"/>
                    </a:cubicBezTo>
                    <a:cubicBezTo>
                      <a:pt x="111653" y="110853"/>
                      <a:pt x="110790" y="107329"/>
                      <a:pt x="110375" y="105376"/>
                    </a:cubicBezTo>
                    <a:cubicBezTo>
                      <a:pt x="109975" y="102365"/>
                      <a:pt x="109800" y="99329"/>
                      <a:pt x="109849" y="96292"/>
                    </a:cubicBezTo>
                    <a:cubicBezTo>
                      <a:pt x="109849" y="94916"/>
                      <a:pt x="109849" y="93696"/>
                      <a:pt x="109771" y="92859"/>
                    </a:cubicBezTo>
                    <a:cubicBezTo>
                      <a:pt x="109286" y="80485"/>
                      <a:pt x="109807" y="68091"/>
                      <a:pt x="111328" y="55801"/>
                    </a:cubicBezTo>
                    <a:cubicBezTo>
                      <a:pt x="112892" y="44569"/>
                      <a:pt x="113794" y="39871"/>
                      <a:pt x="114119" y="38359"/>
                    </a:cubicBezTo>
                    <a:cubicBezTo>
                      <a:pt x="119115" y="22961"/>
                      <a:pt x="110684" y="6429"/>
                      <a:pt x="95287" y="1432"/>
                    </a:cubicBezTo>
                    <a:cubicBezTo>
                      <a:pt x="94438" y="1156"/>
                      <a:pt x="93576" y="920"/>
                      <a:pt x="92705" y="723"/>
                    </a:cubicBezTo>
                    <a:cubicBezTo>
                      <a:pt x="80710" y="-2007"/>
                      <a:pt x="68300" y="3150"/>
                      <a:pt x="61773" y="13577"/>
                    </a:cubicBezTo>
                    <a:cubicBezTo>
                      <a:pt x="58995" y="17873"/>
                      <a:pt x="57470" y="21689"/>
                      <a:pt x="55024" y="37418"/>
                    </a:cubicBezTo>
                    <a:cubicBezTo>
                      <a:pt x="55024" y="37502"/>
                      <a:pt x="54953" y="37515"/>
                      <a:pt x="54907" y="37418"/>
                    </a:cubicBezTo>
                    <a:cubicBezTo>
                      <a:pt x="52619" y="33850"/>
                      <a:pt x="49691" y="30737"/>
                      <a:pt x="46270" y="28236"/>
                    </a:cubicBezTo>
                    <a:cubicBezTo>
                      <a:pt x="41981" y="25112"/>
                      <a:pt x="36919" y="23223"/>
                      <a:pt x="31631" y="22772"/>
                    </a:cubicBezTo>
                    <a:cubicBezTo>
                      <a:pt x="15526" y="21461"/>
                      <a:pt x="1407" y="33456"/>
                      <a:pt x="97" y="49561"/>
                    </a:cubicBezTo>
                    <a:cubicBezTo>
                      <a:pt x="-550" y="57508"/>
                      <a:pt x="2074" y="65375"/>
                      <a:pt x="7363" y="71342"/>
                    </a:cubicBezTo>
                    <a:cubicBezTo>
                      <a:pt x="8239" y="72562"/>
                      <a:pt x="10919" y="76436"/>
                      <a:pt x="16915" y="86227"/>
                    </a:cubicBezTo>
                    <a:cubicBezTo>
                      <a:pt x="23011" y="96530"/>
                      <a:pt x="28307" y="107285"/>
                      <a:pt x="32754" y="118400"/>
                    </a:cubicBezTo>
                    <a:cubicBezTo>
                      <a:pt x="32884" y="118893"/>
                      <a:pt x="33176" y="119665"/>
                      <a:pt x="33215" y="119762"/>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3" name="Freeform: Shape 23">
                <a:extLst>
                  <a:ext uri="{FF2B5EF4-FFF2-40B4-BE49-F238E27FC236}">
                    <a16:creationId xmlns:a16="http://schemas.microsoft.com/office/drawing/2014/main" id="{A7B1FE09-0280-7DBA-CA35-498FAE958951}"/>
                  </a:ext>
                </a:extLst>
              </p:cNvPr>
              <p:cNvSpPr/>
              <p:nvPr/>
            </p:nvSpPr>
            <p:spPr>
              <a:xfrm>
                <a:off x="9703486" y="3009475"/>
                <a:ext cx="390128" cy="532621"/>
              </a:xfrm>
              <a:custGeom>
                <a:avLst/>
                <a:gdLst>
                  <a:gd name="connsiteX0" fmla="*/ 376188 w 390128"/>
                  <a:gd name="connsiteY0" fmla="*/ 289613 h 532621"/>
                  <a:gd name="connsiteX1" fmla="*/ 319416 w 390128"/>
                  <a:gd name="connsiteY1" fmla="*/ 184765 h 532621"/>
                  <a:gd name="connsiteX2" fmla="*/ 305309 w 390128"/>
                  <a:gd name="connsiteY2" fmla="*/ 173734 h 532621"/>
                  <a:gd name="connsiteX3" fmla="*/ 294505 w 390128"/>
                  <a:gd name="connsiteY3" fmla="*/ 182169 h 532621"/>
                  <a:gd name="connsiteX4" fmla="*/ 310241 w 390128"/>
                  <a:gd name="connsiteY4" fmla="*/ 193908 h 532621"/>
                  <a:gd name="connsiteX5" fmla="*/ 363787 w 390128"/>
                  <a:gd name="connsiteY5" fmla="*/ 293442 h 532621"/>
                  <a:gd name="connsiteX6" fmla="*/ 374358 w 390128"/>
                  <a:gd name="connsiteY6" fmla="*/ 424252 h 532621"/>
                  <a:gd name="connsiteX7" fmla="*/ 334957 w 390128"/>
                  <a:gd name="connsiteY7" fmla="*/ 505169 h 532621"/>
                  <a:gd name="connsiteX8" fmla="*/ 218040 w 390128"/>
                  <a:gd name="connsiteY8" fmla="*/ 515986 h 532621"/>
                  <a:gd name="connsiteX9" fmla="*/ 101330 w 390128"/>
                  <a:gd name="connsiteY9" fmla="*/ 463166 h 532621"/>
                  <a:gd name="connsiteX10" fmla="*/ 73142 w 390128"/>
                  <a:gd name="connsiteY10" fmla="*/ 439988 h 532621"/>
                  <a:gd name="connsiteX11" fmla="*/ 36155 w 390128"/>
                  <a:gd name="connsiteY11" fmla="*/ 394494 h 532621"/>
                  <a:gd name="connsiteX12" fmla="*/ 13048 w 390128"/>
                  <a:gd name="connsiteY12" fmla="*/ 315043 h 532621"/>
                  <a:gd name="connsiteX13" fmla="*/ 42858 w 390128"/>
                  <a:gd name="connsiteY13" fmla="*/ 233562 h 532621"/>
                  <a:gd name="connsiteX14" fmla="*/ 86704 w 390128"/>
                  <a:gd name="connsiteY14" fmla="*/ 210883 h 532621"/>
                  <a:gd name="connsiteX15" fmla="*/ 111193 w 390128"/>
                  <a:gd name="connsiteY15" fmla="*/ 208696 h 532621"/>
                  <a:gd name="connsiteX16" fmla="*/ 117578 w 390128"/>
                  <a:gd name="connsiteY16" fmla="*/ 207463 h 532621"/>
                  <a:gd name="connsiteX17" fmla="*/ 120485 w 390128"/>
                  <a:gd name="connsiteY17" fmla="*/ 204985 h 532621"/>
                  <a:gd name="connsiteX18" fmla="*/ 120544 w 390128"/>
                  <a:gd name="connsiteY18" fmla="*/ 201740 h 532621"/>
                  <a:gd name="connsiteX19" fmla="*/ 120660 w 390128"/>
                  <a:gd name="connsiteY19" fmla="*/ 189950 h 532621"/>
                  <a:gd name="connsiteX20" fmla="*/ 126500 w 390128"/>
                  <a:gd name="connsiteY20" fmla="*/ 131978 h 532621"/>
                  <a:gd name="connsiteX21" fmla="*/ 155272 w 390128"/>
                  <a:gd name="connsiteY21" fmla="*/ 80164 h 532621"/>
                  <a:gd name="connsiteX22" fmla="*/ 157868 w 390128"/>
                  <a:gd name="connsiteY22" fmla="*/ 77477 h 532621"/>
                  <a:gd name="connsiteX23" fmla="*/ 156856 w 390128"/>
                  <a:gd name="connsiteY23" fmla="*/ 73902 h 532621"/>
                  <a:gd name="connsiteX24" fmla="*/ 153650 w 390128"/>
                  <a:gd name="connsiteY24" fmla="*/ 61073 h 532621"/>
                  <a:gd name="connsiteX25" fmla="*/ 149757 w 390128"/>
                  <a:gd name="connsiteY25" fmla="*/ 34313 h 532621"/>
                  <a:gd name="connsiteX26" fmla="*/ 161442 w 390128"/>
                  <a:gd name="connsiteY26" fmla="*/ 27037 h 532621"/>
                  <a:gd name="connsiteX27" fmla="*/ 168970 w 390128"/>
                  <a:gd name="connsiteY27" fmla="*/ 36532 h 532621"/>
                  <a:gd name="connsiteX28" fmla="*/ 169016 w 390128"/>
                  <a:gd name="connsiteY28" fmla="*/ 37265 h 532621"/>
                  <a:gd name="connsiteX29" fmla="*/ 172578 w 390128"/>
                  <a:gd name="connsiteY29" fmla="*/ 56330 h 532621"/>
                  <a:gd name="connsiteX30" fmla="*/ 174272 w 390128"/>
                  <a:gd name="connsiteY30" fmla="*/ 64331 h 532621"/>
                  <a:gd name="connsiteX31" fmla="*/ 181676 w 390128"/>
                  <a:gd name="connsiteY31" fmla="*/ 60859 h 532621"/>
                  <a:gd name="connsiteX32" fmla="*/ 183142 w 390128"/>
                  <a:gd name="connsiteY32" fmla="*/ 60243 h 532621"/>
                  <a:gd name="connsiteX33" fmla="*/ 188333 w 390128"/>
                  <a:gd name="connsiteY33" fmla="*/ 58049 h 532621"/>
                  <a:gd name="connsiteX34" fmla="*/ 188165 w 390128"/>
                  <a:gd name="connsiteY34" fmla="*/ 53578 h 532621"/>
                  <a:gd name="connsiteX35" fmla="*/ 188015 w 390128"/>
                  <a:gd name="connsiteY35" fmla="*/ 45240 h 532621"/>
                  <a:gd name="connsiteX36" fmla="*/ 189962 w 390128"/>
                  <a:gd name="connsiteY36" fmla="*/ 18272 h 532621"/>
                  <a:gd name="connsiteX37" fmla="*/ 202950 w 390128"/>
                  <a:gd name="connsiteY37" fmla="*/ 13714 h 532621"/>
                  <a:gd name="connsiteX38" fmla="*/ 208241 w 390128"/>
                  <a:gd name="connsiteY38" fmla="*/ 24579 h 532621"/>
                  <a:gd name="connsiteX39" fmla="*/ 208125 w 390128"/>
                  <a:gd name="connsiteY39" fmla="*/ 25267 h 532621"/>
                  <a:gd name="connsiteX40" fmla="*/ 207476 w 390128"/>
                  <a:gd name="connsiteY40" fmla="*/ 45383 h 532621"/>
                  <a:gd name="connsiteX41" fmla="*/ 207508 w 390128"/>
                  <a:gd name="connsiteY41" fmla="*/ 47232 h 532621"/>
                  <a:gd name="connsiteX42" fmla="*/ 207878 w 390128"/>
                  <a:gd name="connsiteY42" fmla="*/ 54169 h 532621"/>
                  <a:gd name="connsiteX43" fmla="*/ 220395 w 390128"/>
                  <a:gd name="connsiteY43" fmla="*/ 55110 h 532621"/>
                  <a:gd name="connsiteX44" fmla="*/ 222251 w 390128"/>
                  <a:gd name="connsiteY44" fmla="*/ 47842 h 532621"/>
                  <a:gd name="connsiteX45" fmla="*/ 223743 w 390128"/>
                  <a:gd name="connsiteY45" fmla="*/ 42249 h 532621"/>
                  <a:gd name="connsiteX46" fmla="*/ 233211 w 390128"/>
                  <a:gd name="connsiteY46" fmla="*/ 16909 h 532621"/>
                  <a:gd name="connsiteX47" fmla="*/ 246959 w 390128"/>
                  <a:gd name="connsiteY47" fmla="*/ 16236 h 532621"/>
                  <a:gd name="connsiteX48" fmla="*/ 248966 w 390128"/>
                  <a:gd name="connsiteY48" fmla="*/ 28109 h 532621"/>
                  <a:gd name="connsiteX49" fmla="*/ 248654 w 390128"/>
                  <a:gd name="connsiteY49" fmla="*/ 28758 h 532621"/>
                  <a:gd name="connsiteX50" fmla="*/ 242386 w 390128"/>
                  <a:gd name="connsiteY50" fmla="*/ 47855 h 532621"/>
                  <a:gd name="connsiteX51" fmla="*/ 239752 w 390128"/>
                  <a:gd name="connsiteY51" fmla="*/ 57673 h 532621"/>
                  <a:gd name="connsiteX52" fmla="*/ 238713 w 390128"/>
                  <a:gd name="connsiteY52" fmla="*/ 62014 h 532621"/>
                  <a:gd name="connsiteX53" fmla="*/ 242393 w 390128"/>
                  <a:gd name="connsiteY53" fmla="*/ 64538 h 532621"/>
                  <a:gd name="connsiteX54" fmla="*/ 249706 w 390128"/>
                  <a:gd name="connsiteY54" fmla="*/ 70521 h 532621"/>
                  <a:gd name="connsiteX55" fmla="*/ 261288 w 390128"/>
                  <a:gd name="connsiteY55" fmla="*/ 63708 h 532621"/>
                  <a:gd name="connsiteX56" fmla="*/ 253424 w 390128"/>
                  <a:gd name="connsiteY56" fmla="*/ 56570 h 532621"/>
                  <a:gd name="connsiteX57" fmla="*/ 254812 w 390128"/>
                  <a:gd name="connsiteY57" fmla="*/ 51619 h 532621"/>
                  <a:gd name="connsiteX58" fmla="*/ 260542 w 390128"/>
                  <a:gd name="connsiteY58" fmla="*/ 34008 h 532621"/>
                  <a:gd name="connsiteX59" fmla="*/ 251005 w 390128"/>
                  <a:gd name="connsiteY59" fmla="*/ 3338 h 532621"/>
                  <a:gd name="connsiteX60" fmla="*/ 223594 w 390128"/>
                  <a:gd name="connsiteY60" fmla="*/ 8208 h 532621"/>
                  <a:gd name="connsiteX61" fmla="*/ 219753 w 390128"/>
                  <a:gd name="connsiteY61" fmla="*/ 13951 h 532621"/>
                  <a:gd name="connsiteX62" fmla="*/ 189808 w 390128"/>
                  <a:gd name="connsiteY62" fmla="*/ 1812 h 532621"/>
                  <a:gd name="connsiteX63" fmla="*/ 175927 w 390128"/>
                  <a:gd name="connsiteY63" fmla="*/ 21160 h 532621"/>
                  <a:gd name="connsiteX64" fmla="*/ 143834 w 390128"/>
                  <a:gd name="connsiteY64" fmla="*/ 19883 h 532621"/>
                  <a:gd name="connsiteX65" fmla="*/ 137136 w 390128"/>
                  <a:gd name="connsiteY65" fmla="*/ 31360 h 532621"/>
                  <a:gd name="connsiteX66" fmla="*/ 141029 w 390128"/>
                  <a:gd name="connsiteY66" fmla="*/ 63805 h 532621"/>
                  <a:gd name="connsiteX67" fmla="*/ 143462 w 390128"/>
                  <a:gd name="connsiteY67" fmla="*/ 73908 h 532621"/>
                  <a:gd name="connsiteX68" fmla="*/ 114061 w 390128"/>
                  <a:gd name="connsiteY68" fmla="*/ 128577 h 532621"/>
                  <a:gd name="connsiteX69" fmla="*/ 107786 w 390128"/>
                  <a:gd name="connsiteY69" fmla="*/ 189885 h 532621"/>
                  <a:gd name="connsiteX70" fmla="*/ 107741 w 390128"/>
                  <a:gd name="connsiteY70" fmla="*/ 195848 h 532621"/>
                  <a:gd name="connsiteX71" fmla="*/ 84984 w 390128"/>
                  <a:gd name="connsiteY71" fmla="*/ 198067 h 532621"/>
                  <a:gd name="connsiteX72" fmla="*/ 33112 w 390128"/>
                  <a:gd name="connsiteY72" fmla="*/ 225146 h 532621"/>
                  <a:gd name="connsiteX73" fmla="*/ 187 w 390128"/>
                  <a:gd name="connsiteY73" fmla="*/ 314537 h 532621"/>
                  <a:gd name="connsiteX74" fmla="*/ 25701 w 390128"/>
                  <a:gd name="connsiteY74" fmla="*/ 402144 h 532621"/>
                  <a:gd name="connsiteX75" fmla="*/ 53480 w 390128"/>
                  <a:gd name="connsiteY75" fmla="*/ 437541 h 532621"/>
                  <a:gd name="connsiteX76" fmla="*/ 64148 w 390128"/>
                  <a:gd name="connsiteY76" fmla="*/ 449325 h 532621"/>
                  <a:gd name="connsiteX77" fmla="*/ 93511 w 390128"/>
                  <a:gd name="connsiteY77" fmla="*/ 473522 h 532621"/>
                  <a:gd name="connsiteX78" fmla="*/ 215561 w 390128"/>
                  <a:gd name="connsiteY78" fmla="*/ 528724 h 532621"/>
                  <a:gd name="connsiteX79" fmla="*/ 259530 w 390128"/>
                  <a:gd name="connsiteY79" fmla="*/ 532617 h 532621"/>
                  <a:gd name="connsiteX80" fmla="*/ 342283 w 390128"/>
                  <a:gd name="connsiteY80" fmla="*/ 515869 h 532621"/>
                  <a:gd name="connsiteX81" fmla="*/ 387238 w 390128"/>
                  <a:gd name="connsiteY81" fmla="*/ 425900 h 532621"/>
                  <a:gd name="connsiteX82" fmla="*/ 376188 w 390128"/>
                  <a:gd name="connsiteY82" fmla="*/ 289613 h 53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128" h="532621">
                    <a:moveTo>
                      <a:pt x="376188" y="289613"/>
                    </a:moveTo>
                    <a:cubicBezTo>
                      <a:pt x="360498" y="238883"/>
                      <a:pt x="333043" y="198392"/>
                      <a:pt x="319416" y="184765"/>
                    </a:cubicBezTo>
                    <a:cubicBezTo>
                      <a:pt x="315072" y="180651"/>
                      <a:pt x="310349" y="176958"/>
                      <a:pt x="305309" y="173734"/>
                    </a:cubicBezTo>
                    <a:cubicBezTo>
                      <a:pt x="301714" y="176286"/>
                      <a:pt x="298113" y="179098"/>
                      <a:pt x="294505" y="182169"/>
                    </a:cubicBezTo>
                    <a:cubicBezTo>
                      <a:pt x="300142" y="185528"/>
                      <a:pt x="305416" y="189461"/>
                      <a:pt x="310241" y="193908"/>
                    </a:cubicBezTo>
                    <a:cubicBezTo>
                      <a:pt x="320999" y="204667"/>
                      <a:pt x="348233" y="243146"/>
                      <a:pt x="363787" y="293442"/>
                    </a:cubicBezTo>
                    <a:cubicBezTo>
                      <a:pt x="376711" y="335771"/>
                      <a:pt x="380317" y="380396"/>
                      <a:pt x="374358" y="424252"/>
                    </a:cubicBezTo>
                    <a:cubicBezTo>
                      <a:pt x="370763" y="452154"/>
                      <a:pt x="353146" y="492723"/>
                      <a:pt x="334957" y="505169"/>
                    </a:cubicBezTo>
                    <a:cubicBezTo>
                      <a:pt x="315640" y="518380"/>
                      <a:pt x="257739" y="523734"/>
                      <a:pt x="218040" y="515986"/>
                    </a:cubicBezTo>
                    <a:cubicBezTo>
                      <a:pt x="175992" y="506373"/>
                      <a:pt x="136303" y="488411"/>
                      <a:pt x="101330" y="463166"/>
                    </a:cubicBezTo>
                    <a:cubicBezTo>
                      <a:pt x="91517" y="455961"/>
                      <a:pt x="82107" y="448223"/>
                      <a:pt x="73142" y="439988"/>
                    </a:cubicBezTo>
                    <a:cubicBezTo>
                      <a:pt x="59812" y="425665"/>
                      <a:pt x="47455" y="410467"/>
                      <a:pt x="36155" y="394494"/>
                    </a:cubicBezTo>
                    <a:cubicBezTo>
                      <a:pt x="19705" y="371378"/>
                      <a:pt x="11561" y="343376"/>
                      <a:pt x="13048" y="315043"/>
                    </a:cubicBezTo>
                    <a:cubicBezTo>
                      <a:pt x="14891" y="271042"/>
                      <a:pt x="30944" y="247461"/>
                      <a:pt x="42858" y="233562"/>
                    </a:cubicBezTo>
                    <a:cubicBezTo>
                      <a:pt x="55187" y="219208"/>
                      <a:pt x="65407" y="213907"/>
                      <a:pt x="86704" y="210883"/>
                    </a:cubicBezTo>
                    <a:cubicBezTo>
                      <a:pt x="94815" y="209657"/>
                      <a:pt x="102993" y="208927"/>
                      <a:pt x="111193" y="208696"/>
                    </a:cubicBezTo>
                    <a:cubicBezTo>
                      <a:pt x="113401" y="209176"/>
                      <a:pt x="115708" y="208731"/>
                      <a:pt x="117578" y="207463"/>
                    </a:cubicBezTo>
                    <a:lnTo>
                      <a:pt x="120485" y="204985"/>
                    </a:lnTo>
                    <a:lnTo>
                      <a:pt x="120544" y="201740"/>
                    </a:lnTo>
                    <a:cubicBezTo>
                      <a:pt x="120608" y="197736"/>
                      <a:pt x="120634" y="193817"/>
                      <a:pt x="120660" y="189950"/>
                    </a:cubicBezTo>
                    <a:cubicBezTo>
                      <a:pt x="119950" y="170450"/>
                      <a:pt x="121915" y="150944"/>
                      <a:pt x="126500" y="131978"/>
                    </a:cubicBezTo>
                    <a:cubicBezTo>
                      <a:pt x="131622" y="112578"/>
                      <a:pt x="141512" y="94767"/>
                      <a:pt x="155272" y="80164"/>
                    </a:cubicBezTo>
                    <a:lnTo>
                      <a:pt x="157868" y="77477"/>
                    </a:lnTo>
                    <a:lnTo>
                      <a:pt x="156856" y="73902"/>
                    </a:lnTo>
                    <a:cubicBezTo>
                      <a:pt x="155603" y="69476"/>
                      <a:pt x="154526" y="65161"/>
                      <a:pt x="153650" y="61073"/>
                    </a:cubicBezTo>
                    <a:cubicBezTo>
                      <a:pt x="148790" y="38297"/>
                      <a:pt x="149264" y="36272"/>
                      <a:pt x="149757" y="34313"/>
                    </a:cubicBezTo>
                    <a:cubicBezTo>
                      <a:pt x="150975" y="29077"/>
                      <a:pt x="156206" y="25819"/>
                      <a:pt x="161442" y="27037"/>
                    </a:cubicBezTo>
                    <a:cubicBezTo>
                      <a:pt x="165856" y="28064"/>
                      <a:pt x="168977" y="32001"/>
                      <a:pt x="168970" y="36532"/>
                    </a:cubicBezTo>
                    <a:lnTo>
                      <a:pt x="169016" y="37265"/>
                    </a:lnTo>
                    <a:cubicBezTo>
                      <a:pt x="169185" y="38758"/>
                      <a:pt x="169879" y="43585"/>
                      <a:pt x="172578" y="56330"/>
                    </a:cubicBezTo>
                    <a:lnTo>
                      <a:pt x="174272" y="64331"/>
                    </a:lnTo>
                    <a:lnTo>
                      <a:pt x="181676" y="60859"/>
                    </a:lnTo>
                    <a:cubicBezTo>
                      <a:pt x="182156" y="60632"/>
                      <a:pt x="182649" y="60437"/>
                      <a:pt x="183142" y="60243"/>
                    </a:cubicBezTo>
                    <a:lnTo>
                      <a:pt x="188333" y="58049"/>
                    </a:lnTo>
                    <a:lnTo>
                      <a:pt x="188165" y="53578"/>
                    </a:lnTo>
                    <a:cubicBezTo>
                      <a:pt x="188067" y="50827"/>
                      <a:pt x="187996" y="48050"/>
                      <a:pt x="188015" y="45240"/>
                    </a:cubicBezTo>
                    <a:cubicBezTo>
                      <a:pt x="188165" y="21958"/>
                      <a:pt x="189073" y="20089"/>
                      <a:pt x="189962" y="18272"/>
                    </a:cubicBezTo>
                    <a:cubicBezTo>
                      <a:pt x="192290" y="13427"/>
                      <a:pt x="198105" y="11386"/>
                      <a:pt x="202950" y="13714"/>
                    </a:cubicBezTo>
                    <a:cubicBezTo>
                      <a:pt x="207021" y="15669"/>
                      <a:pt x="209212" y="20169"/>
                      <a:pt x="208241" y="24579"/>
                    </a:cubicBezTo>
                    <a:lnTo>
                      <a:pt x="208125" y="25267"/>
                    </a:lnTo>
                    <a:cubicBezTo>
                      <a:pt x="207969" y="26753"/>
                      <a:pt x="207579" y="31691"/>
                      <a:pt x="207476" y="45383"/>
                    </a:cubicBezTo>
                    <a:cubicBezTo>
                      <a:pt x="207476" y="46032"/>
                      <a:pt x="207476" y="46616"/>
                      <a:pt x="207508" y="47232"/>
                    </a:cubicBezTo>
                    <a:lnTo>
                      <a:pt x="207878" y="54169"/>
                    </a:lnTo>
                    <a:lnTo>
                      <a:pt x="220395" y="55110"/>
                    </a:lnTo>
                    <a:lnTo>
                      <a:pt x="222251" y="47842"/>
                    </a:lnTo>
                    <a:cubicBezTo>
                      <a:pt x="222718" y="45980"/>
                      <a:pt x="223192" y="44118"/>
                      <a:pt x="223743" y="42249"/>
                    </a:cubicBezTo>
                    <a:cubicBezTo>
                      <a:pt x="230466" y="19940"/>
                      <a:pt x="231861" y="18395"/>
                      <a:pt x="233211" y="16909"/>
                    </a:cubicBezTo>
                    <a:cubicBezTo>
                      <a:pt x="236821" y="12927"/>
                      <a:pt x="242977" y="12625"/>
                      <a:pt x="246959" y="16236"/>
                    </a:cubicBezTo>
                    <a:cubicBezTo>
                      <a:pt x="250290" y="19256"/>
                      <a:pt x="251119" y="24163"/>
                      <a:pt x="248966" y="28109"/>
                    </a:cubicBezTo>
                    <a:lnTo>
                      <a:pt x="248654" y="28758"/>
                    </a:lnTo>
                    <a:cubicBezTo>
                      <a:pt x="248077" y="30173"/>
                      <a:pt x="246299" y="34858"/>
                      <a:pt x="242386" y="47855"/>
                    </a:cubicBezTo>
                    <a:cubicBezTo>
                      <a:pt x="241406" y="51100"/>
                      <a:pt x="240537" y="54422"/>
                      <a:pt x="239752" y="57673"/>
                    </a:cubicBezTo>
                    <a:lnTo>
                      <a:pt x="238713" y="62014"/>
                    </a:lnTo>
                    <a:lnTo>
                      <a:pt x="242393" y="64538"/>
                    </a:lnTo>
                    <a:cubicBezTo>
                      <a:pt x="244975" y="66349"/>
                      <a:pt x="247420" y="68349"/>
                      <a:pt x="249706" y="70521"/>
                    </a:cubicBezTo>
                    <a:cubicBezTo>
                      <a:pt x="253521" y="68129"/>
                      <a:pt x="257382" y="65857"/>
                      <a:pt x="261288" y="63708"/>
                    </a:cubicBezTo>
                    <a:cubicBezTo>
                      <a:pt x="258830" y="61154"/>
                      <a:pt x="256203" y="58770"/>
                      <a:pt x="253424" y="56570"/>
                    </a:cubicBezTo>
                    <a:cubicBezTo>
                      <a:pt x="253859" y="54915"/>
                      <a:pt x="254319" y="53260"/>
                      <a:pt x="254812" y="51619"/>
                    </a:cubicBezTo>
                    <a:cubicBezTo>
                      <a:pt x="258401" y="39712"/>
                      <a:pt x="260055" y="35241"/>
                      <a:pt x="260542" y="34008"/>
                    </a:cubicBezTo>
                    <a:cubicBezTo>
                      <a:pt x="266378" y="22905"/>
                      <a:pt x="262107" y="9174"/>
                      <a:pt x="251005" y="3338"/>
                    </a:cubicBezTo>
                    <a:cubicBezTo>
                      <a:pt x="241827" y="-1485"/>
                      <a:pt x="230548" y="518"/>
                      <a:pt x="223594" y="8208"/>
                    </a:cubicBezTo>
                    <a:cubicBezTo>
                      <a:pt x="222003" y="9895"/>
                      <a:pt x="220705" y="11836"/>
                      <a:pt x="219753" y="13951"/>
                    </a:cubicBezTo>
                    <a:cubicBezTo>
                      <a:pt x="214836" y="2330"/>
                      <a:pt x="201429" y="-3105"/>
                      <a:pt x="189808" y="1812"/>
                    </a:cubicBezTo>
                    <a:cubicBezTo>
                      <a:pt x="181920" y="5149"/>
                      <a:pt x="176561" y="12618"/>
                      <a:pt x="175927" y="21160"/>
                    </a:cubicBezTo>
                    <a:cubicBezTo>
                      <a:pt x="167417" y="11945"/>
                      <a:pt x="153048" y="11374"/>
                      <a:pt x="143834" y="19883"/>
                    </a:cubicBezTo>
                    <a:cubicBezTo>
                      <a:pt x="140507" y="22956"/>
                      <a:pt x="138174" y="26952"/>
                      <a:pt x="137136" y="31360"/>
                    </a:cubicBezTo>
                    <a:cubicBezTo>
                      <a:pt x="136046" y="35974"/>
                      <a:pt x="135754" y="39277"/>
                      <a:pt x="141029" y="63805"/>
                    </a:cubicBezTo>
                    <a:cubicBezTo>
                      <a:pt x="141723" y="67049"/>
                      <a:pt x="142541" y="70456"/>
                      <a:pt x="143462" y="73908"/>
                    </a:cubicBezTo>
                    <a:cubicBezTo>
                      <a:pt x="129524" y="89582"/>
                      <a:pt x="119453" y="108307"/>
                      <a:pt x="114061" y="128577"/>
                    </a:cubicBezTo>
                    <a:cubicBezTo>
                      <a:pt x="109154" y="148626"/>
                      <a:pt x="107041" y="169257"/>
                      <a:pt x="107786" y="189885"/>
                    </a:cubicBezTo>
                    <a:cubicBezTo>
                      <a:pt x="107786" y="191857"/>
                      <a:pt x="107771" y="193845"/>
                      <a:pt x="107741" y="195848"/>
                    </a:cubicBezTo>
                    <a:cubicBezTo>
                      <a:pt x="103283" y="196036"/>
                      <a:pt x="95529" y="196568"/>
                      <a:pt x="84984" y="198067"/>
                    </a:cubicBezTo>
                    <a:cubicBezTo>
                      <a:pt x="60586" y="201532"/>
                      <a:pt x="47491" y="208365"/>
                      <a:pt x="33112" y="225146"/>
                    </a:cubicBezTo>
                    <a:cubicBezTo>
                      <a:pt x="19939" y="240518"/>
                      <a:pt x="2192" y="266506"/>
                      <a:pt x="187" y="314537"/>
                    </a:cubicBezTo>
                    <a:cubicBezTo>
                      <a:pt x="-1437" y="345782"/>
                      <a:pt x="7555" y="376657"/>
                      <a:pt x="25701" y="402144"/>
                    </a:cubicBezTo>
                    <a:cubicBezTo>
                      <a:pt x="37771" y="418691"/>
                      <a:pt x="47465" y="430527"/>
                      <a:pt x="53480" y="437541"/>
                    </a:cubicBezTo>
                    <a:cubicBezTo>
                      <a:pt x="56805" y="441672"/>
                      <a:pt x="60367" y="445607"/>
                      <a:pt x="64148" y="449325"/>
                    </a:cubicBezTo>
                    <a:cubicBezTo>
                      <a:pt x="73483" y="457924"/>
                      <a:pt x="83286" y="466002"/>
                      <a:pt x="93511" y="473522"/>
                    </a:cubicBezTo>
                    <a:cubicBezTo>
                      <a:pt x="130087" y="499911"/>
                      <a:pt x="171591" y="518683"/>
                      <a:pt x="215561" y="528724"/>
                    </a:cubicBezTo>
                    <a:cubicBezTo>
                      <a:pt x="230061" y="531407"/>
                      <a:pt x="244784" y="532710"/>
                      <a:pt x="259530" y="532617"/>
                    </a:cubicBezTo>
                    <a:cubicBezTo>
                      <a:pt x="293272" y="532617"/>
                      <a:pt x="326846" y="526427"/>
                      <a:pt x="342283" y="515869"/>
                    </a:cubicBezTo>
                    <a:cubicBezTo>
                      <a:pt x="364164" y="500893"/>
                      <a:pt x="383196" y="457261"/>
                      <a:pt x="387238" y="425900"/>
                    </a:cubicBezTo>
                    <a:cubicBezTo>
                      <a:pt x="393424" y="380206"/>
                      <a:pt x="389654" y="333714"/>
                      <a:pt x="376188" y="289613"/>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4" name="Freeform: Shape 24">
                <a:extLst>
                  <a:ext uri="{FF2B5EF4-FFF2-40B4-BE49-F238E27FC236}">
                    <a16:creationId xmlns:a16="http://schemas.microsoft.com/office/drawing/2014/main" id="{8A4350B4-01A7-C10E-86C1-E8EE2D634D71}"/>
                  </a:ext>
                </a:extLst>
              </p:cNvPr>
              <p:cNvSpPr/>
              <p:nvPr/>
            </p:nvSpPr>
            <p:spPr>
              <a:xfrm>
                <a:off x="9876082" y="3066166"/>
                <a:ext cx="191066" cy="169175"/>
              </a:xfrm>
              <a:custGeom>
                <a:avLst/>
                <a:gdLst>
                  <a:gd name="connsiteX0" fmla="*/ 83747 w 191066"/>
                  <a:gd name="connsiteY0" fmla="*/ 169176 h 169175"/>
                  <a:gd name="connsiteX1" fmla="*/ 82274 w 191066"/>
                  <a:gd name="connsiteY1" fmla="*/ 169007 h 169175"/>
                  <a:gd name="connsiteX2" fmla="*/ 77413 w 191066"/>
                  <a:gd name="connsiteY2" fmla="*/ 161223 h 169175"/>
                  <a:gd name="connsiteX3" fmla="*/ 77414 w 191066"/>
                  <a:gd name="connsiteY3" fmla="*/ 161220 h 169175"/>
                  <a:gd name="connsiteX4" fmla="*/ 101734 w 191066"/>
                  <a:gd name="connsiteY4" fmla="*/ 108595 h 169175"/>
                  <a:gd name="connsiteX5" fmla="*/ 156105 w 191066"/>
                  <a:gd name="connsiteY5" fmla="*/ 76150 h 169175"/>
                  <a:gd name="connsiteX6" fmla="*/ 176367 w 191066"/>
                  <a:gd name="connsiteY6" fmla="*/ 34981 h 169175"/>
                  <a:gd name="connsiteX7" fmla="*/ 135198 w 191066"/>
                  <a:gd name="connsiteY7" fmla="*/ 14720 h 169175"/>
                  <a:gd name="connsiteX8" fmla="*/ 58589 w 191066"/>
                  <a:gd name="connsiteY8" fmla="*/ 60142 h 169175"/>
                  <a:gd name="connsiteX9" fmla="*/ 12849 w 191066"/>
                  <a:gd name="connsiteY9" fmla="*/ 152778 h 169175"/>
                  <a:gd name="connsiteX10" fmla="*/ 5172 w 191066"/>
                  <a:gd name="connsiteY10" fmla="*/ 157813 h 169175"/>
                  <a:gd name="connsiteX11" fmla="*/ 137 w 191066"/>
                  <a:gd name="connsiteY11" fmla="*/ 150137 h 169175"/>
                  <a:gd name="connsiteX12" fmla="*/ 49959 w 191066"/>
                  <a:gd name="connsiteY12" fmla="*/ 50448 h 169175"/>
                  <a:gd name="connsiteX13" fmla="*/ 130993 w 191066"/>
                  <a:gd name="connsiteY13" fmla="*/ 2436 h 169175"/>
                  <a:gd name="connsiteX14" fmla="*/ 188631 w 191066"/>
                  <a:gd name="connsiteY14" fmla="*/ 30796 h 169175"/>
                  <a:gd name="connsiteX15" fmla="*/ 160271 w 191066"/>
                  <a:gd name="connsiteY15" fmla="*/ 88434 h 169175"/>
                  <a:gd name="connsiteX16" fmla="*/ 110345 w 191066"/>
                  <a:gd name="connsiteY16" fmla="*/ 118283 h 169175"/>
                  <a:gd name="connsiteX17" fmla="*/ 90041 w 191066"/>
                  <a:gd name="connsiteY17" fmla="*/ 164147 h 169175"/>
                  <a:gd name="connsiteX18" fmla="*/ 83747 w 191066"/>
                  <a:gd name="connsiteY18" fmla="*/ 169176 h 16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066" h="169175">
                    <a:moveTo>
                      <a:pt x="83747" y="169176"/>
                    </a:moveTo>
                    <a:cubicBezTo>
                      <a:pt x="83251" y="169174"/>
                      <a:pt x="82757" y="169117"/>
                      <a:pt x="82274" y="169007"/>
                    </a:cubicBezTo>
                    <a:cubicBezTo>
                      <a:pt x="78782" y="168200"/>
                      <a:pt x="76606" y="164715"/>
                      <a:pt x="77413" y="161223"/>
                    </a:cubicBezTo>
                    <a:cubicBezTo>
                      <a:pt x="77413" y="161222"/>
                      <a:pt x="77414" y="161221"/>
                      <a:pt x="77414" y="161220"/>
                    </a:cubicBezTo>
                    <a:cubicBezTo>
                      <a:pt x="80794" y="146646"/>
                      <a:pt x="88445" y="120437"/>
                      <a:pt x="101734" y="108595"/>
                    </a:cubicBezTo>
                    <a:cubicBezTo>
                      <a:pt x="117393" y="94102"/>
                      <a:pt x="135915" y="83050"/>
                      <a:pt x="156105" y="76150"/>
                    </a:cubicBezTo>
                    <a:cubicBezTo>
                      <a:pt x="173068" y="70377"/>
                      <a:pt x="182140" y="51945"/>
                      <a:pt x="176367" y="34981"/>
                    </a:cubicBezTo>
                    <a:cubicBezTo>
                      <a:pt x="170593" y="18018"/>
                      <a:pt x="152161" y="8946"/>
                      <a:pt x="135198" y="14720"/>
                    </a:cubicBezTo>
                    <a:cubicBezTo>
                      <a:pt x="106804" y="24419"/>
                      <a:pt x="80722" y="39883"/>
                      <a:pt x="58589" y="60142"/>
                    </a:cubicBezTo>
                    <a:cubicBezTo>
                      <a:pt x="31732" y="84060"/>
                      <a:pt x="18890" y="123734"/>
                      <a:pt x="12849" y="152778"/>
                    </a:cubicBezTo>
                    <a:cubicBezTo>
                      <a:pt x="12120" y="156289"/>
                      <a:pt x="8683" y="158543"/>
                      <a:pt x="5172" y="157813"/>
                    </a:cubicBezTo>
                    <a:cubicBezTo>
                      <a:pt x="1662" y="157084"/>
                      <a:pt x="-592" y="153648"/>
                      <a:pt x="137" y="150137"/>
                    </a:cubicBezTo>
                    <a:cubicBezTo>
                      <a:pt x="6581" y="119165"/>
                      <a:pt x="20454" y="76728"/>
                      <a:pt x="49959" y="50448"/>
                    </a:cubicBezTo>
                    <a:cubicBezTo>
                      <a:pt x="73374" y="29032"/>
                      <a:pt x="100962" y="12686"/>
                      <a:pt x="130993" y="2436"/>
                    </a:cubicBezTo>
                    <a:cubicBezTo>
                      <a:pt x="154740" y="-5649"/>
                      <a:pt x="180545" y="7048"/>
                      <a:pt x="188631" y="30796"/>
                    </a:cubicBezTo>
                    <a:cubicBezTo>
                      <a:pt x="196716" y="54543"/>
                      <a:pt x="184018" y="80349"/>
                      <a:pt x="160271" y="88434"/>
                    </a:cubicBezTo>
                    <a:cubicBezTo>
                      <a:pt x="141729" y="94793"/>
                      <a:pt x="124723" y="104960"/>
                      <a:pt x="110345" y="118283"/>
                    </a:cubicBezTo>
                    <a:cubicBezTo>
                      <a:pt x="102597" y="125187"/>
                      <a:pt x="95193" y="141909"/>
                      <a:pt x="90041" y="164147"/>
                    </a:cubicBezTo>
                    <a:cubicBezTo>
                      <a:pt x="89364" y="167080"/>
                      <a:pt x="86758" y="169163"/>
                      <a:pt x="83747" y="169176"/>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5" name="Freeform: Shape 25">
                <a:extLst>
                  <a:ext uri="{FF2B5EF4-FFF2-40B4-BE49-F238E27FC236}">
                    <a16:creationId xmlns:a16="http://schemas.microsoft.com/office/drawing/2014/main" id="{4E3E25CC-487E-A878-DC53-1C79B3983931}"/>
                  </a:ext>
                </a:extLst>
              </p:cNvPr>
              <p:cNvSpPr/>
              <p:nvPr/>
            </p:nvSpPr>
            <p:spPr>
              <a:xfrm>
                <a:off x="9956948" y="3231720"/>
                <a:ext cx="93124" cy="248772"/>
              </a:xfrm>
              <a:custGeom>
                <a:avLst/>
                <a:gdLst>
                  <a:gd name="connsiteX0" fmla="*/ 92954 w 93124"/>
                  <a:gd name="connsiteY0" fmla="*/ 191579 h 248772"/>
                  <a:gd name="connsiteX1" fmla="*/ 77997 w 93124"/>
                  <a:gd name="connsiteY1" fmla="*/ 159874 h 248772"/>
                  <a:gd name="connsiteX2" fmla="*/ 59705 w 93124"/>
                  <a:gd name="connsiteY2" fmla="*/ 138766 h 248772"/>
                  <a:gd name="connsiteX3" fmla="*/ 36993 w 93124"/>
                  <a:gd name="connsiteY3" fmla="*/ 112447 h 248772"/>
                  <a:gd name="connsiteX4" fmla="*/ 27753 w 93124"/>
                  <a:gd name="connsiteY4" fmla="*/ 100507 h 248772"/>
                  <a:gd name="connsiteX5" fmla="*/ 44981 w 93124"/>
                  <a:gd name="connsiteY5" fmla="*/ 96341 h 248772"/>
                  <a:gd name="connsiteX6" fmla="*/ 65000 w 93124"/>
                  <a:gd name="connsiteY6" fmla="*/ 101714 h 248772"/>
                  <a:gd name="connsiteX7" fmla="*/ 73906 w 93124"/>
                  <a:gd name="connsiteY7" fmla="*/ 99498 h 248772"/>
                  <a:gd name="connsiteX8" fmla="*/ 71690 w 93124"/>
                  <a:gd name="connsiteY8" fmla="*/ 90592 h 248772"/>
                  <a:gd name="connsiteX9" fmla="*/ 46629 w 93124"/>
                  <a:gd name="connsiteY9" fmla="*/ 83454 h 248772"/>
                  <a:gd name="connsiteX10" fmla="*/ 20765 w 93124"/>
                  <a:gd name="connsiteY10" fmla="*/ 89294 h 248772"/>
                  <a:gd name="connsiteX11" fmla="*/ 12978 w 93124"/>
                  <a:gd name="connsiteY11" fmla="*/ 61145 h 248772"/>
                  <a:gd name="connsiteX12" fmla="*/ 31543 w 93124"/>
                  <a:gd name="connsiteY12" fmla="*/ 10687 h 248772"/>
                  <a:gd name="connsiteX13" fmla="*/ 30793 w 93124"/>
                  <a:gd name="connsiteY13" fmla="*/ 1541 h 248772"/>
                  <a:gd name="connsiteX14" fmla="*/ 21647 w 93124"/>
                  <a:gd name="connsiteY14" fmla="*/ 2291 h 248772"/>
                  <a:gd name="connsiteX15" fmla="*/ 0 w 93124"/>
                  <a:gd name="connsiteY15" fmla="*/ 61249 h 248772"/>
                  <a:gd name="connsiteX16" fmla="*/ 26326 w 93124"/>
                  <a:gd name="connsiteY16" fmla="*/ 119870 h 248772"/>
                  <a:gd name="connsiteX17" fmla="*/ 25949 w 93124"/>
                  <a:gd name="connsiteY17" fmla="*/ 160588 h 248772"/>
                  <a:gd name="connsiteX18" fmla="*/ 16274 w 93124"/>
                  <a:gd name="connsiteY18" fmla="*/ 183585 h 248772"/>
                  <a:gd name="connsiteX19" fmla="*/ 7125 w 93124"/>
                  <a:gd name="connsiteY19" fmla="*/ 205251 h 248772"/>
                  <a:gd name="connsiteX20" fmla="*/ 3575 w 93124"/>
                  <a:gd name="connsiteY20" fmla="*/ 242400 h 248772"/>
                  <a:gd name="connsiteX21" fmla="*/ 10064 w 93124"/>
                  <a:gd name="connsiteY21" fmla="*/ 248773 h 248772"/>
                  <a:gd name="connsiteX22" fmla="*/ 10181 w 93124"/>
                  <a:gd name="connsiteY22" fmla="*/ 248773 h 248772"/>
                  <a:gd name="connsiteX23" fmla="*/ 16553 w 93124"/>
                  <a:gd name="connsiteY23" fmla="*/ 242169 h 248772"/>
                  <a:gd name="connsiteX24" fmla="*/ 16553 w 93124"/>
                  <a:gd name="connsiteY24" fmla="*/ 242167 h 248772"/>
                  <a:gd name="connsiteX25" fmla="*/ 19629 w 93124"/>
                  <a:gd name="connsiteY25" fmla="*/ 208710 h 248772"/>
                  <a:gd name="connsiteX26" fmla="*/ 27915 w 93124"/>
                  <a:gd name="connsiteY26" fmla="*/ 189308 h 248772"/>
                  <a:gd name="connsiteX27" fmla="*/ 38447 w 93124"/>
                  <a:gd name="connsiteY27" fmla="*/ 164040 h 248772"/>
                  <a:gd name="connsiteX28" fmla="*/ 42107 w 93124"/>
                  <a:gd name="connsiteY28" fmla="*/ 138383 h 248772"/>
                  <a:gd name="connsiteX29" fmla="*/ 49893 w 93124"/>
                  <a:gd name="connsiteY29" fmla="*/ 147299 h 248772"/>
                  <a:gd name="connsiteX30" fmla="*/ 67972 w 93124"/>
                  <a:gd name="connsiteY30" fmla="*/ 168154 h 248772"/>
                  <a:gd name="connsiteX31" fmla="*/ 80262 w 93124"/>
                  <a:gd name="connsiteY31" fmla="*/ 194558 h 248772"/>
                  <a:gd name="connsiteX32" fmla="*/ 86569 w 93124"/>
                  <a:gd name="connsiteY32" fmla="*/ 199535 h 248772"/>
                  <a:gd name="connsiteX33" fmla="*/ 88120 w 93124"/>
                  <a:gd name="connsiteY33" fmla="*/ 199366 h 248772"/>
                  <a:gd name="connsiteX34" fmla="*/ 92954 w 93124"/>
                  <a:gd name="connsiteY34" fmla="*/ 191579 h 2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124" h="248772">
                    <a:moveTo>
                      <a:pt x="92954" y="191579"/>
                    </a:moveTo>
                    <a:cubicBezTo>
                      <a:pt x="90121" y="180124"/>
                      <a:pt x="85036" y="169346"/>
                      <a:pt x="77997" y="159874"/>
                    </a:cubicBezTo>
                    <a:cubicBezTo>
                      <a:pt x="73202" y="154119"/>
                      <a:pt x="66570" y="146572"/>
                      <a:pt x="59705" y="138766"/>
                    </a:cubicBezTo>
                    <a:cubicBezTo>
                      <a:pt x="51509" y="129441"/>
                      <a:pt x="43028" y="119799"/>
                      <a:pt x="36993" y="112447"/>
                    </a:cubicBezTo>
                    <a:cubicBezTo>
                      <a:pt x="34171" y="109001"/>
                      <a:pt x="30933" y="104971"/>
                      <a:pt x="27753" y="100507"/>
                    </a:cubicBezTo>
                    <a:cubicBezTo>
                      <a:pt x="33173" y="98018"/>
                      <a:pt x="39023" y="96603"/>
                      <a:pt x="44981" y="96341"/>
                    </a:cubicBezTo>
                    <a:cubicBezTo>
                      <a:pt x="51920" y="96927"/>
                      <a:pt x="58699" y="98747"/>
                      <a:pt x="65000" y="101714"/>
                    </a:cubicBezTo>
                    <a:cubicBezTo>
                      <a:pt x="68071" y="103561"/>
                      <a:pt x="72058" y="102569"/>
                      <a:pt x="73906" y="99498"/>
                    </a:cubicBezTo>
                    <a:cubicBezTo>
                      <a:pt x="75753" y="96427"/>
                      <a:pt x="74761" y="92439"/>
                      <a:pt x="71690" y="90592"/>
                    </a:cubicBezTo>
                    <a:cubicBezTo>
                      <a:pt x="63882" y="86602"/>
                      <a:pt x="55368" y="84177"/>
                      <a:pt x="46629" y="83454"/>
                    </a:cubicBezTo>
                    <a:cubicBezTo>
                      <a:pt x="37679" y="83431"/>
                      <a:pt x="28837" y="85427"/>
                      <a:pt x="20765" y="89294"/>
                    </a:cubicBezTo>
                    <a:cubicBezTo>
                      <a:pt x="15920" y="80683"/>
                      <a:pt x="13247" y="71021"/>
                      <a:pt x="12978" y="61145"/>
                    </a:cubicBezTo>
                    <a:cubicBezTo>
                      <a:pt x="13677" y="42786"/>
                      <a:pt x="20176" y="25121"/>
                      <a:pt x="31543" y="10687"/>
                    </a:cubicBezTo>
                    <a:cubicBezTo>
                      <a:pt x="33861" y="7955"/>
                      <a:pt x="33526" y="3860"/>
                      <a:pt x="30793" y="1541"/>
                    </a:cubicBezTo>
                    <a:cubicBezTo>
                      <a:pt x="28061" y="-777"/>
                      <a:pt x="23966" y="-442"/>
                      <a:pt x="21647" y="2291"/>
                    </a:cubicBezTo>
                    <a:cubicBezTo>
                      <a:pt x="8207" y="19064"/>
                      <a:pt x="607" y="39764"/>
                      <a:pt x="0" y="61249"/>
                    </a:cubicBezTo>
                    <a:cubicBezTo>
                      <a:pt x="221" y="87471"/>
                      <a:pt x="16268" y="107586"/>
                      <a:pt x="26326" y="119870"/>
                    </a:cubicBezTo>
                    <a:cubicBezTo>
                      <a:pt x="30399" y="133157"/>
                      <a:pt x="30268" y="147379"/>
                      <a:pt x="25949" y="160588"/>
                    </a:cubicBezTo>
                    <a:cubicBezTo>
                      <a:pt x="23427" y="168530"/>
                      <a:pt x="20188" y="176228"/>
                      <a:pt x="16274" y="183585"/>
                    </a:cubicBezTo>
                    <a:cubicBezTo>
                      <a:pt x="12578" y="190517"/>
                      <a:pt x="9516" y="197768"/>
                      <a:pt x="7125" y="205251"/>
                    </a:cubicBezTo>
                    <a:cubicBezTo>
                      <a:pt x="4518" y="217457"/>
                      <a:pt x="3327" y="229922"/>
                      <a:pt x="3575" y="242400"/>
                    </a:cubicBezTo>
                    <a:cubicBezTo>
                      <a:pt x="3639" y="245938"/>
                      <a:pt x="6526" y="248773"/>
                      <a:pt x="10064" y="248773"/>
                    </a:cubicBezTo>
                    <a:lnTo>
                      <a:pt x="10181" y="248773"/>
                    </a:lnTo>
                    <a:cubicBezTo>
                      <a:pt x="13764" y="248708"/>
                      <a:pt x="16617" y="245752"/>
                      <a:pt x="16553" y="242169"/>
                    </a:cubicBezTo>
                    <a:cubicBezTo>
                      <a:pt x="16553" y="242168"/>
                      <a:pt x="16553" y="242167"/>
                      <a:pt x="16553" y="242167"/>
                    </a:cubicBezTo>
                    <a:cubicBezTo>
                      <a:pt x="16336" y="230935"/>
                      <a:pt x="17368" y="219714"/>
                      <a:pt x="19629" y="208710"/>
                    </a:cubicBezTo>
                    <a:cubicBezTo>
                      <a:pt x="21824" y="202015"/>
                      <a:pt x="24596" y="195523"/>
                      <a:pt x="27915" y="189308"/>
                    </a:cubicBezTo>
                    <a:cubicBezTo>
                      <a:pt x="32202" y="181231"/>
                      <a:pt x="35728" y="172771"/>
                      <a:pt x="38447" y="164040"/>
                    </a:cubicBezTo>
                    <a:cubicBezTo>
                      <a:pt x="40813" y="155691"/>
                      <a:pt x="42044" y="147061"/>
                      <a:pt x="42107" y="138383"/>
                    </a:cubicBezTo>
                    <a:cubicBezTo>
                      <a:pt x="44702" y="141342"/>
                      <a:pt x="47298" y="144327"/>
                      <a:pt x="49893" y="147299"/>
                    </a:cubicBezTo>
                    <a:cubicBezTo>
                      <a:pt x="56674" y="155014"/>
                      <a:pt x="63228" y="162470"/>
                      <a:pt x="67972" y="168154"/>
                    </a:cubicBezTo>
                    <a:cubicBezTo>
                      <a:pt x="73717" y="176089"/>
                      <a:pt x="77889" y="185053"/>
                      <a:pt x="80262" y="194558"/>
                    </a:cubicBezTo>
                    <a:cubicBezTo>
                      <a:pt x="80960" y="197475"/>
                      <a:pt x="83568" y="199533"/>
                      <a:pt x="86569" y="199535"/>
                    </a:cubicBezTo>
                    <a:cubicBezTo>
                      <a:pt x="87091" y="199538"/>
                      <a:pt x="87611" y="199482"/>
                      <a:pt x="88120" y="199366"/>
                    </a:cubicBezTo>
                    <a:cubicBezTo>
                      <a:pt x="91602" y="198546"/>
                      <a:pt x="93764" y="195064"/>
                      <a:pt x="92954" y="191579"/>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grpSp>
        <p:sp>
          <p:nvSpPr>
            <p:cNvPr id="49" name="Rectangle: Rounded Corners 48">
              <a:extLst>
                <a:ext uri="{FF2B5EF4-FFF2-40B4-BE49-F238E27FC236}">
                  <a16:creationId xmlns:a16="http://schemas.microsoft.com/office/drawing/2014/main" id="{8C6F60C0-AB77-E0D3-18FA-F7A8EBB0D159}"/>
                </a:ext>
              </a:extLst>
            </p:cNvPr>
            <p:cNvSpPr/>
            <p:nvPr/>
          </p:nvSpPr>
          <p:spPr>
            <a:xfrm>
              <a:off x="9835299"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The odds of a CVD event</a:t>
              </a:r>
              <a:r>
                <a:rPr lang="en-GB" sz="1600" baseline="30000" dirty="0">
                  <a:solidFill>
                    <a:srgbClr val="001965"/>
                  </a:solidFill>
                  <a:cs typeface="Arial" panose="020B0604020202020204" pitchFamily="34" charset="0"/>
                </a:rPr>
                <a:t>‡</a:t>
              </a:r>
              <a:r>
                <a:rPr lang="en-GB" sz="1600" dirty="0">
                  <a:solidFill>
                    <a:srgbClr val="001965"/>
                  </a:solidFill>
                </a:rPr>
                <a:t> in patients with MASLD are 1.63 times that of those without MASLD</a:t>
              </a:r>
              <a:r>
                <a:rPr lang="en-GB" sz="1600" baseline="30000" dirty="0">
                  <a:solidFill>
                    <a:srgbClr val="001965"/>
                  </a:solidFill>
                </a:rPr>
                <a:t>§,3</a:t>
              </a:r>
              <a:endParaRPr lang="en-GB" sz="1600" dirty="0">
                <a:solidFill>
                  <a:srgbClr val="001965"/>
                </a:solidFill>
              </a:endParaRPr>
            </a:p>
          </p:txBody>
        </p:sp>
        <p:sp>
          <p:nvSpPr>
            <p:cNvPr id="50" name="Rectangle: Rounded Corners 49">
              <a:extLst>
                <a:ext uri="{FF2B5EF4-FFF2-40B4-BE49-F238E27FC236}">
                  <a16:creationId xmlns:a16="http://schemas.microsoft.com/office/drawing/2014/main" id="{3E3FB5DC-AEE8-11D9-488B-3B2F8B47C30E}"/>
                </a:ext>
              </a:extLst>
            </p:cNvPr>
            <p:cNvSpPr/>
            <p:nvPr/>
          </p:nvSpPr>
          <p:spPr>
            <a:xfrm>
              <a:off x="9835299" y="3645864"/>
              <a:ext cx="3960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rgbClr val="001965"/>
                  </a:solidFill>
                </a:rPr>
                <a:t>The odds of a CVD event</a:t>
              </a:r>
              <a:r>
                <a:rPr lang="el-GR" sz="1600" baseline="30000" dirty="0">
                  <a:solidFill>
                    <a:srgbClr val="001965"/>
                  </a:solidFill>
                </a:rPr>
                <a:t>¶</a:t>
              </a:r>
              <a:r>
                <a:rPr lang="en-GB" sz="1600" dirty="0">
                  <a:solidFill>
                    <a:srgbClr val="001965"/>
                  </a:solidFill>
                </a:rPr>
                <a:t> in patients with MASLD and T2D are 2.2 times that of those with T2D alone</a:t>
              </a:r>
              <a:r>
                <a:rPr lang="en-GB" sz="1600" baseline="30000" dirty="0">
                  <a:solidFill>
                    <a:srgbClr val="001965"/>
                  </a:solidFill>
                </a:rPr>
                <a:t>$,4</a:t>
              </a:r>
            </a:p>
          </p:txBody>
        </p:sp>
        <p:sp>
          <p:nvSpPr>
            <p:cNvPr id="46" name="Rectangle: Rounded Corners 45">
              <a:extLst>
                <a:ext uri="{FF2B5EF4-FFF2-40B4-BE49-F238E27FC236}">
                  <a16:creationId xmlns:a16="http://schemas.microsoft.com/office/drawing/2014/main" id="{4F610516-DA41-359A-65A2-2B91B3D96A61}"/>
                </a:ext>
              </a:extLst>
            </p:cNvPr>
            <p:cNvSpPr/>
            <p:nvPr/>
          </p:nvSpPr>
          <p:spPr>
            <a:xfrm>
              <a:off x="4185491" y="1707616"/>
              <a:ext cx="3960000" cy="75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defRPr/>
              </a:pPr>
              <a:r>
                <a:rPr lang="en-GB" sz="1600" b="1" dirty="0">
                  <a:solidFill>
                    <a:srgbClr val="001965"/>
                  </a:solidFill>
                </a:rPr>
                <a:t>~10</a:t>
              </a:r>
              <a:r>
                <a:rPr lang="en-GB" sz="1600" b="1" dirty="0">
                  <a:solidFill>
                    <a:srgbClr val="001965"/>
                  </a:solidFill>
                  <a:cs typeface="Arial" panose="020B0604020202020204" pitchFamily="34" charset="0"/>
                </a:rPr>
                <a:t>‒25% </a:t>
              </a:r>
              <a:r>
                <a:rPr lang="en-GB" sz="1600" dirty="0">
                  <a:solidFill>
                    <a:srgbClr val="001965"/>
                  </a:solidFill>
                  <a:cs typeface="Arial" panose="020B0604020202020204" pitchFamily="34" charset="0"/>
                </a:rPr>
                <a:t>of patients with MASH will develop advanced fibrosis and cirrhosis</a:t>
              </a:r>
              <a:r>
                <a:rPr lang="en-GB" sz="1600" baseline="30000" dirty="0">
                  <a:solidFill>
                    <a:srgbClr val="001965"/>
                  </a:solidFill>
                  <a:cs typeface="Arial" panose="020B0604020202020204" pitchFamily="34" charset="0"/>
                </a:rPr>
                <a:t>1</a:t>
              </a:r>
              <a:endParaRPr lang="en-GB" sz="1600" dirty="0">
                <a:solidFill>
                  <a:srgbClr val="001965"/>
                </a:solidFill>
                <a:cs typeface="Arial" panose="020B0604020202020204" pitchFamily="34" charset="0"/>
              </a:endParaRPr>
            </a:p>
          </p:txBody>
        </p:sp>
        <p:sp>
          <p:nvSpPr>
            <p:cNvPr id="47" name="Rectangle: Rounded Corners 46">
              <a:extLst>
                <a:ext uri="{FF2B5EF4-FFF2-40B4-BE49-F238E27FC236}">
                  <a16:creationId xmlns:a16="http://schemas.microsoft.com/office/drawing/2014/main" id="{E65E160D-8B68-80A7-8B0E-24E367B8DFD8}"/>
                </a:ext>
              </a:extLst>
            </p:cNvPr>
            <p:cNvSpPr/>
            <p:nvPr/>
          </p:nvSpPr>
          <p:spPr>
            <a:xfrm>
              <a:off x="3941652" y="3645864"/>
              <a:ext cx="4428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r>
                <a:rPr lang="en-GB" sz="1600" dirty="0">
                  <a:solidFill>
                    <a:srgbClr val="001965"/>
                  </a:solidFill>
                  <a:latin typeface="Arial" panose="020B0604020202020204" pitchFamily="34" charset="0"/>
                </a:rPr>
                <a:t>Compared with MASLD patients with F0</a:t>
              </a:r>
              <a:r>
                <a:rPr lang="en-GB" sz="1600" dirty="0">
                  <a:solidFill>
                    <a:srgbClr val="001965"/>
                  </a:solidFill>
                  <a:latin typeface="Arial" panose="020B0604020202020204" pitchFamily="34" charset="0"/>
                  <a:cs typeface="Arial" panose="020B0604020202020204" pitchFamily="34" charset="0"/>
                </a:rPr>
                <a:t>‒</a:t>
              </a:r>
              <a:r>
                <a:rPr lang="en-GB" sz="1600" dirty="0">
                  <a:solidFill>
                    <a:srgbClr val="001965"/>
                  </a:solidFill>
                  <a:latin typeface="Arial" panose="020B0604020202020204" pitchFamily="34" charset="0"/>
                </a:rPr>
                <a:t>2 fibrosis the rate of new-onset hepatic decompensation events</a:t>
              </a:r>
              <a:r>
                <a:rPr lang="en-GB" sz="1600" baseline="30000" dirty="0">
                  <a:solidFill>
                    <a:srgbClr val="001965"/>
                  </a:solidFill>
                  <a:latin typeface="Arial" panose="020B0604020202020204" pitchFamily="34" charset="0"/>
                </a:rPr>
                <a:t>*</a:t>
              </a:r>
              <a:r>
                <a:rPr lang="en-GB" sz="1600" dirty="0">
                  <a:solidFill>
                    <a:srgbClr val="001965"/>
                  </a:solidFill>
                  <a:latin typeface="Arial" panose="020B0604020202020204" pitchFamily="34" charset="0"/>
                </a:rPr>
                <a:t> was </a:t>
              </a:r>
              <a:br>
                <a:rPr lang="en-GB" sz="1600" dirty="0">
                  <a:solidFill>
                    <a:srgbClr val="001965"/>
                  </a:solidFill>
                  <a:latin typeface="Arial" panose="020B0604020202020204" pitchFamily="34" charset="0"/>
                </a:rPr>
              </a:br>
              <a:r>
                <a:rPr lang="en-GB" sz="1600" dirty="0">
                  <a:solidFill>
                    <a:srgbClr val="001965"/>
                  </a:solidFill>
                  <a:latin typeface="Arial" panose="020B0604020202020204" pitchFamily="34" charset="0"/>
                </a:rPr>
                <a:t>19 times greater for those with F3 fibrosis and </a:t>
              </a:r>
            </a:p>
            <a:p>
              <a:pPr lvl="0" algn="ctr"/>
              <a:r>
                <a:rPr lang="en-GB" sz="1600" dirty="0">
                  <a:solidFill>
                    <a:srgbClr val="001965"/>
                  </a:solidFill>
                  <a:latin typeface="Arial" panose="020B0604020202020204" pitchFamily="34" charset="0"/>
                </a:rPr>
                <a:t>36 times for those with F4 fibrosis</a:t>
              </a:r>
              <a:r>
                <a:rPr lang="en-GB" sz="1600" baseline="30000" dirty="0">
                  <a:solidFill>
                    <a:srgbClr val="001965"/>
                  </a:solidFill>
                  <a:latin typeface="Arial" panose="020B0604020202020204" pitchFamily="34" charset="0"/>
                </a:rPr>
                <a:t>†,2</a:t>
              </a:r>
              <a:endParaRPr lang="en-GB" sz="1600" dirty="0">
                <a:solidFill>
                  <a:srgbClr val="001965"/>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172E2354-BDB3-773D-F38E-B1BF62F80143}"/>
                </a:ext>
              </a:extLst>
            </p:cNvPr>
            <p:cNvSpPr/>
            <p:nvPr/>
          </p:nvSpPr>
          <p:spPr>
            <a:xfrm>
              <a:off x="4365491" y="2774843"/>
              <a:ext cx="3600000" cy="72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Liver-related </a:t>
              </a:r>
              <a:b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complications</a:t>
              </a:r>
            </a:p>
          </p:txBody>
        </p:sp>
        <p:grpSp>
          <p:nvGrpSpPr>
            <p:cNvPr id="26" name="Group 25">
              <a:extLst>
                <a:ext uri="{FF2B5EF4-FFF2-40B4-BE49-F238E27FC236}">
                  <a16:creationId xmlns:a16="http://schemas.microsoft.com/office/drawing/2014/main" id="{6007A5E1-52B7-38D5-D8E9-F1494BE412F9}"/>
                </a:ext>
              </a:extLst>
            </p:cNvPr>
            <p:cNvGrpSpPr/>
            <p:nvPr/>
          </p:nvGrpSpPr>
          <p:grpSpPr>
            <a:xfrm>
              <a:off x="7263992" y="2813267"/>
              <a:ext cx="540000" cy="540000"/>
              <a:chOff x="7263992" y="2813267"/>
              <a:chExt cx="540000" cy="540000"/>
            </a:xfrm>
          </p:grpSpPr>
          <p:sp>
            <p:nvSpPr>
              <p:cNvPr id="7" name="Freeform: Shape 124">
                <a:extLst>
                  <a:ext uri="{FF2B5EF4-FFF2-40B4-BE49-F238E27FC236}">
                    <a16:creationId xmlns:a16="http://schemas.microsoft.com/office/drawing/2014/main" id="{A4CA9498-8F35-A285-54F1-D60FD2930143}"/>
                  </a:ext>
                </a:extLst>
              </p:cNvPr>
              <p:cNvSpPr/>
              <p:nvPr/>
            </p:nvSpPr>
            <p:spPr>
              <a:xfrm>
                <a:off x="7446944" y="2813267"/>
                <a:ext cx="357048" cy="247398"/>
              </a:xfrm>
              <a:custGeom>
                <a:avLst/>
                <a:gdLst>
                  <a:gd name="connsiteX0" fmla="*/ 498979 w 504510"/>
                  <a:gd name="connsiteY0" fmla="*/ 146945 h 348991"/>
                  <a:gd name="connsiteX1" fmla="*/ 322377 w 504510"/>
                  <a:gd name="connsiteY1" fmla="*/ 144753 h 348991"/>
                  <a:gd name="connsiteX2" fmla="*/ 290491 w 504510"/>
                  <a:gd name="connsiteY2" fmla="*/ 150357 h 348991"/>
                  <a:gd name="connsiteX3" fmla="*/ 222060 w 504510"/>
                  <a:gd name="connsiteY3" fmla="*/ 156813 h 348991"/>
                  <a:gd name="connsiteX4" fmla="*/ 222060 w 504510"/>
                  <a:gd name="connsiteY4" fmla="*/ 49662 h 348991"/>
                  <a:gd name="connsiteX5" fmla="*/ 172398 w 504510"/>
                  <a:gd name="connsiteY5" fmla="*/ 0 h 348991"/>
                  <a:gd name="connsiteX6" fmla="*/ 122736 w 504510"/>
                  <a:gd name="connsiteY6" fmla="*/ 49662 h 348991"/>
                  <a:gd name="connsiteX7" fmla="*/ 122736 w 504510"/>
                  <a:gd name="connsiteY7" fmla="*/ 149134 h 348991"/>
                  <a:gd name="connsiteX8" fmla="*/ 10371 w 504510"/>
                  <a:gd name="connsiteY8" fmla="*/ 147524 h 348991"/>
                  <a:gd name="connsiteX9" fmla="*/ 30 w 504510"/>
                  <a:gd name="connsiteY9" fmla="*/ 159499 h 348991"/>
                  <a:gd name="connsiteX10" fmla="*/ 12006 w 504510"/>
                  <a:gd name="connsiteY10" fmla="*/ 169840 h 348991"/>
                  <a:gd name="connsiteX11" fmla="*/ 138391 w 504510"/>
                  <a:gd name="connsiteY11" fmla="*/ 173762 h 348991"/>
                  <a:gd name="connsiteX12" fmla="*/ 147556 w 504510"/>
                  <a:gd name="connsiteY12" fmla="*/ 175069 h 348991"/>
                  <a:gd name="connsiteX13" fmla="*/ 153412 w 504510"/>
                  <a:gd name="connsiteY13" fmla="*/ 175794 h 348991"/>
                  <a:gd name="connsiteX14" fmla="*/ 156563 w 504510"/>
                  <a:gd name="connsiteY14" fmla="*/ 176178 h 348991"/>
                  <a:gd name="connsiteX15" fmla="*/ 164384 w 504510"/>
                  <a:gd name="connsiteY15" fmla="*/ 176998 h 348991"/>
                  <a:gd name="connsiteX16" fmla="*/ 165487 w 504510"/>
                  <a:gd name="connsiteY16" fmla="*/ 177109 h 348991"/>
                  <a:gd name="connsiteX17" fmla="*/ 294183 w 504510"/>
                  <a:gd name="connsiteY17" fmla="*/ 172427 h 348991"/>
                  <a:gd name="connsiteX18" fmla="*/ 326324 w 504510"/>
                  <a:gd name="connsiteY18" fmla="*/ 166779 h 348991"/>
                  <a:gd name="connsiteX19" fmla="*/ 428774 w 504510"/>
                  <a:gd name="connsiteY19" fmla="*/ 151523 h 348991"/>
                  <a:gd name="connsiteX20" fmla="*/ 478734 w 504510"/>
                  <a:gd name="connsiteY20" fmla="*/ 156488 h 348991"/>
                  <a:gd name="connsiteX21" fmla="*/ 363036 w 504510"/>
                  <a:gd name="connsiteY21" fmla="*/ 329667 h 348991"/>
                  <a:gd name="connsiteX22" fmla="*/ 362581 w 504510"/>
                  <a:gd name="connsiteY22" fmla="*/ 345483 h 348991"/>
                  <a:gd name="connsiteX23" fmla="*/ 370718 w 504510"/>
                  <a:gd name="connsiteY23" fmla="*/ 348991 h 348991"/>
                  <a:gd name="connsiteX24" fmla="*/ 378396 w 504510"/>
                  <a:gd name="connsiteY24" fmla="*/ 345938 h 348991"/>
                  <a:gd name="connsiteX25" fmla="*/ 474358 w 504510"/>
                  <a:gd name="connsiteY25" fmla="*/ 244075 h 348991"/>
                  <a:gd name="connsiteX26" fmla="*/ 498979 w 504510"/>
                  <a:gd name="connsiteY26" fmla="*/ 146945 h 348991"/>
                  <a:gd name="connsiteX27" fmla="*/ 199683 w 504510"/>
                  <a:gd name="connsiteY27" fmla="*/ 156761 h 348991"/>
                  <a:gd name="connsiteX28" fmla="*/ 172949 w 504510"/>
                  <a:gd name="connsiteY28" fmla="*/ 155302 h 348991"/>
                  <a:gd name="connsiteX29" fmla="*/ 171957 w 504510"/>
                  <a:gd name="connsiteY29" fmla="*/ 155222 h 348991"/>
                  <a:gd name="connsiteX30" fmla="*/ 166569 w 504510"/>
                  <a:gd name="connsiteY30" fmla="*/ 154725 h 348991"/>
                  <a:gd name="connsiteX31" fmla="*/ 163358 w 504510"/>
                  <a:gd name="connsiteY31" fmla="*/ 154399 h 348991"/>
                  <a:gd name="connsiteX32" fmla="*/ 159034 w 504510"/>
                  <a:gd name="connsiteY32" fmla="*/ 153937 h 348991"/>
                  <a:gd name="connsiteX33" fmla="*/ 151482 w 504510"/>
                  <a:gd name="connsiteY33" fmla="*/ 153015 h 348991"/>
                  <a:gd name="connsiteX34" fmla="*/ 149419 w 504510"/>
                  <a:gd name="connsiteY34" fmla="*/ 152731 h 348991"/>
                  <a:gd name="connsiteX35" fmla="*/ 145112 w 504510"/>
                  <a:gd name="connsiteY35" fmla="*/ 152117 h 348991"/>
                  <a:gd name="connsiteX36" fmla="*/ 145112 w 504510"/>
                  <a:gd name="connsiteY36" fmla="*/ 49661 h 348991"/>
                  <a:gd name="connsiteX37" fmla="*/ 172398 w 504510"/>
                  <a:gd name="connsiteY37" fmla="*/ 22377 h 348991"/>
                  <a:gd name="connsiteX38" fmla="*/ 199682 w 504510"/>
                  <a:gd name="connsiteY38" fmla="*/ 49661 h 348991"/>
                  <a:gd name="connsiteX39" fmla="*/ 199682 w 504510"/>
                  <a:gd name="connsiteY39" fmla="*/ 156761 h 3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510" h="348991">
                    <a:moveTo>
                      <a:pt x="498979" y="146945"/>
                    </a:moveTo>
                    <a:cubicBezTo>
                      <a:pt x="485275" y="117880"/>
                      <a:pt x="420157" y="127206"/>
                      <a:pt x="322377" y="144753"/>
                    </a:cubicBezTo>
                    <a:cubicBezTo>
                      <a:pt x="311036" y="146785"/>
                      <a:pt x="300326" y="148708"/>
                      <a:pt x="290491" y="150357"/>
                    </a:cubicBezTo>
                    <a:cubicBezTo>
                      <a:pt x="267700" y="154177"/>
                      <a:pt x="244843" y="156316"/>
                      <a:pt x="222060" y="156813"/>
                    </a:cubicBezTo>
                    <a:lnTo>
                      <a:pt x="222060" y="49662"/>
                    </a:lnTo>
                    <a:cubicBezTo>
                      <a:pt x="222060" y="22278"/>
                      <a:pt x="199782" y="0"/>
                      <a:pt x="172398" y="0"/>
                    </a:cubicBezTo>
                    <a:cubicBezTo>
                      <a:pt x="145014" y="0"/>
                      <a:pt x="122736" y="22278"/>
                      <a:pt x="122736" y="49662"/>
                    </a:cubicBezTo>
                    <a:lnTo>
                      <a:pt x="122736" y="149134"/>
                    </a:lnTo>
                    <a:cubicBezTo>
                      <a:pt x="87656" y="145176"/>
                      <a:pt x="49964" y="144623"/>
                      <a:pt x="10371" y="147524"/>
                    </a:cubicBezTo>
                    <a:cubicBezTo>
                      <a:pt x="4209" y="147976"/>
                      <a:pt x="-420" y="153337"/>
                      <a:pt x="30" y="159499"/>
                    </a:cubicBezTo>
                    <a:cubicBezTo>
                      <a:pt x="480" y="165661"/>
                      <a:pt x="5829" y="170286"/>
                      <a:pt x="12006" y="169840"/>
                    </a:cubicBezTo>
                    <a:cubicBezTo>
                      <a:pt x="57187" y="166533"/>
                      <a:pt x="99706" y="167850"/>
                      <a:pt x="138391" y="173762"/>
                    </a:cubicBezTo>
                    <a:cubicBezTo>
                      <a:pt x="141436" y="174227"/>
                      <a:pt x="144491" y="174662"/>
                      <a:pt x="147556" y="175069"/>
                    </a:cubicBezTo>
                    <a:cubicBezTo>
                      <a:pt x="149505" y="175329"/>
                      <a:pt x="151459" y="175557"/>
                      <a:pt x="153412" y="175794"/>
                    </a:cubicBezTo>
                    <a:cubicBezTo>
                      <a:pt x="154464" y="175920"/>
                      <a:pt x="155510" y="176059"/>
                      <a:pt x="156563" y="176178"/>
                    </a:cubicBezTo>
                    <a:cubicBezTo>
                      <a:pt x="159168" y="176476"/>
                      <a:pt x="161775" y="176741"/>
                      <a:pt x="164384" y="176998"/>
                    </a:cubicBezTo>
                    <a:cubicBezTo>
                      <a:pt x="164753" y="177034"/>
                      <a:pt x="165118" y="177075"/>
                      <a:pt x="165487" y="177109"/>
                    </a:cubicBezTo>
                    <a:cubicBezTo>
                      <a:pt x="208071" y="181176"/>
                      <a:pt x="251242" y="179624"/>
                      <a:pt x="294183" y="172427"/>
                    </a:cubicBezTo>
                    <a:cubicBezTo>
                      <a:pt x="304146" y="170759"/>
                      <a:pt x="314919" y="168827"/>
                      <a:pt x="326324" y="166779"/>
                    </a:cubicBezTo>
                    <a:cubicBezTo>
                      <a:pt x="359957" y="160745"/>
                      <a:pt x="398075" y="153904"/>
                      <a:pt x="428774" y="151523"/>
                    </a:cubicBezTo>
                    <a:cubicBezTo>
                      <a:pt x="474189" y="148009"/>
                      <a:pt x="478697" y="156405"/>
                      <a:pt x="478734" y="156488"/>
                    </a:cubicBezTo>
                    <a:cubicBezTo>
                      <a:pt x="497985" y="197321"/>
                      <a:pt x="432136" y="264428"/>
                      <a:pt x="363036" y="329667"/>
                    </a:cubicBezTo>
                    <a:cubicBezTo>
                      <a:pt x="358543" y="333908"/>
                      <a:pt x="358340" y="340990"/>
                      <a:pt x="362581" y="345483"/>
                    </a:cubicBezTo>
                    <a:cubicBezTo>
                      <a:pt x="364783" y="347815"/>
                      <a:pt x="367747" y="348991"/>
                      <a:pt x="370718" y="348991"/>
                    </a:cubicBezTo>
                    <a:cubicBezTo>
                      <a:pt x="373475" y="348991"/>
                      <a:pt x="376235" y="347978"/>
                      <a:pt x="378396" y="345938"/>
                    </a:cubicBezTo>
                    <a:cubicBezTo>
                      <a:pt x="411922" y="314288"/>
                      <a:pt x="449748" y="277705"/>
                      <a:pt x="474358" y="244075"/>
                    </a:cubicBezTo>
                    <a:cubicBezTo>
                      <a:pt x="503178" y="204699"/>
                      <a:pt x="511230" y="172929"/>
                      <a:pt x="498979" y="146945"/>
                    </a:cubicBezTo>
                    <a:close/>
                    <a:moveTo>
                      <a:pt x="199683" y="156761"/>
                    </a:moveTo>
                    <a:cubicBezTo>
                      <a:pt x="190746" y="156530"/>
                      <a:pt x="181822" y="156040"/>
                      <a:pt x="172949" y="155302"/>
                    </a:cubicBezTo>
                    <a:cubicBezTo>
                      <a:pt x="172618" y="155274"/>
                      <a:pt x="172289" y="155250"/>
                      <a:pt x="171957" y="155222"/>
                    </a:cubicBezTo>
                    <a:cubicBezTo>
                      <a:pt x="170159" y="155068"/>
                      <a:pt x="168365" y="154900"/>
                      <a:pt x="166569" y="154725"/>
                    </a:cubicBezTo>
                    <a:cubicBezTo>
                      <a:pt x="165498" y="154621"/>
                      <a:pt x="164426" y="154511"/>
                      <a:pt x="163358" y="154399"/>
                    </a:cubicBezTo>
                    <a:cubicBezTo>
                      <a:pt x="161915" y="154249"/>
                      <a:pt x="160472" y="154100"/>
                      <a:pt x="159034" y="153937"/>
                    </a:cubicBezTo>
                    <a:cubicBezTo>
                      <a:pt x="156514" y="153649"/>
                      <a:pt x="153997" y="153345"/>
                      <a:pt x="151482" y="153015"/>
                    </a:cubicBezTo>
                    <a:cubicBezTo>
                      <a:pt x="150793" y="152925"/>
                      <a:pt x="150108" y="152825"/>
                      <a:pt x="149419" y="152731"/>
                    </a:cubicBezTo>
                    <a:cubicBezTo>
                      <a:pt x="147982" y="152536"/>
                      <a:pt x="146547" y="152326"/>
                      <a:pt x="145112" y="152117"/>
                    </a:cubicBezTo>
                    <a:lnTo>
                      <a:pt x="145112" y="49661"/>
                    </a:lnTo>
                    <a:cubicBezTo>
                      <a:pt x="145114" y="34616"/>
                      <a:pt x="157353" y="22377"/>
                      <a:pt x="172398" y="22377"/>
                    </a:cubicBezTo>
                    <a:cubicBezTo>
                      <a:pt x="187442" y="22377"/>
                      <a:pt x="199682" y="34616"/>
                      <a:pt x="199682" y="49661"/>
                    </a:cubicBezTo>
                    <a:lnTo>
                      <a:pt x="199682" y="156761"/>
                    </a:ln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sp>
            <p:nvSpPr>
              <p:cNvPr id="8" name="Freeform: Shape 125">
                <a:extLst>
                  <a:ext uri="{FF2B5EF4-FFF2-40B4-BE49-F238E27FC236}">
                    <a16:creationId xmlns:a16="http://schemas.microsoft.com/office/drawing/2014/main" id="{C5EF2FBF-019D-F497-DEAF-B34D7DE8E8B1}"/>
                  </a:ext>
                </a:extLst>
              </p:cNvPr>
              <p:cNvSpPr/>
              <p:nvPr/>
            </p:nvSpPr>
            <p:spPr>
              <a:xfrm>
                <a:off x="7263992" y="3003495"/>
                <a:ext cx="432666" cy="349772"/>
              </a:xfrm>
              <a:custGeom>
                <a:avLst/>
                <a:gdLst>
                  <a:gd name="connsiteX0" fmla="*/ 608313 w 611359"/>
                  <a:gd name="connsiteY0" fmla="*/ 89121 h 493405"/>
                  <a:gd name="connsiteX1" fmla="*/ 592496 w 611359"/>
                  <a:gd name="connsiteY1" fmla="*/ 88653 h 493405"/>
                  <a:gd name="connsiteX2" fmla="*/ 521541 w 611359"/>
                  <a:gd name="connsiteY2" fmla="*/ 160118 h 493405"/>
                  <a:gd name="connsiteX3" fmla="*/ 477257 w 611359"/>
                  <a:gd name="connsiteY3" fmla="*/ 203340 h 493405"/>
                  <a:gd name="connsiteX4" fmla="*/ 490403 w 611359"/>
                  <a:gd name="connsiteY4" fmla="*/ 178366 h 493405"/>
                  <a:gd name="connsiteX5" fmla="*/ 510775 w 611359"/>
                  <a:gd name="connsiteY5" fmla="*/ 7321 h 493405"/>
                  <a:gd name="connsiteX6" fmla="*/ 496406 w 611359"/>
                  <a:gd name="connsiteY6" fmla="*/ 696 h 493405"/>
                  <a:gd name="connsiteX7" fmla="*/ 489783 w 611359"/>
                  <a:gd name="connsiteY7" fmla="*/ 15066 h 493405"/>
                  <a:gd name="connsiteX8" fmla="*/ 422515 w 611359"/>
                  <a:gd name="connsiteY8" fmla="*/ 244809 h 493405"/>
                  <a:gd name="connsiteX9" fmla="*/ 364388 w 611359"/>
                  <a:gd name="connsiteY9" fmla="*/ 280971 h 493405"/>
                  <a:gd name="connsiteX10" fmla="*/ 357099 w 611359"/>
                  <a:gd name="connsiteY10" fmla="*/ 285054 h 493405"/>
                  <a:gd name="connsiteX11" fmla="*/ 356559 w 611359"/>
                  <a:gd name="connsiteY11" fmla="*/ 285354 h 493405"/>
                  <a:gd name="connsiteX12" fmla="*/ 299960 w 611359"/>
                  <a:gd name="connsiteY12" fmla="*/ 313754 h 493405"/>
                  <a:gd name="connsiteX13" fmla="*/ 299009 w 611359"/>
                  <a:gd name="connsiteY13" fmla="*/ 314267 h 493405"/>
                  <a:gd name="connsiteX14" fmla="*/ 268494 w 611359"/>
                  <a:gd name="connsiteY14" fmla="*/ 326824 h 493405"/>
                  <a:gd name="connsiteX15" fmla="*/ 267356 w 611359"/>
                  <a:gd name="connsiteY15" fmla="*/ 327172 h 493405"/>
                  <a:gd name="connsiteX16" fmla="*/ 241389 w 611359"/>
                  <a:gd name="connsiteY16" fmla="*/ 335266 h 493405"/>
                  <a:gd name="connsiteX17" fmla="*/ 240940 w 611359"/>
                  <a:gd name="connsiteY17" fmla="*/ 335373 h 493405"/>
                  <a:gd name="connsiteX18" fmla="*/ 240863 w 611359"/>
                  <a:gd name="connsiteY18" fmla="*/ 335393 h 493405"/>
                  <a:gd name="connsiteX19" fmla="*/ 237526 w 611359"/>
                  <a:gd name="connsiteY19" fmla="*/ 336220 h 493405"/>
                  <a:gd name="connsiteX20" fmla="*/ 236177 w 611359"/>
                  <a:gd name="connsiteY20" fmla="*/ 336582 h 493405"/>
                  <a:gd name="connsiteX21" fmla="*/ 234432 w 611359"/>
                  <a:gd name="connsiteY21" fmla="*/ 337086 h 493405"/>
                  <a:gd name="connsiteX22" fmla="*/ 230505 w 611359"/>
                  <a:gd name="connsiteY22" fmla="*/ 338312 h 493405"/>
                  <a:gd name="connsiteX23" fmla="*/ 230206 w 611359"/>
                  <a:gd name="connsiteY23" fmla="*/ 338409 h 493405"/>
                  <a:gd name="connsiteX24" fmla="*/ 230172 w 611359"/>
                  <a:gd name="connsiteY24" fmla="*/ 338423 h 493405"/>
                  <a:gd name="connsiteX25" fmla="*/ 126898 w 611359"/>
                  <a:gd name="connsiteY25" fmla="*/ 415527 h 493405"/>
                  <a:gd name="connsiteX26" fmla="*/ 40806 w 611359"/>
                  <a:gd name="connsiteY26" fmla="*/ 469549 h 493405"/>
                  <a:gd name="connsiteX27" fmla="*/ 26246 w 611359"/>
                  <a:gd name="connsiteY27" fmla="*/ 348868 h 493405"/>
                  <a:gd name="connsiteX28" fmla="*/ 30559 w 611359"/>
                  <a:gd name="connsiteY28" fmla="*/ 248311 h 493405"/>
                  <a:gd name="connsiteX29" fmla="*/ 30073 w 611359"/>
                  <a:gd name="connsiteY29" fmla="*/ 191572 h 493405"/>
                  <a:gd name="connsiteX30" fmla="*/ 19201 w 611359"/>
                  <a:gd name="connsiteY30" fmla="*/ 180076 h 493405"/>
                  <a:gd name="connsiteX31" fmla="*/ 7705 w 611359"/>
                  <a:gd name="connsiteY31" fmla="*/ 190947 h 493405"/>
                  <a:gd name="connsiteX32" fmla="*/ 8205 w 611359"/>
                  <a:gd name="connsiteY32" fmla="*/ 249246 h 493405"/>
                  <a:gd name="connsiteX33" fmla="*/ 3951 w 611359"/>
                  <a:gd name="connsiteY33" fmla="*/ 346981 h 493405"/>
                  <a:gd name="connsiteX34" fmla="*/ 33350 w 611359"/>
                  <a:gd name="connsiteY34" fmla="*/ 490644 h 493405"/>
                  <a:gd name="connsiteX35" fmla="*/ 49286 w 611359"/>
                  <a:gd name="connsiteY35" fmla="*/ 493406 h 493405"/>
                  <a:gd name="connsiteX36" fmla="*/ 142691 w 611359"/>
                  <a:gd name="connsiteY36" fmla="*/ 431382 h 493405"/>
                  <a:gd name="connsiteX37" fmla="*/ 223520 w 611359"/>
                  <a:gd name="connsiteY37" fmla="*/ 365376 h 493405"/>
                  <a:gd name="connsiteX38" fmla="*/ 201467 w 611359"/>
                  <a:gd name="connsiteY38" fmla="*/ 424348 h 493405"/>
                  <a:gd name="connsiteX39" fmla="*/ 194011 w 611359"/>
                  <a:gd name="connsiteY39" fmla="*/ 446535 h 493405"/>
                  <a:gd name="connsiteX40" fmla="*/ 204427 w 611359"/>
                  <a:gd name="connsiteY40" fmla="*/ 467494 h 493405"/>
                  <a:gd name="connsiteX41" fmla="*/ 224504 w 611359"/>
                  <a:gd name="connsiteY41" fmla="*/ 475044 h 493405"/>
                  <a:gd name="connsiteX42" fmla="*/ 238201 w 611359"/>
                  <a:gd name="connsiteY42" fmla="*/ 471800 h 493405"/>
                  <a:gd name="connsiteX43" fmla="*/ 247575 w 611359"/>
                  <a:gd name="connsiteY43" fmla="*/ 464535 h 493405"/>
                  <a:gd name="connsiteX44" fmla="*/ 283539 w 611359"/>
                  <a:gd name="connsiteY44" fmla="*/ 344947 h 493405"/>
                  <a:gd name="connsiteX45" fmla="*/ 293357 w 611359"/>
                  <a:gd name="connsiteY45" fmla="*/ 340983 h 493405"/>
                  <a:gd name="connsiteX46" fmla="*/ 293357 w 611359"/>
                  <a:gd name="connsiteY46" fmla="*/ 442586 h 493405"/>
                  <a:gd name="connsiteX47" fmla="*/ 343019 w 611359"/>
                  <a:gd name="connsiteY47" fmla="*/ 492248 h 493405"/>
                  <a:gd name="connsiteX48" fmla="*/ 392681 w 611359"/>
                  <a:gd name="connsiteY48" fmla="*/ 442586 h 493405"/>
                  <a:gd name="connsiteX49" fmla="*/ 392681 w 611359"/>
                  <a:gd name="connsiteY49" fmla="*/ 322411 h 493405"/>
                  <a:gd name="connsiteX50" fmla="*/ 457954 w 611359"/>
                  <a:gd name="connsiteY50" fmla="*/ 374152 h 493405"/>
                  <a:gd name="connsiteX51" fmla="*/ 469584 w 611359"/>
                  <a:gd name="connsiteY51" fmla="*/ 376459 h 493405"/>
                  <a:gd name="connsiteX52" fmla="*/ 497871 w 611359"/>
                  <a:gd name="connsiteY52" fmla="*/ 357512 h 493405"/>
                  <a:gd name="connsiteX53" fmla="*/ 481230 w 611359"/>
                  <a:gd name="connsiteY53" fmla="*/ 317591 h 493405"/>
                  <a:gd name="connsiteX54" fmla="*/ 431205 w 611359"/>
                  <a:gd name="connsiteY54" fmla="*/ 266136 h 493405"/>
                  <a:gd name="connsiteX55" fmla="*/ 538439 w 611359"/>
                  <a:gd name="connsiteY55" fmla="*/ 174791 h 493405"/>
                  <a:gd name="connsiteX56" fmla="*/ 607849 w 611359"/>
                  <a:gd name="connsiteY56" fmla="*/ 104931 h 493405"/>
                  <a:gd name="connsiteX57" fmla="*/ 608313 w 611359"/>
                  <a:gd name="connsiteY57" fmla="*/ 89121 h 493405"/>
                  <a:gd name="connsiteX58" fmla="*/ 230707 w 611359"/>
                  <a:gd name="connsiteY58" fmla="*/ 449835 h 493405"/>
                  <a:gd name="connsiteX59" fmla="*/ 228197 w 611359"/>
                  <a:gd name="connsiteY59" fmla="*/ 451787 h 493405"/>
                  <a:gd name="connsiteX60" fmla="*/ 219127 w 611359"/>
                  <a:gd name="connsiteY60" fmla="*/ 450630 h 493405"/>
                  <a:gd name="connsiteX61" fmla="*/ 216333 w 611359"/>
                  <a:gd name="connsiteY61" fmla="*/ 445007 h 493405"/>
                  <a:gd name="connsiteX62" fmla="*/ 218333 w 611359"/>
                  <a:gd name="connsiteY62" fmla="*/ 439054 h 493405"/>
                  <a:gd name="connsiteX63" fmla="*/ 245724 w 611359"/>
                  <a:gd name="connsiteY63" fmla="*/ 357239 h 493405"/>
                  <a:gd name="connsiteX64" fmla="*/ 245900 w 611359"/>
                  <a:gd name="connsiteY64" fmla="*/ 357194 h 493405"/>
                  <a:gd name="connsiteX65" fmla="*/ 249144 w 611359"/>
                  <a:gd name="connsiteY65" fmla="*/ 356410 h 493405"/>
                  <a:gd name="connsiteX66" fmla="*/ 250378 w 611359"/>
                  <a:gd name="connsiteY66" fmla="*/ 356091 h 493405"/>
                  <a:gd name="connsiteX67" fmla="*/ 252475 w 611359"/>
                  <a:gd name="connsiteY67" fmla="*/ 355531 h 493405"/>
                  <a:gd name="connsiteX68" fmla="*/ 254158 w 611359"/>
                  <a:gd name="connsiteY68" fmla="*/ 355065 h 493405"/>
                  <a:gd name="connsiteX69" fmla="*/ 255693 w 611359"/>
                  <a:gd name="connsiteY69" fmla="*/ 354619 h 493405"/>
                  <a:gd name="connsiteX70" fmla="*/ 261824 w 611359"/>
                  <a:gd name="connsiteY70" fmla="*/ 352755 h 493405"/>
                  <a:gd name="connsiteX71" fmla="*/ 230707 w 611359"/>
                  <a:gd name="connsiteY71" fmla="*/ 449835 h 493405"/>
                  <a:gd name="connsiteX72" fmla="*/ 370301 w 611359"/>
                  <a:gd name="connsiteY72" fmla="*/ 442587 h 493405"/>
                  <a:gd name="connsiteX73" fmla="*/ 343017 w 611359"/>
                  <a:gd name="connsiteY73" fmla="*/ 469873 h 493405"/>
                  <a:gd name="connsiteX74" fmla="*/ 315733 w 611359"/>
                  <a:gd name="connsiteY74" fmla="*/ 442589 h 493405"/>
                  <a:gd name="connsiteX75" fmla="*/ 315733 w 611359"/>
                  <a:gd name="connsiteY75" fmla="*/ 331168 h 493405"/>
                  <a:gd name="connsiteX76" fmla="*/ 370303 w 611359"/>
                  <a:gd name="connsiteY76" fmla="*/ 303388 h 493405"/>
                  <a:gd name="connsiteX77" fmla="*/ 370303 w 611359"/>
                  <a:gd name="connsiteY77" fmla="*/ 442587 h 493405"/>
                  <a:gd name="connsiteX78" fmla="*/ 472709 w 611359"/>
                  <a:gd name="connsiteY78" fmla="*/ 338287 h 493405"/>
                  <a:gd name="connsiteX79" fmla="*/ 477175 w 611359"/>
                  <a:gd name="connsiteY79" fmla="*/ 348996 h 493405"/>
                  <a:gd name="connsiteX80" fmla="*/ 469579 w 611359"/>
                  <a:gd name="connsiteY80" fmla="*/ 354084 h 493405"/>
                  <a:gd name="connsiteX81" fmla="*/ 466462 w 611359"/>
                  <a:gd name="connsiteY81" fmla="*/ 353461 h 493405"/>
                  <a:gd name="connsiteX82" fmla="*/ 398111 w 611359"/>
                  <a:gd name="connsiteY82" fmla="*/ 287252 h 493405"/>
                  <a:gd name="connsiteX83" fmla="*/ 412160 w 611359"/>
                  <a:gd name="connsiteY83" fmla="*/ 278555 h 493405"/>
                  <a:gd name="connsiteX84" fmla="*/ 472709 w 611359"/>
                  <a:gd name="connsiteY84" fmla="*/ 338287 h 49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11359" h="493405">
                    <a:moveTo>
                      <a:pt x="608313" y="89121"/>
                    </a:moveTo>
                    <a:cubicBezTo>
                      <a:pt x="604073" y="84622"/>
                      <a:pt x="596994" y="84415"/>
                      <a:pt x="592496" y="88653"/>
                    </a:cubicBezTo>
                    <a:cubicBezTo>
                      <a:pt x="568805" y="110985"/>
                      <a:pt x="541831" y="136767"/>
                      <a:pt x="521541" y="160118"/>
                    </a:cubicBezTo>
                    <a:cubicBezTo>
                      <a:pt x="508692" y="174907"/>
                      <a:pt x="493649" y="189405"/>
                      <a:pt x="477257" y="203340"/>
                    </a:cubicBezTo>
                    <a:cubicBezTo>
                      <a:pt x="481668" y="195587"/>
                      <a:pt x="486117" y="187225"/>
                      <a:pt x="490403" y="178366"/>
                    </a:cubicBezTo>
                    <a:cubicBezTo>
                      <a:pt x="521387" y="114323"/>
                      <a:pt x="528431" y="55177"/>
                      <a:pt x="510775" y="7321"/>
                    </a:cubicBezTo>
                    <a:cubicBezTo>
                      <a:pt x="508638" y="1522"/>
                      <a:pt x="502199" y="-1447"/>
                      <a:pt x="496406" y="696"/>
                    </a:cubicBezTo>
                    <a:cubicBezTo>
                      <a:pt x="490607" y="2835"/>
                      <a:pt x="487643" y="9269"/>
                      <a:pt x="489783" y="15066"/>
                    </a:cubicBezTo>
                    <a:cubicBezTo>
                      <a:pt x="525480" y="111825"/>
                      <a:pt x="433729" y="230799"/>
                      <a:pt x="422515" y="244809"/>
                    </a:cubicBezTo>
                    <a:cubicBezTo>
                      <a:pt x="403323" y="257897"/>
                      <a:pt x="383623" y="270059"/>
                      <a:pt x="364388" y="280971"/>
                    </a:cubicBezTo>
                    <a:cubicBezTo>
                      <a:pt x="361962" y="282342"/>
                      <a:pt x="359534" y="283710"/>
                      <a:pt x="357099" y="285054"/>
                    </a:cubicBezTo>
                    <a:cubicBezTo>
                      <a:pt x="356919" y="285154"/>
                      <a:pt x="356738" y="285254"/>
                      <a:pt x="356559" y="285354"/>
                    </a:cubicBezTo>
                    <a:cubicBezTo>
                      <a:pt x="337454" y="295890"/>
                      <a:pt x="318194" y="305563"/>
                      <a:pt x="299960" y="313754"/>
                    </a:cubicBezTo>
                    <a:cubicBezTo>
                      <a:pt x="299629" y="313903"/>
                      <a:pt x="299322" y="314089"/>
                      <a:pt x="299009" y="314267"/>
                    </a:cubicBezTo>
                    <a:cubicBezTo>
                      <a:pt x="288038" y="319180"/>
                      <a:pt x="277777" y="323395"/>
                      <a:pt x="268494" y="326824"/>
                    </a:cubicBezTo>
                    <a:cubicBezTo>
                      <a:pt x="268111" y="326919"/>
                      <a:pt x="267730" y="327034"/>
                      <a:pt x="267356" y="327172"/>
                    </a:cubicBezTo>
                    <a:cubicBezTo>
                      <a:pt x="257189" y="330913"/>
                      <a:pt x="248465" y="333628"/>
                      <a:pt x="241389" y="335266"/>
                    </a:cubicBezTo>
                    <a:cubicBezTo>
                      <a:pt x="241241" y="335300"/>
                      <a:pt x="241086" y="335341"/>
                      <a:pt x="240940" y="335373"/>
                    </a:cubicBezTo>
                    <a:cubicBezTo>
                      <a:pt x="240915" y="335379"/>
                      <a:pt x="240888" y="335387"/>
                      <a:pt x="240863" y="335393"/>
                    </a:cubicBezTo>
                    <a:cubicBezTo>
                      <a:pt x="239759" y="335645"/>
                      <a:pt x="238647" y="335923"/>
                      <a:pt x="237526" y="336220"/>
                    </a:cubicBezTo>
                    <a:cubicBezTo>
                      <a:pt x="237076" y="336338"/>
                      <a:pt x="236626" y="336458"/>
                      <a:pt x="236177" y="336582"/>
                    </a:cubicBezTo>
                    <a:cubicBezTo>
                      <a:pt x="235602" y="336741"/>
                      <a:pt x="235016" y="336913"/>
                      <a:pt x="234432" y="337086"/>
                    </a:cubicBezTo>
                    <a:cubicBezTo>
                      <a:pt x="233118" y="337470"/>
                      <a:pt x="231809" y="337880"/>
                      <a:pt x="230505" y="338312"/>
                    </a:cubicBezTo>
                    <a:cubicBezTo>
                      <a:pt x="230404" y="338347"/>
                      <a:pt x="230307" y="338375"/>
                      <a:pt x="230206" y="338409"/>
                    </a:cubicBezTo>
                    <a:cubicBezTo>
                      <a:pt x="230194" y="338414"/>
                      <a:pt x="230183" y="338418"/>
                      <a:pt x="230172" y="338423"/>
                    </a:cubicBezTo>
                    <a:cubicBezTo>
                      <a:pt x="191236" y="351479"/>
                      <a:pt x="157212" y="385341"/>
                      <a:pt x="126898" y="415527"/>
                    </a:cubicBezTo>
                    <a:cubicBezTo>
                      <a:pt x="94709" y="447580"/>
                      <a:pt x="64312" y="477856"/>
                      <a:pt x="40806" y="469549"/>
                    </a:cubicBezTo>
                    <a:cubicBezTo>
                      <a:pt x="16775" y="461055"/>
                      <a:pt x="21376" y="406560"/>
                      <a:pt x="26246" y="348868"/>
                    </a:cubicBezTo>
                    <a:cubicBezTo>
                      <a:pt x="29048" y="315678"/>
                      <a:pt x="31946" y="281355"/>
                      <a:pt x="30559" y="248311"/>
                    </a:cubicBezTo>
                    <a:cubicBezTo>
                      <a:pt x="29735" y="228675"/>
                      <a:pt x="29571" y="209585"/>
                      <a:pt x="30073" y="191572"/>
                    </a:cubicBezTo>
                    <a:cubicBezTo>
                      <a:pt x="30244" y="185394"/>
                      <a:pt x="25379" y="180247"/>
                      <a:pt x="19201" y="180076"/>
                    </a:cubicBezTo>
                    <a:cubicBezTo>
                      <a:pt x="13006" y="179894"/>
                      <a:pt x="7877" y="184770"/>
                      <a:pt x="7705" y="190947"/>
                    </a:cubicBezTo>
                    <a:cubicBezTo>
                      <a:pt x="7191" y="209477"/>
                      <a:pt x="7360" y="229093"/>
                      <a:pt x="8205" y="249246"/>
                    </a:cubicBezTo>
                    <a:cubicBezTo>
                      <a:pt x="9534" y="280878"/>
                      <a:pt x="6695" y="314483"/>
                      <a:pt x="3951" y="346981"/>
                    </a:cubicBezTo>
                    <a:cubicBezTo>
                      <a:pt x="-1911" y="416421"/>
                      <a:pt x="-6974" y="476390"/>
                      <a:pt x="33350" y="490644"/>
                    </a:cubicBezTo>
                    <a:cubicBezTo>
                      <a:pt x="38693" y="492533"/>
                      <a:pt x="43997" y="493407"/>
                      <a:pt x="49286" y="493406"/>
                    </a:cubicBezTo>
                    <a:cubicBezTo>
                      <a:pt x="80403" y="493403"/>
                      <a:pt x="110794" y="463146"/>
                      <a:pt x="142691" y="431382"/>
                    </a:cubicBezTo>
                    <a:cubicBezTo>
                      <a:pt x="167347" y="406826"/>
                      <a:pt x="194628" y="379676"/>
                      <a:pt x="223520" y="365376"/>
                    </a:cubicBezTo>
                    <a:cubicBezTo>
                      <a:pt x="223312" y="383298"/>
                      <a:pt x="218434" y="404880"/>
                      <a:pt x="201467" y="424348"/>
                    </a:cubicBezTo>
                    <a:cubicBezTo>
                      <a:pt x="196099" y="430506"/>
                      <a:pt x="193453" y="438385"/>
                      <a:pt x="194011" y="446535"/>
                    </a:cubicBezTo>
                    <a:cubicBezTo>
                      <a:pt x="194570" y="454685"/>
                      <a:pt x="198269" y="462129"/>
                      <a:pt x="204427" y="467494"/>
                    </a:cubicBezTo>
                    <a:cubicBezTo>
                      <a:pt x="210135" y="472469"/>
                      <a:pt x="217276" y="475044"/>
                      <a:pt x="224504" y="475044"/>
                    </a:cubicBezTo>
                    <a:cubicBezTo>
                      <a:pt x="229155" y="475044"/>
                      <a:pt x="233841" y="473977"/>
                      <a:pt x="238201" y="471800"/>
                    </a:cubicBezTo>
                    <a:cubicBezTo>
                      <a:pt x="241775" y="470013"/>
                      <a:pt x="244930" y="467569"/>
                      <a:pt x="247575" y="464535"/>
                    </a:cubicBezTo>
                    <a:cubicBezTo>
                      <a:pt x="283188" y="423671"/>
                      <a:pt x="287416" y="378422"/>
                      <a:pt x="283539" y="344947"/>
                    </a:cubicBezTo>
                    <a:cubicBezTo>
                      <a:pt x="286719" y="343703"/>
                      <a:pt x="289997" y="342376"/>
                      <a:pt x="293357" y="340983"/>
                    </a:cubicBezTo>
                    <a:lnTo>
                      <a:pt x="293357" y="442586"/>
                    </a:lnTo>
                    <a:cubicBezTo>
                      <a:pt x="293357" y="469971"/>
                      <a:pt x="315635" y="492248"/>
                      <a:pt x="343019" y="492248"/>
                    </a:cubicBezTo>
                    <a:cubicBezTo>
                      <a:pt x="370403" y="492248"/>
                      <a:pt x="392681" y="469970"/>
                      <a:pt x="392681" y="442586"/>
                    </a:cubicBezTo>
                    <a:lnTo>
                      <a:pt x="392681" y="322411"/>
                    </a:lnTo>
                    <a:cubicBezTo>
                      <a:pt x="406663" y="342153"/>
                      <a:pt x="427361" y="361559"/>
                      <a:pt x="457954" y="374152"/>
                    </a:cubicBezTo>
                    <a:cubicBezTo>
                      <a:pt x="461675" y="375681"/>
                      <a:pt x="465588" y="376459"/>
                      <a:pt x="469584" y="376459"/>
                    </a:cubicBezTo>
                    <a:cubicBezTo>
                      <a:pt x="482028" y="376459"/>
                      <a:pt x="493130" y="369022"/>
                      <a:pt x="497871" y="357512"/>
                    </a:cubicBezTo>
                    <a:cubicBezTo>
                      <a:pt x="504288" y="341919"/>
                      <a:pt x="496823" y="324010"/>
                      <a:pt x="481230" y="317591"/>
                    </a:cubicBezTo>
                    <a:cubicBezTo>
                      <a:pt x="453240" y="306070"/>
                      <a:pt x="438720" y="284576"/>
                      <a:pt x="431205" y="266136"/>
                    </a:cubicBezTo>
                    <a:cubicBezTo>
                      <a:pt x="471113" y="239291"/>
                      <a:pt x="509456" y="208151"/>
                      <a:pt x="538439" y="174791"/>
                    </a:cubicBezTo>
                    <a:cubicBezTo>
                      <a:pt x="558053" y="152215"/>
                      <a:pt x="584550" y="126895"/>
                      <a:pt x="607849" y="104931"/>
                    </a:cubicBezTo>
                    <a:cubicBezTo>
                      <a:pt x="612342" y="100699"/>
                      <a:pt x="612551" y="93617"/>
                      <a:pt x="608313" y="89121"/>
                    </a:cubicBezTo>
                    <a:close/>
                    <a:moveTo>
                      <a:pt x="230707" y="449835"/>
                    </a:moveTo>
                    <a:cubicBezTo>
                      <a:pt x="229991" y="450656"/>
                      <a:pt x="229146" y="451311"/>
                      <a:pt x="228197" y="451787"/>
                    </a:cubicBezTo>
                    <a:cubicBezTo>
                      <a:pt x="225206" y="453279"/>
                      <a:pt x="221649" y="452825"/>
                      <a:pt x="219127" y="450630"/>
                    </a:cubicBezTo>
                    <a:cubicBezTo>
                      <a:pt x="217476" y="449191"/>
                      <a:pt x="216483" y="447194"/>
                      <a:pt x="216333" y="445007"/>
                    </a:cubicBezTo>
                    <a:cubicBezTo>
                      <a:pt x="216182" y="442820"/>
                      <a:pt x="216893" y="440705"/>
                      <a:pt x="218333" y="439054"/>
                    </a:cubicBezTo>
                    <a:cubicBezTo>
                      <a:pt x="242383" y="411460"/>
                      <a:pt x="247003" y="380764"/>
                      <a:pt x="245724" y="357239"/>
                    </a:cubicBezTo>
                    <a:cubicBezTo>
                      <a:pt x="245782" y="357225"/>
                      <a:pt x="245842" y="357208"/>
                      <a:pt x="245900" y="357194"/>
                    </a:cubicBezTo>
                    <a:cubicBezTo>
                      <a:pt x="246946" y="356957"/>
                      <a:pt x="248034" y="356692"/>
                      <a:pt x="249144" y="356410"/>
                    </a:cubicBezTo>
                    <a:cubicBezTo>
                      <a:pt x="249550" y="356309"/>
                      <a:pt x="249967" y="356199"/>
                      <a:pt x="250378" y="356091"/>
                    </a:cubicBezTo>
                    <a:cubicBezTo>
                      <a:pt x="251065" y="355912"/>
                      <a:pt x="251764" y="355726"/>
                      <a:pt x="252475" y="355531"/>
                    </a:cubicBezTo>
                    <a:cubicBezTo>
                      <a:pt x="253031" y="355379"/>
                      <a:pt x="253590" y="355225"/>
                      <a:pt x="254158" y="355065"/>
                    </a:cubicBezTo>
                    <a:cubicBezTo>
                      <a:pt x="254661" y="354921"/>
                      <a:pt x="255180" y="354769"/>
                      <a:pt x="255693" y="354619"/>
                    </a:cubicBezTo>
                    <a:cubicBezTo>
                      <a:pt x="257673" y="354045"/>
                      <a:pt x="259700" y="353434"/>
                      <a:pt x="261824" y="352755"/>
                    </a:cubicBezTo>
                    <a:cubicBezTo>
                      <a:pt x="264101" y="380885"/>
                      <a:pt x="259213" y="417126"/>
                      <a:pt x="230707" y="449835"/>
                    </a:cubicBezTo>
                    <a:close/>
                    <a:moveTo>
                      <a:pt x="370301" y="442587"/>
                    </a:moveTo>
                    <a:cubicBezTo>
                      <a:pt x="370301" y="457633"/>
                      <a:pt x="358062" y="469873"/>
                      <a:pt x="343017" y="469873"/>
                    </a:cubicBezTo>
                    <a:cubicBezTo>
                      <a:pt x="327973" y="469873"/>
                      <a:pt x="315733" y="457633"/>
                      <a:pt x="315733" y="442589"/>
                    </a:cubicBezTo>
                    <a:lnTo>
                      <a:pt x="315733" y="331168"/>
                    </a:lnTo>
                    <a:cubicBezTo>
                      <a:pt x="332786" y="323308"/>
                      <a:pt x="351264" y="313971"/>
                      <a:pt x="370303" y="303388"/>
                    </a:cubicBezTo>
                    <a:lnTo>
                      <a:pt x="370303" y="442587"/>
                    </a:lnTo>
                    <a:close/>
                    <a:moveTo>
                      <a:pt x="472709" y="338287"/>
                    </a:moveTo>
                    <a:cubicBezTo>
                      <a:pt x="476894" y="340008"/>
                      <a:pt x="478895" y="344813"/>
                      <a:pt x="477175" y="348996"/>
                    </a:cubicBezTo>
                    <a:cubicBezTo>
                      <a:pt x="475901" y="352087"/>
                      <a:pt x="472919" y="354084"/>
                      <a:pt x="469579" y="354084"/>
                    </a:cubicBezTo>
                    <a:cubicBezTo>
                      <a:pt x="468517" y="354084"/>
                      <a:pt x="467468" y="353874"/>
                      <a:pt x="466462" y="353461"/>
                    </a:cubicBezTo>
                    <a:cubicBezTo>
                      <a:pt x="435297" y="340633"/>
                      <a:pt x="412341" y="318383"/>
                      <a:pt x="398111" y="287252"/>
                    </a:cubicBezTo>
                    <a:cubicBezTo>
                      <a:pt x="402791" y="284419"/>
                      <a:pt x="407476" y="281516"/>
                      <a:pt x="412160" y="278555"/>
                    </a:cubicBezTo>
                    <a:cubicBezTo>
                      <a:pt x="421835" y="300313"/>
                      <a:pt x="439716" y="324706"/>
                      <a:pt x="472709" y="338287"/>
                    </a:cubicBez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sp>
            <p:nvSpPr>
              <p:cNvPr id="9" name="Freeform: Shape 126">
                <a:extLst>
                  <a:ext uri="{FF2B5EF4-FFF2-40B4-BE49-F238E27FC236}">
                    <a16:creationId xmlns:a16="http://schemas.microsoft.com/office/drawing/2014/main" id="{FB52C9C0-1053-3E02-F28C-A73E0C73EFBB}"/>
                  </a:ext>
                </a:extLst>
              </p:cNvPr>
              <p:cNvSpPr/>
              <p:nvPr/>
            </p:nvSpPr>
            <p:spPr>
              <a:xfrm>
                <a:off x="7271712" y="2922024"/>
                <a:ext cx="158567" cy="200643"/>
              </a:xfrm>
              <a:custGeom>
                <a:avLst/>
                <a:gdLst>
                  <a:gd name="connsiteX0" fmla="*/ 223950 w 224056"/>
                  <a:gd name="connsiteY0" fmla="*/ 9657 h 283037"/>
                  <a:gd name="connsiteX1" fmla="*/ 211334 w 224056"/>
                  <a:gd name="connsiteY1" fmla="*/ 106 h 283037"/>
                  <a:gd name="connsiteX2" fmla="*/ 58277 w 224056"/>
                  <a:gd name="connsiteY2" fmla="*/ 87921 h 283037"/>
                  <a:gd name="connsiteX3" fmla="*/ 37 w 224056"/>
                  <a:gd name="connsiteY3" fmla="*/ 270945 h 283037"/>
                  <a:gd name="connsiteX4" fmla="*/ 10284 w 224056"/>
                  <a:gd name="connsiteY4" fmla="*/ 283002 h 283037"/>
                  <a:gd name="connsiteX5" fmla="*/ 11202 w 224056"/>
                  <a:gd name="connsiteY5" fmla="*/ 283038 h 283037"/>
                  <a:gd name="connsiteX6" fmla="*/ 22342 w 224056"/>
                  <a:gd name="connsiteY6" fmla="*/ 272753 h 283037"/>
                  <a:gd name="connsiteX7" fmla="*/ 76395 w 224056"/>
                  <a:gd name="connsiteY7" fmla="*/ 101059 h 283037"/>
                  <a:gd name="connsiteX8" fmla="*/ 214401 w 224056"/>
                  <a:gd name="connsiteY8" fmla="*/ 22273 h 283037"/>
                  <a:gd name="connsiteX9" fmla="*/ 223950 w 224056"/>
                  <a:gd name="connsiteY9" fmla="*/ 9657 h 2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56" h="283037">
                    <a:moveTo>
                      <a:pt x="223950" y="9657"/>
                    </a:moveTo>
                    <a:cubicBezTo>
                      <a:pt x="223104" y="3535"/>
                      <a:pt x="217462" y="-737"/>
                      <a:pt x="211334" y="106"/>
                    </a:cubicBezTo>
                    <a:cubicBezTo>
                      <a:pt x="145425" y="9219"/>
                      <a:pt x="93929" y="38764"/>
                      <a:pt x="58277" y="87921"/>
                    </a:cubicBezTo>
                    <a:cubicBezTo>
                      <a:pt x="25856" y="132627"/>
                      <a:pt x="6262" y="194203"/>
                      <a:pt x="37" y="270945"/>
                    </a:cubicBezTo>
                    <a:cubicBezTo>
                      <a:pt x="-462" y="277105"/>
                      <a:pt x="4125" y="282503"/>
                      <a:pt x="10284" y="283002"/>
                    </a:cubicBezTo>
                    <a:cubicBezTo>
                      <a:pt x="10593" y="283027"/>
                      <a:pt x="10897" y="283038"/>
                      <a:pt x="11202" y="283038"/>
                    </a:cubicBezTo>
                    <a:cubicBezTo>
                      <a:pt x="16971" y="283038"/>
                      <a:pt x="21867" y="278604"/>
                      <a:pt x="22342" y="272753"/>
                    </a:cubicBezTo>
                    <a:cubicBezTo>
                      <a:pt x="28230" y="200160"/>
                      <a:pt x="46416" y="142392"/>
                      <a:pt x="76395" y="101059"/>
                    </a:cubicBezTo>
                    <a:cubicBezTo>
                      <a:pt x="108330" y="57025"/>
                      <a:pt x="154761" y="30518"/>
                      <a:pt x="214401" y="22273"/>
                    </a:cubicBezTo>
                    <a:cubicBezTo>
                      <a:pt x="220520" y="21428"/>
                      <a:pt x="224795" y="15778"/>
                      <a:pt x="223950" y="9657"/>
                    </a:cubicBez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grpSp>
        <p:sp>
          <p:nvSpPr>
            <p:cNvPr id="10" name="Rectangle: Rounded Corners 9">
              <a:extLst>
                <a:ext uri="{FF2B5EF4-FFF2-40B4-BE49-F238E27FC236}">
                  <a16:creationId xmlns:a16="http://schemas.microsoft.com/office/drawing/2014/main" id="{BB3DED09-5830-0B87-E565-6ED05D7CE61A}"/>
                </a:ext>
              </a:extLst>
            </p:cNvPr>
            <p:cNvSpPr/>
            <p:nvPr/>
          </p:nvSpPr>
          <p:spPr>
            <a:xfrm>
              <a:off x="15303788"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MASLD/MASH is the predominant underlying risk factor for HCC—</a:t>
              </a:r>
              <a:br>
                <a:rPr lang="en-GB" sz="1600" dirty="0">
                  <a:solidFill>
                    <a:srgbClr val="001965"/>
                  </a:solidFill>
                </a:rPr>
              </a:br>
              <a:r>
                <a:rPr lang="en-GB" sz="1600" dirty="0">
                  <a:solidFill>
                    <a:srgbClr val="001965"/>
                  </a:solidFill>
                </a:rPr>
                <a:t>present in 59% of HCC cases</a:t>
              </a:r>
              <a:r>
                <a:rPr lang="en-GB" sz="1600" baseline="30000" dirty="0">
                  <a:solidFill>
                    <a:srgbClr val="001965"/>
                  </a:solidFill>
                </a:rPr>
                <a:t>#,5</a:t>
              </a:r>
              <a:endParaRPr lang="en-GB" sz="1600" dirty="0">
                <a:solidFill>
                  <a:srgbClr val="001965"/>
                </a:solidFill>
              </a:endParaRPr>
            </a:p>
          </p:txBody>
        </p:sp>
        <p:sp>
          <p:nvSpPr>
            <p:cNvPr id="11" name="Rectangle: Rounded Corners 10">
              <a:extLst>
                <a:ext uri="{FF2B5EF4-FFF2-40B4-BE49-F238E27FC236}">
                  <a16:creationId xmlns:a16="http://schemas.microsoft.com/office/drawing/2014/main" id="{8A2A6157-2DEE-4F97-E61B-C36F7DA1909A}"/>
                </a:ext>
              </a:extLst>
            </p:cNvPr>
            <p:cNvSpPr/>
            <p:nvPr/>
          </p:nvSpPr>
          <p:spPr>
            <a:xfrm>
              <a:off x="15346019" y="3645864"/>
              <a:ext cx="3996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chemeClr val="tx1"/>
                  </a:solidFill>
                </a:rPr>
                <a:t>Patients with MASLD had a nearly </a:t>
              </a:r>
              <a:br>
                <a:rPr lang="en-GB" sz="1600" dirty="0">
                  <a:solidFill>
                    <a:schemeClr val="tx1"/>
                  </a:solidFill>
                </a:rPr>
              </a:br>
              <a:r>
                <a:rPr lang="en-GB" sz="1600" dirty="0">
                  <a:solidFill>
                    <a:schemeClr val="tx1"/>
                  </a:solidFill>
                </a:rPr>
                <a:t>1.5- to 2-fold risk of GI cancers and a 1.2- to 1.5-fold risk of lung, breast, gynecological, or urinary system cancers, regardless of confounders</a:t>
              </a:r>
              <a:r>
                <a:rPr lang="en-GB" sz="1600" baseline="30000" dirty="0">
                  <a:solidFill>
                    <a:schemeClr val="tx1"/>
                  </a:solidFill>
                </a:rPr>
                <a:t>¥,6</a:t>
              </a:r>
              <a:endParaRPr lang="en-GB" sz="1600" dirty="0">
                <a:solidFill>
                  <a:schemeClr val="tx1"/>
                </a:solidFill>
              </a:endParaRPr>
            </a:p>
          </p:txBody>
        </p:sp>
        <p:grpSp>
          <p:nvGrpSpPr>
            <p:cNvPr id="12" name="Group 11">
              <a:extLst>
                <a:ext uri="{FF2B5EF4-FFF2-40B4-BE49-F238E27FC236}">
                  <a16:creationId xmlns:a16="http://schemas.microsoft.com/office/drawing/2014/main" id="{32AD14F7-C1CA-905A-CEC2-2B74753ADFD5}"/>
                </a:ext>
              </a:extLst>
            </p:cNvPr>
            <p:cNvGrpSpPr/>
            <p:nvPr/>
          </p:nvGrpSpPr>
          <p:grpSpPr>
            <a:xfrm>
              <a:off x="15665107" y="2774843"/>
              <a:ext cx="3600000" cy="720000"/>
              <a:chOff x="4296000" y="2774843"/>
              <a:chExt cx="3600000" cy="720000"/>
            </a:xfrm>
          </p:grpSpPr>
          <p:sp>
            <p:nvSpPr>
              <p:cNvPr id="13" name="Rectangle 12">
                <a:extLst>
                  <a:ext uri="{FF2B5EF4-FFF2-40B4-BE49-F238E27FC236}">
                    <a16:creationId xmlns:a16="http://schemas.microsoft.com/office/drawing/2014/main" id="{ECE30D1C-205F-436E-D665-CA88770C10A0}"/>
                  </a:ext>
                </a:extLst>
              </p:cNvPr>
              <p:cNvSpPr/>
              <p:nvPr/>
            </p:nvSpPr>
            <p:spPr>
              <a:xfrm>
                <a:off x="4296000" y="2774843"/>
                <a:ext cx="3600000" cy="72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ea typeface="+mn-ea"/>
                    <a:cs typeface="+mn-cs"/>
                  </a:rPr>
                  <a:t>Cancer</a:t>
                </a:r>
              </a:p>
            </p:txBody>
          </p:sp>
          <p:pic>
            <p:nvPicPr>
              <p:cNvPr id="14" name="Graphic 13">
                <a:extLst>
                  <a:ext uri="{FF2B5EF4-FFF2-40B4-BE49-F238E27FC236}">
                    <a16:creationId xmlns:a16="http://schemas.microsoft.com/office/drawing/2014/main" id="{95C58921-EF0F-2D66-7ED6-05541E1EA0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2286" y="2835018"/>
                <a:ext cx="635000" cy="635000"/>
              </a:xfrm>
              <a:prstGeom prst="roundRect">
                <a:avLst/>
              </a:prstGeom>
            </p:spPr>
          </p:pic>
        </p:grpSp>
        <p:sp>
          <p:nvSpPr>
            <p:cNvPr id="18" name="Rectangle: Rounded Corners 17">
              <a:extLst>
                <a:ext uri="{FF2B5EF4-FFF2-40B4-BE49-F238E27FC236}">
                  <a16:creationId xmlns:a16="http://schemas.microsoft.com/office/drawing/2014/main" id="{2F58BF29-5493-EBF7-540E-DC25CE0694EC}"/>
                </a:ext>
              </a:extLst>
            </p:cNvPr>
            <p:cNvSpPr/>
            <p:nvPr/>
          </p:nvSpPr>
          <p:spPr>
            <a:xfrm>
              <a:off x="21134914"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Patients with MASLD had a 1.93-fold higher risk of overall mortality vs population comparators</a:t>
              </a:r>
              <a:r>
                <a:rPr lang="en-GB" sz="1600" baseline="30000" dirty="0">
                  <a:solidFill>
                    <a:srgbClr val="001965"/>
                  </a:solidFill>
                </a:rPr>
                <a:t>¢,7</a:t>
              </a:r>
              <a:endParaRPr lang="en-GB" sz="1600" dirty="0">
                <a:solidFill>
                  <a:srgbClr val="001965"/>
                </a:solidFill>
              </a:endParaRPr>
            </a:p>
          </p:txBody>
        </p:sp>
        <p:sp>
          <p:nvSpPr>
            <p:cNvPr id="19" name="Rectangle: Rounded Corners 18">
              <a:extLst>
                <a:ext uri="{FF2B5EF4-FFF2-40B4-BE49-F238E27FC236}">
                  <a16:creationId xmlns:a16="http://schemas.microsoft.com/office/drawing/2014/main" id="{E071B1F8-4F31-0D68-E782-11A968CF4362}"/>
                </a:ext>
              </a:extLst>
            </p:cNvPr>
            <p:cNvSpPr/>
            <p:nvPr/>
          </p:nvSpPr>
          <p:spPr>
            <a:xfrm>
              <a:off x="21134914" y="3645864"/>
              <a:ext cx="3960000" cy="1698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chemeClr val="tx1"/>
                  </a:solidFill>
                </a:rPr>
                <a:t>Mortality risk increased with worsening disease severity</a:t>
              </a:r>
              <a:r>
                <a:rPr lang="en-GB" sz="1600" baseline="30000" dirty="0">
                  <a:solidFill>
                    <a:schemeClr val="tx1"/>
                  </a:solidFill>
                </a:rPr>
                <a:t>¢,7 </a:t>
              </a:r>
            </a:p>
            <a:p>
              <a:pPr lvl="0" algn="ctr">
                <a:lnSpc>
                  <a:spcPct val="120000"/>
                </a:lnSpc>
              </a:pPr>
              <a:r>
                <a:rPr lang="en-GB" sz="1200" dirty="0">
                  <a:solidFill>
                    <a:schemeClr val="tx1"/>
                  </a:solidFill>
                </a:rPr>
                <a:t>                            </a:t>
              </a:r>
            </a:p>
            <a:p>
              <a:pPr lvl="0" algn="ctr">
                <a:lnSpc>
                  <a:spcPct val="120000"/>
                </a:lnSpc>
              </a:pPr>
              <a:endParaRPr lang="en-GB" sz="1200" dirty="0">
                <a:solidFill>
                  <a:schemeClr val="tx1"/>
                </a:solidFill>
              </a:endParaRPr>
            </a:p>
            <a:p>
              <a:pPr lvl="0" algn="ctr">
                <a:lnSpc>
                  <a:spcPct val="120000"/>
                </a:lnSpc>
              </a:pPr>
              <a:br>
                <a:rPr lang="en-GB" sz="1200" dirty="0">
                  <a:solidFill>
                    <a:schemeClr val="tx1"/>
                  </a:solidFill>
                </a:rPr>
              </a:br>
              <a:endParaRPr lang="en-GB" sz="1200" baseline="30000" dirty="0">
                <a:solidFill>
                  <a:schemeClr val="tx1"/>
                </a:solidFill>
              </a:endParaRPr>
            </a:p>
          </p:txBody>
        </p:sp>
        <p:sp>
          <p:nvSpPr>
            <p:cNvPr id="21" name="Rectangle: Rounded Corners 20">
              <a:extLst>
                <a:ext uri="{FF2B5EF4-FFF2-40B4-BE49-F238E27FC236}">
                  <a16:creationId xmlns:a16="http://schemas.microsoft.com/office/drawing/2014/main" id="{676A6AD4-0B06-75F8-A2BD-A3144142CD6C}"/>
                </a:ext>
              </a:extLst>
            </p:cNvPr>
            <p:cNvSpPr/>
            <p:nvPr/>
          </p:nvSpPr>
          <p:spPr>
            <a:xfrm>
              <a:off x="21314914" y="2784119"/>
              <a:ext cx="3600000" cy="72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ea typeface="+mn-ea"/>
                  <a:cs typeface="+mn-cs"/>
                </a:rPr>
                <a:t>Mortality</a:t>
              </a:r>
            </a:p>
          </p:txBody>
        </p:sp>
        <p:sp>
          <p:nvSpPr>
            <p:cNvPr id="17" name="TextBox 16">
              <a:extLst>
                <a:ext uri="{FF2B5EF4-FFF2-40B4-BE49-F238E27FC236}">
                  <a16:creationId xmlns:a16="http://schemas.microsoft.com/office/drawing/2014/main" id="{9E8055DF-0216-C1F0-1086-1A6D98A745BC}"/>
                </a:ext>
              </a:extLst>
            </p:cNvPr>
            <p:cNvSpPr txBox="1"/>
            <p:nvPr/>
          </p:nvSpPr>
          <p:spPr>
            <a:xfrm>
              <a:off x="21395994" y="4359804"/>
              <a:ext cx="3619831" cy="958404"/>
            </a:xfrm>
            <a:prstGeom prst="rect">
              <a:avLst/>
            </a:prstGeom>
            <a:noFill/>
          </p:spPr>
          <p:txBody>
            <a:bodyPr wrap="square">
              <a:spAutoFit/>
            </a:bodyPr>
            <a:lstStyle/>
            <a:p>
              <a:pPr lvl="0">
                <a:lnSpc>
                  <a:spcPct val="120000"/>
                </a:lnSpc>
                <a:tabLst>
                  <a:tab pos="1887538" algn="l"/>
                </a:tabLst>
              </a:pPr>
              <a:r>
                <a:rPr lang="en-GB" sz="1200" dirty="0"/>
                <a:t>Simple steatosis:                	1.71-fold higher risk</a:t>
              </a:r>
            </a:p>
            <a:p>
              <a:pPr lvl="0">
                <a:lnSpc>
                  <a:spcPct val="120000"/>
                </a:lnSpc>
                <a:tabLst>
                  <a:tab pos="1887538" algn="l"/>
                </a:tabLst>
              </a:pPr>
              <a:r>
                <a:rPr lang="en-GB" sz="1200" dirty="0"/>
                <a:t>MASH without fibrosis:       	2.14-fold higher risk </a:t>
              </a:r>
            </a:p>
            <a:p>
              <a:pPr lvl="0">
                <a:lnSpc>
                  <a:spcPct val="120000"/>
                </a:lnSpc>
                <a:tabLst>
                  <a:tab pos="1887538" algn="l"/>
                </a:tabLst>
              </a:pPr>
              <a:r>
                <a:rPr lang="en-GB" sz="1200" dirty="0"/>
                <a:t>With non-cirrhotic fibrosis:  	2.44-fold higher risk </a:t>
              </a:r>
            </a:p>
            <a:p>
              <a:pPr lvl="0">
                <a:lnSpc>
                  <a:spcPct val="120000"/>
                </a:lnSpc>
                <a:tabLst>
                  <a:tab pos="1887538" algn="l"/>
                </a:tabLst>
              </a:pPr>
              <a:r>
                <a:rPr lang="en-GB" sz="1200" dirty="0"/>
                <a:t>With cirrhosis:                    	3.79-fold higher risk</a:t>
              </a:r>
              <a:endParaRPr lang="en-GB" sz="1200" baseline="30000" dirty="0"/>
            </a:p>
          </p:txBody>
        </p:sp>
        <p:sp>
          <p:nvSpPr>
            <p:cNvPr id="24" name="Freeform: Shape 23">
              <a:extLst>
                <a:ext uri="{FF2B5EF4-FFF2-40B4-BE49-F238E27FC236}">
                  <a16:creationId xmlns:a16="http://schemas.microsoft.com/office/drawing/2014/main" id="{8F212BEA-ED59-0922-3A47-A169BFCDBB20}"/>
                </a:ext>
              </a:extLst>
            </p:cNvPr>
            <p:cNvSpPr/>
            <p:nvPr/>
          </p:nvSpPr>
          <p:spPr>
            <a:xfrm>
              <a:off x="24100977" y="2848813"/>
              <a:ext cx="714115" cy="605120"/>
            </a:xfrm>
            <a:custGeom>
              <a:avLst/>
              <a:gdLst>
                <a:gd name="connsiteX0" fmla="*/ 700102 w 714115"/>
                <a:gd name="connsiteY0" fmla="*/ 270618 h 605120"/>
                <a:gd name="connsiteX1" fmla="*/ 628410 w 714115"/>
                <a:gd name="connsiteY1" fmla="*/ 270618 h 605120"/>
                <a:gd name="connsiteX2" fmla="*/ 638450 w 714115"/>
                <a:gd name="connsiteY2" fmla="*/ 205213 h 605120"/>
                <a:gd name="connsiteX3" fmla="*/ 581520 w 714115"/>
                <a:gd name="connsiteY3" fmla="*/ 60102 h 605120"/>
                <a:gd name="connsiteX4" fmla="*/ 445956 w 714115"/>
                <a:gd name="connsiteY4" fmla="*/ 9 h 605120"/>
                <a:gd name="connsiteX5" fmla="*/ 319226 w 714115"/>
                <a:gd name="connsiteY5" fmla="*/ 47921 h 605120"/>
                <a:gd name="connsiteX6" fmla="*/ 194400 w 714115"/>
                <a:gd name="connsiteY6" fmla="*/ 0 h 605120"/>
                <a:gd name="connsiteX7" fmla="*/ 192496 w 714115"/>
                <a:gd name="connsiteY7" fmla="*/ 9 h 605120"/>
                <a:gd name="connsiteX8" fmla="*/ 56932 w 714115"/>
                <a:gd name="connsiteY8" fmla="*/ 60102 h 605120"/>
                <a:gd name="connsiteX9" fmla="*/ 0 w 714115"/>
                <a:gd name="connsiteY9" fmla="*/ 205213 h 605120"/>
                <a:gd name="connsiteX10" fmla="*/ 56931 w 714115"/>
                <a:gd name="connsiteY10" fmla="*/ 350324 h 605120"/>
                <a:gd name="connsiteX11" fmla="*/ 106085 w 714115"/>
                <a:gd name="connsiteY11" fmla="*/ 402220 h 605120"/>
                <a:gd name="connsiteX12" fmla="*/ 125902 w 714115"/>
                <a:gd name="connsiteY12" fmla="*/ 402220 h 605120"/>
                <a:gd name="connsiteX13" fmla="*/ 125902 w 714115"/>
                <a:gd name="connsiteY13" fmla="*/ 381298 h 605120"/>
                <a:gd name="connsiteX14" fmla="*/ 76747 w 714115"/>
                <a:gd name="connsiteY14" fmla="*/ 329402 h 605120"/>
                <a:gd name="connsiteX15" fmla="*/ 28023 w 714115"/>
                <a:gd name="connsiteY15" fmla="*/ 205213 h 605120"/>
                <a:gd name="connsiteX16" fmla="*/ 76747 w 714115"/>
                <a:gd name="connsiteY16" fmla="*/ 81024 h 605120"/>
                <a:gd name="connsiteX17" fmla="*/ 192764 w 714115"/>
                <a:gd name="connsiteY17" fmla="*/ 29595 h 605120"/>
                <a:gd name="connsiteX18" fmla="*/ 309523 w 714115"/>
                <a:gd name="connsiteY18" fmla="*/ 78469 h 605120"/>
                <a:gd name="connsiteX19" fmla="*/ 328930 w 714115"/>
                <a:gd name="connsiteY19" fmla="*/ 78469 h 605120"/>
                <a:gd name="connsiteX20" fmla="*/ 445689 w 714115"/>
                <a:gd name="connsiteY20" fmla="*/ 29595 h 605120"/>
                <a:gd name="connsiteX21" fmla="*/ 561706 w 714115"/>
                <a:gd name="connsiteY21" fmla="*/ 81024 h 605120"/>
                <a:gd name="connsiteX22" fmla="*/ 610430 w 714115"/>
                <a:gd name="connsiteY22" fmla="*/ 205213 h 605120"/>
                <a:gd name="connsiteX23" fmla="*/ 598549 w 714115"/>
                <a:gd name="connsiteY23" fmla="*/ 270618 h 605120"/>
                <a:gd name="connsiteX24" fmla="*/ 480915 w 714115"/>
                <a:gd name="connsiteY24" fmla="*/ 270618 h 605120"/>
                <a:gd name="connsiteX25" fmla="*/ 458141 w 714115"/>
                <a:gd name="connsiteY25" fmla="*/ 245384 h 605120"/>
                <a:gd name="connsiteX26" fmla="*/ 438466 w 714115"/>
                <a:gd name="connsiteY26" fmla="*/ 244745 h 605120"/>
                <a:gd name="connsiteX27" fmla="*/ 412060 w 714115"/>
                <a:gd name="connsiteY27" fmla="*/ 270617 h 605120"/>
                <a:gd name="connsiteX28" fmla="*/ 377408 w 714115"/>
                <a:gd name="connsiteY28" fmla="*/ 270617 h 605120"/>
                <a:gd name="connsiteX29" fmla="*/ 364702 w 714115"/>
                <a:gd name="connsiteY29" fmla="*/ 279173 h 605120"/>
                <a:gd name="connsiteX30" fmla="*/ 357487 w 714115"/>
                <a:gd name="connsiteY30" fmla="*/ 295555 h 605120"/>
                <a:gd name="connsiteX31" fmla="*/ 336030 w 714115"/>
                <a:gd name="connsiteY31" fmla="*/ 158066 h 605120"/>
                <a:gd name="connsiteX32" fmla="*/ 322212 w 714115"/>
                <a:gd name="connsiteY32" fmla="*/ 145678 h 605120"/>
                <a:gd name="connsiteX33" fmla="*/ 322205 w 714115"/>
                <a:gd name="connsiteY33" fmla="*/ 145678 h 605120"/>
                <a:gd name="connsiteX34" fmla="*/ 308382 w 714115"/>
                <a:gd name="connsiteY34" fmla="*/ 158049 h 605120"/>
                <a:gd name="connsiteX35" fmla="*/ 287320 w 714115"/>
                <a:gd name="connsiteY35" fmla="*/ 292083 h 605120"/>
                <a:gd name="connsiteX36" fmla="*/ 267004 w 714115"/>
                <a:gd name="connsiteY36" fmla="*/ 274078 h 605120"/>
                <a:gd name="connsiteX37" fmla="*/ 257995 w 714115"/>
                <a:gd name="connsiteY37" fmla="*/ 270615 h 605120"/>
                <a:gd name="connsiteX38" fmla="*/ 235691 w 714115"/>
                <a:gd name="connsiteY38" fmla="*/ 270615 h 605120"/>
                <a:gd name="connsiteX39" fmla="*/ 219878 w 714115"/>
                <a:gd name="connsiteY39" fmla="*/ 256702 h 605120"/>
                <a:gd name="connsiteX40" fmla="*/ 201937 w 714115"/>
                <a:gd name="connsiteY40" fmla="*/ 256702 h 605120"/>
                <a:gd name="connsiteX41" fmla="*/ 186124 w 714115"/>
                <a:gd name="connsiteY41" fmla="*/ 270615 h 605120"/>
                <a:gd name="connsiteX42" fmla="*/ 164914 w 714115"/>
                <a:gd name="connsiteY42" fmla="*/ 270615 h 605120"/>
                <a:gd name="connsiteX43" fmla="*/ 150903 w 714115"/>
                <a:gd name="connsiteY43" fmla="*/ 285408 h 605120"/>
                <a:gd name="connsiteX44" fmla="*/ 164914 w 714115"/>
                <a:gd name="connsiteY44" fmla="*/ 300202 h 605120"/>
                <a:gd name="connsiteX45" fmla="*/ 191196 w 714115"/>
                <a:gd name="connsiteY45" fmla="*/ 300202 h 605120"/>
                <a:gd name="connsiteX46" fmla="*/ 200166 w 714115"/>
                <a:gd name="connsiteY46" fmla="*/ 296774 h 605120"/>
                <a:gd name="connsiteX47" fmla="*/ 210907 w 714115"/>
                <a:gd name="connsiteY47" fmla="*/ 287323 h 605120"/>
                <a:gd name="connsiteX48" fmla="*/ 221649 w 714115"/>
                <a:gd name="connsiteY48" fmla="*/ 296774 h 605120"/>
                <a:gd name="connsiteX49" fmla="*/ 230619 w 714115"/>
                <a:gd name="connsiteY49" fmla="*/ 300202 h 605120"/>
                <a:gd name="connsiteX50" fmla="*/ 252893 w 714115"/>
                <a:gd name="connsiteY50" fmla="*/ 300202 h 605120"/>
                <a:gd name="connsiteX51" fmla="*/ 288113 w 714115"/>
                <a:gd name="connsiteY51" fmla="*/ 331417 h 605120"/>
                <a:gd name="connsiteX52" fmla="*/ 301979 w 714115"/>
                <a:gd name="connsiteY52" fmla="*/ 333963 h 605120"/>
                <a:gd name="connsiteX53" fmla="*/ 310944 w 714115"/>
                <a:gd name="connsiteY53" fmla="*/ 322508 h 605120"/>
                <a:gd name="connsiteX54" fmla="*/ 322156 w 714115"/>
                <a:gd name="connsiteY54" fmla="*/ 251158 h 605120"/>
                <a:gd name="connsiteX55" fmla="*/ 337218 w 714115"/>
                <a:gd name="connsiteY55" fmla="*/ 347675 h 605120"/>
                <a:gd name="connsiteX56" fmla="*/ 349145 w 714115"/>
                <a:gd name="connsiteY56" fmla="*/ 359925 h 605120"/>
                <a:gd name="connsiteX57" fmla="*/ 351051 w 714115"/>
                <a:gd name="connsiteY57" fmla="*/ 360062 h 605120"/>
                <a:gd name="connsiteX58" fmla="*/ 363749 w 714115"/>
                <a:gd name="connsiteY58" fmla="*/ 351508 h 605120"/>
                <a:gd name="connsiteX59" fmla="*/ 386343 w 714115"/>
                <a:gd name="connsiteY59" fmla="*/ 300203 h 605120"/>
                <a:gd name="connsiteX60" fmla="*/ 417558 w 714115"/>
                <a:gd name="connsiteY60" fmla="*/ 300203 h 605120"/>
                <a:gd name="connsiteX61" fmla="*/ 427089 w 714115"/>
                <a:gd name="connsiteY61" fmla="*/ 296253 h 605120"/>
                <a:gd name="connsiteX62" fmla="*/ 447390 w 714115"/>
                <a:gd name="connsiteY62" fmla="*/ 276362 h 605120"/>
                <a:gd name="connsiteX63" fmla="*/ 464766 w 714115"/>
                <a:gd name="connsiteY63" fmla="*/ 295616 h 605120"/>
                <a:gd name="connsiteX64" fmla="*/ 474911 w 714115"/>
                <a:gd name="connsiteY64" fmla="*/ 300205 h 605120"/>
                <a:gd name="connsiteX65" fmla="*/ 584053 w 714115"/>
                <a:gd name="connsiteY65" fmla="*/ 300205 h 605120"/>
                <a:gd name="connsiteX66" fmla="*/ 561748 w 714115"/>
                <a:gd name="connsiteY66" fmla="*/ 329359 h 605120"/>
                <a:gd name="connsiteX67" fmla="*/ 561668 w 714115"/>
                <a:gd name="connsiteY67" fmla="*/ 329442 h 605120"/>
                <a:gd name="connsiteX68" fmla="*/ 472510 w 714115"/>
                <a:gd name="connsiteY68" fmla="*/ 423574 h 605120"/>
                <a:gd name="connsiteX69" fmla="*/ 335147 w 714115"/>
                <a:gd name="connsiteY69" fmla="*/ 568599 h 605120"/>
                <a:gd name="connsiteX70" fmla="*/ 303300 w 714115"/>
                <a:gd name="connsiteY70" fmla="*/ 568592 h 605120"/>
                <a:gd name="connsiteX71" fmla="*/ 215073 w 714115"/>
                <a:gd name="connsiteY71" fmla="*/ 475442 h 605120"/>
                <a:gd name="connsiteX72" fmla="*/ 195256 w 714115"/>
                <a:gd name="connsiteY72" fmla="*/ 475442 h 605120"/>
                <a:gd name="connsiteX73" fmla="*/ 195256 w 714115"/>
                <a:gd name="connsiteY73" fmla="*/ 496364 h 605120"/>
                <a:gd name="connsiteX74" fmla="*/ 283485 w 714115"/>
                <a:gd name="connsiteY74" fmla="*/ 589514 h 605120"/>
                <a:gd name="connsiteX75" fmla="*/ 319230 w 714115"/>
                <a:gd name="connsiteY75" fmla="*/ 605121 h 605120"/>
                <a:gd name="connsiteX76" fmla="*/ 354963 w 714115"/>
                <a:gd name="connsiteY76" fmla="*/ 589522 h 605120"/>
                <a:gd name="connsiteX77" fmla="*/ 492326 w 714115"/>
                <a:gd name="connsiteY77" fmla="*/ 444496 h 605120"/>
                <a:gd name="connsiteX78" fmla="*/ 581430 w 714115"/>
                <a:gd name="connsiteY78" fmla="*/ 350420 h 605120"/>
                <a:gd name="connsiteX79" fmla="*/ 581521 w 714115"/>
                <a:gd name="connsiteY79" fmla="*/ 350326 h 605120"/>
                <a:gd name="connsiteX80" fmla="*/ 616467 w 714115"/>
                <a:gd name="connsiteY80" fmla="*/ 300206 h 605120"/>
                <a:gd name="connsiteX81" fmla="*/ 700104 w 714115"/>
                <a:gd name="connsiteY81" fmla="*/ 300206 h 605120"/>
                <a:gd name="connsiteX82" fmla="*/ 714116 w 714115"/>
                <a:gd name="connsiteY82" fmla="*/ 285413 h 605120"/>
                <a:gd name="connsiteX83" fmla="*/ 700102 w 714115"/>
                <a:gd name="connsiteY83" fmla="*/ 270618 h 60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14115" h="605120">
                  <a:moveTo>
                    <a:pt x="700102" y="270618"/>
                  </a:moveTo>
                  <a:lnTo>
                    <a:pt x="628410" y="270618"/>
                  </a:lnTo>
                  <a:cubicBezTo>
                    <a:pt x="635010" y="249815"/>
                    <a:pt x="638450" y="227793"/>
                    <a:pt x="638450" y="205213"/>
                  </a:cubicBezTo>
                  <a:cubicBezTo>
                    <a:pt x="638450" y="150398"/>
                    <a:pt x="618232" y="98863"/>
                    <a:pt x="581520" y="60102"/>
                  </a:cubicBezTo>
                  <a:cubicBezTo>
                    <a:pt x="545305" y="21867"/>
                    <a:pt x="497161" y="527"/>
                    <a:pt x="445956" y="9"/>
                  </a:cubicBezTo>
                  <a:cubicBezTo>
                    <a:pt x="399214" y="-426"/>
                    <a:pt x="354680" y="16459"/>
                    <a:pt x="319226" y="47921"/>
                  </a:cubicBezTo>
                  <a:cubicBezTo>
                    <a:pt x="284253" y="16886"/>
                    <a:pt x="240465" y="0"/>
                    <a:pt x="194400" y="0"/>
                  </a:cubicBezTo>
                  <a:cubicBezTo>
                    <a:pt x="193767" y="0"/>
                    <a:pt x="193129" y="3"/>
                    <a:pt x="192496" y="9"/>
                  </a:cubicBezTo>
                  <a:cubicBezTo>
                    <a:pt x="141291" y="527"/>
                    <a:pt x="93147" y="21867"/>
                    <a:pt x="56932" y="60102"/>
                  </a:cubicBezTo>
                  <a:cubicBezTo>
                    <a:pt x="20219" y="98865"/>
                    <a:pt x="0" y="150400"/>
                    <a:pt x="0" y="205213"/>
                  </a:cubicBezTo>
                  <a:cubicBezTo>
                    <a:pt x="0" y="260029"/>
                    <a:pt x="20219" y="311564"/>
                    <a:pt x="56931" y="350324"/>
                  </a:cubicBezTo>
                  <a:lnTo>
                    <a:pt x="106085" y="402220"/>
                  </a:lnTo>
                  <a:cubicBezTo>
                    <a:pt x="111556" y="407995"/>
                    <a:pt x="120429" y="407995"/>
                    <a:pt x="125902" y="402220"/>
                  </a:cubicBezTo>
                  <a:cubicBezTo>
                    <a:pt x="131373" y="396443"/>
                    <a:pt x="131373" y="387076"/>
                    <a:pt x="125902" y="381298"/>
                  </a:cubicBezTo>
                  <a:lnTo>
                    <a:pt x="76747" y="329402"/>
                  </a:lnTo>
                  <a:cubicBezTo>
                    <a:pt x="45328" y="296231"/>
                    <a:pt x="28023" y="252127"/>
                    <a:pt x="28023" y="205213"/>
                  </a:cubicBezTo>
                  <a:cubicBezTo>
                    <a:pt x="28023" y="158301"/>
                    <a:pt x="45328" y="114196"/>
                    <a:pt x="76747" y="81024"/>
                  </a:cubicBezTo>
                  <a:cubicBezTo>
                    <a:pt x="107740" y="48303"/>
                    <a:pt x="148942" y="30038"/>
                    <a:pt x="192764" y="29595"/>
                  </a:cubicBezTo>
                  <a:cubicBezTo>
                    <a:pt x="236542" y="29103"/>
                    <a:pt x="277990" y="46511"/>
                    <a:pt x="309523" y="78469"/>
                  </a:cubicBezTo>
                  <a:cubicBezTo>
                    <a:pt x="314945" y="83965"/>
                    <a:pt x="323506" y="83965"/>
                    <a:pt x="328930" y="78469"/>
                  </a:cubicBezTo>
                  <a:cubicBezTo>
                    <a:pt x="360462" y="46510"/>
                    <a:pt x="401930" y="29128"/>
                    <a:pt x="445689" y="29595"/>
                  </a:cubicBezTo>
                  <a:cubicBezTo>
                    <a:pt x="489511" y="30038"/>
                    <a:pt x="530713" y="48303"/>
                    <a:pt x="561706" y="81024"/>
                  </a:cubicBezTo>
                  <a:cubicBezTo>
                    <a:pt x="593125" y="114196"/>
                    <a:pt x="610430" y="158301"/>
                    <a:pt x="610430" y="205213"/>
                  </a:cubicBezTo>
                  <a:cubicBezTo>
                    <a:pt x="610430" y="227989"/>
                    <a:pt x="606340" y="250097"/>
                    <a:pt x="598549" y="270618"/>
                  </a:cubicBezTo>
                  <a:lnTo>
                    <a:pt x="480915" y="270618"/>
                  </a:lnTo>
                  <a:lnTo>
                    <a:pt x="458141" y="245384"/>
                  </a:lnTo>
                  <a:cubicBezTo>
                    <a:pt x="452854" y="239526"/>
                    <a:pt x="444086" y="239240"/>
                    <a:pt x="438466" y="244745"/>
                  </a:cubicBezTo>
                  <a:lnTo>
                    <a:pt x="412060" y="270617"/>
                  </a:lnTo>
                  <a:lnTo>
                    <a:pt x="377408" y="270617"/>
                  </a:lnTo>
                  <a:cubicBezTo>
                    <a:pt x="371957" y="270617"/>
                    <a:pt x="367001" y="273954"/>
                    <a:pt x="364702" y="279173"/>
                  </a:cubicBezTo>
                  <a:lnTo>
                    <a:pt x="357487" y="295555"/>
                  </a:lnTo>
                  <a:lnTo>
                    <a:pt x="336030" y="158066"/>
                  </a:lnTo>
                  <a:cubicBezTo>
                    <a:pt x="334915" y="150923"/>
                    <a:pt x="329069" y="145682"/>
                    <a:pt x="322212" y="145678"/>
                  </a:cubicBezTo>
                  <a:cubicBezTo>
                    <a:pt x="322209" y="145678"/>
                    <a:pt x="322208" y="145678"/>
                    <a:pt x="322205" y="145678"/>
                  </a:cubicBezTo>
                  <a:cubicBezTo>
                    <a:pt x="315352" y="145678"/>
                    <a:pt x="309505" y="150912"/>
                    <a:pt x="308382" y="158049"/>
                  </a:cubicBezTo>
                  <a:lnTo>
                    <a:pt x="287320" y="292083"/>
                  </a:lnTo>
                  <a:lnTo>
                    <a:pt x="267004" y="274078"/>
                  </a:lnTo>
                  <a:cubicBezTo>
                    <a:pt x="264481" y="271842"/>
                    <a:pt x="261291" y="270615"/>
                    <a:pt x="257995" y="270615"/>
                  </a:cubicBezTo>
                  <a:lnTo>
                    <a:pt x="235691" y="270615"/>
                  </a:lnTo>
                  <a:lnTo>
                    <a:pt x="219878" y="256702"/>
                  </a:lnTo>
                  <a:cubicBezTo>
                    <a:pt x="214682" y="252133"/>
                    <a:pt x="207134" y="252130"/>
                    <a:pt x="201937" y="256702"/>
                  </a:cubicBezTo>
                  <a:lnTo>
                    <a:pt x="186124" y="270615"/>
                  </a:lnTo>
                  <a:lnTo>
                    <a:pt x="164914" y="270615"/>
                  </a:lnTo>
                  <a:cubicBezTo>
                    <a:pt x="157176" y="270615"/>
                    <a:pt x="150903" y="277240"/>
                    <a:pt x="150903" y="285408"/>
                  </a:cubicBezTo>
                  <a:cubicBezTo>
                    <a:pt x="150903" y="293577"/>
                    <a:pt x="157176" y="300202"/>
                    <a:pt x="164914" y="300202"/>
                  </a:cubicBezTo>
                  <a:lnTo>
                    <a:pt x="191196" y="300202"/>
                  </a:lnTo>
                  <a:cubicBezTo>
                    <a:pt x="194473" y="300202"/>
                    <a:pt x="197647" y="298989"/>
                    <a:pt x="200166" y="296774"/>
                  </a:cubicBezTo>
                  <a:lnTo>
                    <a:pt x="210907" y="287323"/>
                  </a:lnTo>
                  <a:lnTo>
                    <a:pt x="221649" y="296774"/>
                  </a:lnTo>
                  <a:cubicBezTo>
                    <a:pt x="224167" y="298989"/>
                    <a:pt x="227340" y="300202"/>
                    <a:pt x="230619" y="300202"/>
                  </a:cubicBezTo>
                  <a:lnTo>
                    <a:pt x="252893" y="300202"/>
                  </a:lnTo>
                  <a:lnTo>
                    <a:pt x="288113" y="331417"/>
                  </a:lnTo>
                  <a:cubicBezTo>
                    <a:pt x="291966" y="334834"/>
                    <a:pt x="297258" y="335806"/>
                    <a:pt x="301979" y="333963"/>
                  </a:cubicBezTo>
                  <a:cubicBezTo>
                    <a:pt x="306698" y="332121"/>
                    <a:pt x="310121" y="327750"/>
                    <a:pt x="310944" y="322508"/>
                  </a:cubicBezTo>
                  <a:lnTo>
                    <a:pt x="322156" y="251158"/>
                  </a:lnTo>
                  <a:lnTo>
                    <a:pt x="337218" y="347675"/>
                  </a:lnTo>
                  <a:cubicBezTo>
                    <a:pt x="338217" y="354079"/>
                    <a:pt x="343054" y="359048"/>
                    <a:pt x="349145" y="359925"/>
                  </a:cubicBezTo>
                  <a:cubicBezTo>
                    <a:pt x="349784" y="360017"/>
                    <a:pt x="350419" y="360062"/>
                    <a:pt x="351051" y="360062"/>
                  </a:cubicBezTo>
                  <a:cubicBezTo>
                    <a:pt x="356439" y="360062"/>
                    <a:pt x="361429" y="356774"/>
                    <a:pt x="363749" y="351508"/>
                  </a:cubicBezTo>
                  <a:lnTo>
                    <a:pt x="386343" y="300203"/>
                  </a:lnTo>
                  <a:lnTo>
                    <a:pt x="417558" y="300203"/>
                  </a:lnTo>
                  <a:cubicBezTo>
                    <a:pt x="421093" y="300203"/>
                    <a:pt x="424498" y="298792"/>
                    <a:pt x="427089" y="296253"/>
                  </a:cubicBezTo>
                  <a:lnTo>
                    <a:pt x="447390" y="276362"/>
                  </a:lnTo>
                  <a:lnTo>
                    <a:pt x="464766" y="295616"/>
                  </a:lnTo>
                  <a:cubicBezTo>
                    <a:pt x="467412" y="298545"/>
                    <a:pt x="471077" y="300205"/>
                    <a:pt x="474911" y="300205"/>
                  </a:cubicBezTo>
                  <a:lnTo>
                    <a:pt x="584053" y="300205"/>
                  </a:lnTo>
                  <a:cubicBezTo>
                    <a:pt x="577689" y="310613"/>
                    <a:pt x="570239" y="320389"/>
                    <a:pt x="561748" y="329359"/>
                  </a:cubicBezTo>
                  <a:cubicBezTo>
                    <a:pt x="561721" y="329387"/>
                    <a:pt x="561695" y="329414"/>
                    <a:pt x="561668" y="329442"/>
                  </a:cubicBezTo>
                  <a:cubicBezTo>
                    <a:pt x="561312" y="329819"/>
                    <a:pt x="520894" y="372492"/>
                    <a:pt x="472510" y="423574"/>
                  </a:cubicBezTo>
                  <a:lnTo>
                    <a:pt x="335147" y="568599"/>
                  </a:lnTo>
                  <a:cubicBezTo>
                    <a:pt x="326369" y="577869"/>
                    <a:pt x="312083" y="577866"/>
                    <a:pt x="303300" y="568592"/>
                  </a:cubicBezTo>
                  <a:lnTo>
                    <a:pt x="215073" y="475442"/>
                  </a:lnTo>
                  <a:cubicBezTo>
                    <a:pt x="209602" y="469667"/>
                    <a:pt x="200729" y="469667"/>
                    <a:pt x="195256" y="475442"/>
                  </a:cubicBezTo>
                  <a:cubicBezTo>
                    <a:pt x="189785" y="481219"/>
                    <a:pt x="189785" y="490586"/>
                    <a:pt x="195256" y="496364"/>
                  </a:cubicBezTo>
                  <a:lnTo>
                    <a:pt x="283485" y="589514"/>
                  </a:lnTo>
                  <a:cubicBezTo>
                    <a:pt x="293341" y="599918"/>
                    <a:pt x="306285" y="605121"/>
                    <a:pt x="319230" y="605121"/>
                  </a:cubicBezTo>
                  <a:cubicBezTo>
                    <a:pt x="332171" y="605121"/>
                    <a:pt x="345111" y="599921"/>
                    <a:pt x="354963" y="589522"/>
                  </a:cubicBezTo>
                  <a:lnTo>
                    <a:pt x="492326" y="444496"/>
                  </a:lnTo>
                  <a:cubicBezTo>
                    <a:pt x="571835" y="360552"/>
                    <a:pt x="580453" y="351453"/>
                    <a:pt x="581430" y="350420"/>
                  </a:cubicBezTo>
                  <a:cubicBezTo>
                    <a:pt x="581461" y="350389"/>
                    <a:pt x="581492" y="350357"/>
                    <a:pt x="581521" y="350326"/>
                  </a:cubicBezTo>
                  <a:cubicBezTo>
                    <a:pt x="595709" y="335347"/>
                    <a:pt x="607422" y="318454"/>
                    <a:pt x="616467" y="300206"/>
                  </a:cubicBezTo>
                  <a:lnTo>
                    <a:pt x="700104" y="300206"/>
                  </a:lnTo>
                  <a:cubicBezTo>
                    <a:pt x="707843" y="300206"/>
                    <a:pt x="714116" y="293582"/>
                    <a:pt x="714116" y="285413"/>
                  </a:cubicBezTo>
                  <a:cubicBezTo>
                    <a:pt x="714116" y="277244"/>
                    <a:pt x="707840" y="270618"/>
                    <a:pt x="700102" y="270618"/>
                  </a:cubicBezTo>
                  <a:close/>
                </a:path>
              </a:pathLst>
            </a:custGeom>
            <a:solidFill>
              <a:schemeClr val="bg1"/>
            </a:solidFill>
            <a:ln w="1401"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C3C0DE7A-5619-A5EB-4F3E-68B052AA6C5A}"/>
                </a:ext>
              </a:extLst>
            </p:cNvPr>
            <p:cNvSpPr/>
            <p:nvPr/>
          </p:nvSpPr>
          <p:spPr>
            <a:xfrm>
              <a:off x="24247544" y="3272855"/>
              <a:ext cx="28023" cy="29586"/>
            </a:xfrm>
            <a:custGeom>
              <a:avLst/>
              <a:gdLst>
                <a:gd name="connsiteX0" fmla="*/ 28023 w 28023"/>
                <a:gd name="connsiteY0" fmla="*/ 14793 h 29586"/>
                <a:gd name="connsiteX1" fmla="*/ 14012 w 28023"/>
                <a:gd name="connsiteY1" fmla="*/ 29586 h 29586"/>
                <a:gd name="connsiteX2" fmla="*/ 0 w 28023"/>
                <a:gd name="connsiteY2" fmla="*/ 14793 h 29586"/>
                <a:gd name="connsiteX3" fmla="*/ 14012 w 28023"/>
                <a:gd name="connsiteY3" fmla="*/ 0 h 29586"/>
                <a:gd name="connsiteX4" fmla="*/ 28023 w 28023"/>
                <a:gd name="connsiteY4" fmla="*/ 14793 h 2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 h="29586">
                  <a:moveTo>
                    <a:pt x="28023" y="14793"/>
                  </a:moveTo>
                  <a:cubicBezTo>
                    <a:pt x="28023" y="22963"/>
                    <a:pt x="21750" y="29586"/>
                    <a:pt x="14012" y="29586"/>
                  </a:cubicBezTo>
                  <a:cubicBezTo>
                    <a:pt x="6273" y="29586"/>
                    <a:pt x="0" y="22963"/>
                    <a:pt x="0" y="14793"/>
                  </a:cubicBezTo>
                  <a:cubicBezTo>
                    <a:pt x="0" y="6623"/>
                    <a:pt x="6273" y="0"/>
                    <a:pt x="14012" y="0"/>
                  </a:cubicBezTo>
                  <a:cubicBezTo>
                    <a:pt x="21750" y="0"/>
                    <a:pt x="28023" y="6623"/>
                    <a:pt x="28023" y="14793"/>
                  </a:cubicBezTo>
                  <a:close/>
                </a:path>
              </a:pathLst>
            </a:custGeom>
            <a:solidFill>
              <a:schemeClr val="bg1"/>
            </a:solidFill>
            <a:ln w="1401" cap="flat">
              <a:noFill/>
              <a:prstDash val="solid"/>
              <a:miter/>
            </a:ln>
          </p:spPr>
          <p:txBody>
            <a:bodyPr rtlCol="0" anchor="ctr"/>
            <a:lstStyle/>
            <a:p>
              <a:endParaRPr lang="en-US" dirty="0"/>
            </a:p>
          </p:txBody>
        </p:sp>
        <p:grpSp>
          <p:nvGrpSpPr>
            <p:cNvPr id="29" name="Group 28">
              <a:extLst>
                <a:ext uri="{FF2B5EF4-FFF2-40B4-BE49-F238E27FC236}">
                  <a16:creationId xmlns:a16="http://schemas.microsoft.com/office/drawing/2014/main" id="{48B20905-2EF4-F37E-8134-A0825DCBCC2D}"/>
                </a:ext>
              </a:extLst>
            </p:cNvPr>
            <p:cNvGrpSpPr/>
            <p:nvPr/>
          </p:nvGrpSpPr>
          <p:grpSpPr>
            <a:xfrm>
              <a:off x="8160240" y="2919819"/>
              <a:ext cx="475084" cy="396818"/>
              <a:chOff x="3066241" y="2824634"/>
              <a:chExt cx="473093" cy="395156"/>
            </a:xfrm>
          </p:grpSpPr>
          <p:sp>
            <p:nvSpPr>
              <p:cNvPr id="30" name="Isosceles Triangle 29">
                <a:extLst>
                  <a:ext uri="{FF2B5EF4-FFF2-40B4-BE49-F238E27FC236}">
                    <a16:creationId xmlns:a16="http://schemas.microsoft.com/office/drawing/2014/main" id="{9A1E1A73-B93F-4A83-4303-8EB5A7CDEE76}"/>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1" name="Isosceles Triangle 30">
                <a:extLst>
                  <a:ext uri="{FF2B5EF4-FFF2-40B4-BE49-F238E27FC236}">
                    <a16:creationId xmlns:a16="http://schemas.microsoft.com/office/drawing/2014/main" id="{D7EC72BA-6F10-5BF9-FD10-E2E6183EC8AA}"/>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32" name="Group 31">
              <a:extLst>
                <a:ext uri="{FF2B5EF4-FFF2-40B4-BE49-F238E27FC236}">
                  <a16:creationId xmlns:a16="http://schemas.microsoft.com/office/drawing/2014/main" id="{834BB6B9-6B73-3884-572B-A9793B160929}"/>
                </a:ext>
              </a:extLst>
            </p:cNvPr>
            <p:cNvGrpSpPr/>
            <p:nvPr/>
          </p:nvGrpSpPr>
          <p:grpSpPr>
            <a:xfrm>
              <a:off x="9272391" y="2919819"/>
              <a:ext cx="475084" cy="396818"/>
              <a:chOff x="3066241" y="2824634"/>
              <a:chExt cx="473093" cy="395156"/>
            </a:xfrm>
          </p:grpSpPr>
          <p:sp>
            <p:nvSpPr>
              <p:cNvPr id="33" name="Isosceles Triangle 32">
                <a:extLst>
                  <a:ext uri="{FF2B5EF4-FFF2-40B4-BE49-F238E27FC236}">
                    <a16:creationId xmlns:a16="http://schemas.microsoft.com/office/drawing/2014/main" id="{A298E479-3838-7E6E-44CF-0755336D2E27}"/>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6" name="Isosceles Triangle 35">
                <a:extLst>
                  <a:ext uri="{FF2B5EF4-FFF2-40B4-BE49-F238E27FC236}">
                    <a16:creationId xmlns:a16="http://schemas.microsoft.com/office/drawing/2014/main" id="{B87B2A90-12E5-F6E0-9B3A-DBDA7A16383D}"/>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37" name="Group 36">
              <a:extLst>
                <a:ext uri="{FF2B5EF4-FFF2-40B4-BE49-F238E27FC236}">
                  <a16:creationId xmlns:a16="http://schemas.microsoft.com/office/drawing/2014/main" id="{CD9979CC-743C-5211-87B2-564CFDAC7D33}"/>
                </a:ext>
              </a:extLst>
            </p:cNvPr>
            <p:cNvGrpSpPr/>
            <p:nvPr/>
          </p:nvGrpSpPr>
          <p:grpSpPr>
            <a:xfrm>
              <a:off x="13835852" y="2919819"/>
              <a:ext cx="475084" cy="396818"/>
              <a:chOff x="3066241" y="2824634"/>
              <a:chExt cx="473093" cy="395156"/>
            </a:xfrm>
          </p:grpSpPr>
          <p:sp>
            <p:nvSpPr>
              <p:cNvPr id="38" name="Isosceles Triangle 37">
                <a:extLst>
                  <a:ext uri="{FF2B5EF4-FFF2-40B4-BE49-F238E27FC236}">
                    <a16:creationId xmlns:a16="http://schemas.microsoft.com/office/drawing/2014/main" id="{213A785A-F10C-B219-4504-BC7009CB66DC}"/>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9" name="Isosceles Triangle 38">
                <a:extLst>
                  <a:ext uri="{FF2B5EF4-FFF2-40B4-BE49-F238E27FC236}">
                    <a16:creationId xmlns:a16="http://schemas.microsoft.com/office/drawing/2014/main" id="{43604BAB-7CF5-D04F-08CE-5508E15015E5}"/>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40" name="Group 39">
              <a:extLst>
                <a:ext uri="{FF2B5EF4-FFF2-40B4-BE49-F238E27FC236}">
                  <a16:creationId xmlns:a16="http://schemas.microsoft.com/office/drawing/2014/main" id="{B6AC454B-8C54-3D75-59AA-A20FE1B7990D}"/>
                </a:ext>
              </a:extLst>
            </p:cNvPr>
            <p:cNvGrpSpPr/>
            <p:nvPr/>
          </p:nvGrpSpPr>
          <p:grpSpPr>
            <a:xfrm>
              <a:off x="14948003" y="2919819"/>
              <a:ext cx="475084" cy="396818"/>
              <a:chOff x="3066241" y="2824634"/>
              <a:chExt cx="473093" cy="395156"/>
            </a:xfrm>
          </p:grpSpPr>
          <p:sp>
            <p:nvSpPr>
              <p:cNvPr id="41" name="Isosceles Triangle 40">
                <a:extLst>
                  <a:ext uri="{FF2B5EF4-FFF2-40B4-BE49-F238E27FC236}">
                    <a16:creationId xmlns:a16="http://schemas.microsoft.com/office/drawing/2014/main" id="{EC7CFABA-A391-9C00-F1BC-FEC80101CE62}"/>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Isosceles Triangle 47">
                <a:extLst>
                  <a:ext uri="{FF2B5EF4-FFF2-40B4-BE49-F238E27FC236}">
                    <a16:creationId xmlns:a16="http://schemas.microsoft.com/office/drawing/2014/main" id="{1B622DD9-802E-1881-A7B5-43C0B64F308B}"/>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53" name="Group 52">
              <a:extLst>
                <a:ext uri="{FF2B5EF4-FFF2-40B4-BE49-F238E27FC236}">
                  <a16:creationId xmlns:a16="http://schemas.microsoft.com/office/drawing/2014/main" id="{98759EEB-D56C-F9B1-9AC8-2A1A81190140}"/>
                </a:ext>
              </a:extLst>
            </p:cNvPr>
            <p:cNvGrpSpPr/>
            <p:nvPr/>
          </p:nvGrpSpPr>
          <p:grpSpPr>
            <a:xfrm>
              <a:off x="19469485" y="2919819"/>
              <a:ext cx="475084" cy="396818"/>
              <a:chOff x="3066241" y="2824634"/>
              <a:chExt cx="473093" cy="395156"/>
            </a:xfrm>
          </p:grpSpPr>
          <p:sp>
            <p:nvSpPr>
              <p:cNvPr id="54" name="Isosceles Triangle 53">
                <a:extLst>
                  <a:ext uri="{FF2B5EF4-FFF2-40B4-BE49-F238E27FC236}">
                    <a16:creationId xmlns:a16="http://schemas.microsoft.com/office/drawing/2014/main" id="{0D090F70-32AD-70A9-CFD0-9CDB511D8CF0}"/>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Isosceles Triangle 54">
                <a:extLst>
                  <a:ext uri="{FF2B5EF4-FFF2-40B4-BE49-F238E27FC236}">
                    <a16:creationId xmlns:a16="http://schemas.microsoft.com/office/drawing/2014/main" id="{7A169C85-506E-0AB8-1E19-F903BD3E121E}"/>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56" name="Group 55">
              <a:extLst>
                <a:ext uri="{FF2B5EF4-FFF2-40B4-BE49-F238E27FC236}">
                  <a16:creationId xmlns:a16="http://schemas.microsoft.com/office/drawing/2014/main" id="{C7B87009-ED07-849F-7A1E-69EBF3C770AD}"/>
                </a:ext>
              </a:extLst>
            </p:cNvPr>
            <p:cNvGrpSpPr/>
            <p:nvPr/>
          </p:nvGrpSpPr>
          <p:grpSpPr>
            <a:xfrm>
              <a:off x="20581636" y="2919819"/>
              <a:ext cx="475084" cy="396818"/>
              <a:chOff x="3066241" y="2824634"/>
              <a:chExt cx="473093" cy="395156"/>
            </a:xfrm>
          </p:grpSpPr>
          <p:sp>
            <p:nvSpPr>
              <p:cNvPr id="57" name="Isosceles Triangle 56">
                <a:extLst>
                  <a:ext uri="{FF2B5EF4-FFF2-40B4-BE49-F238E27FC236}">
                    <a16:creationId xmlns:a16="http://schemas.microsoft.com/office/drawing/2014/main" id="{F98818E2-3E49-603F-EBBA-9D4947A80B78}"/>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Isosceles Triangle 57">
                <a:extLst>
                  <a:ext uri="{FF2B5EF4-FFF2-40B4-BE49-F238E27FC236}">
                    <a16:creationId xmlns:a16="http://schemas.microsoft.com/office/drawing/2014/main" id="{FE590689-2985-47D0-3F4B-89B3887E4A2A}"/>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sp>
        <p:nvSpPr>
          <p:cNvPr id="27" name="Rectangle 26">
            <a:extLst>
              <a:ext uri="{FF2B5EF4-FFF2-40B4-BE49-F238E27FC236}">
                <a16:creationId xmlns:a16="http://schemas.microsoft.com/office/drawing/2014/main" id="{D18E93CA-8B88-ECF8-8BAF-B08D3B3DD164}"/>
              </a:ext>
            </a:extLst>
          </p:cNvPr>
          <p:cNvSpPr/>
          <p:nvPr/>
        </p:nvSpPr>
        <p:spPr>
          <a:xfrm rot="10800000">
            <a:off x="8165540" y="1665061"/>
            <a:ext cx="4026459" cy="3726089"/>
          </a:xfrm>
          <a:prstGeom prst="rect">
            <a:avLst/>
          </a:prstGeom>
          <a:gradFill>
            <a:gsLst>
              <a:gs pos="0">
                <a:schemeClr val="bg1"/>
              </a:gs>
              <a:gs pos="41267">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8" name="Rectangle 27">
            <a:extLst>
              <a:ext uri="{FF2B5EF4-FFF2-40B4-BE49-F238E27FC236}">
                <a16:creationId xmlns:a16="http://schemas.microsoft.com/office/drawing/2014/main" id="{1F87F741-4C31-15C3-6763-8DAE70F98C4C}"/>
              </a:ext>
            </a:extLst>
          </p:cNvPr>
          <p:cNvSpPr/>
          <p:nvPr/>
        </p:nvSpPr>
        <p:spPr>
          <a:xfrm>
            <a:off x="-1" y="1665061"/>
            <a:ext cx="4026459" cy="3726089"/>
          </a:xfrm>
          <a:prstGeom prst="rect">
            <a:avLst/>
          </a:prstGeom>
          <a:gradFill>
            <a:gsLst>
              <a:gs pos="0">
                <a:schemeClr val="bg1"/>
              </a:gs>
              <a:gs pos="41267">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3192366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5CCD97-EC75-981D-0E6F-D4D4AA886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95D4F-BF76-C783-4DF2-ACA0B4BAFB53}"/>
              </a:ext>
            </a:extLst>
          </p:cNvPr>
          <p:cNvSpPr>
            <a:spLocks noGrp="1"/>
          </p:cNvSpPr>
          <p:nvPr>
            <p:ph type="title"/>
          </p:nvPr>
        </p:nvSpPr>
        <p:spPr/>
        <p:txBody>
          <a:bodyPr/>
          <a:lstStyle/>
          <a:p>
            <a:r>
              <a:rPr lang="en-US" dirty="0"/>
              <a:t>MASLD/MASH morbidity and mortality</a:t>
            </a:r>
            <a:endParaRPr lang="en-GB" dirty="0"/>
          </a:p>
        </p:txBody>
      </p:sp>
      <p:sp>
        <p:nvSpPr>
          <p:cNvPr id="3" name="Text Placeholder 2">
            <a:extLst>
              <a:ext uri="{FF2B5EF4-FFF2-40B4-BE49-F238E27FC236}">
                <a16:creationId xmlns:a16="http://schemas.microsoft.com/office/drawing/2014/main" id="{C854A939-A7F3-E99D-3BBB-DBB0CD284476}"/>
              </a:ext>
            </a:extLst>
          </p:cNvPr>
          <p:cNvSpPr>
            <a:spLocks noGrp="1"/>
          </p:cNvSpPr>
          <p:nvPr>
            <p:ph type="body" sz="quarter" idx="13"/>
          </p:nvPr>
        </p:nvSpPr>
        <p:spPr>
          <a:xfrm>
            <a:off x="536240" y="6076800"/>
            <a:ext cx="10896000" cy="324000"/>
          </a:xfrm>
        </p:spPr>
        <p:txBody>
          <a:bodyPr/>
          <a:lstStyle/>
          <a:p>
            <a:pPr>
              <a:spcAft>
                <a:spcPts val="0"/>
              </a:spcAft>
            </a:pPr>
            <a:r>
              <a:rPr lang="en-GB" dirty="0"/>
              <a:t>*Variceal hemorrhage, ascites, or encephalopathy; </a:t>
            </a:r>
            <a:r>
              <a:rPr lang="en-GB" baseline="30000" dirty="0">
                <a:solidFill>
                  <a:schemeClr val="tx1"/>
                </a:solidFill>
              </a:rPr>
              <a:t>†</a:t>
            </a:r>
            <a:r>
              <a:rPr lang="en-GB" dirty="0"/>
              <a:t>Prospective multicenter, non-interventional registry study which included 1773 adults with MASLD followed up for 4 years;</a:t>
            </a:r>
            <a:r>
              <a:rPr lang="en-GB" baseline="30000" dirty="0"/>
              <a:t>2</a:t>
            </a:r>
            <a:r>
              <a:rPr lang="en-GB" dirty="0"/>
              <a:t> </a:t>
            </a:r>
            <a:r>
              <a:rPr lang="en-GB" baseline="30000" dirty="0">
                <a:cs typeface="Arial" panose="020B0604020202020204" pitchFamily="34" charset="0"/>
              </a:rPr>
              <a:t>‡</a:t>
            </a:r>
            <a:r>
              <a:rPr lang="en-GB" dirty="0">
                <a:cs typeface="Arial" panose="020B0604020202020204" pitchFamily="34" charset="0"/>
              </a:rPr>
              <a:t>M</a:t>
            </a:r>
            <a:r>
              <a:rPr lang="en-GB" dirty="0"/>
              <a:t>yocardial infarction, angina, ischaemic stroke, or coronary revascularization; </a:t>
            </a:r>
            <a:r>
              <a:rPr lang="en-GB" baseline="30000" dirty="0">
                <a:cs typeface="Arial" panose="020B0604020202020204" pitchFamily="34" charset="0"/>
              </a:rPr>
              <a:t>§</a:t>
            </a:r>
            <a:r>
              <a:rPr lang="en-GB" dirty="0"/>
              <a:t>Meta-analysis of 16 observational studies, which included a total of 34,043 adults followed up for a median of 6.9 years;</a:t>
            </a:r>
            <a:r>
              <a:rPr lang="en-GB" baseline="30000" dirty="0"/>
              <a:t>3</a:t>
            </a:r>
            <a:r>
              <a:rPr lang="en-GB" dirty="0"/>
              <a:t> </a:t>
            </a:r>
            <a:r>
              <a:rPr lang="el-GR" baseline="30000" dirty="0">
                <a:solidFill>
                  <a:srgbClr val="001965"/>
                </a:solidFill>
              </a:rPr>
              <a:t>¶</a:t>
            </a:r>
            <a:r>
              <a:rPr lang="en-GB" dirty="0"/>
              <a:t>Congestive heart failure, unstable angina, myocardial infarction, coronary revascularization, ischemic stroke, or cerebral hemorrhage; </a:t>
            </a:r>
            <a:r>
              <a:rPr lang="en-GB" baseline="30000" dirty="0">
                <a:solidFill>
                  <a:srgbClr val="001965"/>
                </a:solidFill>
              </a:rPr>
              <a:t>$</a:t>
            </a:r>
            <a:r>
              <a:rPr lang="en-GB" dirty="0">
                <a:solidFill>
                  <a:srgbClr val="001965"/>
                </a:solidFill>
              </a:rPr>
              <a:t>Meta-analysis of </a:t>
            </a:r>
            <a:r>
              <a:rPr lang="en-GB" dirty="0"/>
              <a:t>11 studies, which included a total of 8346 patients with T2D;</a:t>
            </a:r>
            <a:r>
              <a:rPr lang="en-GB" baseline="30000" dirty="0"/>
              <a:t>4</a:t>
            </a:r>
            <a:r>
              <a:rPr lang="en-GB" dirty="0">
                <a:solidFill>
                  <a:srgbClr val="001965"/>
                </a:solidFill>
              </a:rPr>
              <a:t> </a:t>
            </a:r>
            <a:r>
              <a:rPr lang="en-GB" baseline="30000" dirty="0">
                <a:solidFill>
                  <a:srgbClr val="001965"/>
                </a:solidFill>
              </a:rPr>
              <a:t>#</a:t>
            </a:r>
            <a:r>
              <a:rPr lang="en-GB" dirty="0">
                <a:solidFill>
                  <a:srgbClr val="001965"/>
                </a:solidFill>
              </a:rPr>
              <a:t>Retrospective analysis of claims data from </a:t>
            </a:r>
            <a:r>
              <a:rPr lang="en-GB" dirty="0"/>
              <a:t>MarketScan Research Databases;</a:t>
            </a:r>
            <a:r>
              <a:rPr lang="en-GB" baseline="30000" dirty="0"/>
              <a:t>5</a:t>
            </a:r>
            <a:r>
              <a:rPr lang="en-GB" dirty="0">
                <a:solidFill>
                  <a:srgbClr val="001965"/>
                </a:solidFill>
              </a:rPr>
              <a:t> </a:t>
            </a:r>
            <a:r>
              <a:rPr lang="en-GB" baseline="30000" dirty="0">
                <a:solidFill>
                  <a:srgbClr val="001965"/>
                </a:solidFill>
              </a:rPr>
              <a:t>¥</a:t>
            </a:r>
            <a:r>
              <a:rPr lang="en-GB" dirty="0">
                <a:solidFill>
                  <a:srgbClr val="001965"/>
                </a:solidFill>
              </a:rPr>
              <a:t>Meta-analysis of 10 studies, which included a total of 183,302 adults in middle age, 24.5% of whom had MASLD, followed up a median of 5.8 years; </a:t>
            </a:r>
            <a:r>
              <a:rPr lang="en-GB" baseline="30000" dirty="0">
                <a:solidFill>
                  <a:srgbClr val="001965"/>
                </a:solidFill>
              </a:rPr>
              <a:t>¢</a:t>
            </a:r>
            <a:r>
              <a:rPr lang="en-GB" dirty="0">
                <a:solidFill>
                  <a:srgbClr val="001965"/>
                </a:solidFill>
              </a:rPr>
              <a:t>Nationwide cohort study in Sweden of 10,568 patients with MASLD followed up for a median of 14.2 years.</a:t>
            </a:r>
            <a:br>
              <a:rPr lang="en-GB" dirty="0"/>
            </a:br>
            <a:r>
              <a:rPr lang="en-GB" dirty="0"/>
              <a:t>CVD, cardiovascular disease; GI, gastrointestinal; </a:t>
            </a:r>
            <a:r>
              <a:rPr lang="en-US" dirty="0"/>
              <a:t>HCC, hepatocellular carcinoma; MASH, metabolic dysfunction</a:t>
            </a:r>
            <a:r>
              <a:rPr lang="en-GB" dirty="0">
                <a:solidFill>
                  <a:schemeClr val="tx1"/>
                </a:solidFill>
              </a:rPr>
              <a:t>–</a:t>
            </a:r>
            <a:r>
              <a:rPr lang="en-US" dirty="0"/>
              <a:t>associated steatohepatitis; MASLD; metabolic dysfunction</a:t>
            </a:r>
            <a:r>
              <a:rPr lang="en-GB" dirty="0">
                <a:solidFill>
                  <a:schemeClr val="tx1"/>
                </a:solidFill>
              </a:rPr>
              <a:t>–</a:t>
            </a:r>
            <a:r>
              <a:rPr lang="en-US" dirty="0"/>
              <a:t>associated steatotic liver disease; T2D, type 2 diabetes. </a:t>
            </a:r>
          </a:p>
          <a:p>
            <a:pPr>
              <a:spcAft>
                <a:spcPts val="0"/>
              </a:spcAft>
            </a:pPr>
            <a:r>
              <a:rPr lang="en-US" dirty="0"/>
              <a:t>1. Lekakis V, Papatheodoridis GV. </a:t>
            </a:r>
            <a:r>
              <a:rPr lang="sv-SE" dirty="0"/>
              <a:t>Eur J Intern Med 2024;122:3</a:t>
            </a:r>
            <a:r>
              <a:rPr lang="en-US" dirty="0"/>
              <a:t>–</a:t>
            </a:r>
            <a:r>
              <a:rPr lang="sv-SE" dirty="0"/>
              <a:t>10;</a:t>
            </a:r>
            <a:r>
              <a:rPr lang="en-US" dirty="0"/>
              <a:t> 2. </a:t>
            </a:r>
            <a:r>
              <a:rPr lang="en-GB" dirty="0">
                <a:solidFill>
                  <a:schemeClr val="tx1"/>
                </a:solidFill>
              </a:rPr>
              <a:t>Sanyal AJ et al. </a:t>
            </a:r>
            <a:r>
              <a:rPr lang="sv-SE" dirty="0"/>
              <a:t>N Engl J Med 2021;385:1559</a:t>
            </a:r>
            <a:r>
              <a:rPr lang="en-US" dirty="0"/>
              <a:t>–</a:t>
            </a:r>
            <a:r>
              <a:rPr lang="sv-SE" dirty="0"/>
              <a:t>1569; </a:t>
            </a:r>
            <a:r>
              <a:rPr lang="en-GB" dirty="0">
                <a:solidFill>
                  <a:schemeClr val="tx1"/>
                </a:solidFill>
              </a:rPr>
              <a:t>3. Targer GJ et al. Hepatol 2016;65:589</a:t>
            </a:r>
            <a:r>
              <a:rPr lang="en-US" dirty="0"/>
              <a:t>–</a:t>
            </a:r>
            <a:r>
              <a:rPr lang="en-GB" dirty="0">
                <a:solidFill>
                  <a:schemeClr val="tx1"/>
                </a:solidFill>
              </a:rPr>
              <a:t>600; 4. Zhou Y-Y et al. </a:t>
            </a:r>
            <a:r>
              <a:rPr lang="sv-SE" dirty="0">
                <a:solidFill>
                  <a:schemeClr val="tx1"/>
                </a:solidFill>
              </a:rPr>
              <a:t>Eur J Gastroenterol Hepatol 2018;</a:t>
            </a:r>
            <a:r>
              <a:rPr lang="en-GB" dirty="0"/>
              <a:t>30:631–636; </a:t>
            </a:r>
            <a:br>
              <a:rPr lang="en-GB" dirty="0"/>
            </a:br>
            <a:r>
              <a:rPr lang="en-US" dirty="0"/>
              <a:t>5. </a:t>
            </a:r>
            <a:r>
              <a:rPr lang="en-GB" dirty="0">
                <a:solidFill>
                  <a:schemeClr val="tx1"/>
                </a:solidFill>
              </a:rPr>
              <a:t>Sanyal AJ et al. Curr Med Res Opin 2010;26:2183–2191; 6. </a:t>
            </a:r>
            <a:r>
              <a:rPr lang="de-DE" dirty="0">
                <a:solidFill>
                  <a:schemeClr val="tx1"/>
                </a:solidFill>
              </a:rPr>
              <a:t>Mantovani A et al Gut 2022;71:778</a:t>
            </a:r>
            <a:r>
              <a:rPr lang="en-US" dirty="0"/>
              <a:t>–</a:t>
            </a:r>
            <a:r>
              <a:rPr lang="de-DE" dirty="0">
                <a:solidFill>
                  <a:schemeClr val="tx1"/>
                </a:solidFill>
              </a:rPr>
              <a:t>788; 7. </a:t>
            </a:r>
            <a:r>
              <a:rPr lang="en-GB" dirty="0">
                <a:solidFill>
                  <a:schemeClr val="tx1"/>
                </a:solidFill>
                <a:latin typeface="Arial" panose="020B0604020202020204" pitchFamily="34" charset="0"/>
              </a:rPr>
              <a:t>Simon TG et al. Gut 2021;70:1375–1382.</a:t>
            </a:r>
          </a:p>
        </p:txBody>
      </p:sp>
      <p:grpSp>
        <p:nvGrpSpPr>
          <p:cNvPr id="61" name="Group 60">
            <a:extLst>
              <a:ext uri="{FF2B5EF4-FFF2-40B4-BE49-F238E27FC236}">
                <a16:creationId xmlns:a16="http://schemas.microsoft.com/office/drawing/2014/main" id="{1BFFBFD7-2A4D-7F3E-64C6-3CA0A5554E37}"/>
              </a:ext>
            </a:extLst>
          </p:cNvPr>
          <p:cNvGrpSpPr/>
          <p:nvPr/>
        </p:nvGrpSpPr>
        <p:grpSpPr>
          <a:xfrm>
            <a:off x="-2488173" y="1707616"/>
            <a:ext cx="21153262" cy="3636942"/>
            <a:chOff x="3941652" y="1707616"/>
            <a:chExt cx="21153262" cy="3636942"/>
          </a:xfrm>
        </p:grpSpPr>
        <p:sp>
          <p:nvSpPr>
            <p:cNvPr id="34" name="Rectangle: Rounded Corners 33">
              <a:extLst>
                <a:ext uri="{FF2B5EF4-FFF2-40B4-BE49-F238E27FC236}">
                  <a16:creationId xmlns:a16="http://schemas.microsoft.com/office/drawing/2014/main" id="{C17AB72F-00D4-5206-EAFC-35927632D969}"/>
                </a:ext>
              </a:extLst>
            </p:cNvPr>
            <p:cNvSpPr/>
            <p:nvPr/>
          </p:nvSpPr>
          <p:spPr>
            <a:xfrm>
              <a:off x="10015299" y="2774843"/>
              <a:ext cx="3600000" cy="72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Cardiovascular </a:t>
              </a:r>
              <a:b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complications </a:t>
              </a:r>
            </a:p>
          </p:txBody>
        </p:sp>
        <p:grpSp>
          <p:nvGrpSpPr>
            <p:cNvPr id="35" name="Group 34">
              <a:extLst>
                <a:ext uri="{FF2B5EF4-FFF2-40B4-BE49-F238E27FC236}">
                  <a16:creationId xmlns:a16="http://schemas.microsoft.com/office/drawing/2014/main" id="{00176829-FD64-49BB-DAA4-30DEFAF188F9}"/>
                </a:ext>
              </a:extLst>
            </p:cNvPr>
            <p:cNvGrpSpPr/>
            <p:nvPr/>
          </p:nvGrpSpPr>
          <p:grpSpPr>
            <a:xfrm>
              <a:off x="12892670" y="2845331"/>
              <a:ext cx="520262" cy="567560"/>
              <a:chOff x="9686478" y="3009475"/>
              <a:chExt cx="407136" cy="532621"/>
            </a:xfrm>
            <a:solidFill>
              <a:schemeClr val="bg1"/>
            </a:solidFill>
          </p:grpSpPr>
          <p:sp>
            <p:nvSpPr>
              <p:cNvPr id="42" name="Freeform: Shape 22">
                <a:extLst>
                  <a:ext uri="{FF2B5EF4-FFF2-40B4-BE49-F238E27FC236}">
                    <a16:creationId xmlns:a16="http://schemas.microsoft.com/office/drawing/2014/main" id="{04269C45-DC3D-E2FE-568F-38FF79F53904}"/>
                  </a:ext>
                </a:extLst>
              </p:cNvPr>
              <p:cNvSpPr/>
              <p:nvPr/>
            </p:nvSpPr>
            <p:spPr>
              <a:xfrm>
                <a:off x="9686478" y="3077521"/>
                <a:ext cx="115557" cy="147061"/>
              </a:xfrm>
              <a:custGeom>
                <a:avLst/>
                <a:gdLst>
                  <a:gd name="connsiteX0" fmla="*/ 33215 w 115557"/>
                  <a:gd name="connsiteY0" fmla="*/ 119762 h 147061"/>
                  <a:gd name="connsiteX1" fmla="*/ 41650 w 115557"/>
                  <a:gd name="connsiteY1" fmla="*/ 147061 h 147061"/>
                  <a:gd name="connsiteX2" fmla="*/ 51864 w 115557"/>
                  <a:gd name="connsiteY2" fmla="*/ 136900 h 147061"/>
                  <a:gd name="connsiteX3" fmla="*/ 46225 w 115557"/>
                  <a:gd name="connsiteY3" fmla="*/ 117842 h 147061"/>
                  <a:gd name="connsiteX4" fmla="*/ 45252 w 115557"/>
                  <a:gd name="connsiteY4" fmla="*/ 114870 h 147061"/>
                  <a:gd name="connsiteX5" fmla="*/ 27946 w 115557"/>
                  <a:gd name="connsiteY5" fmla="*/ 79472 h 147061"/>
                  <a:gd name="connsiteX6" fmla="*/ 17609 w 115557"/>
                  <a:gd name="connsiteY6" fmla="*/ 63438 h 147061"/>
                  <a:gd name="connsiteX7" fmla="*/ 17168 w 115557"/>
                  <a:gd name="connsiteY7" fmla="*/ 62906 h 147061"/>
                  <a:gd name="connsiteX8" fmla="*/ 18204 w 115557"/>
                  <a:gd name="connsiteY8" fmla="*/ 39988 h 147061"/>
                  <a:gd name="connsiteX9" fmla="*/ 25850 w 115557"/>
                  <a:gd name="connsiteY9" fmla="*/ 36081 h 147061"/>
                  <a:gd name="connsiteX10" fmla="*/ 29192 w 115557"/>
                  <a:gd name="connsiteY10" fmla="*/ 35737 h 147061"/>
                  <a:gd name="connsiteX11" fmla="*/ 38042 w 115557"/>
                  <a:gd name="connsiteY11" fmla="*/ 38398 h 147061"/>
                  <a:gd name="connsiteX12" fmla="*/ 53558 w 115557"/>
                  <a:gd name="connsiteY12" fmla="*/ 59162 h 147061"/>
                  <a:gd name="connsiteX13" fmla="*/ 62494 w 115557"/>
                  <a:gd name="connsiteY13" fmla="*/ 61248 h 147061"/>
                  <a:gd name="connsiteX14" fmla="*/ 65523 w 115557"/>
                  <a:gd name="connsiteY14" fmla="*/ 56404 h 147061"/>
                  <a:gd name="connsiteX15" fmla="*/ 66334 w 115557"/>
                  <a:gd name="connsiteY15" fmla="*/ 49539 h 147061"/>
                  <a:gd name="connsiteX16" fmla="*/ 72220 w 115557"/>
                  <a:gd name="connsiteY16" fmla="*/ 21280 h 147061"/>
                  <a:gd name="connsiteX17" fmla="*/ 94269 w 115557"/>
                  <a:gd name="connsiteY17" fmla="*/ 14944 h 147061"/>
                  <a:gd name="connsiteX18" fmla="*/ 101712 w 115557"/>
                  <a:gd name="connsiteY18" fmla="*/ 34530 h 147061"/>
                  <a:gd name="connsiteX19" fmla="*/ 100985 w 115557"/>
                  <a:gd name="connsiteY19" fmla="*/ 37878 h 147061"/>
                  <a:gd name="connsiteX20" fmla="*/ 98480 w 115557"/>
                  <a:gd name="connsiteY20" fmla="*/ 54003 h 147061"/>
                  <a:gd name="connsiteX21" fmla="*/ 96806 w 115557"/>
                  <a:gd name="connsiteY21" fmla="*/ 93521 h 147061"/>
                  <a:gd name="connsiteX22" fmla="*/ 96878 w 115557"/>
                  <a:gd name="connsiteY22" fmla="*/ 96454 h 147061"/>
                  <a:gd name="connsiteX23" fmla="*/ 97676 w 115557"/>
                  <a:gd name="connsiteY23" fmla="*/ 108056 h 147061"/>
                  <a:gd name="connsiteX24" fmla="*/ 100038 w 115557"/>
                  <a:gd name="connsiteY24" fmla="*/ 117141 h 147061"/>
                  <a:gd name="connsiteX25" fmla="*/ 100109 w 115557"/>
                  <a:gd name="connsiteY25" fmla="*/ 117141 h 147061"/>
                  <a:gd name="connsiteX26" fmla="*/ 113139 w 115557"/>
                  <a:gd name="connsiteY26" fmla="*/ 115590 h 147061"/>
                  <a:gd name="connsiteX27" fmla="*/ 110375 w 115557"/>
                  <a:gd name="connsiteY27" fmla="*/ 105376 h 147061"/>
                  <a:gd name="connsiteX28" fmla="*/ 109849 w 115557"/>
                  <a:gd name="connsiteY28" fmla="*/ 96292 h 147061"/>
                  <a:gd name="connsiteX29" fmla="*/ 109771 w 115557"/>
                  <a:gd name="connsiteY29" fmla="*/ 92859 h 147061"/>
                  <a:gd name="connsiteX30" fmla="*/ 111328 w 115557"/>
                  <a:gd name="connsiteY30" fmla="*/ 55801 h 147061"/>
                  <a:gd name="connsiteX31" fmla="*/ 114119 w 115557"/>
                  <a:gd name="connsiteY31" fmla="*/ 38359 h 147061"/>
                  <a:gd name="connsiteX32" fmla="*/ 95287 w 115557"/>
                  <a:gd name="connsiteY32" fmla="*/ 1432 h 147061"/>
                  <a:gd name="connsiteX33" fmla="*/ 92705 w 115557"/>
                  <a:gd name="connsiteY33" fmla="*/ 723 h 147061"/>
                  <a:gd name="connsiteX34" fmla="*/ 61773 w 115557"/>
                  <a:gd name="connsiteY34" fmla="*/ 13577 h 147061"/>
                  <a:gd name="connsiteX35" fmla="*/ 55024 w 115557"/>
                  <a:gd name="connsiteY35" fmla="*/ 37418 h 147061"/>
                  <a:gd name="connsiteX36" fmla="*/ 54907 w 115557"/>
                  <a:gd name="connsiteY36" fmla="*/ 37418 h 147061"/>
                  <a:gd name="connsiteX37" fmla="*/ 46270 w 115557"/>
                  <a:gd name="connsiteY37" fmla="*/ 28236 h 147061"/>
                  <a:gd name="connsiteX38" fmla="*/ 31631 w 115557"/>
                  <a:gd name="connsiteY38" fmla="*/ 22772 h 147061"/>
                  <a:gd name="connsiteX39" fmla="*/ 97 w 115557"/>
                  <a:gd name="connsiteY39" fmla="*/ 49561 h 147061"/>
                  <a:gd name="connsiteX40" fmla="*/ 7363 w 115557"/>
                  <a:gd name="connsiteY40" fmla="*/ 71342 h 147061"/>
                  <a:gd name="connsiteX41" fmla="*/ 16915 w 115557"/>
                  <a:gd name="connsiteY41" fmla="*/ 86227 h 147061"/>
                  <a:gd name="connsiteX42" fmla="*/ 32754 w 115557"/>
                  <a:gd name="connsiteY42" fmla="*/ 118400 h 147061"/>
                  <a:gd name="connsiteX43" fmla="*/ 33215 w 115557"/>
                  <a:gd name="connsiteY43" fmla="*/ 119762 h 14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557" h="147061">
                    <a:moveTo>
                      <a:pt x="33215" y="119762"/>
                    </a:moveTo>
                    <a:cubicBezTo>
                      <a:pt x="34149" y="123422"/>
                      <a:pt x="36933" y="133850"/>
                      <a:pt x="41650" y="147061"/>
                    </a:cubicBezTo>
                    <a:cubicBezTo>
                      <a:pt x="44814" y="143440"/>
                      <a:pt x="48227" y="140045"/>
                      <a:pt x="51864" y="136900"/>
                    </a:cubicBezTo>
                    <a:cubicBezTo>
                      <a:pt x="48321" y="126316"/>
                      <a:pt x="46803" y="120242"/>
                      <a:pt x="46225" y="117842"/>
                    </a:cubicBezTo>
                    <a:cubicBezTo>
                      <a:pt x="45984" y="116825"/>
                      <a:pt x="45659" y="115831"/>
                      <a:pt x="45252" y="114870"/>
                    </a:cubicBezTo>
                    <a:cubicBezTo>
                      <a:pt x="40446" y="102624"/>
                      <a:pt x="34659" y="90786"/>
                      <a:pt x="27946" y="79472"/>
                    </a:cubicBezTo>
                    <a:cubicBezTo>
                      <a:pt x="21379" y="68759"/>
                      <a:pt x="18524" y="64691"/>
                      <a:pt x="17609" y="63438"/>
                    </a:cubicBezTo>
                    <a:cubicBezTo>
                      <a:pt x="17466" y="63257"/>
                      <a:pt x="17323" y="63075"/>
                      <a:pt x="17168" y="62906"/>
                    </a:cubicBezTo>
                    <a:cubicBezTo>
                      <a:pt x="11125" y="56291"/>
                      <a:pt x="11589" y="46031"/>
                      <a:pt x="18204" y="39988"/>
                    </a:cubicBezTo>
                    <a:cubicBezTo>
                      <a:pt x="20356" y="38023"/>
                      <a:pt x="22997" y="36673"/>
                      <a:pt x="25850" y="36081"/>
                    </a:cubicBezTo>
                    <a:cubicBezTo>
                      <a:pt x="26950" y="35855"/>
                      <a:pt x="28069" y="35740"/>
                      <a:pt x="29192" y="35737"/>
                    </a:cubicBezTo>
                    <a:cubicBezTo>
                      <a:pt x="32339" y="35740"/>
                      <a:pt x="35416" y="36665"/>
                      <a:pt x="38042" y="38398"/>
                    </a:cubicBezTo>
                    <a:cubicBezTo>
                      <a:pt x="40638" y="40072"/>
                      <a:pt x="42461" y="41285"/>
                      <a:pt x="53558" y="59162"/>
                    </a:cubicBezTo>
                    <a:cubicBezTo>
                      <a:pt x="55449" y="62206"/>
                      <a:pt x="59450" y="63140"/>
                      <a:pt x="62494" y="61248"/>
                    </a:cubicBezTo>
                    <a:cubicBezTo>
                      <a:pt x="64198" y="60189"/>
                      <a:pt x="65317" y="58400"/>
                      <a:pt x="65523" y="56404"/>
                    </a:cubicBezTo>
                    <a:cubicBezTo>
                      <a:pt x="65757" y="54127"/>
                      <a:pt x="66023" y="51862"/>
                      <a:pt x="66334" y="49539"/>
                    </a:cubicBezTo>
                    <a:cubicBezTo>
                      <a:pt x="69365" y="27743"/>
                      <a:pt x="70714" y="23778"/>
                      <a:pt x="72220" y="21280"/>
                    </a:cubicBezTo>
                    <a:cubicBezTo>
                      <a:pt x="76559" y="13441"/>
                      <a:pt x="86431" y="10605"/>
                      <a:pt x="94269" y="14944"/>
                    </a:cubicBezTo>
                    <a:cubicBezTo>
                      <a:pt x="101199" y="18780"/>
                      <a:pt x="104345" y="27060"/>
                      <a:pt x="101712" y="34530"/>
                    </a:cubicBezTo>
                    <a:cubicBezTo>
                      <a:pt x="101634" y="34757"/>
                      <a:pt x="101225" y="36561"/>
                      <a:pt x="100985" y="37878"/>
                    </a:cubicBezTo>
                    <a:cubicBezTo>
                      <a:pt x="100466" y="40682"/>
                      <a:pt x="99642" y="45665"/>
                      <a:pt x="98480" y="54003"/>
                    </a:cubicBezTo>
                    <a:cubicBezTo>
                      <a:pt x="96853" y="67109"/>
                      <a:pt x="96293" y="80325"/>
                      <a:pt x="96806" y="93521"/>
                    </a:cubicBezTo>
                    <a:cubicBezTo>
                      <a:pt x="96845" y="94248"/>
                      <a:pt x="96858" y="95273"/>
                      <a:pt x="96878" y="96454"/>
                    </a:cubicBezTo>
                    <a:cubicBezTo>
                      <a:pt x="96805" y="100337"/>
                      <a:pt x="97072" y="104219"/>
                      <a:pt x="97676" y="108056"/>
                    </a:cubicBezTo>
                    <a:cubicBezTo>
                      <a:pt x="98072" y="109919"/>
                      <a:pt x="98805" y="113001"/>
                      <a:pt x="100038" y="117141"/>
                    </a:cubicBezTo>
                    <a:lnTo>
                      <a:pt x="100109" y="117141"/>
                    </a:lnTo>
                    <a:cubicBezTo>
                      <a:pt x="105067" y="116440"/>
                      <a:pt x="109375" y="115947"/>
                      <a:pt x="113139" y="115590"/>
                    </a:cubicBezTo>
                    <a:cubicBezTo>
                      <a:pt x="111653" y="110853"/>
                      <a:pt x="110790" y="107329"/>
                      <a:pt x="110375" y="105376"/>
                    </a:cubicBezTo>
                    <a:cubicBezTo>
                      <a:pt x="109975" y="102365"/>
                      <a:pt x="109800" y="99329"/>
                      <a:pt x="109849" y="96292"/>
                    </a:cubicBezTo>
                    <a:cubicBezTo>
                      <a:pt x="109849" y="94916"/>
                      <a:pt x="109849" y="93696"/>
                      <a:pt x="109771" y="92859"/>
                    </a:cubicBezTo>
                    <a:cubicBezTo>
                      <a:pt x="109286" y="80485"/>
                      <a:pt x="109807" y="68091"/>
                      <a:pt x="111328" y="55801"/>
                    </a:cubicBezTo>
                    <a:cubicBezTo>
                      <a:pt x="112892" y="44569"/>
                      <a:pt x="113794" y="39871"/>
                      <a:pt x="114119" y="38359"/>
                    </a:cubicBezTo>
                    <a:cubicBezTo>
                      <a:pt x="119115" y="22961"/>
                      <a:pt x="110684" y="6429"/>
                      <a:pt x="95287" y="1432"/>
                    </a:cubicBezTo>
                    <a:cubicBezTo>
                      <a:pt x="94438" y="1156"/>
                      <a:pt x="93576" y="920"/>
                      <a:pt x="92705" y="723"/>
                    </a:cubicBezTo>
                    <a:cubicBezTo>
                      <a:pt x="80710" y="-2007"/>
                      <a:pt x="68300" y="3150"/>
                      <a:pt x="61773" y="13577"/>
                    </a:cubicBezTo>
                    <a:cubicBezTo>
                      <a:pt x="58995" y="17873"/>
                      <a:pt x="57470" y="21689"/>
                      <a:pt x="55024" y="37418"/>
                    </a:cubicBezTo>
                    <a:cubicBezTo>
                      <a:pt x="55024" y="37502"/>
                      <a:pt x="54953" y="37515"/>
                      <a:pt x="54907" y="37418"/>
                    </a:cubicBezTo>
                    <a:cubicBezTo>
                      <a:pt x="52619" y="33850"/>
                      <a:pt x="49691" y="30737"/>
                      <a:pt x="46270" y="28236"/>
                    </a:cubicBezTo>
                    <a:cubicBezTo>
                      <a:pt x="41981" y="25112"/>
                      <a:pt x="36919" y="23223"/>
                      <a:pt x="31631" y="22772"/>
                    </a:cubicBezTo>
                    <a:cubicBezTo>
                      <a:pt x="15526" y="21461"/>
                      <a:pt x="1407" y="33456"/>
                      <a:pt x="97" y="49561"/>
                    </a:cubicBezTo>
                    <a:cubicBezTo>
                      <a:pt x="-550" y="57508"/>
                      <a:pt x="2074" y="65375"/>
                      <a:pt x="7363" y="71342"/>
                    </a:cubicBezTo>
                    <a:cubicBezTo>
                      <a:pt x="8239" y="72562"/>
                      <a:pt x="10919" y="76436"/>
                      <a:pt x="16915" y="86227"/>
                    </a:cubicBezTo>
                    <a:cubicBezTo>
                      <a:pt x="23011" y="96530"/>
                      <a:pt x="28307" y="107285"/>
                      <a:pt x="32754" y="118400"/>
                    </a:cubicBezTo>
                    <a:cubicBezTo>
                      <a:pt x="32884" y="118893"/>
                      <a:pt x="33176" y="119665"/>
                      <a:pt x="33215" y="119762"/>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3" name="Freeform: Shape 23">
                <a:extLst>
                  <a:ext uri="{FF2B5EF4-FFF2-40B4-BE49-F238E27FC236}">
                    <a16:creationId xmlns:a16="http://schemas.microsoft.com/office/drawing/2014/main" id="{B6C02F59-F849-C994-ED60-7144A85198BA}"/>
                  </a:ext>
                </a:extLst>
              </p:cNvPr>
              <p:cNvSpPr/>
              <p:nvPr/>
            </p:nvSpPr>
            <p:spPr>
              <a:xfrm>
                <a:off x="9703486" y="3009475"/>
                <a:ext cx="390128" cy="532621"/>
              </a:xfrm>
              <a:custGeom>
                <a:avLst/>
                <a:gdLst>
                  <a:gd name="connsiteX0" fmla="*/ 376188 w 390128"/>
                  <a:gd name="connsiteY0" fmla="*/ 289613 h 532621"/>
                  <a:gd name="connsiteX1" fmla="*/ 319416 w 390128"/>
                  <a:gd name="connsiteY1" fmla="*/ 184765 h 532621"/>
                  <a:gd name="connsiteX2" fmla="*/ 305309 w 390128"/>
                  <a:gd name="connsiteY2" fmla="*/ 173734 h 532621"/>
                  <a:gd name="connsiteX3" fmla="*/ 294505 w 390128"/>
                  <a:gd name="connsiteY3" fmla="*/ 182169 h 532621"/>
                  <a:gd name="connsiteX4" fmla="*/ 310241 w 390128"/>
                  <a:gd name="connsiteY4" fmla="*/ 193908 h 532621"/>
                  <a:gd name="connsiteX5" fmla="*/ 363787 w 390128"/>
                  <a:gd name="connsiteY5" fmla="*/ 293442 h 532621"/>
                  <a:gd name="connsiteX6" fmla="*/ 374358 w 390128"/>
                  <a:gd name="connsiteY6" fmla="*/ 424252 h 532621"/>
                  <a:gd name="connsiteX7" fmla="*/ 334957 w 390128"/>
                  <a:gd name="connsiteY7" fmla="*/ 505169 h 532621"/>
                  <a:gd name="connsiteX8" fmla="*/ 218040 w 390128"/>
                  <a:gd name="connsiteY8" fmla="*/ 515986 h 532621"/>
                  <a:gd name="connsiteX9" fmla="*/ 101330 w 390128"/>
                  <a:gd name="connsiteY9" fmla="*/ 463166 h 532621"/>
                  <a:gd name="connsiteX10" fmla="*/ 73142 w 390128"/>
                  <a:gd name="connsiteY10" fmla="*/ 439988 h 532621"/>
                  <a:gd name="connsiteX11" fmla="*/ 36155 w 390128"/>
                  <a:gd name="connsiteY11" fmla="*/ 394494 h 532621"/>
                  <a:gd name="connsiteX12" fmla="*/ 13048 w 390128"/>
                  <a:gd name="connsiteY12" fmla="*/ 315043 h 532621"/>
                  <a:gd name="connsiteX13" fmla="*/ 42858 w 390128"/>
                  <a:gd name="connsiteY13" fmla="*/ 233562 h 532621"/>
                  <a:gd name="connsiteX14" fmla="*/ 86704 w 390128"/>
                  <a:gd name="connsiteY14" fmla="*/ 210883 h 532621"/>
                  <a:gd name="connsiteX15" fmla="*/ 111193 w 390128"/>
                  <a:gd name="connsiteY15" fmla="*/ 208696 h 532621"/>
                  <a:gd name="connsiteX16" fmla="*/ 117578 w 390128"/>
                  <a:gd name="connsiteY16" fmla="*/ 207463 h 532621"/>
                  <a:gd name="connsiteX17" fmla="*/ 120485 w 390128"/>
                  <a:gd name="connsiteY17" fmla="*/ 204985 h 532621"/>
                  <a:gd name="connsiteX18" fmla="*/ 120544 w 390128"/>
                  <a:gd name="connsiteY18" fmla="*/ 201740 h 532621"/>
                  <a:gd name="connsiteX19" fmla="*/ 120660 w 390128"/>
                  <a:gd name="connsiteY19" fmla="*/ 189950 h 532621"/>
                  <a:gd name="connsiteX20" fmla="*/ 126500 w 390128"/>
                  <a:gd name="connsiteY20" fmla="*/ 131978 h 532621"/>
                  <a:gd name="connsiteX21" fmla="*/ 155272 w 390128"/>
                  <a:gd name="connsiteY21" fmla="*/ 80164 h 532621"/>
                  <a:gd name="connsiteX22" fmla="*/ 157868 w 390128"/>
                  <a:gd name="connsiteY22" fmla="*/ 77477 h 532621"/>
                  <a:gd name="connsiteX23" fmla="*/ 156856 w 390128"/>
                  <a:gd name="connsiteY23" fmla="*/ 73902 h 532621"/>
                  <a:gd name="connsiteX24" fmla="*/ 153650 w 390128"/>
                  <a:gd name="connsiteY24" fmla="*/ 61073 h 532621"/>
                  <a:gd name="connsiteX25" fmla="*/ 149757 w 390128"/>
                  <a:gd name="connsiteY25" fmla="*/ 34313 h 532621"/>
                  <a:gd name="connsiteX26" fmla="*/ 161442 w 390128"/>
                  <a:gd name="connsiteY26" fmla="*/ 27037 h 532621"/>
                  <a:gd name="connsiteX27" fmla="*/ 168970 w 390128"/>
                  <a:gd name="connsiteY27" fmla="*/ 36532 h 532621"/>
                  <a:gd name="connsiteX28" fmla="*/ 169016 w 390128"/>
                  <a:gd name="connsiteY28" fmla="*/ 37265 h 532621"/>
                  <a:gd name="connsiteX29" fmla="*/ 172578 w 390128"/>
                  <a:gd name="connsiteY29" fmla="*/ 56330 h 532621"/>
                  <a:gd name="connsiteX30" fmla="*/ 174272 w 390128"/>
                  <a:gd name="connsiteY30" fmla="*/ 64331 h 532621"/>
                  <a:gd name="connsiteX31" fmla="*/ 181676 w 390128"/>
                  <a:gd name="connsiteY31" fmla="*/ 60859 h 532621"/>
                  <a:gd name="connsiteX32" fmla="*/ 183142 w 390128"/>
                  <a:gd name="connsiteY32" fmla="*/ 60243 h 532621"/>
                  <a:gd name="connsiteX33" fmla="*/ 188333 w 390128"/>
                  <a:gd name="connsiteY33" fmla="*/ 58049 h 532621"/>
                  <a:gd name="connsiteX34" fmla="*/ 188165 w 390128"/>
                  <a:gd name="connsiteY34" fmla="*/ 53578 h 532621"/>
                  <a:gd name="connsiteX35" fmla="*/ 188015 w 390128"/>
                  <a:gd name="connsiteY35" fmla="*/ 45240 h 532621"/>
                  <a:gd name="connsiteX36" fmla="*/ 189962 w 390128"/>
                  <a:gd name="connsiteY36" fmla="*/ 18272 h 532621"/>
                  <a:gd name="connsiteX37" fmla="*/ 202950 w 390128"/>
                  <a:gd name="connsiteY37" fmla="*/ 13714 h 532621"/>
                  <a:gd name="connsiteX38" fmla="*/ 208241 w 390128"/>
                  <a:gd name="connsiteY38" fmla="*/ 24579 h 532621"/>
                  <a:gd name="connsiteX39" fmla="*/ 208125 w 390128"/>
                  <a:gd name="connsiteY39" fmla="*/ 25267 h 532621"/>
                  <a:gd name="connsiteX40" fmla="*/ 207476 w 390128"/>
                  <a:gd name="connsiteY40" fmla="*/ 45383 h 532621"/>
                  <a:gd name="connsiteX41" fmla="*/ 207508 w 390128"/>
                  <a:gd name="connsiteY41" fmla="*/ 47232 h 532621"/>
                  <a:gd name="connsiteX42" fmla="*/ 207878 w 390128"/>
                  <a:gd name="connsiteY42" fmla="*/ 54169 h 532621"/>
                  <a:gd name="connsiteX43" fmla="*/ 220395 w 390128"/>
                  <a:gd name="connsiteY43" fmla="*/ 55110 h 532621"/>
                  <a:gd name="connsiteX44" fmla="*/ 222251 w 390128"/>
                  <a:gd name="connsiteY44" fmla="*/ 47842 h 532621"/>
                  <a:gd name="connsiteX45" fmla="*/ 223743 w 390128"/>
                  <a:gd name="connsiteY45" fmla="*/ 42249 h 532621"/>
                  <a:gd name="connsiteX46" fmla="*/ 233211 w 390128"/>
                  <a:gd name="connsiteY46" fmla="*/ 16909 h 532621"/>
                  <a:gd name="connsiteX47" fmla="*/ 246959 w 390128"/>
                  <a:gd name="connsiteY47" fmla="*/ 16236 h 532621"/>
                  <a:gd name="connsiteX48" fmla="*/ 248966 w 390128"/>
                  <a:gd name="connsiteY48" fmla="*/ 28109 h 532621"/>
                  <a:gd name="connsiteX49" fmla="*/ 248654 w 390128"/>
                  <a:gd name="connsiteY49" fmla="*/ 28758 h 532621"/>
                  <a:gd name="connsiteX50" fmla="*/ 242386 w 390128"/>
                  <a:gd name="connsiteY50" fmla="*/ 47855 h 532621"/>
                  <a:gd name="connsiteX51" fmla="*/ 239752 w 390128"/>
                  <a:gd name="connsiteY51" fmla="*/ 57673 h 532621"/>
                  <a:gd name="connsiteX52" fmla="*/ 238713 w 390128"/>
                  <a:gd name="connsiteY52" fmla="*/ 62014 h 532621"/>
                  <a:gd name="connsiteX53" fmla="*/ 242393 w 390128"/>
                  <a:gd name="connsiteY53" fmla="*/ 64538 h 532621"/>
                  <a:gd name="connsiteX54" fmla="*/ 249706 w 390128"/>
                  <a:gd name="connsiteY54" fmla="*/ 70521 h 532621"/>
                  <a:gd name="connsiteX55" fmla="*/ 261288 w 390128"/>
                  <a:gd name="connsiteY55" fmla="*/ 63708 h 532621"/>
                  <a:gd name="connsiteX56" fmla="*/ 253424 w 390128"/>
                  <a:gd name="connsiteY56" fmla="*/ 56570 h 532621"/>
                  <a:gd name="connsiteX57" fmla="*/ 254812 w 390128"/>
                  <a:gd name="connsiteY57" fmla="*/ 51619 h 532621"/>
                  <a:gd name="connsiteX58" fmla="*/ 260542 w 390128"/>
                  <a:gd name="connsiteY58" fmla="*/ 34008 h 532621"/>
                  <a:gd name="connsiteX59" fmla="*/ 251005 w 390128"/>
                  <a:gd name="connsiteY59" fmla="*/ 3338 h 532621"/>
                  <a:gd name="connsiteX60" fmla="*/ 223594 w 390128"/>
                  <a:gd name="connsiteY60" fmla="*/ 8208 h 532621"/>
                  <a:gd name="connsiteX61" fmla="*/ 219753 w 390128"/>
                  <a:gd name="connsiteY61" fmla="*/ 13951 h 532621"/>
                  <a:gd name="connsiteX62" fmla="*/ 189808 w 390128"/>
                  <a:gd name="connsiteY62" fmla="*/ 1812 h 532621"/>
                  <a:gd name="connsiteX63" fmla="*/ 175927 w 390128"/>
                  <a:gd name="connsiteY63" fmla="*/ 21160 h 532621"/>
                  <a:gd name="connsiteX64" fmla="*/ 143834 w 390128"/>
                  <a:gd name="connsiteY64" fmla="*/ 19883 h 532621"/>
                  <a:gd name="connsiteX65" fmla="*/ 137136 w 390128"/>
                  <a:gd name="connsiteY65" fmla="*/ 31360 h 532621"/>
                  <a:gd name="connsiteX66" fmla="*/ 141029 w 390128"/>
                  <a:gd name="connsiteY66" fmla="*/ 63805 h 532621"/>
                  <a:gd name="connsiteX67" fmla="*/ 143462 w 390128"/>
                  <a:gd name="connsiteY67" fmla="*/ 73908 h 532621"/>
                  <a:gd name="connsiteX68" fmla="*/ 114061 w 390128"/>
                  <a:gd name="connsiteY68" fmla="*/ 128577 h 532621"/>
                  <a:gd name="connsiteX69" fmla="*/ 107786 w 390128"/>
                  <a:gd name="connsiteY69" fmla="*/ 189885 h 532621"/>
                  <a:gd name="connsiteX70" fmla="*/ 107741 w 390128"/>
                  <a:gd name="connsiteY70" fmla="*/ 195848 h 532621"/>
                  <a:gd name="connsiteX71" fmla="*/ 84984 w 390128"/>
                  <a:gd name="connsiteY71" fmla="*/ 198067 h 532621"/>
                  <a:gd name="connsiteX72" fmla="*/ 33112 w 390128"/>
                  <a:gd name="connsiteY72" fmla="*/ 225146 h 532621"/>
                  <a:gd name="connsiteX73" fmla="*/ 187 w 390128"/>
                  <a:gd name="connsiteY73" fmla="*/ 314537 h 532621"/>
                  <a:gd name="connsiteX74" fmla="*/ 25701 w 390128"/>
                  <a:gd name="connsiteY74" fmla="*/ 402144 h 532621"/>
                  <a:gd name="connsiteX75" fmla="*/ 53480 w 390128"/>
                  <a:gd name="connsiteY75" fmla="*/ 437541 h 532621"/>
                  <a:gd name="connsiteX76" fmla="*/ 64148 w 390128"/>
                  <a:gd name="connsiteY76" fmla="*/ 449325 h 532621"/>
                  <a:gd name="connsiteX77" fmla="*/ 93511 w 390128"/>
                  <a:gd name="connsiteY77" fmla="*/ 473522 h 532621"/>
                  <a:gd name="connsiteX78" fmla="*/ 215561 w 390128"/>
                  <a:gd name="connsiteY78" fmla="*/ 528724 h 532621"/>
                  <a:gd name="connsiteX79" fmla="*/ 259530 w 390128"/>
                  <a:gd name="connsiteY79" fmla="*/ 532617 h 532621"/>
                  <a:gd name="connsiteX80" fmla="*/ 342283 w 390128"/>
                  <a:gd name="connsiteY80" fmla="*/ 515869 h 532621"/>
                  <a:gd name="connsiteX81" fmla="*/ 387238 w 390128"/>
                  <a:gd name="connsiteY81" fmla="*/ 425900 h 532621"/>
                  <a:gd name="connsiteX82" fmla="*/ 376188 w 390128"/>
                  <a:gd name="connsiteY82" fmla="*/ 289613 h 53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128" h="532621">
                    <a:moveTo>
                      <a:pt x="376188" y="289613"/>
                    </a:moveTo>
                    <a:cubicBezTo>
                      <a:pt x="360498" y="238883"/>
                      <a:pt x="333043" y="198392"/>
                      <a:pt x="319416" y="184765"/>
                    </a:cubicBezTo>
                    <a:cubicBezTo>
                      <a:pt x="315072" y="180651"/>
                      <a:pt x="310349" y="176958"/>
                      <a:pt x="305309" y="173734"/>
                    </a:cubicBezTo>
                    <a:cubicBezTo>
                      <a:pt x="301714" y="176286"/>
                      <a:pt x="298113" y="179098"/>
                      <a:pt x="294505" y="182169"/>
                    </a:cubicBezTo>
                    <a:cubicBezTo>
                      <a:pt x="300142" y="185528"/>
                      <a:pt x="305416" y="189461"/>
                      <a:pt x="310241" y="193908"/>
                    </a:cubicBezTo>
                    <a:cubicBezTo>
                      <a:pt x="320999" y="204667"/>
                      <a:pt x="348233" y="243146"/>
                      <a:pt x="363787" y="293442"/>
                    </a:cubicBezTo>
                    <a:cubicBezTo>
                      <a:pt x="376711" y="335771"/>
                      <a:pt x="380317" y="380396"/>
                      <a:pt x="374358" y="424252"/>
                    </a:cubicBezTo>
                    <a:cubicBezTo>
                      <a:pt x="370763" y="452154"/>
                      <a:pt x="353146" y="492723"/>
                      <a:pt x="334957" y="505169"/>
                    </a:cubicBezTo>
                    <a:cubicBezTo>
                      <a:pt x="315640" y="518380"/>
                      <a:pt x="257739" y="523734"/>
                      <a:pt x="218040" y="515986"/>
                    </a:cubicBezTo>
                    <a:cubicBezTo>
                      <a:pt x="175992" y="506373"/>
                      <a:pt x="136303" y="488411"/>
                      <a:pt x="101330" y="463166"/>
                    </a:cubicBezTo>
                    <a:cubicBezTo>
                      <a:pt x="91517" y="455961"/>
                      <a:pt x="82107" y="448223"/>
                      <a:pt x="73142" y="439988"/>
                    </a:cubicBezTo>
                    <a:cubicBezTo>
                      <a:pt x="59812" y="425665"/>
                      <a:pt x="47455" y="410467"/>
                      <a:pt x="36155" y="394494"/>
                    </a:cubicBezTo>
                    <a:cubicBezTo>
                      <a:pt x="19705" y="371378"/>
                      <a:pt x="11561" y="343376"/>
                      <a:pt x="13048" y="315043"/>
                    </a:cubicBezTo>
                    <a:cubicBezTo>
                      <a:pt x="14891" y="271042"/>
                      <a:pt x="30944" y="247461"/>
                      <a:pt x="42858" y="233562"/>
                    </a:cubicBezTo>
                    <a:cubicBezTo>
                      <a:pt x="55187" y="219208"/>
                      <a:pt x="65407" y="213907"/>
                      <a:pt x="86704" y="210883"/>
                    </a:cubicBezTo>
                    <a:cubicBezTo>
                      <a:pt x="94815" y="209657"/>
                      <a:pt x="102993" y="208927"/>
                      <a:pt x="111193" y="208696"/>
                    </a:cubicBezTo>
                    <a:cubicBezTo>
                      <a:pt x="113401" y="209176"/>
                      <a:pt x="115708" y="208731"/>
                      <a:pt x="117578" y="207463"/>
                    </a:cubicBezTo>
                    <a:lnTo>
                      <a:pt x="120485" y="204985"/>
                    </a:lnTo>
                    <a:lnTo>
                      <a:pt x="120544" y="201740"/>
                    </a:lnTo>
                    <a:cubicBezTo>
                      <a:pt x="120608" y="197736"/>
                      <a:pt x="120634" y="193817"/>
                      <a:pt x="120660" y="189950"/>
                    </a:cubicBezTo>
                    <a:cubicBezTo>
                      <a:pt x="119950" y="170450"/>
                      <a:pt x="121915" y="150944"/>
                      <a:pt x="126500" y="131978"/>
                    </a:cubicBezTo>
                    <a:cubicBezTo>
                      <a:pt x="131622" y="112578"/>
                      <a:pt x="141512" y="94767"/>
                      <a:pt x="155272" y="80164"/>
                    </a:cubicBezTo>
                    <a:lnTo>
                      <a:pt x="157868" y="77477"/>
                    </a:lnTo>
                    <a:lnTo>
                      <a:pt x="156856" y="73902"/>
                    </a:lnTo>
                    <a:cubicBezTo>
                      <a:pt x="155603" y="69476"/>
                      <a:pt x="154526" y="65161"/>
                      <a:pt x="153650" y="61073"/>
                    </a:cubicBezTo>
                    <a:cubicBezTo>
                      <a:pt x="148790" y="38297"/>
                      <a:pt x="149264" y="36272"/>
                      <a:pt x="149757" y="34313"/>
                    </a:cubicBezTo>
                    <a:cubicBezTo>
                      <a:pt x="150975" y="29077"/>
                      <a:pt x="156206" y="25819"/>
                      <a:pt x="161442" y="27037"/>
                    </a:cubicBezTo>
                    <a:cubicBezTo>
                      <a:pt x="165856" y="28064"/>
                      <a:pt x="168977" y="32001"/>
                      <a:pt x="168970" y="36532"/>
                    </a:cubicBezTo>
                    <a:lnTo>
                      <a:pt x="169016" y="37265"/>
                    </a:lnTo>
                    <a:cubicBezTo>
                      <a:pt x="169185" y="38758"/>
                      <a:pt x="169879" y="43585"/>
                      <a:pt x="172578" y="56330"/>
                    </a:cubicBezTo>
                    <a:lnTo>
                      <a:pt x="174272" y="64331"/>
                    </a:lnTo>
                    <a:lnTo>
                      <a:pt x="181676" y="60859"/>
                    </a:lnTo>
                    <a:cubicBezTo>
                      <a:pt x="182156" y="60632"/>
                      <a:pt x="182649" y="60437"/>
                      <a:pt x="183142" y="60243"/>
                    </a:cubicBezTo>
                    <a:lnTo>
                      <a:pt x="188333" y="58049"/>
                    </a:lnTo>
                    <a:lnTo>
                      <a:pt x="188165" y="53578"/>
                    </a:lnTo>
                    <a:cubicBezTo>
                      <a:pt x="188067" y="50827"/>
                      <a:pt x="187996" y="48050"/>
                      <a:pt x="188015" y="45240"/>
                    </a:cubicBezTo>
                    <a:cubicBezTo>
                      <a:pt x="188165" y="21958"/>
                      <a:pt x="189073" y="20089"/>
                      <a:pt x="189962" y="18272"/>
                    </a:cubicBezTo>
                    <a:cubicBezTo>
                      <a:pt x="192290" y="13427"/>
                      <a:pt x="198105" y="11386"/>
                      <a:pt x="202950" y="13714"/>
                    </a:cubicBezTo>
                    <a:cubicBezTo>
                      <a:pt x="207021" y="15669"/>
                      <a:pt x="209212" y="20169"/>
                      <a:pt x="208241" y="24579"/>
                    </a:cubicBezTo>
                    <a:lnTo>
                      <a:pt x="208125" y="25267"/>
                    </a:lnTo>
                    <a:cubicBezTo>
                      <a:pt x="207969" y="26753"/>
                      <a:pt x="207579" y="31691"/>
                      <a:pt x="207476" y="45383"/>
                    </a:cubicBezTo>
                    <a:cubicBezTo>
                      <a:pt x="207476" y="46032"/>
                      <a:pt x="207476" y="46616"/>
                      <a:pt x="207508" y="47232"/>
                    </a:cubicBezTo>
                    <a:lnTo>
                      <a:pt x="207878" y="54169"/>
                    </a:lnTo>
                    <a:lnTo>
                      <a:pt x="220395" y="55110"/>
                    </a:lnTo>
                    <a:lnTo>
                      <a:pt x="222251" y="47842"/>
                    </a:lnTo>
                    <a:cubicBezTo>
                      <a:pt x="222718" y="45980"/>
                      <a:pt x="223192" y="44118"/>
                      <a:pt x="223743" y="42249"/>
                    </a:cubicBezTo>
                    <a:cubicBezTo>
                      <a:pt x="230466" y="19940"/>
                      <a:pt x="231861" y="18395"/>
                      <a:pt x="233211" y="16909"/>
                    </a:cubicBezTo>
                    <a:cubicBezTo>
                      <a:pt x="236821" y="12927"/>
                      <a:pt x="242977" y="12625"/>
                      <a:pt x="246959" y="16236"/>
                    </a:cubicBezTo>
                    <a:cubicBezTo>
                      <a:pt x="250290" y="19256"/>
                      <a:pt x="251119" y="24163"/>
                      <a:pt x="248966" y="28109"/>
                    </a:cubicBezTo>
                    <a:lnTo>
                      <a:pt x="248654" y="28758"/>
                    </a:lnTo>
                    <a:cubicBezTo>
                      <a:pt x="248077" y="30173"/>
                      <a:pt x="246299" y="34858"/>
                      <a:pt x="242386" y="47855"/>
                    </a:cubicBezTo>
                    <a:cubicBezTo>
                      <a:pt x="241406" y="51100"/>
                      <a:pt x="240537" y="54422"/>
                      <a:pt x="239752" y="57673"/>
                    </a:cubicBezTo>
                    <a:lnTo>
                      <a:pt x="238713" y="62014"/>
                    </a:lnTo>
                    <a:lnTo>
                      <a:pt x="242393" y="64538"/>
                    </a:lnTo>
                    <a:cubicBezTo>
                      <a:pt x="244975" y="66349"/>
                      <a:pt x="247420" y="68349"/>
                      <a:pt x="249706" y="70521"/>
                    </a:cubicBezTo>
                    <a:cubicBezTo>
                      <a:pt x="253521" y="68129"/>
                      <a:pt x="257382" y="65857"/>
                      <a:pt x="261288" y="63708"/>
                    </a:cubicBezTo>
                    <a:cubicBezTo>
                      <a:pt x="258830" y="61154"/>
                      <a:pt x="256203" y="58770"/>
                      <a:pt x="253424" y="56570"/>
                    </a:cubicBezTo>
                    <a:cubicBezTo>
                      <a:pt x="253859" y="54915"/>
                      <a:pt x="254319" y="53260"/>
                      <a:pt x="254812" y="51619"/>
                    </a:cubicBezTo>
                    <a:cubicBezTo>
                      <a:pt x="258401" y="39712"/>
                      <a:pt x="260055" y="35241"/>
                      <a:pt x="260542" y="34008"/>
                    </a:cubicBezTo>
                    <a:cubicBezTo>
                      <a:pt x="266378" y="22905"/>
                      <a:pt x="262107" y="9174"/>
                      <a:pt x="251005" y="3338"/>
                    </a:cubicBezTo>
                    <a:cubicBezTo>
                      <a:pt x="241827" y="-1485"/>
                      <a:pt x="230548" y="518"/>
                      <a:pt x="223594" y="8208"/>
                    </a:cubicBezTo>
                    <a:cubicBezTo>
                      <a:pt x="222003" y="9895"/>
                      <a:pt x="220705" y="11836"/>
                      <a:pt x="219753" y="13951"/>
                    </a:cubicBezTo>
                    <a:cubicBezTo>
                      <a:pt x="214836" y="2330"/>
                      <a:pt x="201429" y="-3105"/>
                      <a:pt x="189808" y="1812"/>
                    </a:cubicBezTo>
                    <a:cubicBezTo>
                      <a:pt x="181920" y="5149"/>
                      <a:pt x="176561" y="12618"/>
                      <a:pt x="175927" y="21160"/>
                    </a:cubicBezTo>
                    <a:cubicBezTo>
                      <a:pt x="167417" y="11945"/>
                      <a:pt x="153048" y="11374"/>
                      <a:pt x="143834" y="19883"/>
                    </a:cubicBezTo>
                    <a:cubicBezTo>
                      <a:pt x="140507" y="22956"/>
                      <a:pt x="138174" y="26952"/>
                      <a:pt x="137136" y="31360"/>
                    </a:cubicBezTo>
                    <a:cubicBezTo>
                      <a:pt x="136046" y="35974"/>
                      <a:pt x="135754" y="39277"/>
                      <a:pt x="141029" y="63805"/>
                    </a:cubicBezTo>
                    <a:cubicBezTo>
                      <a:pt x="141723" y="67049"/>
                      <a:pt x="142541" y="70456"/>
                      <a:pt x="143462" y="73908"/>
                    </a:cubicBezTo>
                    <a:cubicBezTo>
                      <a:pt x="129524" y="89582"/>
                      <a:pt x="119453" y="108307"/>
                      <a:pt x="114061" y="128577"/>
                    </a:cubicBezTo>
                    <a:cubicBezTo>
                      <a:pt x="109154" y="148626"/>
                      <a:pt x="107041" y="169257"/>
                      <a:pt x="107786" y="189885"/>
                    </a:cubicBezTo>
                    <a:cubicBezTo>
                      <a:pt x="107786" y="191857"/>
                      <a:pt x="107771" y="193845"/>
                      <a:pt x="107741" y="195848"/>
                    </a:cubicBezTo>
                    <a:cubicBezTo>
                      <a:pt x="103283" y="196036"/>
                      <a:pt x="95529" y="196568"/>
                      <a:pt x="84984" y="198067"/>
                    </a:cubicBezTo>
                    <a:cubicBezTo>
                      <a:pt x="60586" y="201532"/>
                      <a:pt x="47491" y="208365"/>
                      <a:pt x="33112" y="225146"/>
                    </a:cubicBezTo>
                    <a:cubicBezTo>
                      <a:pt x="19939" y="240518"/>
                      <a:pt x="2192" y="266506"/>
                      <a:pt x="187" y="314537"/>
                    </a:cubicBezTo>
                    <a:cubicBezTo>
                      <a:pt x="-1437" y="345782"/>
                      <a:pt x="7555" y="376657"/>
                      <a:pt x="25701" y="402144"/>
                    </a:cubicBezTo>
                    <a:cubicBezTo>
                      <a:pt x="37771" y="418691"/>
                      <a:pt x="47465" y="430527"/>
                      <a:pt x="53480" y="437541"/>
                    </a:cubicBezTo>
                    <a:cubicBezTo>
                      <a:pt x="56805" y="441672"/>
                      <a:pt x="60367" y="445607"/>
                      <a:pt x="64148" y="449325"/>
                    </a:cubicBezTo>
                    <a:cubicBezTo>
                      <a:pt x="73483" y="457924"/>
                      <a:pt x="83286" y="466002"/>
                      <a:pt x="93511" y="473522"/>
                    </a:cubicBezTo>
                    <a:cubicBezTo>
                      <a:pt x="130087" y="499911"/>
                      <a:pt x="171591" y="518683"/>
                      <a:pt x="215561" y="528724"/>
                    </a:cubicBezTo>
                    <a:cubicBezTo>
                      <a:pt x="230061" y="531407"/>
                      <a:pt x="244784" y="532710"/>
                      <a:pt x="259530" y="532617"/>
                    </a:cubicBezTo>
                    <a:cubicBezTo>
                      <a:pt x="293272" y="532617"/>
                      <a:pt x="326846" y="526427"/>
                      <a:pt x="342283" y="515869"/>
                    </a:cubicBezTo>
                    <a:cubicBezTo>
                      <a:pt x="364164" y="500893"/>
                      <a:pt x="383196" y="457261"/>
                      <a:pt x="387238" y="425900"/>
                    </a:cubicBezTo>
                    <a:cubicBezTo>
                      <a:pt x="393424" y="380206"/>
                      <a:pt x="389654" y="333714"/>
                      <a:pt x="376188" y="289613"/>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4" name="Freeform: Shape 24">
                <a:extLst>
                  <a:ext uri="{FF2B5EF4-FFF2-40B4-BE49-F238E27FC236}">
                    <a16:creationId xmlns:a16="http://schemas.microsoft.com/office/drawing/2014/main" id="{CE3948EE-B900-E8FA-3300-A88E0A4DABE8}"/>
                  </a:ext>
                </a:extLst>
              </p:cNvPr>
              <p:cNvSpPr/>
              <p:nvPr/>
            </p:nvSpPr>
            <p:spPr>
              <a:xfrm>
                <a:off x="9876082" y="3066166"/>
                <a:ext cx="191066" cy="169175"/>
              </a:xfrm>
              <a:custGeom>
                <a:avLst/>
                <a:gdLst>
                  <a:gd name="connsiteX0" fmla="*/ 83747 w 191066"/>
                  <a:gd name="connsiteY0" fmla="*/ 169176 h 169175"/>
                  <a:gd name="connsiteX1" fmla="*/ 82274 w 191066"/>
                  <a:gd name="connsiteY1" fmla="*/ 169007 h 169175"/>
                  <a:gd name="connsiteX2" fmla="*/ 77413 w 191066"/>
                  <a:gd name="connsiteY2" fmla="*/ 161223 h 169175"/>
                  <a:gd name="connsiteX3" fmla="*/ 77414 w 191066"/>
                  <a:gd name="connsiteY3" fmla="*/ 161220 h 169175"/>
                  <a:gd name="connsiteX4" fmla="*/ 101734 w 191066"/>
                  <a:gd name="connsiteY4" fmla="*/ 108595 h 169175"/>
                  <a:gd name="connsiteX5" fmla="*/ 156105 w 191066"/>
                  <a:gd name="connsiteY5" fmla="*/ 76150 h 169175"/>
                  <a:gd name="connsiteX6" fmla="*/ 176367 w 191066"/>
                  <a:gd name="connsiteY6" fmla="*/ 34981 h 169175"/>
                  <a:gd name="connsiteX7" fmla="*/ 135198 w 191066"/>
                  <a:gd name="connsiteY7" fmla="*/ 14720 h 169175"/>
                  <a:gd name="connsiteX8" fmla="*/ 58589 w 191066"/>
                  <a:gd name="connsiteY8" fmla="*/ 60142 h 169175"/>
                  <a:gd name="connsiteX9" fmla="*/ 12849 w 191066"/>
                  <a:gd name="connsiteY9" fmla="*/ 152778 h 169175"/>
                  <a:gd name="connsiteX10" fmla="*/ 5172 w 191066"/>
                  <a:gd name="connsiteY10" fmla="*/ 157813 h 169175"/>
                  <a:gd name="connsiteX11" fmla="*/ 137 w 191066"/>
                  <a:gd name="connsiteY11" fmla="*/ 150137 h 169175"/>
                  <a:gd name="connsiteX12" fmla="*/ 49959 w 191066"/>
                  <a:gd name="connsiteY12" fmla="*/ 50448 h 169175"/>
                  <a:gd name="connsiteX13" fmla="*/ 130993 w 191066"/>
                  <a:gd name="connsiteY13" fmla="*/ 2436 h 169175"/>
                  <a:gd name="connsiteX14" fmla="*/ 188631 w 191066"/>
                  <a:gd name="connsiteY14" fmla="*/ 30796 h 169175"/>
                  <a:gd name="connsiteX15" fmla="*/ 160271 w 191066"/>
                  <a:gd name="connsiteY15" fmla="*/ 88434 h 169175"/>
                  <a:gd name="connsiteX16" fmla="*/ 110345 w 191066"/>
                  <a:gd name="connsiteY16" fmla="*/ 118283 h 169175"/>
                  <a:gd name="connsiteX17" fmla="*/ 90041 w 191066"/>
                  <a:gd name="connsiteY17" fmla="*/ 164147 h 169175"/>
                  <a:gd name="connsiteX18" fmla="*/ 83747 w 191066"/>
                  <a:gd name="connsiteY18" fmla="*/ 169176 h 16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066" h="169175">
                    <a:moveTo>
                      <a:pt x="83747" y="169176"/>
                    </a:moveTo>
                    <a:cubicBezTo>
                      <a:pt x="83251" y="169174"/>
                      <a:pt x="82757" y="169117"/>
                      <a:pt x="82274" y="169007"/>
                    </a:cubicBezTo>
                    <a:cubicBezTo>
                      <a:pt x="78782" y="168200"/>
                      <a:pt x="76606" y="164715"/>
                      <a:pt x="77413" y="161223"/>
                    </a:cubicBezTo>
                    <a:cubicBezTo>
                      <a:pt x="77413" y="161222"/>
                      <a:pt x="77414" y="161221"/>
                      <a:pt x="77414" y="161220"/>
                    </a:cubicBezTo>
                    <a:cubicBezTo>
                      <a:pt x="80794" y="146646"/>
                      <a:pt x="88445" y="120437"/>
                      <a:pt x="101734" y="108595"/>
                    </a:cubicBezTo>
                    <a:cubicBezTo>
                      <a:pt x="117393" y="94102"/>
                      <a:pt x="135915" y="83050"/>
                      <a:pt x="156105" y="76150"/>
                    </a:cubicBezTo>
                    <a:cubicBezTo>
                      <a:pt x="173068" y="70377"/>
                      <a:pt x="182140" y="51945"/>
                      <a:pt x="176367" y="34981"/>
                    </a:cubicBezTo>
                    <a:cubicBezTo>
                      <a:pt x="170593" y="18018"/>
                      <a:pt x="152161" y="8946"/>
                      <a:pt x="135198" y="14720"/>
                    </a:cubicBezTo>
                    <a:cubicBezTo>
                      <a:pt x="106804" y="24419"/>
                      <a:pt x="80722" y="39883"/>
                      <a:pt x="58589" y="60142"/>
                    </a:cubicBezTo>
                    <a:cubicBezTo>
                      <a:pt x="31732" y="84060"/>
                      <a:pt x="18890" y="123734"/>
                      <a:pt x="12849" y="152778"/>
                    </a:cubicBezTo>
                    <a:cubicBezTo>
                      <a:pt x="12120" y="156289"/>
                      <a:pt x="8683" y="158543"/>
                      <a:pt x="5172" y="157813"/>
                    </a:cubicBezTo>
                    <a:cubicBezTo>
                      <a:pt x="1662" y="157084"/>
                      <a:pt x="-592" y="153648"/>
                      <a:pt x="137" y="150137"/>
                    </a:cubicBezTo>
                    <a:cubicBezTo>
                      <a:pt x="6581" y="119165"/>
                      <a:pt x="20454" y="76728"/>
                      <a:pt x="49959" y="50448"/>
                    </a:cubicBezTo>
                    <a:cubicBezTo>
                      <a:pt x="73374" y="29032"/>
                      <a:pt x="100962" y="12686"/>
                      <a:pt x="130993" y="2436"/>
                    </a:cubicBezTo>
                    <a:cubicBezTo>
                      <a:pt x="154740" y="-5649"/>
                      <a:pt x="180545" y="7048"/>
                      <a:pt x="188631" y="30796"/>
                    </a:cubicBezTo>
                    <a:cubicBezTo>
                      <a:pt x="196716" y="54543"/>
                      <a:pt x="184018" y="80349"/>
                      <a:pt x="160271" y="88434"/>
                    </a:cubicBezTo>
                    <a:cubicBezTo>
                      <a:pt x="141729" y="94793"/>
                      <a:pt x="124723" y="104960"/>
                      <a:pt x="110345" y="118283"/>
                    </a:cubicBezTo>
                    <a:cubicBezTo>
                      <a:pt x="102597" y="125187"/>
                      <a:pt x="95193" y="141909"/>
                      <a:pt x="90041" y="164147"/>
                    </a:cubicBezTo>
                    <a:cubicBezTo>
                      <a:pt x="89364" y="167080"/>
                      <a:pt x="86758" y="169163"/>
                      <a:pt x="83747" y="169176"/>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5" name="Freeform: Shape 25">
                <a:extLst>
                  <a:ext uri="{FF2B5EF4-FFF2-40B4-BE49-F238E27FC236}">
                    <a16:creationId xmlns:a16="http://schemas.microsoft.com/office/drawing/2014/main" id="{4F75FDDE-DF9F-E986-C551-BA3077676472}"/>
                  </a:ext>
                </a:extLst>
              </p:cNvPr>
              <p:cNvSpPr/>
              <p:nvPr/>
            </p:nvSpPr>
            <p:spPr>
              <a:xfrm>
                <a:off x="9956948" y="3231720"/>
                <a:ext cx="93124" cy="248772"/>
              </a:xfrm>
              <a:custGeom>
                <a:avLst/>
                <a:gdLst>
                  <a:gd name="connsiteX0" fmla="*/ 92954 w 93124"/>
                  <a:gd name="connsiteY0" fmla="*/ 191579 h 248772"/>
                  <a:gd name="connsiteX1" fmla="*/ 77997 w 93124"/>
                  <a:gd name="connsiteY1" fmla="*/ 159874 h 248772"/>
                  <a:gd name="connsiteX2" fmla="*/ 59705 w 93124"/>
                  <a:gd name="connsiteY2" fmla="*/ 138766 h 248772"/>
                  <a:gd name="connsiteX3" fmla="*/ 36993 w 93124"/>
                  <a:gd name="connsiteY3" fmla="*/ 112447 h 248772"/>
                  <a:gd name="connsiteX4" fmla="*/ 27753 w 93124"/>
                  <a:gd name="connsiteY4" fmla="*/ 100507 h 248772"/>
                  <a:gd name="connsiteX5" fmla="*/ 44981 w 93124"/>
                  <a:gd name="connsiteY5" fmla="*/ 96341 h 248772"/>
                  <a:gd name="connsiteX6" fmla="*/ 65000 w 93124"/>
                  <a:gd name="connsiteY6" fmla="*/ 101714 h 248772"/>
                  <a:gd name="connsiteX7" fmla="*/ 73906 w 93124"/>
                  <a:gd name="connsiteY7" fmla="*/ 99498 h 248772"/>
                  <a:gd name="connsiteX8" fmla="*/ 71690 w 93124"/>
                  <a:gd name="connsiteY8" fmla="*/ 90592 h 248772"/>
                  <a:gd name="connsiteX9" fmla="*/ 46629 w 93124"/>
                  <a:gd name="connsiteY9" fmla="*/ 83454 h 248772"/>
                  <a:gd name="connsiteX10" fmla="*/ 20765 w 93124"/>
                  <a:gd name="connsiteY10" fmla="*/ 89294 h 248772"/>
                  <a:gd name="connsiteX11" fmla="*/ 12978 w 93124"/>
                  <a:gd name="connsiteY11" fmla="*/ 61145 h 248772"/>
                  <a:gd name="connsiteX12" fmla="*/ 31543 w 93124"/>
                  <a:gd name="connsiteY12" fmla="*/ 10687 h 248772"/>
                  <a:gd name="connsiteX13" fmla="*/ 30793 w 93124"/>
                  <a:gd name="connsiteY13" fmla="*/ 1541 h 248772"/>
                  <a:gd name="connsiteX14" fmla="*/ 21647 w 93124"/>
                  <a:gd name="connsiteY14" fmla="*/ 2291 h 248772"/>
                  <a:gd name="connsiteX15" fmla="*/ 0 w 93124"/>
                  <a:gd name="connsiteY15" fmla="*/ 61249 h 248772"/>
                  <a:gd name="connsiteX16" fmla="*/ 26326 w 93124"/>
                  <a:gd name="connsiteY16" fmla="*/ 119870 h 248772"/>
                  <a:gd name="connsiteX17" fmla="*/ 25949 w 93124"/>
                  <a:gd name="connsiteY17" fmla="*/ 160588 h 248772"/>
                  <a:gd name="connsiteX18" fmla="*/ 16274 w 93124"/>
                  <a:gd name="connsiteY18" fmla="*/ 183585 h 248772"/>
                  <a:gd name="connsiteX19" fmla="*/ 7125 w 93124"/>
                  <a:gd name="connsiteY19" fmla="*/ 205251 h 248772"/>
                  <a:gd name="connsiteX20" fmla="*/ 3575 w 93124"/>
                  <a:gd name="connsiteY20" fmla="*/ 242400 h 248772"/>
                  <a:gd name="connsiteX21" fmla="*/ 10064 w 93124"/>
                  <a:gd name="connsiteY21" fmla="*/ 248773 h 248772"/>
                  <a:gd name="connsiteX22" fmla="*/ 10181 w 93124"/>
                  <a:gd name="connsiteY22" fmla="*/ 248773 h 248772"/>
                  <a:gd name="connsiteX23" fmla="*/ 16553 w 93124"/>
                  <a:gd name="connsiteY23" fmla="*/ 242169 h 248772"/>
                  <a:gd name="connsiteX24" fmla="*/ 16553 w 93124"/>
                  <a:gd name="connsiteY24" fmla="*/ 242167 h 248772"/>
                  <a:gd name="connsiteX25" fmla="*/ 19629 w 93124"/>
                  <a:gd name="connsiteY25" fmla="*/ 208710 h 248772"/>
                  <a:gd name="connsiteX26" fmla="*/ 27915 w 93124"/>
                  <a:gd name="connsiteY26" fmla="*/ 189308 h 248772"/>
                  <a:gd name="connsiteX27" fmla="*/ 38447 w 93124"/>
                  <a:gd name="connsiteY27" fmla="*/ 164040 h 248772"/>
                  <a:gd name="connsiteX28" fmla="*/ 42107 w 93124"/>
                  <a:gd name="connsiteY28" fmla="*/ 138383 h 248772"/>
                  <a:gd name="connsiteX29" fmla="*/ 49893 w 93124"/>
                  <a:gd name="connsiteY29" fmla="*/ 147299 h 248772"/>
                  <a:gd name="connsiteX30" fmla="*/ 67972 w 93124"/>
                  <a:gd name="connsiteY30" fmla="*/ 168154 h 248772"/>
                  <a:gd name="connsiteX31" fmla="*/ 80262 w 93124"/>
                  <a:gd name="connsiteY31" fmla="*/ 194558 h 248772"/>
                  <a:gd name="connsiteX32" fmla="*/ 86569 w 93124"/>
                  <a:gd name="connsiteY32" fmla="*/ 199535 h 248772"/>
                  <a:gd name="connsiteX33" fmla="*/ 88120 w 93124"/>
                  <a:gd name="connsiteY33" fmla="*/ 199366 h 248772"/>
                  <a:gd name="connsiteX34" fmla="*/ 92954 w 93124"/>
                  <a:gd name="connsiteY34" fmla="*/ 191579 h 2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124" h="248772">
                    <a:moveTo>
                      <a:pt x="92954" y="191579"/>
                    </a:moveTo>
                    <a:cubicBezTo>
                      <a:pt x="90121" y="180124"/>
                      <a:pt x="85036" y="169346"/>
                      <a:pt x="77997" y="159874"/>
                    </a:cubicBezTo>
                    <a:cubicBezTo>
                      <a:pt x="73202" y="154119"/>
                      <a:pt x="66570" y="146572"/>
                      <a:pt x="59705" y="138766"/>
                    </a:cubicBezTo>
                    <a:cubicBezTo>
                      <a:pt x="51509" y="129441"/>
                      <a:pt x="43028" y="119799"/>
                      <a:pt x="36993" y="112447"/>
                    </a:cubicBezTo>
                    <a:cubicBezTo>
                      <a:pt x="34171" y="109001"/>
                      <a:pt x="30933" y="104971"/>
                      <a:pt x="27753" y="100507"/>
                    </a:cubicBezTo>
                    <a:cubicBezTo>
                      <a:pt x="33173" y="98018"/>
                      <a:pt x="39023" y="96603"/>
                      <a:pt x="44981" y="96341"/>
                    </a:cubicBezTo>
                    <a:cubicBezTo>
                      <a:pt x="51920" y="96927"/>
                      <a:pt x="58699" y="98747"/>
                      <a:pt x="65000" y="101714"/>
                    </a:cubicBezTo>
                    <a:cubicBezTo>
                      <a:pt x="68071" y="103561"/>
                      <a:pt x="72058" y="102569"/>
                      <a:pt x="73906" y="99498"/>
                    </a:cubicBezTo>
                    <a:cubicBezTo>
                      <a:pt x="75753" y="96427"/>
                      <a:pt x="74761" y="92439"/>
                      <a:pt x="71690" y="90592"/>
                    </a:cubicBezTo>
                    <a:cubicBezTo>
                      <a:pt x="63882" y="86602"/>
                      <a:pt x="55368" y="84177"/>
                      <a:pt x="46629" y="83454"/>
                    </a:cubicBezTo>
                    <a:cubicBezTo>
                      <a:pt x="37679" y="83431"/>
                      <a:pt x="28837" y="85427"/>
                      <a:pt x="20765" y="89294"/>
                    </a:cubicBezTo>
                    <a:cubicBezTo>
                      <a:pt x="15920" y="80683"/>
                      <a:pt x="13247" y="71021"/>
                      <a:pt x="12978" y="61145"/>
                    </a:cubicBezTo>
                    <a:cubicBezTo>
                      <a:pt x="13677" y="42786"/>
                      <a:pt x="20176" y="25121"/>
                      <a:pt x="31543" y="10687"/>
                    </a:cubicBezTo>
                    <a:cubicBezTo>
                      <a:pt x="33861" y="7955"/>
                      <a:pt x="33526" y="3860"/>
                      <a:pt x="30793" y="1541"/>
                    </a:cubicBezTo>
                    <a:cubicBezTo>
                      <a:pt x="28061" y="-777"/>
                      <a:pt x="23966" y="-442"/>
                      <a:pt x="21647" y="2291"/>
                    </a:cubicBezTo>
                    <a:cubicBezTo>
                      <a:pt x="8207" y="19064"/>
                      <a:pt x="607" y="39764"/>
                      <a:pt x="0" y="61249"/>
                    </a:cubicBezTo>
                    <a:cubicBezTo>
                      <a:pt x="221" y="87471"/>
                      <a:pt x="16268" y="107586"/>
                      <a:pt x="26326" y="119870"/>
                    </a:cubicBezTo>
                    <a:cubicBezTo>
                      <a:pt x="30399" y="133157"/>
                      <a:pt x="30268" y="147379"/>
                      <a:pt x="25949" y="160588"/>
                    </a:cubicBezTo>
                    <a:cubicBezTo>
                      <a:pt x="23427" y="168530"/>
                      <a:pt x="20188" y="176228"/>
                      <a:pt x="16274" y="183585"/>
                    </a:cubicBezTo>
                    <a:cubicBezTo>
                      <a:pt x="12578" y="190517"/>
                      <a:pt x="9516" y="197768"/>
                      <a:pt x="7125" y="205251"/>
                    </a:cubicBezTo>
                    <a:cubicBezTo>
                      <a:pt x="4518" y="217457"/>
                      <a:pt x="3327" y="229922"/>
                      <a:pt x="3575" y="242400"/>
                    </a:cubicBezTo>
                    <a:cubicBezTo>
                      <a:pt x="3639" y="245938"/>
                      <a:pt x="6526" y="248773"/>
                      <a:pt x="10064" y="248773"/>
                    </a:cubicBezTo>
                    <a:lnTo>
                      <a:pt x="10181" y="248773"/>
                    </a:lnTo>
                    <a:cubicBezTo>
                      <a:pt x="13764" y="248708"/>
                      <a:pt x="16617" y="245752"/>
                      <a:pt x="16553" y="242169"/>
                    </a:cubicBezTo>
                    <a:cubicBezTo>
                      <a:pt x="16553" y="242168"/>
                      <a:pt x="16553" y="242167"/>
                      <a:pt x="16553" y="242167"/>
                    </a:cubicBezTo>
                    <a:cubicBezTo>
                      <a:pt x="16336" y="230935"/>
                      <a:pt x="17368" y="219714"/>
                      <a:pt x="19629" y="208710"/>
                    </a:cubicBezTo>
                    <a:cubicBezTo>
                      <a:pt x="21824" y="202015"/>
                      <a:pt x="24596" y="195523"/>
                      <a:pt x="27915" y="189308"/>
                    </a:cubicBezTo>
                    <a:cubicBezTo>
                      <a:pt x="32202" y="181231"/>
                      <a:pt x="35728" y="172771"/>
                      <a:pt x="38447" y="164040"/>
                    </a:cubicBezTo>
                    <a:cubicBezTo>
                      <a:pt x="40813" y="155691"/>
                      <a:pt x="42044" y="147061"/>
                      <a:pt x="42107" y="138383"/>
                    </a:cubicBezTo>
                    <a:cubicBezTo>
                      <a:pt x="44702" y="141342"/>
                      <a:pt x="47298" y="144327"/>
                      <a:pt x="49893" y="147299"/>
                    </a:cubicBezTo>
                    <a:cubicBezTo>
                      <a:pt x="56674" y="155014"/>
                      <a:pt x="63228" y="162470"/>
                      <a:pt x="67972" y="168154"/>
                    </a:cubicBezTo>
                    <a:cubicBezTo>
                      <a:pt x="73717" y="176089"/>
                      <a:pt x="77889" y="185053"/>
                      <a:pt x="80262" y="194558"/>
                    </a:cubicBezTo>
                    <a:cubicBezTo>
                      <a:pt x="80960" y="197475"/>
                      <a:pt x="83568" y="199533"/>
                      <a:pt x="86569" y="199535"/>
                    </a:cubicBezTo>
                    <a:cubicBezTo>
                      <a:pt x="87091" y="199538"/>
                      <a:pt x="87611" y="199482"/>
                      <a:pt x="88120" y="199366"/>
                    </a:cubicBezTo>
                    <a:cubicBezTo>
                      <a:pt x="91602" y="198546"/>
                      <a:pt x="93764" y="195064"/>
                      <a:pt x="92954" y="191579"/>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grpSp>
        <p:sp>
          <p:nvSpPr>
            <p:cNvPr id="49" name="Rectangle: Rounded Corners 48">
              <a:extLst>
                <a:ext uri="{FF2B5EF4-FFF2-40B4-BE49-F238E27FC236}">
                  <a16:creationId xmlns:a16="http://schemas.microsoft.com/office/drawing/2014/main" id="{28DCFC98-1C3A-986F-7DD9-88B33039766F}"/>
                </a:ext>
              </a:extLst>
            </p:cNvPr>
            <p:cNvSpPr/>
            <p:nvPr/>
          </p:nvSpPr>
          <p:spPr>
            <a:xfrm>
              <a:off x="9835299"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The odds of a CVD event</a:t>
              </a:r>
              <a:r>
                <a:rPr lang="en-GB" sz="1600" baseline="30000" dirty="0">
                  <a:solidFill>
                    <a:srgbClr val="001965"/>
                  </a:solidFill>
                  <a:cs typeface="Arial" panose="020B0604020202020204" pitchFamily="34" charset="0"/>
                </a:rPr>
                <a:t>‡</a:t>
              </a:r>
              <a:r>
                <a:rPr lang="en-GB" sz="1600" dirty="0">
                  <a:solidFill>
                    <a:srgbClr val="001965"/>
                  </a:solidFill>
                </a:rPr>
                <a:t> in patients with MASLD are 1.63 times that of those without MASLD</a:t>
              </a:r>
              <a:r>
                <a:rPr lang="en-GB" sz="1600" baseline="30000" dirty="0">
                  <a:solidFill>
                    <a:srgbClr val="001965"/>
                  </a:solidFill>
                </a:rPr>
                <a:t>§,3</a:t>
              </a:r>
              <a:endParaRPr lang="en-GB" sz="1600" dirty="0">
                <a:solidFill>
                  <a:srgbClr val="001965"/>
                </a:solidFill>
              </a:endParaRPr>
            </a:p>
          </p:txBody>
        </p:sp>
        <p:sp>
          <p:nvSpPr>
            <p:cNvPr id="50" name="Rectangle: Rounded Corners 49">
              <a:extLst>
                <a:ext uri="{FF2B5EF4-FFF2-40B4-BE49-F238E27FC236}">
                  <a16:creationId xmlns:a16="http://schemas.microsoft.com/office/drawing/2014/main" id="{60B725E1-0EA6-51B3-6FA0-94B2E06B6B20}"/>
                </a:ext>
              </a:extLst>
            </p:cNvPr>
            <p:cNvSpPr/>
            <p:nvPr/>
          </p:nvSpPr>
          <p:spPr>
            <a:xfrm>
              <a:off x="9835299" y="3645864"/>
              <a:ext cx="3960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rgbClr val="001965"/>
                  </a:solidFill>
                </a:rPr>
                <a:t>The odds of a CVD event</a:t>
              </a:r>
              <a:r>
                <a:rPr lang="el-GR" sz="1600" baseline="30000" dirty="0">
                  <a:solidFill>
                    <a:srgbClr val="001965"/>
                  </a:solidFill>
                </a:rPr>
                <a:t>¶</a:t>
              </a:r>
              <a:r>
                <a:rPr lang="en-GB" sz="1600" dirty="0">
                  <a:solidFill>
                    <a:srgbClr val="001965"/>
                  </a:solidFill>
                </a:rPr>
                <a:t> in patients with MASLD and T2D are 2.2 times that of those with T2D alone</a:t>
              </a:r>
              <a:r>
                <a:rPr lang="en-GB" sz="1600" baseline="30000" dirty="0">
                  <a:solidFill>
                    <a:srgbClr val="001965"/>
                  </a:solidFill>
                </a:rPr>
                <a:t>$,4</a:t>
              </a:r>
            </a:p>
          </p:txBody>
        </p:sp>
        <p:sp>
          <p:nvSpPr>
            <p:cNvPr id="46" name="Rectangle: Rounded Corners 45">
              <a:extLst>
                <a:ext uri="{FF2B5EF4-FFF2-40B4-BE49-F238E27FC236}">
                  <a16:creationId xmlns:a16="http://schemas.microsoft.com/office/drawing/2014/main" id="{8A30E94B-D76F-1EE7-3EE9-4A86F1416563}"/>
                </a:ext>
              </a:extLst>
            </p:cNvPr>
            <p:cNvSpPr/>
            <p:nvPr/>
          </p:nvSpPr>
          <p:spPr>
            <a:xfrm>
              <a:off x="4185491" y="1707616"/>
              <a:ext cx="3960000" cy="75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defRPr/>
              </a:pPr>
              <a:r>
                <a:rPr lang="en-GB" sz="1600" b="1" dirty="0">
                  <a:solidFill>
                    <a:srgbClr val="001965"/>
                  </a:solidFill>
                </a:rPr>
                <a:t>~10</a:t>
              </a:r>
              <a:r>
                <a:rPr lang="en-GB" sz="1600" b="1" dirty="0">
                  <a:solidFill>
                    <a:srgbClr val="001965"/>
                  </a:solidFill>
                  <a:cs typeface="Arial" panose="020B0604020202020204" pitchFamily="34" charset="0"/>
                </a:rPr>
                <a:t>‒25% </a:t>
              </a:r>
              <a:r>
                <a:rPr lang="en-GB" sz="1600" dirty="0">
                  <a:solidFill>
                    <a:srgbClr val="001965"/>
                  </a:solidFill>
                  <a:cs typeface="Arial" panose="020B0604020202020204" pitchFamily="34" charset="0"/>
                </a:rPr>
                <a:t>of patients with MASH will develop advanced fibrosis and cirrhosis</a:t>
              </a:r>
              <a:r>
                <a:rPr lang="en-GB" sz="1600" baseline="30000" dirty="0">
                  <a:solidFill>
                    <a:srgbClr val="001965"/>
                  </a:solidFill>
                  <a:cs typeface="Arial" panose="020B0604020202020204" pitchFamily="34" charset="0"/>
                </a:rPr>
                <a:t>1</a:t>
              </a:r>
              <a:endParaRPr lang="en-GB" sz="1600" dirty="0">
                <a:solidFill>
                  <a:srgbClr val="001965"/>
                </a:solidFill>
                <a:cs typeface="Arial" panose="020B0604020202020204" pitchFamily="34" charset="0"/>
              </a:endParaRPr>
            </a:p>
          </p:txBody>
        </p:sp>
        <p:sp>
          <p:nvSpPr>
            <p:cNvPr id="47" name="Rectangle: Rounded Corners 46">
              <a:extLst>
                <a:ext uri="{FF2B5EF4-FFF2-40B4-BE49-F238E27FC236}">
                  <a16:creationId xmlns:a16="http://schemas.microsoft.com/office/drawing/2014/main" id="{93F775B4-1282-C065-F45E-64C3DD8D7D36}"/>
                </a:ext>
              </a:extLst>
            </p:cNvPr>
            <p:cNvSpPr/>
            <p:nvPr/>
          </p:nvSpPr>
          <p:spPr>
            <a:xfrm>
              <a:off x="3941652" y="3645864"/>
              <a:ext cx="4428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r>
                <a:rPr lang="en-GB" sz="1600" dirty="0">
                  <a:solidFill>
                    <a:srgbClr val="001965"/>
                  </a:solidFill>
                  <a:latin typeface="Arial" panose="020B0604020202020204" pitchFamily="34" charset="0"/>
                </a:rPr>
                <a:t>Compared with MASLD patients with F0</a:t>
              </a:r>
              <a:r>
                <a:rPr lang="en-GB" sz="1600" dirty="0">
                  <a:solidFill>
                    <a:srgbClr val="001965"/>
                  </a:solidFill>
                  <a:latin typeface="Arial" panose="020B0604020202020204" pitchFamily="34" charset="0"/>
                  <a:cs typeface="Arial" panose="020B0604020202020204" pitchFamily="34" charset="0"/>
                </a:rPr>
                <a:t>‒</a:t>
              </a:r>
              <a:r>
                <a:rPr lang="en-GB" sz="1600" dirty="0">
                  <a:solidFill>
                    <a:srgbClr val="001965"/>
                  </a:solidFill>
                  <a:latin typeface="Arial" panose="020B0604020202020204" pitchFamily="34" charset="0"/>
                </a:rPr>
                <a:t>2 fibrosis the rate of new-onset hepatic decompensation events</a:t>
              </a:r>
              <a:r>
                <a:rPr lang="en-GB" sz="1600" baseline="30000" dirty="0">
                  <a:solidFill>
                    <a:srgbClr val="001965"/>
                  </a:solidFill>
                  <a:latin typeface="Arial" panose="020B0604020202020204" pitchFamily="34" charset="0"/>
                </a:rPr>
                <a:t>*</a:t>
              </a:r>
              <a:r>
                <a:rPr lang="en-GB" sz="1600" dirty="0">
                  <a:solidFill>
                    <a:srgbClr val="001965"/>
                  </a:solidFill>
                  <a:latin typeface="Arial" panose="020B0604020202020204" pitchFamily="34" charset="0"/>
                </a:rPr>
                <a:t> was </a:t>
              </a:r>
              <a:br>
                <a:rPr lang="en-GB" sz="1600" dirty="0">
                  <a:solidFill>
                    <a:srgbClr val="001965"/>
                  </a:solidFill>
                  <a:latin typeface="Arial" panose="020B0604020202020204" pitchFamily="34" charset="0"/>
                </a:rPr>
              </a:br>
              <a:r>
                <a:rPr lang="en-GB" sz="1600" dirty="0">
                  <a:solidFill>
                    <a:srgbClr val="001965"/>
                  </a:solidFill>
                  <a:latin typeface="Arial" panose="020B0604020202020204" pitchFamily="34" charset="0"/>
                </a:rPr>
                <a:t>19 times greater for those with F3 fibrosis and </a:t>
              </a:r>
            </a:p>
            <a:p>
              <a:pPr lvl="0" algn="ctr"/>
              <a:r>
                <a:rPr lang="en-GB" sz="1600" dirty="0">
                  <a:solidFill>
                    <a:srgbClr val="001965"/>
                  </a:solidFill>
                  <a:latin typeface="Arial" panose="020B0604020202020204" pitchFamily="34" charset="0"/>
                </a:rPr>
                <a:t>36 times for those with F4 fibrosis</a:t>
              </a:r>
              <a:r>
                <a:rPr lang="en-GB" sz="1600" baseline="30000" dirty="0">
                  <a:solidFill>
                    <a:srgbClr val="001965"/>
                  </a:solidFill>
                  <a:latin typeface="Arial" panose="020B0604020202020204" pitchFamily="34" charset="0"/>
                </a:rPr>
                <a:t>†,2</a:t>
              </a:r>
              <a:endParaRPr lang="en-GB" sz="1600" dirty="0">
                <a:solidFill>
                  <a:srgbClr val="001965"/>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F3E35B3F-710E-F8F6-66BF-86A5326335DA}"/>
                </a:ext>
              </a:extLst>
            </p:cNvPr>
            <p:cNvSpPr/>
            <p:nvPr/>
          </p:nvSpPr>
          <p:spPr>
            <a:xfrm>
              <a:off x="4365491" y="2774843"/>
              <a:ext cx="3600000" cy="72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Liver-related </a:t>
              </a:r>
              <a:b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complications</a:t>
              </a:r>
            </a:p>
          </p:txBody>
        </p:sp>
        <p:grpSp>
          <p:nvGrpSpPr>
            <p:cNvPr id="26" name="Group 25">
              <a:extLst>
                <a:ext uri="{FF2B5EF4-FFF2-40B4-BE49-F238E27FC236}">
                  <a16:creationId xmlns:a16="http://schemas.microsoft.com/office/drawing/2014/main" id="{0FE36E99-76DE-BAA5-D12D-4116449E2E83}"/>
                </a:ext>
              </a:extLst>
            </p:cNvPr>
            <p:cNvGrpSpPr/>
            <p:nvPr/>
          </p:nvGrpSpPr>
          <p:grpSpPr>
            <a:xfrm>
              <a:off x="7263992" y="2813267"/>
              <a:ext cx="540000" cy="540000"/>
              <a:chOff x="7263992" y="2813267"/>
              <a:chExt cx="540000" cy="540000"/>
            </a:xfrm>
          </p:grpSpPr>
          <p:sp>
            <p:nvSpPr>
              <p:cNvPr id="7" name="Freeform: Shape 124">
                <a:extLst>
                  <a:ext uri="{FF2B5EF4-FFF2-40B4-BE49-F238E27FC236}">
                    <a16:creationId xmlns:a16="http://schemas.microsoft.com/office/drawing/2014/main" id="{3E4E7ECF-54E2-8D82-C582-78730BBE5FAA}"/>
                  </a:ext>
                </a:extLst>
              </p:cNvPr>
              <p:cNvSpPr/>
              <p:nvPr/>
            </p:nvSpPr>
            <p:spPr>
              <a:xfrm>
                <a:off x="7446944" y="2813267"/>
                <a:ext cx="357048" cy="247398"/>
              </a:xfrm>
              <a:custGeom>
                <a:avLst/>
                <a:gdLst>
                  <a:gd name="connsiteX0" fmla="*/ 498979 w 504510"/>
                  <a:gd name="connsiteY0" fmla="*/ 146945 h 348991"/>
                  <a:gd name="connsiteX1" fmla="*/ 322377 w 504510"/>
                  <a:gd name="connsiteY1" fmla="*/ 144753 h 348991"/>
                  <a:gd name="connsiteX2" fmla="*/ 290491 w 504510"/>
                  <a:gd name="connsiteY2" fmla="*/ 150357 h 348991"/>
                  <a:gd name="connsiteX3" fmla="*/ 222060 w 504510"/>
                  <a:gd name="connsiteY3" fmla="*/ 156813 h 348991"/>
                  <a:gd name="connsiteX4" fmla="*/ 222060 w 504510"/>
                  <a:gd name="connsiteY4" fmla="*/ 49662 h 348991"/>
                  <a:gd name="connsiteX5" fmla="*/ 172398 w 504510"/>
                  <a:gd name="connsiteY5" fmla="*/ 0 h 348991"/>
                  <a:gd name="connsiteX6" fmla="*/ 122736 w 504510"/>
                  <a:gd name="connsiteY6" fmla="*/ 49662 h 348991"/>
                  <a:gd name="connsiteX7" fmla="*/ 122736 w 504510"/>
                  <a:gd name="connsiteY7" fmla="*/ 149134 h 348991"/>
                  <a:gd name="connsiteX8" fmla="*/ 10371 w 504510"/>
                  <a:gd name="connsiteY8" fmla="*/ 147524 h 348991"/>
                  <a:gd name="connsiteX9" fmla="*/ 30 w 504510"/>
                  <a:gd name="connsiteY9" fmla="*/ 159499 h 348991"/>
                  <a:gd name="connsiteX10" fmla="*/ 12006 w 504510"/>
                  <a:gd name="connsiteY10" fmla="*/ 169840 h 348991"/>
                  <a:gd name="connsiteX11" fmla="*/ 138391 w 504510"/>
                  <a:gd name="connsiteY11" fmla="*/ 173762 h 348991"/>
                  <a:gd name="connsiteX12" fmla="*/ 147556 w 504510"/>
                  <a:gd name="connsiteY12" fmla="*/ 175069 h 348991"/>
                  <a:gd name="connsiteX13" fmla="*/ 153412 w 504510"/>
                  <a:gd name="connsiteY13" fmla="*/ 175794 h 348991"/>
                  <a:gd name="connsiteX14" fmla="*/ 156563 w 504510"/>
                  <a:gd name="connsiteY14" fmla="*/ 176178 h 348991"/>
                  <a:gd name="connsiteX15" fmla="*/ 164384 w 504510"/>
                  <a:gd name="connsiteY15" fmla="*/ 176998 h 348991"/>
                  <a:gd name="connsiteX16" fmla="*/ 165487 w 504510"/>
                  <a:gd name="connsiteY16" fmla="*/ 177109 h 348991"/>
                  <a:gd name="connsiteX17" fmla="*/ 294183 w 504510"/>
                  <a:gd name="connsiteY17" fmla="*/ 172427 h 348991"/>
                  <a:gd name="connsiteX18" fmla="*/ 326324 w 504510"/>
                  <a:gd name="connsiteY18" fmla="*/ 166779 h 348991"/>
                  <a:gd name="connsiteX19" fmla="*/ 428774 w 504510"/>
                  <a:gd name="connsiteY19" fmla="*/ 151523 h 348991"/>
                  <a:gd name="connsiteX20" fmla="*/ 478734 w 504510"/>
                  <a:gd name="connsiteY20" fmla="*/ 156488 h 348991"/>
                  <a:gd name="connsiteX21" fmla="*/ 363036 w 504510"/>
                  <a:gd name="connsiteY21" fmla="*/ 329667 h 348991"/>
                  <a:gd name="connsiteX22" fmla="*/ 362581 w 504510"/>
                  <a:gd name="connsiteY22" fmla="*/ 345483 h 348991"/>
                  <a:gd name="connsiteX23" fmla="*/ 370718 w 504510"/>
                  <a:gd name="connsiteY23" fmla="*/ 348991 h 348991"/>
                  <a:gd name="connsiteX24" fmla="*/ 378396 w 504510"/>
                  <a:gd name="connsiteY24" fmla="*/ 345938 h 348991"/>
                  <a:gd name="connsiteX25" fmla="*/ 474358 w 504510"/>
                  <a:gd name="connsiteY25" fmla="*/ 244075 h 348991"/>
                  <a:gd name="connsiteX26" fmla="*/ 498979 w 504510"/>
                  <a:gd name="connsiteY26" fmla="*/ 146945 h 348991"/>
                  <a:gd name="connsiteX27" fmla="*/ 199683 w 504510"/>
                  <a:gd name="connsiteY27" fmla="*/ 156761 h 348991"/>
                  <a:gd name="connsiteX28" fmla="*/ 172949 w 504510"/>
                  <a:gd name="connsiteY28" fmla="*/ 155302 h 348991"/>
                  <a:gd name="connsiteX29" fmla="*/ 171957 w 504510"/>
                  <a:gd name="connsiteY29" fmla="*/ 155222 h 348991"/>
                  <a:gd name="connsiteX30" fmla="*/ 166569 w 504510"/>
                  <a:gd name="connsiteY30" fmla="*/ 154725 h 348991"/>
                  <a:gd name="connsiteX31" fmla="*/ 163358 w 504510"/>
                  <a:gd name="connsiteY31" fmla="*/ 154399 h 348991"/>
                  <a:gd name="connsiteX32" fmla="*/ 159034 w 504510"/>
                  <a:gd name="connsiteY32" fmla="*/ 153937 h 348991"/>
                  <a:gd name="connsiteX33" fmla="*/ 151482 w 504510"/>
                  <a:gd name="connsiteY33" fmla="*/ 153015 h 348991"/>
                  <a:gd name="connsiteX34" fmla="*/ 149419 w 504510"/>
                  <a:gd name="connsiteY34" fmla="*/ 152731 h 348991"/>
                  <a:gd name="connsiteX35" fmla="*/ 145112 w 504510"/>
                  <a:gd name="connsiteY35" fmla="*/ 152117 h 348991"/>
                  <a:gd name="connsiteX36" fmla="*/ 145112 w 504510"/>
                  <a:gd name="connsiteY36" fmla="*/ 49661 h 348991"/>
                  <a:gd name="connsiteX37" fmla="*/ 172398 w 504510"/>
                  <a:gd name="connsiteY37" fmla="*/ 22377 h 348991"/>
                  <a:gd name="connsiteX38" fmla="*/ 199682 w 504510"/>
                  <a:gd name="connsiteY38" fmla="*/ 49661 h 348991"/>
                  <a:gd name="connsiteX39" fmla="*/ 199682 w 504510"/>
                  <a:gd name="connsiteY39" fmla="*/ 156761 h 3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510" h="348991">
                    <a:moveTo>
                      <a:pt x="498979" y="146945"/>
                    </a:moveTo>
                    <a:cubicBezTo>
                      <a:pt x="485275" y="117880"/>
                      <a:pt x="420157" y="127206"/>
                      <a:pt x="322377" y="144753"/>
                    </a:cubicBezTo>
                    <a:cubicBezTo>
                      <a:pt x="311036" y="146785"/>
                      <a:pt x="300326" y="148708"/>
                      <a:pt x="290491" y="150357"/>
                    </a:cubicBezTo>
                    <a:cubicBezTo>
                      <a:pt x="267700" y="154177"/>
                      <a:pt x="244843" y="156316"/>
                      <a:pt x="222060" y="156813"/>
                    </a:cubicBezTo>
                    <a:lnTo>
                      <a:pt x="222060" y="49662"/>
                    </a:lnTo>
                    <a:cubicBezTo>
                      <a:pt x="222060" y="22278"/>
                      <a:pt x="199782" y="0"/>
                      <a:pt x="172398" y="0"/>
                    </a:cubicBezTo>
                    <a:cubicBezTo>
                      <a:pt x="145014" y="0"/>
                      <a:pt x="122736" y="22278"/>
                      <a:pt x="122736" y="49662"/>
                    </a:cubicBezTo>
                    <a:lnTo>
                      <a:pt x="122736" y="149134"/>
                    </a:lnTo>
                    <a:cubicBezTo>
                      <a:pt x="87656" y="145176"/>
                      <a:pt x="49964" y="144623"/>
                      <a:pt x="10371" y="147524"/>
                    </a:cubicBezTo>
                    <a:cubicBezTo>
                      <a:pt x="4209" y="147976"/>
                      <a:pt x="-420" y="153337"/>
                      <a:pt x="30" y="159499"/>
                    </a:cubicBezTo>
                    <a:cubicBezTo>
                      <a:pt x="480" y="165661"/>
                      <a:pt x="5829" y="170286"/>
                      <a:pt x="12006" y="169840"/>
                    </a:cubicBezTo>
                    <a:cubicBezTo>
                      <a:pt x="57187" y="166533"/>
                      <a:pt x="99706" y="167850"/>
                      <a:pt x="138391" y="173762"/>
                    </a:cubicBezTo>
                    <a:cubicBezTo>
                      <a:pt x="141436" y="174227"/>
                      <a:pt x="144491" y="174662"/>
                      <a:pt x="147556" y="175069"/>
                    </a:cubicBezTo>
                    <a:cubicBezTo>
                      <a:pt x="149505" y="175329"/>
                      <a:pt x="151459" y="175557"/>
                      <a:pt x="153412" y="175794"/>
                    </a:cubicBezTo>
                    <a:cubicBezTo>
                      <a:pt x="154464" y="175920"/>
                      <a:pt x="155510" y="176059"/>
                      <a:pt x="156563" y="176178"/>
                    </a:cubicBezTo>
                    <a:cubicBezTo>
                      <a:pt x="159168" y="176476"/>
                      <a:pt x="161775" y="176741"/>
                      <a:pt x="164384" y="176998"/>
                    </a:cubicBezTo>
                    <a:cubicBezTo>
                      <a:pt x="164753" y="177034"/>
                      <a:pt x="165118" y="177075"/>
                      <a:pt x="165487" y="177109"/>
                    </a:cubicBezTo>
                    <a:cubicBezTo>
                      <a:pt x="208071" y="181176"/>
                      <a:pt x="251242" y="179624"/>
                      <a:pt x="294183" y="172427"/>
                    </a:cubicBezTo>
                    <a:cubicBezTo>
                      <a:pt x="304146" y="170759"/>
                      <a:pt x="314919" y="168827"/>
                      <a:pt x="326324" y="166779"/>
                    </a:cubicBezTo>
                    <a:cubicBezTo>
                      <a:pt x="359957" y="160745"/>
                      <a:pt x="398075" y="153904"/>
                      <a:pt x="428774" y="151523"/>
                    </a:cubicBezTo>
                    <a:cubicBezTo>
                      <a:pt x="474189" y="148009"/>
                      <a:pt x="478697" y="156405"/>
                      <a:pt x="478734" y="156488"/>
                    </a:cubicBezTo>
                    <a:cubicBezTo>
                      <a:pt x="497985" y="197321"/>
                      <a:pt x="432136" y="264428"/>
                      <a:pt x="363036" y="329667"/>
                    </a:cubicBezTo>
                    <a:cubicBezTo>
                      <a:pt x="358543" y="333908"/>
                      <a:pt x="358340" y="340990"/>
                      <a:pt x="362581" y="345483"/>
                    </a:cubicBezTo>
                    <a:cubicBezTo>
                      <a:pt x="364783" y="347815"/>
                      <a:pt x="367747" y="348991"/>
                      <a:pt x="370718" y="348991"/>
                    </a:cubicBezTo>
                    <a:cubicBezTo>
                      <a:pt x="373475" y="348991"/>
                      <a:pt x="376235" y="347978"/>
                      <a:pt x="378396" y="345938"/>
                    </a:cubicBezTo>
                    <a:cubicBezTo>
                      <a:pt x="411922" y="314288"/>
                      <a:pt x="449748" y="277705"/>
                      <a:pt x="474358" y="244075"/>
                    </a:cubicBezTo>
                    <a:cubicBezTo>
                      <a:pt x="503178" y="204699"/>
                      <a:pt x="511230" y="172929"/>
                      <a:pt x="498979" y="146945"/>
                    </a:cubicBezTo>
                    <a:close/>
                    <a:moveTo>
                      <a:pt x="199683" y="156761"/>
                    </a:moveTo>
                    <a:cubicBezTo>
                      <a:pt x="190746" y="156530"/>
                      <a:pt x="181822" y="156040"/>
                      <a:pt x="172949" y="155302"/>
                    </a:cubicBezTo>
                    <a:cubicBezTo>
                      <a:pt x="172618" y="155274"/>
                      <a:pt x="172289" y="155250"/>
                      <a:pt x="171957" y="155222"/>
                    </a:cubicBezTo>
                    <a:cubicBezTo>
                      <a:pt x="170159" y="155068"/>
                      <a:pt x="168365" y="154900"/>
                      <a:pt x="166569" y="154725"/>
                    </a:cubicBezTo>
                    <a:cubicBezTo>
                      <a:pt x="165498" y="154621"/>
                      <a:pt x="164426" y="154511"/>
                      <a:pt x="163358" y="154399"/>
                    </a:cubicBezTo>
                    <a:cubicBezTo>
                      <a:pt x="161915" y="154249"/>
                      <a:pt x="160472" y="154100"/>
                      <a:pt x="159034" y="153937"/>
                    </a:cubicBezTo>
                    <a:cubicBezTo>
                      <a:pt x="156514" y="153649"/>
                      <a:pt x="153997" y="153345"/>
                      <a:pt x="151482" y="153015"/>
                    </a:cubicBezTo>
                    <a:cubicBezTo>
                      <a:pt x="150793" y="152925"/>
                      <a:pt x="150108" y="152825"/>
                      <a:pt x="149419" y="152731"/>
                    </a:cubicBezTo>
                    <a:cubicBezTo>
                      <a:pt x="147982" y="152536"/>
                      <a:pt x="146547" y="152326"/>
                      <a:pt x="145112" y="152117"/>
                    </a:cubicBezTo>
                    <a:lnTo>
                      <a:pt x="145112" y="49661"/>
                    </a:lnTo>
                    <a:cubicBezTo>
                      <a:pt x="145114" y="34616"/>
                      <a:pt x="157353" y="22377"/>
                      <a:pt x="172398" y="22377"/>
                    </a:cubicBezTo>
                    <a:cubicBezTo>
                      <a:pt x="187442" y="22377"/>
                      <a:pt x="199682" y="34616"/>
                      <a:pt x="199682" y="49661"/>
                    </a:cubicBezTo>
                    <a:lnTo>
                      <a:pt x="199682" y="156761"/>
                    </a:ln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sp>
            <p:nvSpPr>
              <p:cNvPr id="8" name="Freeform: Shape 125">
                <a:extLst>
                  <a:ext uri="{FF2B5EF4-FFF2-40B4-BE49-F238E27FC236}">
                    <a16:creationId xmlns:a16="http://schemas.microsoft.com/office/drawing/2014/main" id="{8E5CDEDC-1A14-1F66-B43E-ABF457C34D6A}"/>
                  </a:ext>
                </a:extLst>
              </p:cNvPr>
              <p:cNvSpPr/>
              <p:nvPr/>
            </p:nvSpPr>
            <p:spPr>
              <a:xfrm>
                <a:off x="7263992" y="3003495"/>
                <a:ext cx="432666" cy="349772"/>
              </a:xfrm>
              <a:custGeom>
                <a:avLst/>
                <a:gdLst>
                  <a:gd name="connsiteX0" fmla="*/ 608313 w 611359"/>
                  <a:gd name="connsiteY0" fmla="*/ 89121 h 493405"/>
                  <a:gd name="connsiteX1" fmla="*/ 592496 w 611359"/>
                  <a:gd name="connsiteY1" fmla="*/ 88653 h 493405"/>
                  <a:gd name="connsiteX2" fmla="*/ 521541 w 611359"/>
                  <a:gd name="connsiteY2" fmla="*/ 160118 h 493405"/>
                  <a:gd name="connsiteX3" fmla="*/ 477257 w 611359"/>
                  <a:gd name="connsiteY3" fmla="*/ 203340 h 493405"/>
                  <a:gd name="connsiteX4" fmla="*/ 490403 w 611359"/>
                  <a:gd name="connsiteY4" fmla="*/ 178366 h 493405"/>
                  <a:gd name="connsiteX5" fmla="*/ 510775 w 611359"/>
                  <a:gd name="connsiteY5" fmla="*/ 7321 h 493405"/>
                  <a:gd name="connsiteX6" fmla="*/ 496406 w 611359"/>
                  <a:gd name="connsiteY6" fmla="*/ 696 h 493405"/>
                  <a:gd name="connsiteX7" fmla="*/ 489783 w 611359"/>
                  <a:gd name="connsiteY7" fmla="*/ 15066 h 493405"/>
                  <a:gd name="connsiteX8" fmla="*/ 422515 w 611359"/>
                  <a:gd name="connsiteY8" fmla="*/ 244809 h 493405"/>
                  <a:gd name="connsiteX9" fmla="*/ 364388 w 611359"/>
                  <a:gd name="connsiteY9" fmla="*/ 280971 h 493405"/>
                  <a:gd name="connsiteX10" fmla="*/ 357099 w 611359"/>
                  <a:gd name="connsiteY10" fmla="*/ 285054 h 493405"/>
                  <a:gd name="connsiteX11" fmla="*/ 356559 w 611359"/>
                  <a:gd name="connsiteY11" fmla="*/ 285354 h 493405"/>
                  <a:gd name="connsiteX12" fmla="*/ 299960 w 611359"/>
                  <a:gd name="connsiteY12" fmla="*/ 313754 h 493405"/>
                  <a:gd name="connsiteX13" fmla="*/ 299009 w 611359"/>
                  <a:gd name="connsiteY13" fmla="*/ 314267 h 493405"/>
                  <a:gd name="connsiteX14" fmla="*/ 268494 w 611359"/>
                  <a:gd name="connsiteY14" fmla="*/ 326824 h 493405"/>
                  <a:gd name="connsiteX15" fmla="*/ 267356 w 611359"/>
                  <a:gd name="connsiteY15" fmla="*/ 327172 h 493405"/>
                  <a:gd name="connsiteX16" fmla="*/ 241389 w 611359"/>
                  <a:gd name="connsiteY16" fmla="*/ 335266 h 493405"/>
                  <a:gd name="connsiteX17" fmla="*/ 240940 w 611359"/>
                  <a:gd name="connsiteY17" fmla="*/ 335373 h 493405"/>
                  <a:gd name="connsiteX18" fmla="*/ 240863 w 611359"/>
                  <a:gd name="connsiteY18" fmla="*/ 335393 h 493405"/>
                  <a:gd name="connsiteX19" fmla="*/ 237526 w 611359"/>
                  <a:gd name="connsiteY19" fmla="*/ 336220 h 493405"/>
                  <a:gd name="connsiteX20" fmla="*/ 236177 w 611359"/>
                  <a:gd name="connsiteY20" fmla="*/ 336582 h 493405"/>
                  <a:gd name="connsiteX21" fmla="*/ 234432 w 611359"/>
                  <a:gd name="connsiteY21" fmla="*/ 337086 h 493405"/>
                  <a:gd name="connsiteX22" fmla="*/ 230505 w 611359"/>
                  <a:gd name="connsiteY22" fmla="*/ 338312 h 493405"/>
                  <a:gd name="connsiteX23" fmla="*/ 230206 w 611359"/>
                  <a:gd name="connsiteY23" fmla="*/ 338409 h 493405"/>
                  <a:gd name="connsiteX24" fmla="*/ 230172 w 611359"/>
                  <a:gd name="connsiteY24" fmla="*/ 338423 h 493405"/>
                  <a:gd name="connsiteX25" fmla="*/ 126898 w 611359"/>
                  <a:gd name="connsiteY25" fmla="*/ 415527 h 493405"/>
                  <a:gd name="connsiteX26" fmla="*/ 40806 w 611359"/>
                  <a:gd name="connsiteY26" fmla="*/ 469549 h 493405"/>
                  <a:gd name="connsiteX27" fmla="*/ 26246 w 611359"/>
                  <a:gd name="connsiteY27" fmla="*/ 348868 h 493405"/>
                  <a:gd name="connsiteX28" fmla="*/ 30559 w 611359"/>
                  <a:gd name="connsiteY28" fmla="*/ 248311 h 493405"/>
                  <a:gd name="connsiteX29" fmla="*/ 30073 w 611359"/>
                  <a:gd name="connsiteY29" fmla="*/ 191572 h 493405"/>
                  <a:gd name="connsiteX30" fmla="*/ 19201 w 611359"/>
                  <a:gd name="connsiteY30" fmla="*/ 180076 h 493405"/>
                  <a:gd name="connsiteX31" fmla="*/ 7705 w 611359"/>
                  <a:gd name="connsiteY31" fmla="*/ 190947 h 493405"/>
                  <a:gd name="connsiteX32" fmla="*/ 8205 w 611359"/>
                  <a:gd name="connsiteY32" fmla="*/ 249246 h 493405"/>
                  <a:gd name="connsiteX33" fmla="*/ 3951 w 611359"/>
                  <a:gd name="connsiteY33" fmla="*/ 346981 h 493405"/>
                  <a:gd name="connsiteX34" fmla="*/ 33350 w 611359"/>
                  <a:gd name="connsiteY34" fmla="*/ 490644 h 493405"/>
                  <a:gd name="connsiteX35" fmla="*/ 49286 w 611359"/>
                  <a:gd name="connsiteY35" fmla="*/ 493406 h 493405"/>
                  <a:gd name="connsiteX36" fmla="*/ 142691 w 611359"/>
                  <a:gd name="connsiteY36" fmla="*/ 431382 h 493405"/>
                  <a:gd name="connsiteX37" fmla="*/ 223520 w 611359"/>
                  <a:gd name="connsiteY37" fmla="*/ 365376 h 493405"/>
                  <a:gd name="connsiteX38" fmla="*/ 201467 w 611359"/>
                  <a:gd name="connsiteY38" fmla="*/ 424348 h 493405"/>
                  <a:gd name="connsiteX39" fmla="*/ 194011 w 611359"/>
                  <a:gd name="connsiteY39" fmla="*/ 446535 h 493405"/>
                  <a:gd name="connsiteX40" fmla="*/ 204427 w 611359"/>
                  <a:gd name="connsiteY40" fmla="*/ 467494 h 493405"/>
                  <a:gd name="connsiteX41" fmla="*/ 224504 w 611359"/>
                  <a:gd name="connsiteY41" fmla="*/ 475044 h 493405"/>
                  <a:gd name="connsiteX42" fmla="*/ 238201 w 611359"/>
                  <a:gd name="connsiteY42" fmla="*/ 471800 h 493405"/>
                  <a:gd name="connsiteX43" fmla="*/ 247575 w 611359"/>
                  <a:gd name="connsiteY43" fmla="*/ 464535 h 493405"/>
                  <a:gd name="connsiteX44" fmla="*/ 283539 w 611359"/>
                  <a:gd name="connsiteY44" fmla="*/ 344947 h 493405"/>
                  <a:gd name="connsiteX45" fmla="*/ 293357 w 611359"/>
                  <a:gd name="connsiteY45" fmla="*/ 340983 h 493405"/>
                  <a:gd name="connsiteX46" fmla="*/ 293357 w 611359"/>
                  <a:gd name="connsiteY46" fmla="*/ 442586 h 493405"/>
                  <a:gd name="connsiteX47" fmla="*/ 343019 w 611359"/>
                  <a:gd name="connsiteY47" fmla="*/ 492248 h 493405"/>
                  <a:gd name="connsiteX48" fmla="*/ 392681 w 611359"/>
                  <a:gd name="connsiteY48" fmla="*/ 442586 h 493405"/>
                  <a:gd name="connsiteX49" fmla="*/ 392681 w 611359"/>
                  <a:gd name="connsiteY49" fmla="*/ 322411 h 493405"/>
                  <a:gd name="connsiteX50" fmla="*/ 457954 w 611359"/>
                  <a:gd name="connsiteY50" fmla="*/ 374152 h 493405"/>
                  <a:gd name="connsiteX51" fmla="*/ 469584 w 611359"/>
                  <a:gd name="connsiteY51" fmla="*/ 376459 h 493405"/>
                  <a:gd name="connsiteX52" fmla="*/ 497871 w 611359"/>
                  <a:gd name="connsiteY52" fmla="*/ 357512 h 493405"/>
                  <a:gd name="connsiteX53" fmla="*/ 481230 w 611359"/>
                  <a:gd name="connsiteY53" fmla="*/ 317591 h 493405"/>
                  <a:gd name="connsiteX54" fmla="*/ 431205 w 611359"/>
                  <a:gd name="connsiteY54" fmla="*/ 266136 h 493405"/>
                  <a:gd name="connsiteX55" fmla="*/ 538439 w 611359"/>
                  <a:gd name="connsiteY55" fmla="*/ 174791 h 493405"/>
                  <a:gd name="connsiteX56" fmla="*/ 607849 w 611359"/>
                  <a:gd name="connsiteY56" fmla="*/ 104931 h 493405"/>
                  <a:gd name="connsiteX57" fmla="*/ 608313 w 611359"/>
                  <a:gd name="connsiteY57" fmla="*/ 89121 h 493405"/>
                  <a:gd name="connsiteX58" fmla="*/ 230707 w 611359"/>
                  <a:gd name="connsiteY58" fmla="*/ 449835 h 493405"/>
                  <a:gd name="connsiteX59" fmla="*/ 228197 w 611359"/>
                  <a:gd name="connsiteY59" fmla="*/ 451787 h 493405"/>
                  <a:gd name="connsiteX60" fmla="*/ 219127 w 611359"/>
                  <a:gd name="connsiteY60" fmla="*/ 450630 h 493405"/>
                  <a:gd name="connsiteX61" fmla="*/ 216333 w 611359"/>
                  <a:gd name="connsiteY61" fmla="*/ 445007 h 493405"/>
                  <a:gd name="connsiteX62" fmla="*/ 218333 w 611359"/>
                  <a:gd name="connsiteY62" fmla="*/ 439054 h 493405"/>
                  <a:gd name="connsiteX63" fmla="*/ 245724 w 611359"/>
                  <a:gd name="connsiteY63" fmla="*/ 357239 h 493405"/>
                  <a:gd name="connsiteX64" fmla="*/ 245900 w 611359"/>
                  <a:gd name="connsiteY64" fmla="*/ 357194 h 493405"/>
                  <a:gd name="connsiteX65" fmla="*/ 249144 w 611359"/>
                  <a:gd name="connsiteY65" fmla="*/ 356410 h 493405"/>
                  <a:gd name="connsiteX66" fmla="*/ 250378 w 611359"/>
                  <a:gd name="connsiteY66" fmla="*/ 356091 h 493405"/>
                  <a:gd name="connsiteX67" fmla="*/ 252475 w 611359"/>
                  <a:gd name="connsiteY67" fmla="*/ 355531 h 493405"/>
                  <a:gd name="connsiteX68" fmla="*/ 254158 w 611359"/>
                  <a:gd name="connsiteY68" fmla="*/ 355065 h 493405"/>
                  <a:gd name="connsiteX69" fmla="*/ 255693 w 611359"/>
                  <a:gd name="connsiteY69" fmla="*/ 354619 h 493405"/>
                  <a:gd name="connsiteX70" fmla="*/ 261824 w 611359"/>
                  <a:gd name="connsiteY70" fmla="*/ 352755 h 493405"/>
                  <a:gd name="connsiteX71" fmla="*/ 230707 w 611359"/>
                  <a:gd name="connsiteY71" fmla="*/ 449835 h 493405"/>
                  <a:gd name="connsiteX72" fmla="*/ 370301 w 611359"/>
                  <a:gd name="connsiteY72" fmla="*/ 442587 h 493405"/>
                  <a:gd name="connsiteX73" fmla="*/ 343017 w 611359"/>
                  <a:gd name="connsiteY73" fmla="*/ 469873 h 493405"/>
                  <a:gd name="connsiteX74" fmla="*/ 315733 w 611359"/>
                  <a:gd name="connsiteY74" fmla="*/ 442589 h 493405"/>
                  <a:gd name="connsiteX75" fmla="*/ 315733 w 611359"/>
                  <a:gd name="connsiteY75" fmla="*/ 331168 h 493405"/>
                  <a:gd name="connsiteX76" fmla="*/ 370303 w 611359"/>
                  <a:gd name="connsiteY76" fmla="*/ 303388 h 493405"/>
                  <a:gd name="connsiteX77" fmla="*/ 370303 w 611359"/>
                  <a:gd name="connsiteY77" fmla="*/ 442587 h 493405"/>
                  <a:gd name="connsiteX78" fmla="*/ 472709 w 611359"/>
                  <a:gd name="connsiteY78" fmla="*/ 338287 h 493405"/>
                  <a:gd name="connsiteX79" fmla="*/ 477175 w 611359"/>
                  <a:gd name="connsiteY79" fmla="*/ 348996 h 493405"/>
                  <a:gd name="connsiteX80" fmla="*/ 469579 w 611359"/>
                  <a:gd name="connsiteY80" fmla="*/ 354084 h 493405"/>
                  <a:gd name="connsiteX81" fmla="*/ 466462 w 611359"/>
                  <a:gd name="connsiteY81" fmla="*/ 353461 h 493405"/>
                  <a:gd name="connsiteX82" fmla="*/ 398111 w 611359"/>
                  <a:gd name="connsiteY82" fmla="*/ 287252 h 493405"/>
                  <a:gd name="connsiteX83" fmla="*/ 412160 w 611359"/>
                  <a:gd name="connsiteY83" fmla="*/ 278555 h 493405"/>
                  <a:gd name="connsiteX84" fmla="*/ 472709 w 611359"/>
                  <a:gd name="connsiteY84" fmla="*/ 338287 h 49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11359" h="493405">
                    <a:moveTo>
                      <a:pt x="608313" y="89121"/>
                    </a:moveTo>
                    <a:cubicBezTo>
                      <a:pt x="604073" y="84622"/>
                      <a:pt x="596994" y="84415"/>
                      <a:pt x="592496" y="88653"/>
                    </a:cubicBezTo>
                    <a:cubicBezTo>
                      <a:pt x="568805" y="110985"/>
                      <a:pt x="541831" y="136767"/>
                      <a:pt x="521541" y="160118"/>
                    </a:cubicBezTo>
                    <a:cubicBezTo>
                      <a:pt x="508692" y="174907"/>
                      <a:pt x="493649" y="189405"/>
                      <a:pt x="477257" y="203340"/>
                    </a:cubicBezTo>
                    <a:cubicBezTo>
                      <a:pt x="481668" y="195587"/>
                      <a:pt x="486117" y="187225"/>
                      <a:pt x="490403" y="178366"/>
                    </a:cubicBezTo>
                    <a:cubicBezTo>
                      <a:pt x="521387" y="114323"/>
                      <a:pt x="528431" y="55177"/>
                      <a:pt x="510775" y="7321"/>
                    </a:cubicBezTo>
                    <a:cubicBezTo>
                      <a:pt x="508638" y="1522"/>
                      <a:pt x="502199" y="-1447"/>
                      <a:pt x="496406" y="696"/>
                    </a:cubicBezTo>
                    <a:cubicBezTo>
                      <a:pt x="490607" y="2835"/>
                      <a:pt x="487643" y="9269"/>
                      <a:pt x="489783" y="15066"/>
                    </a:cubicBezTo>
                    <a:cubicBezTo>
                      <a:pt x="525480" y="111825"/>
                      <a:pt x="433729" y="230799"/>
                      <a:pt x="422515" y="244809"/>
                    </a:cubicBezTo>
                    <a:cubicBezTo>
                      <a:pt x="403323" y="257897"/>
                      <a:pt x="383623" y="270059"/>
                      <a:pt x="364388" y="280971"/>
                    </a:cubicBezTo>
                    <a:cubicBezTo>
                      <a:pt x="361962" y="282342"/>
                      <a:pt x="359534" y="283710"/>
                      <a:pt x="357099" y="285054"/>
                    </a:cubicBezTo>
                    <a:cubicBezTo>
                      <a:pt x="356919" y="285154"/>
                      <a:pt x="356738" y="285254"/>
                      <a:pt x="356559" y="285354"/>
                    </a:cubicBezTo>
                    <a:cubicBezTo>
                      <a:pt x="337454" y="295890"/>
                      <a:pt x="318194" y="305563"/>
                      <a:pt x="299960" y="313754"/>
                    </a:cubicBezTo>
                    <a:cubicBezTo>
                      <a:pt x="299629" y="313903"/>
                      <a:pt x="299322" y="314089"/>
                      <a:pt x="299009" y="314267"/>
                    </a:cubicBezTo>
                    <a:cubicBezTo>
                      <a:pt x="288038" y="319180"/>
                      <a:pt x="277777" y="323395"/>
                      <a:pt x="268494" y="326824"/>
                    </a:cubicBezTo>
                    <a:cubicBezTo>
                      <a:pt x="268111" y="326919"/>
                      <a:pt x="267730" y="327034"/>
                      <a:pt x="267356" y="327172"/>
                    </a:cubicBezTo>
                    <a:cubicBezTo>
                      <a:pt x="257189" y="330913"/>
                      <a:pt x="248465" y="333628"/>
                      <a:pt x="241389" y="335266"/>
                    </a:cubicBezTo>
                    <a:cubicBezTo>
                      <a:pt x="241241" y="335300"/>
                      <a:pt x="241086" y="335341"/>
                      <a:pt x="240940" y="335373"/>
                    </a:cubicBezTo>
                    <a:cubicBezTo>
                      <a:pt x="240915" y="335379"/>
                      <a:pt x="240888" y="335387"/>
                      <a:pt x="240863" y="335393"/>
                    </a:cubicBezTo>
                    <a:cubicBezTo>
                      <a:pt x="239759" y="335645"/>
                      <a:pt x="238647" y="335923"/>
                      <a:pt x="237526" y="336220"/>
                    </a:cubicBezTo>
                    <a:cubicBezTo>
                      <a:pt x="237076" y="336338"/>
                      <a:pt x="236626" y="336458"/>
                      <a:pt x="236177" y="336582"/>
                    </a:cubicBezTo>
                    <a:cubicBezTo>
                      <a:pt x="235602" y="336741"/>
                      <a:pt x="235016" y="336913"/>
                      <a:pt x="234432" y="337086"/>
                    </a:cubicBezTo>
                    <a:cubicBezTo>
                      <a:pt x="233118" y="337470"/>
                      <a:pt x="231809" y="337880"/>
                      <a:pt x="230505" y="338312"/>
                    </a:cubicBezTo>
                    <a:cubicBezTo>
                      <a:pt x="230404" y="338347"/>
                      <a:pt x="230307" y="338375"/>
                      <a:pt x="230206" y="338409"/>
                    </a:cubicBezTo>
                    <a:cubicBezTo>
                      <a:pt x="230194" y="338414"/>
                      <a:pt x="230183" y="338418"/>
                      <a:pt x="230172" y="338423"/>
                    </a:cubicBezTo>
                    <a:cubicBezTo>
                      <a:pt x="191236" y="351479"/>
                      <a:pt x="157212" y="385341"/>
                      <a:pt x="126898" y="415527"/>
                    </a:cubicBezTo>
                    <a:cubicBezTo>
                      <a:pt x="94709" y="447580"/>
                      <a:pt x="64312" y="477856"/>
                      <a:pt x="40806" y="469549"/>
                    </a:cubicBezTo>
                    <a:cubicBezTo>
                      <a:pt x="16775" y="461055"/>
                      <a:pt x="21376" y="406560"/>
                      <a:pt x="26246" y="348868"/>
                    </a:cubicBezTo>
                    <a:cubicBezTo>
                      <a:pt x="29048" y="315678"/>
                      <a:pt x="31946" y="281355"/>
                      <a:pt x="30559" y="248311"/>
                    </a:cubicBezTo>
                    <a:cubicBezTo>
                      <a:pt x="29735" y="228675"/>
                      <a:pt x="29571" y="209585"/>
                      <a:pt x="30073" y="191572"/>
                    </a:cubicBezTo>
                    <a:cubicBezTo>
                      <a:pt x="30244" y="185394"/>
                      <a:pt x="25379" y="180247"/>
                      <a:pt x="19201" y="180076"/>
                    </a:cubicBezTo>
                    <a:cubicBezTo>
                      <a:pt x="13006" y="179894"/>
                      <a:pt x="7877" y="184770"/>
                      <a:pt x="7705" y="190947"/>
                    </a:cubicBezTo>
                    <a:cubicBezTo>
                      <a:pt x="7191" y="209477"/>
                      <a:pt x="7360" y="229093"/>
                      <a:pt x="8205" y="249246"/>
                    </a:cubicBezTo>
                    <a:cubicBezTo>
                      <a:pt x="9534" y="280878"/>
                      <a:pt x="6695" y="314483"/>
                      <a:pt x="3951" y="346981"/>
                    </a:cubicBezTo>
                    <a:cubicBezTo>
                      <a:pt x="-1911" y="416421"/>
                      <a:pt x="-6974" y="476390"/>
                      <a:pt x="33350" y="490644"/>
                    </a:cubicBezTo>
                    <a:cubicBezTo>
                      <a:pt x="38693" y="492533"/>
                      <a:pt x="43997" y="493407"/>
                      <a:pt x="49286" y="493406"/>
                    </a:cubicBezTo>
                    <a:cubicBezTo>
                      <a:pt x="80403" y="493403"/>
                      <a:pt x="110794" y="463146"/>
                      <a:pt x="142691" y="431382"/>
                    </a:cubicBezTo>
                    <a:cubicBezTo>
                      <a:pt x="167347" y="406826"/>
                      <a:pt x="194628" y="379676"/>
                      <a:pt x="223520" y="365376"/>
                    </a:cubicBezTo>
                    <a:cubicBezTo>
                      <a:pt x="223312" y="383298"/>
                      <a:pt x="218434" y="404880"/>
                      <a:pt x="201467" y="424348"/>
                    </a:cubicBezTo>
                    <a:cubicBezTo>
                      <a:pt x="196099" y="430506"/>
                      <a:pt x="193453" y="438385"/>
                      <a:pt x="194011" y="446535"/>
                    </a:cubicBezTo>
                    <a:cubicBezTo>
                      <a:pt x="194570" y="454685"/>
                      <a:pt x="198269" y="462129"/>
                      <a:pt x="204427" y="467494"/>
                    </a:cubicBezTo>
                    <a:cubicBezTo>
                      <a:pt x="210135" y="472469"/>
                      <a:pt x="217276" y="475044"/>
                      <a:pt x="224504" y="475044"/>
                    </a:cubicBezTo>
                    <a:cubicBezTo>
                      <a:pt x="229155" y="475044"/>
                      <a:pt x="233841" y="473977"/>
                      <a:pt x="238201" y="471800"/>
                    </a:cubicBezTo>
                    <a:cubicBezTo>
                      <a:pt x="241775" y="470013"/>
                      <a:pt x="244930" y="467569"/>
                      <a:pt x="247575" y="464535"/>
                    </a:cubicBezTo>
                    <a:cubicBezTo>
                      <a:pt x="283188" y="423671"/>
                      <a:pt x="287416" y="378422"/>
                      <a:pt x="283539" y="344947"/>
                    </a:cubicBezTo>
                    <a:cubicBezTo>
                      <a:pt x="286719" y="343703"/>
                      <a:pt x="289997" y="342376"/>
                      <a:pt x="293357" y="340983"/>
                    </a:cubicBezTo>
                    <a:lnTo>
                      <a:pt x="293357" y="442586"/>
                    </a:lnTo>
                    <a:cubicBezTo>
                      <a:pt x="293357" y="469971"/>
                      <a:pt x="315635" y="492248"/>
                      <a:pt x="343019" y="492248"/>
                    </a:cubicBezTo>
                    <a:cubicBezTo>
                      <a:pt x="370403" y="492248"/>
                      <a:pt x="392681" y="469970"/>
                      <a:pt x="392681" y="442586"/>
                    </a:cubicBezTo>
                    <a:lnTo>
                      <a:pt x="392681" y="322411"/>
                    </a:lnTo>
                    <a:cubicBezTo>
                      <a:pt x="406663" y="342153"/>
                      <a:pt x="427361" y="361559"/>
                      <a:pt x="457954" y="374152"/>
                    </a:cubicBezTo>
                    <a:cubicBezTo>
                      <a:pt x="461675" y="375681"/>
                      <a:pt x="465588" y="376459"/>
                      <a:pt x="469584" y="376459"/>
                    </a:cubicBezTo>
                    <a:cubicBezTo>
                      <a:pt x="482028" y="376459"/>
                      <a:pt x="493130" y="369022"/>
                      <a:pt x="497871" y="357512"/>
                    </a:cubicBezTo>
                    <a:cubicBezTo>
                      <a:pt x="504288" y="341919"/>
                      <a:pt x="496823" y="324010"/>
                      <a:pt x="481230" y="317591"/>
                    </a:cubicBezTo>
                    <a:cubicBezTo>
                      <a:pt x="453240" y="306070"/>
                      <a:pt x="438720" y="284576"/>
                      <a:pt x="431205" y="266136"/>
                    </a:cubicBezTo>
                    <a:cubicBezTo>
                      <a:pt x="471113" y="239291"/>
                      <a:pt x="509456" y="208151"/>
                      <a:pt x="538439" y="174791"/>
                    </a:cubicBezTo>
                    <a:cubicBezTo>
                      <a:pt x="558053" y="152215"/>
                      <a:pt x="584550" y="126895"/>
                      <a:pt x="607849" y="104931"/>
                    </a:cubicBezTo>
                    <a:cubicBezTo>
                      <a:pt x="612342" y="100699"/>
                      <a:pt x="612551" y="93617"/>
                      <a:pt x="608313" y="89121"/>
                    </a:cubicBezTo>
                    <a:close/>
                    <a:moveTo>
                      <a:pt x="230707" y="449835"/>
                    </a:moveTo>
                    <a:cubicBezTo>
                      <a:pt x="229991" y="450656"/>
                      <a:pt x="229146" y="451311"/>
                      <a:pt x="228197" y="451787"/>
                    </a:cubicBezTo>
                    <a:cubicBezTo>
                      <a:pt x="225206" y="453279"/>
                      <a:pt x="221649" y="452825"/>
                      <a:pt x="219127" y="450630"/>
                    </a:cubicBezTo>
                    <a:cubicBezTo>
                      <a:pt x="217476" y="449191"/>
                      <a:pt x="216483" y="447194"/>
                      <a:pt x="216333" y="445007"/>
                    </a:cubicBezTo>
                    <a:cubicBezTo>
                      <a:pt x="216182" y="442820"/>
                      <a:pt x="216893" y="440705"/>
                      <a:pt x="218333" y="439054"/>
                    </a:cubicBezTo>
                    <a:cubicBezTo>
                      <a:pt x="242383" y="411460"/>
                      <a:pt x="247003" y="380764"/>
                      <a:pt x="245724" y="357239"/>
                    </a:cubicBezTo>
                    <a:cubicBezTo>
                      <a:pt x="245782" y="357225"/>
                      <a:pt x="245842" y="357208"/>
                      <a:pt x="245900" y="357194"/>
                    </a:cubicBezTo>
                    <a:cubicBezTo>
                      <a:pt x="246946" y="356957"/>
                      <a:pt x="248034" y="356692"/>
                      <a:pt x="249144" y="356410"/>
                    </a:cubicBezTo>
                    <a:cubicBezTo>
                      <a:pt x="249550" y="356309"/>
                      <a:pt x="249967" y="356199"/>
                      <a:pt x="250378" y="356091"/>
                    </a:cubicBezTo>
                    <a:cubicBezTo>
                      <a:pt x="251065" y="355912"/>
                      <a:pt x="251764" y="355726"/>
                      <a:pt x="252475" y="355531"/>
                    </a:cubicBezTo>
                    <a:cubicBezTo>
                      <a:pt x="253031" y="355379"/>
                      <a:pt x="253590" y="355225"/>
                      <a:pt x="254158" y="355065"/>
                    </a:cubicBezTo>
                    <a:cubicBezTo>
                      <a:pt x="254661" y="354921"/>
                      <a:pt x="255180" y="354769"/>
                      <a:pt x="255693" y="354619"/>
                    </a:cubicBezTo>
                    <a:cubicBezTo>
                      <a:pt x="257673" y="354045"/>
                      <a:pt x="259700" y="353434"/>
                      <a:pt x="261824" y="352755"/>
                    </a:cubicBezTo>
                    <a:cubicBezTo>
                      <a:pt x="264101" y="380885"/>
                      <a:pt x="259213" y="417126"/>
                      <a:pt x="230707" y="449835"/>
                    </a:cubicBezTo>
                    <a:close/>
                    <a:moveTo>
                      <a:pt x="370301" y="442587"/>
                    </a:moveTo>
                    <a:cubicBezTo>
                      <a:pt x="370301" y="457633"/>
                      <a:pt x="358062" y="469873"/>
                      <a:pt x="343017" y="469873"/>
                    </a:cubicBezTo>
                    <a:cubicBezTo>
                      <a:pt x="327973" y="469873"/>
                      <a:pt x="315733" y="457633"/>
                      <a:pt x="315733" y="442589"/>
                    </a:cubicBezTo>
                    <a:lnTo>
                      <a:pt x="315733" y="331168"/>
                    </a:lnTo>
                    <a:cubicBezTo>
                      <a:pt x="332786" y="323308"/>
                      <a:pt x="351264" y="313971"/>
                      <a:pt x="370303" y="303388"/>
                    </a:cubicBezTo>
                    <a:lnTo>
                      <a:pt x="370303" y="442587"/>
                    </a:lnTo>
                    <a:close/>
                    <a:moveTo>
                      <a:pt x="472709" y="338287"/>
                    </a:moveTo>
                    <a:cubicBezTo>
                      <a:pt x="476894" y="340008"/>
                      <a:pt x="478895" y="344813"/>
                      <a:pt x="477175" y="348996"/>
                    </a:cubicBezTo>
                    <a:cubicBezTo>
                      <a:pt x="475901" y="352087"/>
                      <a:pt x="472919" y="354084"/>
                      <a:pt x="469579" y="354084"/>
                    </a:cubicBezTo>
                    <a:cubicBezTo>
                      <a:pt x="468517" y="354084"/>
                      <a:pt x="467468" y="353874"/>
                      <a:pt x="466462" y="353461"/>
                    </a:cubicBezTo>
                    <a:cubicBezTo>
                      <a:pt x="435297" y="340633"/>
                      <a:pt x="412341" y="318383"/>
                      <a:pt x="398111" y="287252"/>
                    </a:cubicBezTo>
                    <a:cubicBezTo>
                      <a:pt x="402791" y="284419"/>
                      <a:pt x="407476" y="281516"/>
                      <a:pt x="412160" y="278555"/>
                    </a:cubicBezTo>
                    <a:cubicBezTo>
                      <a:pt x="421835" y="300313"/>
                      <a:pt x="439716" y="324706"/>
                      <a:pt x="472709" y="338287"/>
                    </a:cubicBez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sp>
            <p:nvSpPr>
              <p:cNvPr id="9" name="Freeform: Shape 126">
                <a:extLst>
                  <a:ext uri="{FF2B5EF4-FFF2-40B4-BE49-F238E27FC236}">
                    <a16:creationId xmlns:a16="http://schemas.microsoft.com/office/drawing/2014/main" id="{004D496C-B67B-5C2A-6A41-5F392A23B957}"/>
                  </a:ext>
                </a:extLst>
              </p:cNvPr>
              <p:cNvSpPr/>
              <p:nvPr/>
            </p:nvSpPr>
            <p:spPr>
              <a:xfrm>
                <a:off x="7271712" y="2922024"/>
                <a:ext cx="158567" cy="200643"/>
              </a:xfrm>
              <a:custGeom>
                <a:avLst/>
                <a:gdLst>
                  <a:gd name="connsiteX0" fmla="*/ 223950 w 224056"/>
                  <a:gd name="connsiteY0" fmla="*/ 9657 h 283037"/>
                  <a:gd name="connsiteX1" fmla="*/ 211334 w 224056"/>
                  <a:gd name="connsiteY1" fmla="*/ 106 h 283037"/>
                  <a:gd name="connsiteX2" fmla="*/ 58277 w 224056"/>
                  <a:gd name="connsiteY2" fmla="*/ 87921 h 283037"/>
                  <a:gd name="connsiteX3" fmla="*/ 37 w 224056"/>
                  <a:gd name="connsiteY3" fmla="*/ 270945 h 283037"/>
                  <a:gd name="connsiteX4" fmla="*/ 10284 w 224056"/>
                  <a:gd name="connsiteY4" fmla="*/ 283002 h 283037"/>
                  <a:gd name="connsiteX5" fmla="*/ 11202 w 224056"/>
                  <a:gd name="connsiteY5" fmla="*/ 283038 h 283037"/>
                  <a:gd name="connsiteX6" fmla="*/ 22342 w 224056"/>
                  <a:gd name="connsiteY6" fmla="*/ 272753 h 283037"/>
                  <a:gd name="connsiteX7" fmla="*/ 76395 w 224056"/>
                  <a:gd name="connsiteY7" fmla="*/ 101059 h 283037"/>
                  <a:gd name="connsiteX8" fmla="*/ 214401 w 224056"/>
                  <a:gd name="connsiteY8" fmla="*/ 22273 h 283037"/>
                  <a:gd name="connsiteX9" fmla="*/ 223950 w 224056"/>
                  <a:gd name="connsiteY9" fmla="*/ 9657 h 2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56" h="283037">
                    <a:moveTo>
                      <a:pt x="223950" y="9657"/>
                    </a:moveTo>
                    <a:cubicBezTo>
                      <a:pt x="223104" y="3535"/>
                      <a:pt x="217462" y="-737"/>
                      <a:pt x="211334" y="106"/>
                    </a:cubicBezTo>
                    <a:cubicBezTo>
                      <a:pt x="145425" y="9219"/>
                      <a:pt x="93929" y="38764"/>
                      <a:pt x="58277" y="87921"/>
                    </a:cubicBezTo>
                    <a:cubicBezTo>
                      <a:pt x="25856" y="132627"/>
                      <a:pt x="6262" y="194203"/>
                      <a:pt x="37" y="270945"/>
                    </a:cubicBezTo>
                    <a:cubicBezTo>
                      <a:pt x="-462" y="277105"/>
                      <a:pt x="4125" y="282503"/>
                      <a:pt x="10284" y="283002"/>
                    </a:cubicBezTo>
                    <a:cubicBezTo>
                      <a:pt x="10593" y="283027"/>
                      <a:pt x="10897" y="283038"/>
                      <a:pt x="11202" y="283038"/>
                    </a:cubicBezTo>
                    <a:cubicBezTo>
                      <a:pt x="16971" y="283038"/>
                      <a:pt x="21867" y="278604"/>
                      <a:pt x="22342" y="272753"/>
                    </a:cubicBezTo>
                    <a:cubicBezTo>
                      <a:pt x="28230" y="200160"/>
                      <a:pt x="46416" y="142392"/>
                      <a:pt x="76395" y="101059"/>
                    </a:cubicBezTo>
                    <a:cubicBezTo>
                      <a:pt x="108330" y="57025"/>
                      <a:pt x="154761" y="30518"/>
                      <a:pt x="214401" y="22273"/>
                    </a:cubicBezTo>
                    <a:cubicBezTo>
                      <a:pt x="220520" y="21428"/>
                      <a:pt x="224795" y="15778"/>
                      <a:pt x="223950" y="9657"/>
                    </a:cubicBez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grpSp>
        <p:sp>
          <p:nvSpPr>
            <p:cNvPr id="10" name="Rectangle: Rounded Corners 9">
              <a:extLst>
                <a:ext uri="{FF2B5EF4-FFF2-40B4-BE49-F238E27FC236}">
                  <a16:creationId xmlns:a16="http://schemas.microsoft.com/office/drawing/2014/main" id="{2C92BBFA-2BF8-6E15-F53F-72A81218B1B8}"/>
                </a:ext>
              </a:extLst>
            </p:cNvPr>
            <p:cNvSpPr/>
            <p:nvPr/>
          </p:nvSpPr>
          <p:spPr>
            <a:xfrm>
              <a:off x="15303788"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MASLD/MASH is the predominant underlying risk factor for HCC—</a:t>
              </a:r>
              <a:br>
                <a:rPr lang="en-GB" sz="1600" dirty="0">
                  <a:solidFill>
                    <a:srgbClr val="001965"/>
                  </a:solidFill>
                </a:rPr>
              </a:br>
              <a:r>
                <a:rPr lang="en-GB" sz="1600" dirty="0">
                  <a:solidFill>
                    <a:srgbClr val="001965"/>
                  </a:solidFill>
                </a:rPr>
                <a:t>present in 59% of HCC cases</a:t>
              </a:r>
              <a:r>
                <a:rPr lang="en-GB" sz="1600" baseline="30000" dirty="0">
                  <a:solidFill>
                    <a:srgbClr val="001965"/>
                  </a:solidFill>
                </a:rPr>
                <a:t>#,5</a:t>
              </a:r>
              <a:endParaRPr lang="en-GB" sz="1600" dirty="0">
                <a:solidFill>
                  <a:srgbClr val="001965"/>
                </a:solidFill>
              </a:endParaRPr>
            </a:p>
          </p:txBody>
        </p:sp>
        <p:sp>
          <p:nvSpPr>
            <p:cNvPr id="11" name="Rectangle: Rounded Corners 10">
              <a:extLst>
                <a:ext uri="{FF2B5EF4-FFF2-40B4-BE49-F238E27FC236}">
                  <a16:creationId xmlns:a16="http://schemas.microsoft.com/office/drawing/2014/main" id="{A7B9E2EB-E9B9-8346-707C-ABDEAAB25AC1}"/>
                </a:ext>
              </a:extLst>
            </p:cNvPr>
            <p:cNvSpPr/>
            <p:nvPr/>
          </p:nvSpPr>
          <p:spPr>
            <a:xfrm>
              <a:off x="15346019" y="3645864"/>
              <a:ext cx="3996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chemeClr val="tx1"/>
                  </a:solidFill>
                </a:rPr>
                <a:t>Patients with MASLD had a nearly </a:t>
              </a:r>
              <a:br>
                <a:rPr lang="en-GB" sz="1600" dirty="0">
                  <a:solidFill>
                    <a:schemeClr val="tx1"/>
                  </a:solidFill>
                </a:rPr>
              </a:br>
              <a:r>
                <a:rPr lang="en-GB" sz="1600" dirty="0">
                  <a:solidFill>
                    <a:schemeClr val="tx1"/>
                  </a:solidFill>
                </a:rPr>
                <a:t>1.5- to 2-fold risk of GI cancers and a 1.2- to 1.5-fold risk of lung, breast, gynecological, or urinary system cancers, regardless of confounders</a:t>
              </a:r>
              <a:r>
                <a:rPr lang="en-GB" sz="1600" baseline="30000" dirty="0">
                  <a:solidFill>
                    <a:schemeClr val="tx1"/>
                  </a:solidFill>
                </a:rPr>
                <a:t>¥,6</a:t>
              </a:r>
              <a:endParaRPr lang="en-GB" sz="1600" dirty="0">
                <a:solidFill>
                  <a:schemeClr val="tx1"/>
                </a:solidFill>
              </a:endParaRPr>
            </a:p>
          </p:txBody>
        </p:sp>
        <p:grpSp>
          <p:nvGrpSpPr>
            <p:cNvPr id="12" name="Group 11">
              <a:extLst>
                <a:ext uri="{FF2B5EF4-FFF2-40B4-BE49-F238E27FC236}">
                  <a16:creationId xmlns:a16="http://schemas.microsoft.com/office/drawing/2014/main" id="{4C9BB9E5-B72D-B866-E3FC-7323B65FD779}"/>
                </a:ext>
              </a:extLst>
            </p:cNvPr>
            <p:cNvGrpSpPr/>
            <p:nvPr/>
          </p:nvGrpSpPr>
          <p:grpSpPr>
            <a:xfrm>
              <a:off x="15665107" y="2774843"/>
              <a:ext cx="3600000" cy="720000"/>
              <a:chOff x="4296000" y="2774843"/>
              <a:chExt cx="3600000" cy="720000"/>
            </a:xfrm>
          </p:grpSpPr>
          <p:sp>
            <p:nvSpPr>
              <p:cNvPr id="13" name="Rectangle 12">
                <a:extLst>
                  <a:ext uri="{FF2B5EF4-FFF2-40B4-BE49-F238E27FC236}">
                    <a16:creationId xmlns:a16="http://schemas.microsoft.com/office/drawing/2014/main" id="{CAE5B3CB-8495-77EB-F05F-74256773A7B8}"/>
                  </a:ext>
                </a:extLst>
              </p:cNvPr>
              <p:cNvSpPr/>
              <p:nvPr/>
            </p:nvSpPr>
            <p:spPr>
              <a:xfrm>
                <a:off x="4296000" y="2774843"/>
                <a:ext cx="3600000" cy="72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ea typeface="+mn-ea"/>
                    <a:cs typeface="+mn-cs"/>
                  </a:rPr>
                  <a:t>Cancer</a:t>
                </a:r>
              </a:p>
            </p:txBody>
          </p:sp>
          <p:pic>
            <p:nvPicPr>
              <p:cNvPr id="14" name="Graphic 13">
                <a:extLst>
                  <a:ext uri="{FF2B5EF4-FFF2-40B4-BE49-F238E27FC236}">
                    <a16:creationId xmlns:a16="http://schemas.microsoft.com/office/drawing/2014/main" id="{AD7982DB-1116-4F29-90FD-488CE9529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2286" y="2835018"/>
                <a:ext cx="635000" cy="635000"/>
              </a:xfrm>
              <a:prstGeom prst="roundRect">
                <a:avLst/>
              </a:prstGeom>
            </p:spPr>
          </p:pic>
        </p:grpSp>
        <p:sp>
          <p:nvSpPr>
            <p:cNvPr id="18" name="Rectangle: Rounded Corners 17">
              <a:extLst>
                <a:ext uri="{FF2B5EF4-FFF2-40B4-BE49-F238E27FC236}">
                  <a16:creationId xmlns:a16="http://schemas.microsoft.com/office/drawing/2014/main" id="{75D187D2-EE67-87DD-05F5-52785BA5EE6A}"/>
                </a:ext>
              </a:extLst>
            </p:cNvPr>
            <p:cNvSpPr/>
            <p:nvPr/>
          </p:nvSpPr>
          <p:spPr>
            <a:xfrm>
              <a:off x="21134914"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Patients with MASLD had a 1.93-fold higher risk of overall mortality vs population comparators</a:t>
              </a:r>
              <a:r>
                <a:rPr lang="en-GB" sz="1600" baseline="30000" dirty="0">
                  <a:solidFill>
                    <a:srgbClr val="001965"/>
                  </a:solidFill>
                </a:rPr>
                <a:t>¢,7</a:t>
              </a:r>
              <a:endParaRPr lang="en-GB" sz="1600" dirty="0">
                <a:solidFill>
                  <a:srgbClr val="001965"/>
                </a:solidFill>
              </a:endParaRPr>
            </a:p>
          </p:txBody>
        </p:sp>
        <p:sp>
          <p:nvSpPr>
            <p:cNvPr id="19" name="Rectangle: Rounded Corners 18">
              <a:extLst>
                <a:ext uri="{FF2B5EF4-FFF2-40B4-BE49-F238E27FC236}">
                  <a16:creationId xmlns:a16="http://schemas.microsoft.com/office/drawing/2014/main" id="{9528AF1C-8676-CA74-B80D-38079C9AC9B5}"/>
                </a:ext>
              </a:extLst>
            </p:cNvPr>
            <p:cNvSpPr/>
            <p:nvPr/>
          </p:nvSpPr>
          <p:spPr>
            <a:xfrm>
              <a:off x="21134914" y="3645864"/>
              <a:ext cx="3960000" cy="1698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chemeClr val="tx1"/>
                  </a:solidFill>
                </a:rPr>
                <a:t>Mortality risk increased with worsening disease severity</a:t>
              </a:r>
              <a:r>
                <a:rPr lang="en-GB" sz="1600" baseline="30000" dirty="0">
                  <a:solidFill>
                    <a:schemeClr val="tx1"/>
                  </a:solidFill>
                </a:rPr>
                <a:t>¢,7 </a:t>
              </a:r>
            </a:p>
            <a:p>
              <a:pPr lvl="0" algn="ctr">
                <a:lnSpc>
                  <a:spcPct val="120000"/>
                </a:lnSpc>
              </a:pPr>
              <a:r>
                <a:rPr lang="en-GB" sz="1200" dirty="0">
                  <a:solidFill>
                    <a:schemeClr val="tx1"/>
                  </a:solidFill>
                </a:rPr>
                <a:t>                            </a:t>
              </a:r>
            </a:p>
            <a:p>
              <a:pPr lvl="0" algn="ctr">
                <a:lnSpc>
                  <a:spcPct val="120000"/>
                </a:lnSpc>
              </a:pPr>
              <a:endParaRPr lang="en-GB" sz="1200" dirty="0">
                <a:solidFill>
                  <a:schemeClr val="tx1"/>
                </a:solidFill>
              </a:endParaRPr>
            </a:p>
            <a:p>
              <a:pPr lvl="0" algn="ctr">
                <a:lnSpc>
                  <a:spcPct val="120000"/>
                </a:lnSpc>
              </a:pPr>
              <a:br>
                <a:rPr lang="en-GB" sz="1200" dirty="0">
                  <a:solidFill>
                    <a:schemeClr val="tx1"/>
                  </a:solidFill>
                </a:rPr>
              </a:br>
              <a:endParaRPr lang="en-GB" sz="1200" baseline="30000" dirty="0">
                <a:solidFill>
                  <a:schemeClr val="tx1"/>
                </a:solidFill>
              </a:endParaRPr>
            </a:p>
          </p:txBody>
        </p:sp>
        <p:sp>
          <p:nvSpPr>
            <p:cNvPr id="21" name="Rectangle: Rounded Corners 20">
              <a:extLst>
                <a:ext uri="{FF2B5EF4-FFF2-40B4-BE49-F238E27FC236}">
                  <a16:creationId xmlns:a16="http://schemas.microsoft.com/office/drawing/2014/main" id="{2FF05315-DF4F-83F8-DE85-197E0575F19D}"/>
                </a:ext>
              </a:extLst>
            </p:cNvPr>
            <p:cNvSpPr/>
            <p:nvPr/>
          </p:nvSpPr>
          <p:spPr>
            <a:xfrm>
              <a:off x="21314914" y="2784119"/>
              <a:ext cx="3600000" cy="72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ea typeface="+mn-ea"/>
                  <a:cs typeface="+mn-cs"/>
                </a:rPr>
                <a:t>Mortality</a:t>
              </a:r>
            </a:p>
          </p:txBody>
        </p:sp>
        <p:sp>
          <p:nvSpPr>
            <p:cNvPr id="17" name="TextBox 16">
              <a:extLst>
                <a:ext uri="{FF2B5EF4-FFF2-40B4-BE49-F238E27FC236}">
                  <a16:creationId xmlns:a16="http://schemas.microsoft.com/office/drawing/2014/main" id="{E249DCEE-2C21-A569-1CC2-A931E42B5918}"/>
                </a:ext>
              </a:extLst>
            </p:cNvPr>
            <p:cNvSpPr txBox="1"/>
            <p:nvPr/>
          </p:nvSpPr>
          <p:spPr>
            <a:xfrm>
              <a:off x="21395994" y="4359804"/>
              <a:ext cx="3619831" cy="958404"/>
            </a:xfrm>
            <a:prstGeom prst="rect">
              <a:avLst/>
            </a:prstGeom>
            <a:noFill/>
          </p:spPr>
          <p:txBody>
            <a:bodyPr wrap="square">
              <a:spAutoFit/>
            </a:bodyPr>
            <a:lstStyle/>
            <a:p>
              <a:pPr lvl="0">
                <a:lnSpc>
                  <a:spcPct val="120000"/>
                </a:lnSpc>
                <a:tabLst>
                  <a:tab pos="1887538" algn="l"/>
                </a:tabLst>
              </a:pPr>
              <a:r>
                <a:rPr lang="en-GB" sz="1200" dirty="0"/>
                <a:t>Simple steatosis:                	1.71-fold higher risk</a:t>
              </a:r>
            </a:p>
            <a:p>
              <a:pPr lvl="0">
                <a:lnSpc>
                  <a:spcPct val="120000"/>
                </a:lnSpc>
                <a:tabLst>
                  <a:tab pos="1887538" algn="l"/>
                </a:tabLst>
              </a:pPr>
              <a:r>
                <a:rPr lang="en-GB" sz="1200" dirty="0"/>
                <a:t>MASH without fibrosis:       	2.14-fold higher risk </a:t>
              </a:r>
            </a:p>
            <a:p>
              <a:pPr lvl="0">
                <a:lnSpc>
                  <a:spcPct val="120000"/>
                </a:lnSpc>
                <a:tabLst>
                  <a:tab pos="1887538" algn="l"/>
                </a:tabLst>
              </a:pPr>
              <a:r>
                <a:rPr lang="en-GB" sz="1200" dirty="0"/>
                <a:t>With non-cirrhotic fibrosis:  	2.44-fold higher risk </a:t>
              </a:r>
            </a:p>
            <a:p>
              <a:pPr lvl="0">
                <a:lnSpc>
                  <a:spcPct val="120000"/>
                </a:lnSpc>
                <a:tabLst>
                  <a:tab pos="1887538" algn="l"/>
                </a:tabLst>
              </a:pPr>
              <a:r>
                <a:rPr lang="en-GB" sz="1200" dirty="0"/>
                <a:t>With cirrhosis:                    	3.79-fold higher risk</a:t>
              </a:r>
              <a:endParaRPr lang="en-GB" sz="1200" baseline="30000" dirty="0"/>
            </a:p>
          </p:txBody>
        </p:sp>
        <p:sp>
          <p:nvSpPr>
            <p:cNvPr id="24" name="Freeform: Shape 23">
              <a:extLst>
                <a:ext uri="{FF2B5EF4-FFF2-40B4-BE49-F238E27FC236}">
                  <a16:creationId xmlns:a16="http://schemas.microsoft.com/office/drawing/2014/main" id="{0752D868-FAD5-4B5E-0701-D24D7F7346CE}"/>
                </a:ext>
              </a:extLst>
            </p:cNvPr>
            <p:cNvSpPr/>
            <p:nvPr/>
          </p:nvSpPr>
          <p:spPr>
            <a:xfrm>
              <a:off x="24100977" y="2848813"/>
              <a:ext cx="714115" cy="605120"/>
            </a:xfrm>
            <a:custGeom>
              <a:avLst/>
              <a:gdLst>
                <a:gd name="connsiteX0" fmla="*/ 700102 w 714115"/>
                <a:gd name="connsiteY0" fmla="*/ 270618 h 605120"/>
                <a:gd name="connsiteX1" fmla="*/ 628410 w 714115"/>
                <a:gd name="connsiteY1" fmla="*/ 270618 h 605120"/>
                <a:gd name="connsiteX2" fmla="*/ 638450 w 714115"/>
                <a:gd name="connsiteY2" fmla="*/ 205213 h 605120"/>
                <a:gd name="connsiteX3" fmla="*/ 581520 w 714115"/>
                <a:gd name="connsiteY3" fmla="*/ 60102 h 605120"/>
                <a:gd name="connsiteX4" fmla="*/ 445956 w 714115"/>
                <a:gd name="connsiteY4" fmla="*/ 9 h 605120"/>
                <a:gd name="connsiteX5" fmla="*/ 319226 w 714115"/>
                <a:gd name="connsiteY5" fmla="*/ 47921 h 605120"/>
                <a:gd name="connsiteX6" fmla="*/ 194400 w 714115"/>
                <a:gd name="connsiteY6" fmla="*/ 0 h 605120"/>
                <a:gd name="connsiteX7" fmla="*/ 192496 w 714115"/>
                <a:gd name="connsiteY7" fmla="*/ 9 h 605120"/>
                <a:gd name="connsiteX8" fmla="*/ 56932 w 714115"/>
                <a:gd name="connsiteY8" fmla="*/ 60102 h 605120"/>
                <a:gd name="connsiteX9" fmla="*/ 0 w 714115"/>
                <a:gd name="connsiteY9" fmla="*/ 205213 h 605120"/>
                <a:gd name="connsiteX10" fmla="*/ 56931 w 714115"/>
                <a:gd name="connsiteY10" fmla="*/ 350324 h 605120"/>
                <a:gd name="connsiteX11" fmla="*/ 106085 w 714115"/>
                <a:gd name="connsiteY11" fmla="*/ 402220 h 605120"/>
                <a:gd name="connsiteX12" fmla="*/ 125902 w 714115"/>
                <a:gd name="connsiteY12" fmla="*/ 402220 h 605120"/>
                <a:gd name="connsiteX13" fmla="*/ 125902 w 714115"/>
                <a:gd name="connsiteY13" fmla="*/ 381298 h 605120"/>
                <a:gd name="connsiteX14" fmla="*/ 76747 w 714115"/>
                <a:gd name="connsiteY14" fmla="*/ 329402 h 605120"/>
                <a:gd name="connsiteX15" fmla="*/ 28023 w 714115"/>
                <a:gd name="connsiteY15" fmla="*/ 205213 h 605120"/>
                <a:gd name="connsiteX16" fmla="*/ 76747 w 714115"/>
                <a:gd name="connsiteY16" fmla="*/ 81024 h 605120"/>
                <a:gd name="connsiteX17" fmla="*/ 192764 w 714115"/>
                <a:gd name="connsiteY17" fmla="*/ 29595 h 605120"/>
                <a:gd name="connsiteX18" fmla="*/ 309523 w 714115"/>
                <a:gd name="connsiteY18" fmla="*/ 78469 h 605120"/>
                <a:gd name="connsiteX19" fmla="*/ 328930 w 714115"/>
                <a:gd name="connsiteY19" fmla="*/ 78469 h 605120"/>
                <a:gd name="connsiteX20" fmla="*/ 445689 w 714115"/>
                <a:gd name="connsiteY20" fmla="*/ 29595 h 605120"/>
                <a:gd name="connsiteX21" fmla="*/ 561706 w 714115"/>
                <a:gd name="connsiteY21" fmla="*/ 81024 h 605120"/>
                <a:gd name="connsiteX22" fmla="*/ 610430 w 714115"/>
                <a:gd name="connsiteY22" fmla="*/ 205213 h 605120"/>
                <a:gd name="connsiteX23" fmla="*/ 598549 w 714115"/>
                <a:gd name="connsiteY23" fmla="*/ 270618 h 605120"/>
                <a:gd name="connsiteX24" fmla="*/ 480915 w 714115"/>
                <a:gd name="connsiteY24" fmla="*/ 270618 h 605120"/>
                <a:gd name="connsiteX25" fmla="*/ 458141 w 714115"/>
                <a:gd name="connsiteY25" fmla="*/ 245384 h 605120"/>
                <a:gd name="connsiteX26" fmla="*/ 438466 w 714115"/>
                <a:gd name="connsiteY26" fmla="*/ 244745 h 605120"/>
                <a:gd name="connsiteX27" fmla="*/ 412060 w 714115"/>
                <a:gd name="connsiteY27" fmla="*/ 270617 h 605120"/>
                <a:gd name="connsiteX28" fmla="*/ 377408 w 714115"/>
                <a:gd name="connsiteY28" fmla="*/ 270617 h 605120"/>
                <a:gd name="connsiteX29" fmla="*/ 364702 w 714115"/>
                <a:gd name="connsiteY29" fmla="*/ 279173 h 605120"/>
                <a:gd name="connsiteX30" fmla="*/ 357487 w 714115"/>
                <a:gd name="connsiteY30" fmla="*/ 295555 h 605120"/>
                <a:gd name="connsiteX31" fmla="*/ 336030 w 714115"/>
                <a:gd name="connsiteY31" fmla="*/ 158066 h 605120"/>
                <a:gd name="connsiteX32" fmla="*/ 322212 w 714115"/>
                <a:gd name="connsiteY32" fmla="*/ 145678 h 605120"/>
                <a:gd name="connsiteX33" fmla="*/ 322205 w 714115"/>
                <a:gd name="connsiteY33" fmla="*/ 145678 h 605120"/>
                <a:gd name="connsiteX34" fmla="*/ 308382 w 714115"/>
                <a:gd name="connsiteY34" fmla="*/ 158049 h 605120"/>
                <a:gd name="connsiteX35" fmla="*/ 287320 w 714115"/>
                <a:gd name="connsiteY35" fmla="*/ 292083 h 605120"/>
                <a:gd name="connsiteX36" fmla="*/ 267004 w 714115"/>
                <a:gd name="connsiteY36" fmla="*/ 274078 h 605120"/>
                <a:gd name="connsiteX37" fmla="*/ 257995 w 714115"/>
                <a:gd name="connsiteY37" fmla="*/ 270615 h 605120"/>
                <a:gd name="connsiteX38" fmla="*/ 235691 w 714115"/>
                <a:gd name="connsiteY38" fmla="*/ 270615 h 605120"/>
                <a:gd name="connsiteX39" fmla="*/ 219878 w 714115"/>
                <a:gd name="connsiteY39" fmla="*/ 256702 h 605120"/>
                <a:gd name="connsiteX40" fmla="*/ 201937 w 714115"/>
                <a:gd name="connsiteY40" fmla="*/ 256702 h 605120"/>
                <a:gd name="connsiteX41" fmla="*/ 186124 w 714115"/>
                <a:gd name="connsiteY41" fmla="*/ 270615 h 605120"/>
                <a:gd name="connsiteX42" fmla="*/ 164914 w 714115"/>
                <a:gd name="connsiteY42" fmla="*/ 270615 h 605120"/>
                <a:gd name="connsiteX43" fmla="*/ 150903 w 714115"/>
                <a:gd name="connsiteY43" fmla="*/ 285408 h 605120"/>
                <a:gd name="connsiteX44" fmla="*/ 164914 w 714115"/>
                <a:gd name="connsiteY44" fmla="*/ 300202 h 605120"/>
                <a:gd name="connsiteX45" fmla="*/ 191196 w 714115"/>
                <a:gd name="connsiteY45" fmla="*/ 300202 h 605120"/>
                <a:gd name="connsiteX46" fmla="*/ 200166 w 714115"/>
                <a:gd name="connsiteY46" fmla="*/ 296774 h 605120"/>
                <a:gd name="connsiteX47" fmla="*/ 210907 w 714115"/>
                <a:gd name="connsiteY47" fmla="*/ 287323 h 605120"/>
                <a:gd name="connsiteX48" fmla="*/ 221649 w 714115"/>
                <a:gd name="connsiteY48" fmla="*/ 296774 h 605120"/>
                <a:gd name="connsiteX49" fmla="*/ 230619 w 714115"/>
                <a:gd name="connsiteY49" fmla="*/ 300202 h 605120"/>
                <a:gd name="connsiteX50" fmla="*/ 252893 w 714115"/>
                <a:gd name="connsiteY50" fmla="*/ 300202 h 605120"/>
                <a:gd name="connsiteX51" fmla="*/ 288113 w 714115"/>
                <a:gd name="connsiteY51" fmla="*/ 331417 h 605120"/>
                <a:gd name="connsiteX52" fmla="*/ 301979 w 714115"/>
                <a:gd name="connsiteY52" fmla="*/ 333963 h 605120"/>
                <a:gd name="connsiteX53" fmla="*/ 310944 w 714115"/>
                <a:gd name="connsiteY53" fmla="*/ 322508 h 605120"/>
                <a:gd name="connsiteX54" fmla="*/ 322156 w 714115"/>
                <a:gd name="connsiteY54" fmla="*/ 251158 h 605120"/>
                <a:gd name="connsiteX55" fmla="*/ 337218 w 714115"/>
                <a:gd name="connsiteY55" fmla="*/ 347675 h 605120"/>
                <a:gd name="connsiteX56" fmla="*/ 349145 w 714115"/>
                <a:gd name="connsiteY56" fmla="*/ 359925 h 605120"/>
                <a:gd name="connsiteX57" fmla="*/ 351051 w 714115"/>
                <a:gd name="connsiteY57" fmla="*/ 360062 h 605120"/>
                <a:gd name="connsiteX58" fmla="*/ 363749 w 714115"/>
                <a:gd name="connsiteY58" fmla="*/ 351508 h 605120"/>
                <a:gd name="connsiteX59" fmla="*/ 386343 w 714115"/>
                <a:gd name="connsiteY59" fmla="*/ 300203 h 605120"/>
                <a:gd name="connsiteX60" fmla="*/ 417558 w 714115"/>
                <a:gd name="connsiteY60" fmla="*/ 300203 h 605120"/>
                <a:gd name="connsiteX61" fmla="*/ 427089 w 714115"/>
                <a:gd name="connsiteY61" fmla="*/ 296253 h 605120"/>
                <a:gd name="connsiteX62" fmla="*/ 447390 w 714115"/>
                <a:gd name="connsiteY62" fmla="*/ 276362 h 605120"/>
                <a:gd name="connsiteX63" fmla="*/ 464766 w 714115"/>
                <a:gd name="connsiteY63" fmla="*/ 295616 h 605120"/>
                <a:gd name="connsiteX64" fmla="*/ 474911 w 714115"/>
                <a:gd name="connsiteY64" fmla="*/ 300205 h 605120"/>
                <a:gd name="connsiteX65" fmla="*/ 584053 w 714115"/>
                <a:gd name="connsiteY65" fmla="*/ 300205 h 605120"/>
                <a:gd name="connsiteX66" fmla="*/ 561748 w 714115"/>
                <a:gd name="connsiteY66" fmla="*/ 329359 h 605120"/>
                <a:gd name="connsiteX67" fmla="*/ 561668 w 714115"/>
                <a:gd name="connsiteY67" fmla="*/ 329442 h 605120"/>
                <a:gd name="connsiteX68" fmla="*/ 472510 w 714115"/>
                <a:gd name="connsiteY68" fmla="*/ 423574 h 605120"/>
                <a:gd name="connsiteX69" fmla="*/ 335147 w 714115"/>
                <a:gd name="connsiteY69" fmla="*/ 568599 h 605120"/>
                <a:gd name="connsiteX70" fmla="*/ 303300 w 714115"/>
                <a:gd name="connsiteY70" fmla="*/ 568592 h 605120"/>
                <a:gd name="connsiteX71" fmla="*/ 215073 w 714115"/>
                <a:gd name="connsiteY71" fmla="*/ 475442 h 605120"/>
                <a:gd name="connsiteX72" fmla="*/ 195256 w 714115"/>
                <a:gd name="connsiteY72" fmla="*/ 475442 h 605120"/>
                <a:gd name="connsiteX73" fmla="*/ 195256 w 714115"/>
                <a:gd name="connsiteY73" fmla="*/ 496364 h 605120"/>
                <a:gd name="connsiteX74" fmla="*/ 283485 w 714115"/>
                <a:gd name="connsiteY74" fmla="*/ 589514 h 605120"/>
                <a:gd name="connsiteX75" fmla="*/ 319230 w 714115"/>
                <a:gd name="connsiteY75" fmla="*/ 605121 h 605120"/>
                <a:gd name="connsiteX76" fmla="*/ 354963 w 714115"/>
                <a:gd name="connsiteY76" fmla="*/ 589522 h 605120"/>
                <a:gd name="connsiteX77" fmla="*/ 492326 w 714115"/>
                <a:gd name="connsiteY77" fmla="*/ 444496 h 605120"/>
                <a:gd name="connsiteX78" fmla="*/ 581430 w 714115"/>
                <a:gd name="connsiteY78" fmla="*/ 350420 h 605120"/>
                <a:gd name="connsiteX79" fmla="*/ 581521 w 714115"/>
                <a:gd name="connsiteY79" fmla="*/ 350326 h 605120"/>
                <a:gd name="connsiteX80" fmla="*/ 616467 w 714115"/>
                <a:gd name="connsiteY80" fmla="*/ 300206 h 605120"/>
                <a:gd name="connsiteX81" fmla="*/ 700104 w 714115"/>
                <a:gd name="connsiteY81" fmla="*/ 300206 h 605120"/>
                <a:gd name="connsiteX82" fmla="*/ 714116 w 714115"/>
                <a:gd name="connsiteY82" fmla="*/ 285413 h 605120"/>
                <a:gd name="connsiteX83" fmla="*/ 700102 w 714115"/>
                <a:gd name="connsiteY83" fmla="*/ 270618 h 60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14115" h="605120">
                  <a:moveTo>
                    <a:pt x="700102" y="270618"/>
                  </a:moveTo>
                  <a:lnTo>
                    <a:pt x="628410" y="270618"/>
                  </a:lnTo>
                  <a:cubicBezTo>
                    <a:pt x="635010" y="249815"/>
                    <a:pt x="638450" y="227793"/>
                    <a:pt x="638450" y="205213"/>
                  </a:cubicBezTo>
                  <a:cubicBezTo>
                    <a:pt x="638450" y="150398"/>
                    <a:pt x="618232" y="98863"/>
                    <a:pt x="581520" y="60102"/>
                  </a:cubicBezTo>
                  <a:cubicBezTo>
                    <a:pt x="545305" y="21867"/>
                    <a:pt x="497161" y="527"/>
                    <a:pt x="445956" y="9"/>
                  </a:cubicBezTo>
                  <a:cubicBezTo>
                    <a:pt x="399214" y="-426"/>
                    <a:pt x="354680" y="16459"/>
                    <a:pt x="319226" y="47921"/>
                  </a:cubicBezTo>
                  <a:cubicBezTo>
                    <a:pt x="284253" y="16886"/>
                    <a:pt x="240465" y="0"/>
                    <a:pt x="194400" y="0"/>
                  </a:cubicBezTo>
                  <a:cubicBezTo>
                    <a:pt x="193767" y="0"/>
                    <a:pt x="193129" y="3"/>
                    <a:pt x="192496" y="9"/>
                  </a:cubicBezTo>
                  <a:cubicBezTo>
                    <a:pt x="141291" y="527"/>
                    <a:pt x="93147" y="21867"/>
                    <a:pt x="56932" y="60102"/>
                  </a:cubicBezTo>
                  <a:cubicBezTo>
                    <a:pt x="20219" y="98865"/>
                    <a:pt x="0" y="150400"/>
                    <a:pt x="0" y="205213"/>
                  </a:cubicBezTo>
                  <a:cubicBezTo>
                    <a:pt x="0" y="260029"/>
                    <a:pt x="20219" y="311564"/>
                    <a:pt x="56931" y="350324"/>
                  </a:cubicBezTo>
                  <a:lnTo>
                    <a:pt x="106085" y="402220"/>
                  </a:lnTo>
                  <a:cubicBezTo>
                    <a:pt x="111556" y="407995"/>
                    <a:pt x="120429" y="407995"/>
                    <a:pt x="125902" y="402220"/>
                  </a:cubicBezTo>
                  <a:cubicBezTo>
                    <a:pt x="131373" y="396443"/>
                    <a:pt x="131373" y="387076"/>
                    <a:pt x="125902" y="381298"/>
                  </a:cubicBezTo>
                  <a:lnTo>
                    <a:pt x="76747" y="329402"/>
                  </a:lnTo>
                  <a:cubicBezTo>
                    <a:pt x="45328" y="296231"/>
                    <a:pt x="28023" y="252127"/>
                    <a:pt x="28023" y="205213"/>
                  </a:cubicBezTo>
                  <a:cubicBezTo>
                    <a:pt x="28023" y="158301"/>
                    <a:pt x="45328" y="114196"/>
                    <a:pt x="76747" y="81024"/>
                  </a:cubicBezTo>
                  <a:cubicBezTo>
                    <a:pt x="107740" y="48303"/>
                    <a:pt x="148942" y="30038"/>
                    <a:pt x="192764" y="29595"/>
                  </a:cubicBezTo>
                  <a:cubicBezTo>
                    <a:pt x="236542" y="29103"/>
                    <a:pt x="277990" y="46511"/>
                    <a:pt x="309523" y="78469"/>
                  </a:cubicBezTo>
                  <a:cubicBezTo>
                    <a:pt x="314945" y="83965"/>
                    <a:pt x="323506" y="83965"/>
                    <a:pt x="328930" y="78469"/>
                  </a:cubicBezTo>
                  <a:cubicBezTo>
                    <a:pt x="360462" y="46510"/>
                    <a:pt x="401930" y="29128"/>
                    <a:pt x="445689" y="29595"/>
                  </a:cubicBezTo>
                  <a:cubicBezTo>
                    <a:pt x="489511" y="30038"/>
                    <a:pt x="530713" y="48303"/>
                    <a:pt x="561706" y="81024"/>
                  </a:cubicBezTo>
                  <a:cubicBezTo>
                    <a:pt x="593125" y="114196"/>
                    <a:pt x="610430" y="158301"/>
                    <a:pt x="610430" y="205213"/>
                  </a:cubicBezTo>
                  <a:cubicBezTo>
                    <a:pt x="610430" y="227989"/>
                    <a:pt x="606340" y="250097"/>
                    <a:pt x="598549" y="270618"/>
                  </a:cubicBezTo>
                  <a:lnTo>
                    <a:pt x="480915" y="270618"/>
                  </a:lnTo>
                  <a:lnTo>
                    <a:pt x="458141" y="245384"/>
                  </a:lnTo>
                  <a:cubicBezTo>
                    <a:pt x="452854" y="239526"/>
                    <a:pt x="444086" y="239240"/>
                    <a:pt x="438466" y="244745"/>
                  </a:cubicBezTo>
                  <a:lnTo>
                    <a:pt x="412060" y="270617"/>
                  </a:lnTo>
                  <a:lnTo>
                    <a:pt x="377408" y="270617"/>
                  </a:lnTo>
                  <a:cubicBezTo>
                    <a:pt x="371957" y="270617"/>
                    <a:pt x="367001" y="273954"/>
                    <a:pt x="364702" y="279173"/>
                  </a:cubicBezTo>
                  <a:lnTo>
                    <a:pt x="357487" y="295555"/>
                  </a:lnTo>
                  <a:lnTo>
                    <a:pt x="336030" y="158066"/>
                  </a:lnTo>
                  <a:cubicBezTo>
                    <a:pt x="334915" y="150923"/>
                    <a:pt x="329069" y="145682"/>
                    <a:pt x="322212" y="145678"/>
                  </a:cubicBezTo>
                  <a:cubicBezTo>
                    <a:pt x="322209" y="145678"/>
                    <a:pt x="322208" y="145678"/>
                    <a:pt x="322205" y="145678"/>
                  </a:cubicBezTo>
                  <a:cubicBezTo>
                    <a:pt x="315352" y="145678"/>
                    <a:pt x="309505" y="150912"/>
                    <a:pt x="308382" y="158049"/>
                  </a:cubicBezTo>
                  <a:lnTo>
                    <a:pt x="287320" y="292083"/>
                  </a:lnTo>
                  <a:lnTo>
                    <a:pt x="267004" y="274078"/>
                  </a:lnTo>
                  <a:cubicBezTo>
                    <a:pt x="264481" y="271842"/>
                    <a:pt x="261291" y="270615"/>
                    <a:pt x="257995" y="270615"/>
                  </a:cubicBezTo>
                  <a:lnTo>
                    <a:pt x="235691" y="270615"/>
                  </a:lnTo>
                  <a:lnTo>
                    <a:pt x="219878" y="256702"/>
                  </a:lnTo>
                  <a:cubicBezTo>
                    <a:pt x="214682" y="252133"/>
                    <a:pt x="207134" y="252130"/>
                    <a:pt x="201937" y="256702"/>
                  </a:cubicBezTo>
                  <a:lnTo>
                    <a:pt x="186124" y="270615"/>
                  </a:lnTo>
                  <a:lnTo>
                    <a:pt x="164914" y="270615"/>
                  </a:lnTo>
                  <a:cubicBezTo>
                    <a:pt x="157176" y="270615"/>
                    <a:pt x="150903" y="277240"/>
                    <a:pt x="150903" y="285408"/>
                  </a:cubicBezTo>
                  <a:cubicBezTo>
                    <a:pt x="150903" y="293577"/>
                    <a:pt x="157176" y="300202"/>
                    <a:pt x="164914" y="300202"/>
                  </a:cubicBezTo>
                  <a:lnTo>
                    <a:pt x="191196" y="300202"/>
                  </a:lnTo>
                  <a:cubicBezTo>
                    <a:pt x="194473" y="300202"/>
                    <a:pt x="197647" y="298989"/>
                    <a:pt x="200166" y="296774"/>
                  </a:cubicBezTo>
                  <a:lnTo>
                    <a:pt x="210907" y="287323"/>
                  </a:lnTo>
                  <a:lnTo>
                    <a:pt x="221649" y="296774"/>
                  </a:lnTo>
                  <a:cubicBezTo>
                    <a:pt x="224167" y="298989"/>
                    <a:pt x="227340" y="300202"/>
                    <a:pt x="230619" y="300202"/>
                  </a:cubicBezTo>
                  <a:lnTo>
                    <a:pt x="252893" y="300202"/>
                  </a:lnTo>
                  <a:lnTo>
                    <a:pt x="288113" y="331417"/>
                  </a:lnTo>
                  <a:cubicBezTo>
                    <a:pt x="291966" y="334834"/>
                    <a:pt x="297258" y="335806"/>
                    <a:pt x="301979" y="333963"/>
                  </a:cubicBezTo>
                  <a:cubicBezTo>
                    <a:pt x="306698" y="332121"/>
                    <a:pt x="310121" y="327750"/>
                    <a:pt x="310944" y="322508"/>
                  </a:cubicBezTo>
                  <a:lnTo>
                    <a:pt x="322156" y="251158"/>
                  </a:lnTo>
                  <a:lnTo>
                    <a:pt x="337218" y="347675"/>
                  </a:lnTo>
                  <a:cubicBezTo>
                    <a:pt x="338217" y="354079"/>
                    <a:pt x="343054" y="359048"/>
                    <a:pt x="349145" y="359925"/>
                  </a:cubicBezTo>
                  <a:cubicBezTo>
                    <a:pt x="349784" y="360017"/>
                    <a:pt x="350419" y="360062"/>
                    <a:pt x="351051" y="360062"/>
                  </a:cubicBezTo>
                  <a:cubicBezTo>
                    <a:pt x="356439" y="360062"/>
                    <a:pt x="361429" y="356774"/>
                    <a:pt x="363749" y="351508"/>
                  </a:cubicBezTo>
                  <a:lnTo>
                    <a:pt x="386343" y="300203"/>
                  </a:lnTo>
                  <a:lnTo>
                    <a:pt x="417558" y="300203"/>
                  </a:lnTo>
                  <a:cubicBezTo>
                    <a:pt x="421093" y="300203"/>
                    <a:pt x="424498" y="298792"/>
                    <a:pt x="427089" y="296253"/>
                  </a:cubicBezTo>
                  <a:lnTo>
                    <a:pt x="447390" y="276362"/>
                  </a:lnTo>
                  <a:lnTo>
                    <a:pt x="464766" y="295616"/>
                  </a:lnTo>
                  <a:cubicBezTo>
                    <a:pt x="467412" y="298545"/>
                    <a:pt x="471077" y="300205"/>
                    <a:pt x="474911" y="300205"/>
                  </a:cubicBezTo>
                  <a:lnTo>
                    <a:pt x="584053" y="300205"/>
                  </a:lnTo>
                  <a:cubicBezTo>
                    <a:pt x="577689" y="310613"/>
                    <a:pt x="570239" y="320389"/>
                    <a:pt x="561748" y="329359"/>
                  </a:cubicBezTo>
                  <a:cubicBezTo>
                    <a:pt x="561721" y="329387"/>
                    <a:pt x="561695" y="329414"/>
                    <a:pt x="561668" y="329442"/>
                  </a:cubicBezTo>
                  <a:cubicBezTo>
                    <a:pt x="561312" y="329819"/>
                    <a:pt x="520894" y="372492"/>
                    <a:pt x="472510" y="423574"/>
                  </a:cubicBezTo>
                  <a:lnTo>
                    <a:pt x="335147" y="568599"/>
                  </a:lnTo>
                  <a:cubicBezTo>
                    <a:pt x="326369" y="577869"/>
                    <a:pt x="312083" y="577866"/>
                    <a:pt x="303300" y="568592"/>
                  </a:cubicBezTo>
                  <a:lnTo>
                    <a:pt x="215073" y="475442"/>
                  </a:lnTo>
                  <a:cubicBezTo>
                    <a:pt x="209602" y="469667"/>
                    <a:pt x="200729" y="469667"/>
                    <a:pt x="195256" y="475442"/>
                  </a:cubicBezTo>
                  <a:cubicBezTo>
                    <a:pt x="189785" y="481219"/>
                    <a:pt x="189785" y="490586"/>
                    <a:pt x="195256" y="496364"/>
                  </a:cubicBezTo>
                  <a:lnTo>
                    <a:pt x="283485" y="589514"/>
                  </a:lnTo>
                  <a:cubicBezTo>
                    <a:pt x="293341" y="599918"/>
                    <a:pt x="306285" y="605121"/>
                    <a:pt x="319230" y="605121"/>
                  </a:cubicBezTo>
                  <a:cubicBezTo>
                    <a:pt x="332171" y="605121"/>
                    <a:pt x="345111" y="599921"/>
                    <a:pt x="354963" y="589522"/>
                  </a:cubicBezTo>
                  <a:lnTo>
                    <a:pt x="492326" y="444496"/>
                  </a:lnTo>
                  <a:cubicBezTo>
                    <a:pt x="571835" y="360552"/>
                    <a:pt x="580453" y="351453"/>
                    <a:pt x="581430" y="350420"/>
                  </a:cubicBezTo>
                  <a:cubicBezTo>
                    <a:pt x="581461" y="350389"/>
                    <a:pt x="581492" y="350357"/>
                    <a:pt x="581521" y="350326"/>
                  </a:cubicBezTo>
                  <a:cubicBezTo>
                    <a:pt x="595709" y="335347"/>
                    <a:pt x="607422" y="318454"/>
                    <a:pt x="616467" y="300206"/>
                  </a:cubicBezTo>
                  <a:lnTo>
                    <a:pt x="700104" y="300206"/>
                  </a:lnTo>
                  <a:cubicBezTo>
                    <a:pt x="707843" y="300206"/>
                    <a:pt x="714116" y="293582"/>
                    <a:pt x="714116" y="285413"/>
                  </a:cubicBezTo>
                  <a:cubicBezTo>
                    <a:pt x="714116" y="277244"/>
                    <a:pt x="707840" y="270618"/>
                    <a:pt x="700102" y="270618"/>
                  </a:cubicBezTo>
                  <a:close/>
                </a:path>
              </a:pathLst>
            </a:custGeom>
            <a:solidFill>
              <a:schemeClr val="bg1"/>
            </a:solidFill>
            <a:ln w="1401"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643E0D36-22DB-EF20-43F4-23A1FCAED003}"/>
                </a:ext>
              </a:extLst>
            </p:cNvPr>
            <p:cNvSpPr/>
            <p:nvPr/>
          </p:nvSpPr>
          <p:spPr>
            <a:xfrm>
              <a:off x="24247544" y="3272855"/>
              <a:ext cx="28023" cy="29586"/>
            </a:xfrm>
            <a:custGeom>
              <a:avLst/>
              <a:gdLst>
                <a:gd name="connsiteX0" fmla="*/ 28023 w 28023"/>
                <a:gd name="connsiteY0" fmla="*/ 14793 h 29586"/>
                <a:gd name="connsiteX1" fmla="*/ 14012 w 28023"/>
                <a:gd name="connsiteY1" fmla="*/ 29586 h 29586"/>
                <a:gd name="connsiteX2" fmla="*/ 0 w 28023"/>
                <a:gd name="connsiteY2" fmla="*/ 14793 h 29586"/>
                <a:gd name="connsiteX3" fmla="*/ 14012 w 28023"/>
                <a:gd name="connsiteY3" fmla="*/ 0 h 29586"/>
                <a:gd name="connsiteX4" fmla="*/ 28023 w 28023"/>
                <a:gd name="connsiteY4" fmla="*/ 14793 h 2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 h="29586">
                  <a:moveTo>
                    <a:pt x="28023" y="14793"/>
                  </a:moveTo>
                  <a:cubicBezTo>
                    <a:pt x="28023" y="22963"/>
                    <a:pt x="21750" y="29586"/>
                    <a:pt x="14012" y="29586"/>
                  </a:cubicBezTo>
                  <a:cubicBezTo>
                    <a:pt x="6273" y="29586"/>
                    <a:pt x="0" y="22963"/>
                    <a:pt x="0" y="14793"/>
                  </a:cubicBezTo>
                  <a:cubicBezTo>
                    <a:pt x="0" y="6623"/>
                    <a:pt x="6273" y="0"/>
                    <a:pt x="14012" y="0"/>
                  </a:cubicBezTo>
                  <a:cubicBezTo>
                    <a:pt x="21750" y="0"/>
                    <a:pt x="28023" y="6623"/>
                    <a:pt x="28023" y="14793"/>
                  </a:cubicBezTo>
                  <a:close/>
                </a:path>
              </a:pathLst>
            </a:custGeom>
            <a:solidFill>
              <a:schemeClr val="bg1"/>
            </a:solidFill>
            <a:ln w="1401" cap="flat">
              <a:noFill/>
              <a:prstDash val="solid"/>
              <a:miter/>
            </a:ln>
          </p:spPr>
          <p:txBody>
            <a:bodyPr rtlCol="0" anchor="ctr"/>
            <a:lstStyle/>
            <a:p>
              <a:endParaRPr lang="en-US" dirty="0"/>
            </a:p>
          </p:txBody>
        </p:sp>
        <p:grpSp>
          <p:nvGrpSpPr>
            <p:cNvPr id="29" name="Group 28">
              <a:extLst>
                <a:ext uri="{FF2B5EF4-FFF2-40B4-BE49-F238E27FC236}">
                  <a16:creationId xmlns:a16="http://schemas.microsoft.com/office/drawing/2014/main" id="{67A4273C-012A-B671-FE37-90D4B34BAEAC}"/>
                </a:ext>
              </a:extLst>
            </p:cNvPr>
            <p:cNvGrpSpPr/>
            <p:nvPr/>
          </p:nvGrpSpPr>
          <p:grpSpPr>
            <a:xfrm>
              <a:off x="8160240" y="2919819"/>
              <a:ext cx="475084" cy="396818"/>
              <a:chOff x="3066241" y="2824634"/>
              <a:chExt cx="473093" cy="395156"/>
            </a:xfrm>
          </p:grpSpPr>
          <p:sp>
            <p:nvSpPr>
              <p:cNvPr id="30" name="Isosceles Triangle 29">
                <a:extLst>
                  <a:ext uri="{FF2B5EF4-FFF2-40B4-BE49-F238E27FC236}">
                    <a16:creationId xmlns:a16="http://schemas.microsoft.com/office/drawing/2014/main" id="{0069537C-1247-D629-AC4F-D1F8441A059D}"/>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1" name="Isosceles Triangle 30">
                <a:extLst>
                  <a:ext uri="{FF2B5EF4-FFF2-40B4-BE49-F238E27FC236}">
                    <a16:creationId xmlns:a16="http://schemas.microsoft.com/office/drawing/2014/main" id="{7FC3809B-961B-773F-4E8A-4E26FDAD847C}"/>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32" name="Group 31">
              <a:extLst>
                <a:ext uri="{FF2B5EF4-FFF2-40B4-BE49-F238E27FC236}">
                  <a16:creationId xmlns:a16="http://schemas.microsoft.com/office/drawing/2014/main" id="{C5651DCC-3E77-2186-8EA7-73F4BCB4E720}"/>
                </a:ext>
              </a:extLst>
            </p:cNvPr>
            <p:cNvGrpSpPr/>
            <p:nvPr/>
          </p:nvGrpSpPr>
          <p:grpSpPr>
            <a:xfrm>
              <a:off x="9272391" y="2919819"/>
              <a:ext cx="475084" cy="396818"/>
              <a:chOff x="3066241" y="2824634"/>
              <a:chExt cx="473093" cy="395156"/>
            </a:xfrm>
          </p:grpSpPr>
          <p:sp>
            <p:nvSpPr>
              <p:cNvPr id="33" name="Isosceles Triangle 32">
                <a:extLst>
                  <a:ext uri="{FF2B5EF4-FFF2-40B4-BE49-F238E27FC236}">
                    <a16:creationId xmlns:a16="http://schemas.microsoft.com/office/drawing/2014/main" id="{DCCEBBEA-469D-D2A7-DF69-09AFE1DB8D85}"/>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6" name="Isosceles Triangle 35">
                <a:extLst>
                  <a:ext uri="{FF2B5EF4-FFF2-40B4-BE49-F238E27FC236}">
                    <a16:creationId xmlns:a16="http://schemas.microsoft.com/office/drawing/2014/main" id="{98D15041-BE89-4F32-1C93-335D026194CA}"/>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37" name="Group 36">
              <a:extLst>
                <a:ext uri="{FF2B5EF4-FFF2-40B4-BE49-F238E27FC236}">
                  <a16:creationId xmlns:a16="http://schemas.microsoft.com/office/drawing/2014/main" id="{A53A8C11-1B72-A6B1-47D4-896B75791170}"/>
                </a:ext>
              </a:extLst>
            </p:cNvPr>
            <p:cNvGrpSpPr/>
            <p:nvPr/>
          </p:nvGrpSpPr>
          <p:grpSpPr>
            <a:xfrm>
              <a:off x="13835852" y="2919819"/>
              <a:ext cx="475084" cy="396818"/>
              <a:chOff x="3066241" y="2824634"/>
              <a:chExt cx="473093" cy="395156"/>
            </a:xfrm>
          </p:grpSpPr>
          <p:sp>
            <p:nvSpPr>
              <p:cNvPr id="38" name="Isosceles Triangle 37">
                <a:extLst>
                  <a:ext uri="{FF2B5EF4-FFF2-40B4-BE49-F238E27FC236}">
                    <a16:creationId xmlns:a16="http://schemas.microsoft.com/office/drawing/2014/main" id="{03D11A6E-876E-5DAB-2EEA-AAD3CDDA9EBA}"/>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9" name="Isosceles Triangle 38">
                <a:extLst>
                  <a:ext uri="{FF2B5EF4-FFF2-40B4-BE49-F238E27FC236}">
                    <a16:creationId xmlns:a16="http://schemas.microsoft.com/office/drawing/2014/main" id="{0BC64D2A-BB58-9072-78F1-2F36F1553598}"/>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40" name="Group 39">
              <a:extLst>
                <a:ext uri="{FF2B5EF4-FFF2-40B4-BE49-F238E27FC236}">
                  <a16:creationId xmlns:a16="http://schemas.microsoft.com/office/drawing/2014/main" id="{3E4F278E-2561-72B4-FC9D-A73BDF5C1E2F}"/>
                </a:ext>
              </a:extLst>
            </p:cNvPr>
            <p:cNvGrpSpPr/>
            <p:nvPr/>
          </p:nvGrpSpPr>
          <p:grpSpPr>
            <a:xfrm>
              <a:off x="14948003" y="2919819"/>
              <a:ext cx="475084" cy="396818"/>
              <a:chOff x="3066241" y="2824634"/>
              <a:chExt cx="473093" cy="395156"/>
            </a:xfrm>
          </p:grpSpPr>
          <p:sp>
            <p:nvSpPr>
              <p:cNvPr id="41" name="Isosceles Triangle 40">
                <a:extLst>
                  <a:ext uri="{FF2B5EF4-FFF2-40B4-BE49-F238E27FC236}">
                    <a16:creationId xmlns:a16="http://schemas.microsoft.com/office/drawing/2014/main" id="{1005B75B-E010-67D7-3CB7-8738014FB827}"/>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Isosceles Triangle 47">
                <a:extLst>
                  <a:ext uri="{FF2B5EF4-FFF2-40B4-BE49-F238E27FC236}">
                    <a16:creationId xmlns:a16="http://schemas.microsoft.com/office/drawing/2014/main" id="{3EE2A188-488E-F18E-AA01-67A3605C5A70}"/>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53" name="Group 52">
              <a:extLst>
                <a:ext uri="{FF2B5EF4-FFF2-40B4-BE49-F238E27FC236}">
                  <a16:creationId xmlns:a16="http://schemas.microsoft.com/office/drawing/2014/main" id="{24047474-3382-548E-256B-11451CAA4226}"/>
                </a:ext>
              </a:extLst>
            </p:cNvPr>
            <p:cNvGrpSpPr/>
            <p:nvPr/>
          </p:nvGrpSpPr>
          <p:grpSpPr>
            <a:xfrm>
              <a:off x="19469485" y="2919819"/>
              <a:ext cx="475084" cy="396818"/>
              <a:chOff x="3066241" y="2824634"/>
              <a:chExt cx="473093" cy="395156"/>
            </a:xfrm>
          </p:grpSpPr>
          <p:sp>
            <p:nvSpPr>
              <p:cNvPr id="54" name="Isosceles Triangle 53">
                <a:extLst>
                  <a:ext uri="{FF2B5EF4-FFF2-40B4-BE49-F238E27FC236}">
                    <a16:creationId xmlns:a16="http://schemas.microsoft.com/office/drawing/2014/main" id="{2EC83FA1-C09D-910E-88AF-AB07C0ECC27D}"/>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Isosceles Triangle 54">
                <a:extLst>
                  <a:ext uri="{FF2B5EF4-FFF2-40B4-BE49-F238E27FC236}">
                    <a16:creationId xmlns:a16="http://schemas.microsoft.com/office/drawing/2014/main" id="{A0A1BEC6-8CF7-51E7-AA1E-A4391F4AC9F2}"/>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56" name="Group 55">
              <a:extLst>
                <a:ext uri="{FF2B5EF4-FFF2-40B4-BE49-F238E27FC236}">
                  <a16:creationId xmlns:a16="http://schemas.microsoft.com/office/drawing/2014/main" id="{7DB9B792-9C03-B432-141B-8A64300F53B9}"/>
                </a:ext>
              </a:extLst>
            </p:cNvPr>
            <p:cNvGrpSpPr/>
            <p:nvPr/>
          </p:nvGrpSpPr>
          <p:grpSpPr>
            <a:xfrm>
              <a:off x="20581636" y="2919819"/>
              <a:ext cx="475084" cy="396818"/>
              <a:chOff x="3066241" y="2824634"/>
              <a:chExt cx="473093" cy="395156"/>
            </a:xfrm>
          </p:grpSpPr>
          <p:sp>
            <p:nvSpPr>
              <p:cNvPr id="57" name="Isosceles Triangle 56">
                <a:extLst>
                  <a:ext uri="{FF2B5EF4-FFF2-40B4-BE49-F238E27FC236}">
                    <a16:creationId xmlns:a16="http://schemas.microsoft.com/office/drawing/2014/main" id="{A794ACC2-D846-64F8-3EB4-E9DD0C14E281}"/>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Isosceles Triangle 57">
                <a:extLst>
                  <a:ext uri="{FF2B5EF4-FFF2-40B4-BE49-F238E27FC236}">
                    <a16:creationId xmlns:a16="http://schemas.microsoft.com/office/drawing/2014/main" id="{EB0881E9-DB00-19CA-F967-110248AF9C39}"/>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sp>
        <p:nvSpPr>
          <p:cNvPr id="27" name="Rectangle 26">
            <a:extLst>
              <a:ext uri="{FF2B5EF4-FFF2-40B4-BE49-F238E27FC236}">
                <a16:creationId xmlns:a16="http://schemas.microsoft.com/office/drawing/2014/main" id="{8F22EA4C-8367-6915-9878-8E16E50D48DC}"/>
              </a:ext>
            </a:extLst>
          </p:cNvPr>
          <p:cNvSpPr/>
          <p:nvPr/>
        </p:nvSpPr>
        <p:spPr>
          <a:xfrm rot="10800000">
            <a:off x="8165540" y="1665061"/>
            <a:ext cx="4026459" cy="3726089"/>
          </a:xfrm>
          <a:prstGeom prst="rect">
            <a:avLst/>
          </a:prstGeom>
          <a:gradFill>
            <a:gsLst>
              <a:gs pos="0">
                <a:schemeClr val="bg1"/>
              </a:gs>
              <a:gs pos="41267">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8" name="Rectangle 27">
            <a:extLst>
              <a:ext uri="{FF2B5EF4-FFF2-40B4-BE49-F238E27FC236}">
                <a16:creationId xmlns:a16="http://schemas.microsoft.com/office/drawing/2014/main" id="{944FC5BF-83CB-32B0-6EC0-B2724F7A44B9}"/>
              </a:ext>
            </a:extLst>
          </p:cNvPr>
          <p:cNvSpPr/>
          <p:nvPr/>
        </p:nvSpPr>
        <p:spPr>
          <a:xfrm>
            <a:off x="-1" y="1665061"/>
            <a:ext cx="4026459" cy="3726089"/>
          </a:xfrm>
          <a:prstGeom prst="rect">
            <a:avLst/>
          </a:prstGeom>
          <a:gradFill>
            <a:gsLst>
              <a:gs pos="0">
                <a:schemeClr val="bg1"/>
              </a:gs>
              <a:gs pos="41267">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1592844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6CE87-337C-CD9C-31F7-4BC5CD92F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D60B0-5484-90BF-C6A9-F637EE72D3F5}"/>
              </a:ext>
            </a:extLst>
          </p:cNvPr>
          <p:cNvSpPr>
            <a:spLocks noGrp="1"/>
          </p:cNvSpPr>
          <p:nvPr>
            <p:ph type="title"/>
          </p:nvPr>
        </p:nvSpPr>
        <p:spPr>
          <a:xfrm>
            <a:off x="536575" y="414338"/>
            <a:ext cx="4629150" cy="5562600"/>
          </a:xfrm>
        </p:spPr>
        <p:txBody>
          <a:bodyPr/>
          <a:lstStyle/>
          <a:p>
            <a:r>
              <a:rPr lang="en-US" noProof="0" dirty="0"/>
              <a:t>Learning </a:t>
            </a:r>
            <a:br>
              <a:rPr lang="en-US" noProof="0" dirty="0"/>
            </a:br>
            <a:r>
              <a:rPr lang="en-US" noProof="0" dirty="0"/>
              <a:t>outcomes</a:t>
            </a:r>
          </a:p>
        </p:txBody>
      </p:sp>
      <p:sp>
        <p:nvSpPr>
          <p:cNvPr id="3" name="Content Placeholder 2">
            <a:extLst>
              <a:ext uri="{FF2B5EF4-FFF2-40B4-BE49-F238E27FC236}">
                <a16:creationId xmlns:a16="http://schemas.microsoft.com/office/drawing/2014/main" id="{9D95250B-A7B8-6C06-6B94-B8B346D7D97D}"/>
              </a:ext>
            </a:extLst>
          </p:cNvPr>
          <p:cNvSpPr>
            <a:spLocks noGrp="1"/>
          </p:cNvSpPr>
          <p:nvPr>
            <p:ph idx="1"/>
          </p:nvPr>
        </p:nvSpPr>
        <p:spPr>
          <a:xfrm>
            <a:off x="6096000" y="1447800"/>
            <a:ext cx="5577840" cy="3537920"/>
          </a:xfrm>
        </p:spPr>
        <p:txBody>
          <a:bodyPr/>
          <a:lstStyle/>
          <a:p>
            <a:pPr marL="0" indent="0">
              <a:spcAft>
                <a:spcPts val="1800"/>
              </a:spcAft>
              <a:buNone/>
            </a:pPr>
            <a:r>
              <a:rPr lang="en-US" noProof="0" dirty="0"/>
              <a:t>After completing this module, </a:t>
            </a:r>
            <a:br>
              <a:rPr lang="en-US" noProof="0" dirty="0"/>
            </a:br>
            <a:r>
              <a:rPr lang="en-US" noProof="0" dirty="0"/>
              <a:t>the learner will be able to:</a:t>
            </a:r>
          </a:p>
          <a:p>
            <a:pPr marL="746125" lvl="1" indent="-6350">
              <a:spcAft>
                <a:spcPts val="800"/>
              </a:spcAft>
              <a:buNone/>
            </a:pPr>
            <a:r>
              <a:rPr lang="en-US" noProof="0" dirty="0"/>
              <a:t>Demonstrate knowledge of obesity-related metabolic, cardiovascular, renal, biomechanical, reproductive, and </a:t>
            </a:r>
            <a:br>
              <a:rPr lang="en-US" noProof="0" dirty="0"/>
            </a:br>
            <a:r>
              <a:rPr lang="en-US" noProof="0" dirty="0"/>
              <a:t>psychological complications</a:t>
            </a:r>
          </a:p>
          <a:p>
            <a:pPr marL="746125" lvl="1" indent="-6350">
              <a:spcAft>
                <a:spcPts val="800"/>
              </a:spcAft>
              <a:buNone/>
            </a:pPr>
            <a:endParaRPr lang="en-US" sz="1000" noProof="0" dirty="0"/>
          </a:p>
          <a:p>
            <a:pPr marL="746125" lvl="1" indent="-6350">
              <a:spcAft>
                <a:spcPts val="800"/>
              </a:spcAft>
              <a:buNone/>
            </a:pPr>
            <a:r>
              <a:rPr lang="en-US" noProof="0" dirty="0"/>
              <a:t>Identify the benefits of weight reduction on these complications </a:t>
            </a:r>
          </a:p>
          <a:p>
            <a:endParaRPr lang="en-US" noProof="0" dirty="0"/>
          </a:p>
        </p:txBody>
      </p:sp>
      <p:sp>
        <p:nvSpPr>
          <p:cNvPr id="22" name="TextBox 21">
            <a:extLst>
              <a:ext uri="{FF2B5EF4-FFF2-40B4-BE49-F238E27FC236}">
                <a16:creationId xmlns:a16="http://schemas.microsoft.com/office/drawing/2014/main" id="{8DD49CD8-25B2-F3DF-FEC4-F90234D111F7}"/>
              </a:ext>
            </a:extLst>
          </p:cNvPr>
          <p:cNvSpPr txBox="1"/>
          <p:nvPr/>
        </p:nvSpPr>
        <p:spPr>
          <a:xfrm>
            <a:off x="6460790" y="5585091"/>
            <a:ext cx="3884930" cy="288147"/>
          </a:xfrm>
          <a:prstGeom prst="rect">
            <a:avLst/>
          </a:prstGeom>
          <a:noFill/>
          <a:ln w="158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36000" bIns="36000" anchor="ctr" anchorCtr="0">
            <a:spAutoFit/>
          </a:bodyPr>
          <a:lstStyle/>
          <a:p>
            <a:pPr lvl="0"/>
            <a:r>
              <a:rPr lang="en-US" sz="1400" noProof="0" dirty="0"/>
              <a:t>Estimated time to complete: </a:t>
            </a:r>
            <a:r>
              <a:rPr lang="en-US" sz="1400" b="1" noProof="0" dirty="0"/>
              <a:t>50</a:t>
            </a:r>
            <a:r>
              <a:rPr lang="en-US" sz="1400" noProof="0" dirty="0"/>
              <a:t> min</a:t>
            </a:r>
          </a:p>
        </p:txBody>
      </p:sp>
      <p:cxnSp>
        <p:nvCxnSpPr>
          <p:cNvPr id="24" name="Straight Connector 23">
            <a:extLst>
              <a:ext uri="{FF2B5EF4-FFF2-40B4-BE49-F238E27FC236}">
                <a16:creationId xmlns:a16="http://schemas.microsoft.com/office/drawing/2014/main" id="{A2FD7F25-343F-6C67-EA3A-D8B011A74165}"/>
              </a:ext>
            </a:extLst>
          </p:cNvPr>
          <p:cNvCxnSpPr/>
          <p:nvPr/>
        </p:nvCxnSpPr>
        <p:spPr>
          <a:xfrm>
            <a:off x="6103920" y="5417820"/>
            <a:ext cx="36626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1A7209-8BEA-AAD3-8789-87D79591412B}"/>
              </a:ext>
            </a:extLst>
          </p:cNvPr>
          <p:cNvCxnSpPr/>
          <p:nvPr/>
        </p:nvCxnSpPr>
        <p:spPr>
          <a:xfrm>
            <a:off x="6103920" y="6027420"/>
            <a:ext cx="36626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16CA9FF4-FC8C-5D72-EA46-6CAA7740385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40889" y="2668848"/>
            <a:ext cx="683952" cy="683952"/>
          </a:xfrm>
          <a:prstGeom prst="rect">
            <a:avLst/>
          </a:prstGeom>
        </p:spPr>
      </p:pic>
      <p:pic>
        <p:nvPicPr>
          <p:cNvPr id="5" name="Graphic 4">
            <a:extLst>
              <a:ext uri="{FF2B5EF4-FFF2-40B4-BE49-F238E27FC236}">
                <a16:creationId xmlns:a16="http://schemas.microsoft.com/office/drawing/2014/main" id="{23A2313A-502B-43A6-1779-92AFF8F780F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40889" y="3830940"/>
            <a:ext cx="683952" cy="683952"/>
          </a:xfrm>
          <a:prstGeom prst="rect">
            <a:avLst/>
          </a:prstGeom>
        </p:spPr>
      </p:pic>
    </p:spTree>
    <p:extLst>
      <p:ext uri="{BB962C8B-B14F-4D97-AF65-F5344CB8AC3E}">
        <p14:creationId xmlns:p14="http://schemas.microsoft.com/office/powerpoint/2010/main" val="198631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F6926D-9F38-9999-B5DF-2BCF880A3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51246-52B0-70D0-F228-F814260DB744}"/>
              </a:ext>
            </a:extLst>
          </p:cNvPr>
          <p:cNvSpPr>
            <a:spLocks noGrp="1"/>
          </p:cNvSpPr>
          <p:nvPr>
            <p:ph type="title"/>
          </p:nvPr>
        </p:nvSpPr>
        <p:spPr/>
        <p:txBody>
          <a:bodyPr/>
          <a:lstStyle/>
          <a:p>
            <a:r>
              <a:rPr lang="en-US" dirty="0"/>
              <a:t>MASLD/MASH morbidity and mortality</a:t>
            </a:r>
            <a:endParaRPr lang="en-GB" dirty="0"/>
          </a:p>
        </p:txBody>
      </p:sp>
      <p:sp>
        <p:nvSpPr>
          <p:cNvPr id="3" name="Text Placeholder 2">
            <a:extLst>
              <a:ext uri="{FF2B5EF4-FFF2-40B4-BE49-F238E27FC236}">
                <a16:creationId xmlns:a16="http://schemas.microsoft.com/office/drawing/2014/main" id="{7C8F4CBC-535E-63F0-426B-BB311D443EB5}"/>
              </a:ext>
            </a:extLst>
          </p:cNvPr>
          <p:cNvSpPr>
            <a:spLocks noGrp="1"/>
          </p:cNvSpPr>
          <p:nvPr>
            <p:ph type="body" sz="quarter" idx="13"/>
          </p:nvPr>
        </p:nvSpPr>
        <p:spPr>
          <a:xfrm>
            <a:off x="536240" y="6076800"/>
            <a:ext cx="10896000" cy="324000"/>
          </a:xfrm>
        </p:spPr>
        <p:txBody>
          <a:bodyPr/>
          <a:lstStyle/>
          <a:p>
            <a:pPr>
              <a:spcAft>
                <a:spcPts val="0"/>
              </a:spcAft>
            </a:pPr>
            <a:r>
              <a:rPr lang="en-GB" dirty="0"/>
              <a:t>*Variceal hemorrhage, ascites, or encephalopathy; </a:t>
            </a:r>
            <a:r>
              <a:rPr lang="en-GB" baseline="30000" dirty="0">
                <a:solidFill>
                  <a:schemeClr val="tx1"/>
                </a:solidFill>
              </a:rPr>
              <a:t>†</a:t>
            </a:r>
            <a:r>
              <a:rPr lang="en-GB" dirty="0"/>
              <a:t>Prospective multicenter, non-interventional registry study which included 1773 adults with MASLD followed up for 4 years;</a:t>
            </a:r>
            <a:r>
              <a:rPr lang="en-GB" baseline="30000" dirty="0"/>
              <a:t>2</a:t>
            </a:r>
            <a:r>
              <a:rPr lang="en-GB" dirty="0"/>
              <a:t> </a:t>
            </a:r>
            <a:r>
              <a:rPr lang="en-GB" baseline="30000" dirty="0">
                <a:cs typeface="Arial" panose="020B0604020202020204" pitchFamily="34" charset="0"/>
              </a:rPr>
              <a:t>‡</a:t>
            </a:r>
            <a:r>
              <a:rPr lang="en-GB" dirty="0">
                <a:cs typeface="Arial" panose="020B0604020202020204" pitchFamily="34" charset="0"/>
              </a:rPr>
              <a:t>M</a:t>
            </a:r>
            <a:r>
              <a:rPr lang="en-GB" dirty="0"/>
              <a:t>yocardial infarction, angina, ischaemic stroke, or coronary revascularization; </a:t>
            </a:r>
            <a:r>
              <a:rPr lang="en-GB" baseline="30000" dirty="0">
                <a:cs typeface="Arial" panose="020B0604020202020204" pitchFamily="34" charset="0"/>
              </a:rPr>
              <a:t>§</a:t>
            </a:r>
            <a:r>
              <a:rPr lang="en-GB" dirty="0"/>
              <a:t>Meta-analysis of 16 observational studies, which included a total of 34,043 adults followed up for a median of 6.9 years;</a:t>
            </a:r>
            <a:r>
              <a:rPr lang="en-GB" baseline="30000" dirty="0"/>
              <a:t>3</a:t>
            </a:r>
            <a:r>
              <a:rPr lang="en-GB" dirty="0"/>
              <a:t> </a:t>
            </a:r>
            <a:r>
              <a:rPr lang="el-GR" baseline="30000" dirty="0">
                <a:solidFill>
                  <a:srgbClr val="001965"/>
                </a:solidFill>
              </a:rPr>
              <a:t>¶</a:t>
            </a:r>
            <a:r>
              <a:rPr lang="en-GB" dirty="0"/>
              <a:t>Congestive heart failure, unstable angina, myocardial infarction, coronary revascularization, ischemic stroke, or cerebral hemorrhage; </a:t>
            </a:r>
            <a:r>
              <a:rPr lang="en-GB" baseline="30000" dirty="0">
                <a:solidFill>
                  <a:srgbClr val="001965"/>
                </a:solidFill>
              </a:rPr>
              <a:t>$</a:t>
            </a:r>
            <a:r>
              <a:rPr lang="en-GB" dirty="0">
                <a:solidFill>
                  <a:srgbClr val="001965"/>
                </a:solidFill>
              </a:rPr>
              <a:t>Meta-analysis of </a:t>
            </a:r>
            <a:r>
              <a:rPr lang="en-GB" dirty="0"/>
              <a:t>11 studies, which included a total of 8346 patients with T2D;</a:t>
            </a:r>
            <a:r>
              <a:rPr lang="en-GB" baseline="30000" dirty="0"/>
              <a:t>4</a:t>
            </a:r>
            <a:r>
              <a:rPr lang="en-GB" dirty="0">
                <a:solidFill>
                  <a:srgbClr val="001965"/>
                </a:solidFill>
              </a:rPr>
              <a:t> </a:t>
            </a:r>
            <a:r>
              <a:rPr lang="en-GB" baseline="30000" dirty="0">
                <a:solidFill>
                  <a:srgbClr val="001965"/>
                </a:solidFill>
              </a:rPr>
              <a:t>#</a:t>
            </a:r>
            <a:r>
              <a:rPr lang="en-GB" dirty="0">
                <a:solidFill>
                  <a:srgbClr val="001965"/>
                </a:solidFill>
              </a:rPr>
              <a:t>Retrospective analysis of claims data from </a:t>
            </a:r>
            <a:r>
              <a:rPr lang="en-GB" dirty="0"/>
              <a:t>MarketScan Research Databases;</a:t>
            </a:r>
            <a:r>
              <a:rPr lang="en-GB" baseline="30000" dirty="0"/>
              <a:t>5</a:t>
            </a:r>
            <a:r>
              <a:rPr lang="en-GB" dirty="0">
                <a:solidFill>
                  <a:srgbClr val="001965"/>
                </a:solidFill>
              </a:rPr>
              <a:t> </a:t>
            </a:r>
            <a:r>
              <a:rPr lang="en-GB" baseline="30000" dirty="0">
                <a:solidFill>
                  <a:srgbClr val="001965"/>
                </a:solidFill>
              </a:rPr>
              <a:t>¥</a:t>
            </a:r>
            <a:r>
              <a:rPr lang="en-GB" dirty="0">
                <a:solidFill>
                  <a:srgbClr val="001965"/>
                </a:solidFill>
              </a:rPr>
              <a:t>Meta-analysis of 10 studies, which included a total of 183,302 adults in middle age, 24.5% of whom had MASLD, followed up a median of 5.8 years; </a:t>
            </a:r>
            <a:r>
              <a:rPr lang="en-GB" baseline="30000" dirty="0">
                <a:solidFill>
                  <a:srgbClr val="001965"/>
                </a:solidFill>
              </a:rPr>
              <a:t>¢</a:t>
            </a:r>
            <a:r>
              <a:rPr lang="en-GB" dirty="0">
                <a:solidFill>
                  <a:srgbClr val="001965"/>
                </a:solidFill>
              </a:rPr>
              <a:t>Nationwide cohort study in Sweden of 10,568 patients with MASLD followed up for a median of 14.2 years.</a:t>
            </a:r>
            <a:br>
              <a:rPr lang="en-GB" dirty="0"/>
            </a:br>
            <a:r>
              <a:rPr lang="en-GB" dirty="0"/>
              <a:t>CVD, cardiovascular disease; GI, gastrointestinal; </a:t>
            </a:r>
            <a:r>
              <a:rPr lang="en-US" dirty="0"/>
              <a:t>HCC, hepatocellular carcinoma; MASH, metabolic dysfunction</a:t>
            </a:r>
            <a:r>
              <a:rPr lang="en-GB" dirty="0">
                <a:solidFill>
                  <a:schemeClr val="tx1"/>
                </a:solidFill>
              </a:rPr>
              <a:t>–</a:t>
            </a:r>
            <a:r>
              <a:rPr lang="en-US" dirty="0"/>
              <a:t>associated steatohepatitis; MASLD; metabolic dysfunction</a:t>
            </a:r>
            <a:r>
              <a:rPr lang="en-GB" dirty="0">
                <a:solidFill>
                  <a:schemeClr val="tx1"/>
                </a:solidFill>
              </a:rPr>
              <a:t>–</a:t>
            </a:r>
            <a:r>
              <a:rPr lang="en-US" dirty="0"/>
              <a:t>associated steatotic liver disease; T2D, type 2 diabetes. </a:t>
            </a:r>
          </a:p>
          <a:p>
            <a:pPr>
              <a:spcAft>
                <a:spcPts val="0"/>
              </a:spcAft>
            </a:pPr>
            <a:r>
              <a:rPr lang="en-US" dirty="0"/>
              <a:t>1. Lekakis V, Papatheodoridis GV. </a:t>
            </a:r>
            <a:r>
              <a:rPr lang="sv-SE" dirty="0"/>
              <a:t>Eur J Intern Med 2024;122:3</a:t>
            </a:r>
            <a:r>
              <a:rPr lang="en-US" dirty="0"/>
              <a:t>–</a:t>
            </a:r>
            <a:r>
              <a:rPr lang="sv-SE" dirty="0"/>
              <a:t>10;</a:t>
            </a:r>
            <a:r>
              <a:rPr lang="en-US" dirty="0"/>
              <a:t> 2. </a:t>
            </a:r>
            <a:r>
              <a:rPr lang="en-GB" dirty="0">
                <a:solidFill>
                  <a:schemeClr val="tx1"/>
                </a:solidFill>
              </a:rPr>
              <a:t>Sanyal AJ et al. </a:t>
            </a:r>
            <a:r>
              <a:rPr lang="sv-SE" dirty="0"/>
              <a:t>N Engl J Med 2021;385:1559</a:t>
            </a:r>
            <a:r>
              <a:rPr lang="en-US" dirty="0"/>
              <a:t>–</a:t>
            </a:r>
            <a:r>
              <a:rPr lang="sv-SE" dirty="0"/>
              <a:t>1569; </a:t>
            </a:r>
            <a:r>
              <a:rPr lang="en-GB" dirty="0">
                <a:solidFill>
                  <a:schemeClr val="tx1"/>
                </a:solidFill>
              </a:rPr>
              <a:t>3. Targer GJ et al. Hepatol 2016;65:589</a:t>
            </a:r>
            <a:r>
              <a:rPr lang="en-US" dirty="0"/>
              <a:t>–</a:t>
            </a:r>
            <a:r>
              <a:rPr lang="en-GB" dirty="0">
                <a:solidFill>
                  <a:schemeClr val="tx1"/>
                </a:solidFill>
              </a:rPr>
              <a:t>600; 4. Zhou Y-Y et al. </a:t>
            </a:r>
            <a:r>
              <a:rPr lang="sv-SE" dirty="0">
                <a:solidFill>
                  <a:schemeClr val="tx1"/>
                </a:solidFill>
              </a:rPr>
              <a:t>Eur J Gastroenterol Hepatol 2018;</a:t>
            </a:r>
            <a:r>
              <a:rPr lang="en-GB" dirty="0"/>
              <a:t>30:631–636; </a:t>
            </a:r>
            <a:br>
              <a:rPr lang="en-GB" dirty="0"/>
            </a:br>
            <a:r>
              <a:rPr lang="en-US" dirty="0"/>
              <a:t>5. </a:t>
            </a:r>
            <a:r>
              <a:rPr lang="en-GB" dirty="0">
                <a:solidFill>
                  <a:schemeClr val="tx1"/>
                </a:solidFill>
              </a:rPr>
              <a:t>Sanyal AJ et al. Curr Med Res Opin 2010;26:2183–2191; 6. </a:t>
            </a:r>
            <a:r>
              <a:rPr lang="de-DE" dirty="0">
                <a:solidFill>
                  <a:schemeClr val="tx1"/>
                </a:solidFill>
              </a:rPr>
              <a:t>Mantovani A et al Gut 2022;71:778</a:t>
            </a:r>
            <a:r>
              <a:rPr lang="en-US" dirty="0"/>
              <a:t>–</a:t>
            </a:r>
            <a:r>
              <a:rPr lang="de-DE" dirty="0">
                <a:solidFill>
                  <a:schemeClr val="tx1"/>
                </a:solidFill>
              </a:rPr>
              <a:t>788; 7. </a:t>
            </a:r>
            <a:r>
              <a:rPr lang="en-GB" dirty="0">
                <a:solidFill>
                  <a:schemeClr val="tx1"/>
                </a:solidFill>
                <a:latin typeface="Arial" panose="020B0604020202020204" pitchFamily="34" charset="0"/>
              </a:rPr>
              <a:t>Simon TG et al. Gut 2021;70:1375–1382.</a:t>
            </a:r>
          </a:p>
        </p:txBody>
      </p:sp>
      <p:grpSp>
        <p:nvGrpSpPr>
          <p:cNvPr id="61" name="Group 60">
            <a:extLst>
              <a:ext uri="{FF2B5EF4-FFF2-40B4-BE49-F238E27FC236}">
                <a16:creationId xmlns:a16="http://schemas.microsoft.com/office/drawing/2014/main" id="{9A1D204B-F5FC-215F-C074-31F68AFBFDEA}"/>
              </a:ext>
            </a:extLst>
          </p:cNvPr>
          <p:cNvGrpSpPr/>
          <p:nvPr/>
        </p:nvGrpSpPr>
        <p:grpSpPr>
          <a:xfrm>
            <a:off x="-7394001" y="1707616"/>
            <a:ext cx="21153262" cy="3636942"/>
            <a:chOff x="3941652" y="1707616"/>
            <a:chExt cx="21153262" cy="3636942"/>
          </a:xfrm>
        </p:grpSpPr>
        <p:sp>
          <p:nvSpPr>
            <p:cNvPr id="34" name="Rectangle: Rounded Corners 33">
              <a:extLst>
                <a:ext uri="{FF2B5EF4-FFF2-40B4-BE49-F238E27FC236}">
                  <a16:creationId xmlns:a16="http://schemas.microsoft.com/office/drawing/2014/main" id="{9EBB936F-5161-99FF-3611-29227F19D827}"/>
                </a:ext>
              </a:extLst>
            </p:cNvPr>
            <p:cNvSpPr/>
            <p:nvPr/>
          </p:nvSpPr>
          <p:spPr>
            <a:xfrm>
              <a:off x="10015299" y="2774843"/>
              <a:ext cx="3600000" cy="72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Cardiovascular </a:t>
              </a:r>
              <a:b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complications </a:t>
              </a:r>
            </a:p>
          </p:txBody>
        </p:sp>
        <p:grpSp>
          <p:nvGrpSpPr>
            <p:cNvPr id="35" name="Group 34">
              <a:extLst>
                <a:ext uri="{FF2B5EF4-FFF2-40B4-BE49-F238E27FC236}">
                  <a16:creationId xmlns:a16="http://schemas.microsoft.com/office/drawing/2014/main" id="{C3D23754-C4DB-4842-8802-0231C8FE9321}"/>
                </a:ext>
              </a:extLst>
            </p:cNvPr>
            <p:cNvGrpSpPr/>
            <p:nvPr/>
          </p:nvGrpSpPr>
          <p:grpSpPr>
            <a:xfrm>
              <a:off x="12892670" y="2845331"/>
              <a:ext cx="520262" cy="567560"/>
              <a:chOff x="9686478" y="3009475"/>
              <a:chExt cx="407136" cy="532621"/>
            </a:xfrm>
            <a:solidFill>
              <a:schemeClr val="bg1"/>
            </a:solidFill>
          </p:grpSpPr>
          <p:sp>
            <p:nvSpPr>
              <p:cNvPr id="42" name="Freeform: Shape 22">
                <a:extLst>
                  <a:ext uri="{FF2B5EF4-FFF2-40B4-BE49-F238E27FC236}">
                    <a16:creationId xmlns:a16="http://schemas.microsoft.com/office/drawing/2014/main" id="{53E14097-FB19-7692-F47A-4CDF67B7609B}"/>
                  </a:ext>
                </a:extLst>
              </p:cNvPr>
              <p:cNvSpPr/>
              <p:nvPr/>
            </p:nvSpPr>
            <p:spPr>
              <a:xfrm>
                <a:off x="9686478" y="3077521"/>
                <a:ext cx="115557" cy="147061"/>
              </a:xfrm>
              <a:custGeom>
                <a:avLst/>
                <a:gdLst>
                  <a:gd name="connsiteX0" fmla="*/ 33215 w 115557"/>
                  <a:gd name="connsiteY0" fmla="*/ 119762 h 147061"/>
                  <a:gd name="connsiteX1" fmla="*/ 41650 w 115557"/>
                  <a:gd name="connsiteY1" fmla="*/ 147061 h 147061"/>
                  <a:gd name="connsiteX2" fmla="*/ 51864 w 115557"/>
                  <a:gd name="connsiteY2" fmla="*/ 136900 h 147061"/>
                  <a:gd name="connsiteX3" fmla="*/ 46225 w 115557"/>
                  <a:gd name="connsiteY3" fmla="*/ 117842 h 147061"/>
                  <a:gd name="connsiteX4" fmla="*/ 45252 w 115557"/>
                  <a:gd name="connsiteY4" fmla="*/ 114870 h 147061"/>
                  <a:gd name="connsiteX5" fmla="*/ 27946 w 115557"/>
                  <a:gd name="connsiteY5" fmla="*/ 79472 h 147061"/>
                  <a:gd name="connsiteX6" fmla="*/ 17609 w 115557"/>
                  <a:gd name="connsiteY6" fmla="*/ 63438 h 147061"/>
                  <a:gd name="connsiteX7" fmla="*/ 17168 w 115557"/>
                  <a:gd name="connsiteY7" fmla="*/ 62906 h 147061"/>
                  <a:gd name="connsiteX8" fmla="*/ 18204 w 115557"/>
                  <a:gd name="connsiteY8" fmla="*/ 39988 h 147061"/>
                  <a:gd name="connsiteX9" fmla="*/ 25850 w 115557"/>
                  <a:gd name="connsiteY9" fmla="*/ 36081 h 147061"/>
                  <a:gd name="connsiteX10" fmla="*/ 29192 w 115557"/>
                  <a:gd name="connsiteY10" fmla="*/ 35737 h 147061"/>
                  <a:gd name="connsiteX11" fmla="*/ 38042 w 115557"/>
                  <a:gd name="connsiteY11" fmla="*/ 38398 h 147061"/>
                  <a:gd name="connsiteX12" fmla="*/ 53558 w 115557"/>
                  <a:gd name="connsiteY12" fmla="*/ 59162 h 147061"/>
                  <a:gd name="connsiteX13" fmla="*/ 62494 w 115557"/>
                  <a:gd name="connsiteY13" fmla="*/ 61248 h 147061"/>
                  <a:gd name="connsiteX14" fmla="*/ 65523 w 115557"/>
                  <a:gd name="connsiteY14" fmla="*/ 56404 h 147061"/>
                  <a:gd name="connsiteX15" fmla="*/ 66334 w 115557"/>
                  <a:gd name="connsiteY15" fmla="*/ 49539 h 147061"/>
                  <a:gd name="connsiteX16" fmla="*/ 72220 w 115557"/>
                  <a:gd name="connsiteY16" fmla="*/ 21280 h 147061"/>
                  <a:gd name="connsiteX17" fmla="*/ 94269 w 115557"/>
                  <a:gd name="connsiteY17" fmla="*/ 14944 h 147061"/>
                  <a:gd name="connsiteX18" fmla="*/ 101712 w 115557"/>
                  <a:gd name="connsiteY18" fmla="*/ 34530 h 147061"/>
                  <a:gd name="connsiteX19" fmla="*/ 100985 w 115557"/>
                  <a:gd name="connsiteY19" fmla="*/ 37878 h 147061"/>
                  <a:gd name="connsiteX20" fmla="*/ 98480 w 115557"/>
                  <a:gd name="connsiteY20" fmla="*/ 54003 h 147061"/>
                  <a:gd name="connsiteX21" fmla="*/ 96806 w 115557"/>
                  <a:gd name="connsiteY21" fmla="*/ 93521 h 147061"/>
                  <a:gd name="connsiteX22" fmla="*/ 96878 w 115557"/>
                  <a:gd name="connsiteY22" fmla="*/ 96454 h 147061"/>
                  <a:gd name="connsiteX23" fmla="*/ 97676 w 115557"/>
                  <a:gd name="connsiteY23" fmla="*/ 108056 h 147061"/>
                  <a:gd name="connsiteX24" fmla="*/ 100038 w 115557"/>
                  <a:gd name="connsiteY24" fmla="*/ 117141 h 147061"/>
                  <a:gd name="connsiteX25" fmla="*/ 100109 w 115557"/>
                  <a:gd name="connsiteY25" fmla="*/ 117141 h 147061"/>
                  <a:gd name="connsiteX26" fmla="*/ 113139 w 115557"/>
                  <a:gd name="connsiteY26" fmla="*/ 115590 h 147061"/>
                  <a:gd name="connsiteX27" fmla="*/ 110375 w 115557"/>
                  <a:gd name="connsiteY27" fmla="*/ 105376 h 147061"/>
                  <a:gd name="connsiteX28" fmla="*/ 109849 w 115557"/>
                  <a:gd name="connsiteY28" fmla="*/ 96292 h 147061"/>
                  <a:gd name="connsiteX29" fmla="*/ 109771 w 115557"/>
                  <a:gd name="connsiteY29" fmla="*/ 92859 h 147061"/>
                  <a:gd name="connsiteX30" fmla="*/ 111328 w 115557"/>
                  <a:gd name="connsiteY30" fmla="*/ 55801 h 147061"/>
                  <a:gd name="connsiteX31" fmla="*/ 114119 w 115557"/>
                  <a:gd name="connsiteY31" fmla="*/ 38359 h 147061"/>
                  <a:gd name="connsiteX32" fmla="*/ 95287 w 115557"/>
                  <a:gd name="connsiteY32" fmla="*/ 1432 h 147061"/>
                  <a:gd name="connsiteX33" fmla="*/ 92705 w 115557"/>
                  <a:gd name="connsiteY33" fmla="*/ 723 h 147061"/>
                  <a:gd name="connsiteX34" fmla="*/ 61773 w 115557"/>
                  <a:gd name="connsiteY34" fmla="*/ 13577 h 147061"/>
                  <a:gd name="connsiteX35" fmla="*/ 55024 w 115557"/>
                  <a:gd name="connsiteY35" fmla="*/ 37418 h 147061"/>
                  <a:gd name="connsiteX36" fmla="*/ 54907 w 115557"/>
                  <a:gd name="connsiteY36" fmla="*/ 37418 h 147061"/>
                  <a:gd name="connsiteX37" fmla="*/ 46270 w 115557"/>
                  <a:gd name="connsiteY37" fmla="*/ 28236 h 147061"/>
                  <a:gd name="connsiteX38" fmla="*/ 31631 w 115557"/>
                  <a:gd name="connsiteY38" fmla="*/ 22772 h 147061"/>
                  <a:gd name="connsiteX39" fmla="*/ 97 w 115557"/>
                  <a:gd name="connsiteY39" fmla="*/ 49561 h 147061"/>
                  <a:gd name="connsiteX40" fmla="*/ 7363 w 115557"/>
                  <a:gd name="connsiteY40" fmla="*/ 71342 h 147061"/>
                  <a:gd name="connsiteX41" fmla="*/ 16915 w 115557"/>
                  <a:gd name="connsiteY41" fmla="*/ 86227 h 147061"/>
                  <a:gd name="connsiteX42" fmla="*/ 32754 w 115557"/>
                  <a:gd name="connsiteY42" fmla="*/ 118400 h 147061"/>
                  <a:gd name="connsiteX43" fmla="*/ 33215 w 115557"/>
                  <a:gd name="connsiteY43" fmla="*/ 119762 h 14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557" h="147061">
                    <a:moveTo>
                      <a:pt x="33215" y="119762"/>
                    </a:moveTo>
                    <a:cubicBezTo>
                      <a:pt x="34149" y="123422"/>
                      <a:pt x="36933" y="133850"/>
                      <a:pt x="41650" y="147061"/>
                    </a:cubicBezTo>
                    <a:cubicBezTo>
                      <a:pt x="44814" y="143440"/>
                      <a:pt x="48227" y="140045"/>
                      <a:pt x="51864" y="136900"/>
                    </a:cubicBezTo>
                    <a:cubicBezTo>
                      <a:pt x="48321" y="126316"/>
                      <a:pt x="46803" y="120242"/>
                      <a:pt x="46225" y="117842"/>
                    </a:cubicBezTo>
                    <a:cubicBezTo>
                      <a:pt x="45984" y="116825"/>
                      <a:pt x="45659" y="115831"/>
                      <a:pt x="45252" y="114870"/>
                    </a:cubicBezTo>
                    <a:cubicBezTo>
                      <a:pt x="40446" y="102624"/>
                      <a:pt x="34659" y="90786"/>
                      <a:pt x="27946" y="79472"/>
                    </a:cubicBezTo>
                    <a:cubicBezTo>
                      <a:pt x="21379" y="68759"/>
                      <a:pt x="18524" y="64691"/>
                      <a:pt x="17609" y="63438"/>
                    </a:cubicBezTo>
                    <a:cubicBezTo>
                      <a:pt x="17466" y="63257"/>
                      <a:pt x="17323" y="63075"/>
                      <a:pt x="17168" y="62906"/>
                    </a:cubicBezTo>
                    <a:cubicBezTo>
                      <a:pt x="11125" y="56291"/>
                      <a:pt x="11589" y="46031"/>
                      <a:pt x="18204" y="39988"/>
                    </a:cubicBezTo>
                    <a:cubicBezTo>
                      <a:pt x="20356" y="38023"/>
                      <a:pt x="22997" y="36673"/>
                      <a:pt x="25850" y="36081"/>
                    </a:cubicBezTo>
                    <a:cubicBezTo>
                      <a:pt x="26950" y="35855"/>
                      <a:pt x="28069" y="35740"/>
                      <a:pt x="29192" y="35737"/>
                    </a:cubicBezTo>
                    <a:cubicBezTo>
                      <a:pt x="32339" y="35740"/>
                      <a:pt x="35416" y="36665"/>
                      <a:pt x="38042" y="38398"/>
                    </a:cubicBezTo>
                    <a:cubicBezTo>
                      <a:pt x="40638" y="40072"/>
                      <a:pt x="42461" y="41285"/>
                      <a:pt x="53558" y="59162"/>
                    </a:cubicBezTo>
                    <a:cubicBezTo>
                      <a:pt x="55449" y="62206"/>
                      <a:pt x="59450" y="63140"/>
                      <a:pt x="62494" y="61248"/>
                    </a:cubicBezTo>
                    <a:cubicBezTo>
                      <a:pt x="64198" y="60189"/>
                      <a:pt x="65317" y="58400"/>
                      <a:pt x="65523" y="56404"/>
                    </a:cubicBezTo>
                    <a:cubicBezTo>
                      <a:pt x="65757" y="54127"/>
                      <a:pt x="66023" y="51862"/>
                      <a:pt x="66334" y="49539"/>
                    </a:cubicBezTo>
                    <a:cubicBezTo>
                      <a:pt x="69365" y="27743"/>
                      <a:pt x="70714" y="23778"/>
                      <a:pt x="72220" y="21280"/>
                    </a:cubicBezTo>
                    <a:cubicBezTo>
                      <a:pt x="76559" y="13441"/>
                      <a:pt x="86431" y="10605"/>
                      <a:pt x="94269" y="14944"/>
                    </a:cubicBezTo>
                    <a:cubicBezTo>
                      <a:pt x="101199" y="18780"/>
                      <a:pt x="104345" y="27060"/>
                      <a:pt x="101712" y="34530"/>
                    </a:cubicBezTo>
                    <a:cubicBezTo>
                      <a:pt x="101634" y="34757"/>
                      <a:pt x="101225" y="36561"/>
                      <a:pt x="100985" y="37878"/>
                    </a:cubicBezTo>
                    <a:cubicBezTo>
                      <a:pt x="100466" y="40682"/>
                      <a:pt x="99642" y="45665"/>
                      <a:pt x="98480" y="54003"/>
                    </a:cubicBezTo>
                    <a:cubicBezTo>
                      <a:pt x="96853" y="67109"/>
                      <a:pt x="96293" y="80325"/>
                      <a:pt x="96806" y="93521"/>
                    </a:cubicBezTo>
                    <a:cubicBezTo>
                      <a:pt x="96845" y="94248"/>
                      <a:pt x="96858" y="95273"/>
                      <a:pt x="96878" y="96454"/>
                    </a:cubicBezTo>
                    <a:cubicBezTo>
                      <a:pt x="96805" y="100337"/>
                      <a:pt x="97072" y="104219"/>
                      <a:pt x="97676" y="108056"/>
                    </a:cubicBezTo>
                    <a:cubicBezTo>
                      <a:pt x="98072" y="109919"/>
                      <a:pt x="98805" y="113001"/>
                      <a:pt x="100038" y="117141"/>
                    </a:cubicBezTo>
                    <a:lnTo>
                      <a:pt x="100109" y="117141"/>
                    </a:lnTo>
                    <a:cubicBezTo>
                      <a:pt x="105067" y="116440"/>
                      <a:pt x="109375" y="115947"/>
                      <a:pt x="113139" y="115590"/>
                    </a:cubicBezTo>
                    <a:cubicBezTo>
                      <a:pt x="111653" y="110853"/>
                      <a:pt x="110790" y="107329"/>
                      <a:pt x="110375" y="105376"/>
                    </a:cubicBezTo>
                    <a:cubicBezTo>
                      <a:pt x="109975" y="102365"/>
                      <a:pt x="109800" y="99329"/>
                      <a:pt x="109849" y="96292"/>
                    </a:cubicBezTo>
                    <a:cubicBezTo>
                      <a:pt x="109849" y="94916"/>
                      <a:pt x="109849" y="93696"/>
                      <a:pt x="109771" y="92859"/>
                    </a:cubicBezTo>
                    <a:cubicBezTo>
                      <a:pt x="109286" y="80485"/>
                      <a:pt x="109807" y="68091"/>
                      <a:pt x="111328" y="55801"/>
                    </a:cubicBezTo>
                    <a:cubicBezTo>
                      <a:pt x="112892" y="44569"/>
                      <a:pt x="113794" y="39871"/>
                      <a:pt x="114119" y="38359"/>
                    </a:cubicBezTo>
                    <a:cubicBezTo>
                      <a:pt x="119115" y="22961"/>
                      <a:pt x="110684" y="6429"/>
                      <a:pt x="95287" y="1432"/>
                    </a:cubicBezTo>
                    <a:cubicBezTo>
                      <a:pt x="94438" y="1156"/>
                      <a:pt x="93576" y="920"/>
                      <a:pt x="92705" y="723"/>
                    </a:cubicBezTo>
                    <a:cubicBezTo>
                      <a:pt x="80710" y="-2007"/>
                      <a:pt x="68300" y="3150"/>
                      <a:pt x="61773" y="13577"/>
                    </a:cubicBezTo>
                    <a:cubicBezTo>
                      <a:pt x="58995" y="17873"/>
                      <a:pt x="57470" y="21689"/>
                      <a:pt x="55024" y="37418"/>
                    </a:cubicBezTo>
                    <a:cubicBezTo>
                      <a:pt x="55024" y="37502"/>
                      <a:pt x="54953" y="37515"/>
                      <a:pt x="54907" y="37418"/>
                    </a:cubicBezTo>
                    <a:cubicBezTo>
                      <a:pt x="52619" y="33850"/>
                      <a:pt x="49691" y="30737"/>
                      <a:pt x="46270" y="28236"/>
                    </a:cubicBezTo>
                    <a:cubicBezTo>
                      <a:pt x="41981" y="25112"/>
                      <a:pt x="36919" y="23223"/>
                      <a:pt x="31631" y="22772"/>
                    </a:cubicBezTo>
                    <a:cubicBezTo>
                      <a:pt x="15526" y="21461"/>
                      <a:pt x="1407" y="33456"/>
                      <a:pt x="97" y="49561"/>
                    </a:cubicBezTo>
                    <a:cubicBezTo>
                      <a:pt x="-550" y="57508"/>
                      <a:pt x="2074" y="65375"/>
                      <a:pt x="7363" y="71342"/>
                    </a:cubicBezTo>
                    <a:cubicBezTo>
                      <a:pt x="8239" y="72562"/>
                      <a:pt x="10919" y="76436"/>
                      <a:pt x="16915" y="86227"/>
                    </a:cubicBezTo>
                    <a:cubicBezTo>
                      <a:pt x="23011" y="96530"/>
                      <a:pt x="28307" y="107285"/>
                      <a:pt x="32754" y="118400"/>
                    </a:cubicBezTo>
                    <a:cubicBezTo>
                      <a:pt x="32884" y="118893"/>
                      <a:pt x="33176" y="119665"/>
                      <a:pt x="33215" y="119762"/>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3" name="Freeform: Shape 23">
                <a:extLst>
                  <a:ext uri="{FF2B5EF4-FFF2-40B4-BE49-F238E27FC236}">
                    <a16:creationId xmlns:a16="http://schemas.microsoft.com/office/drawing/2014/main" id="{92DB63BC-31BC-81DD-05A9-28E143540F20}"/>
                  </a:ext>
                </a:extLst>
              </p:cNvPr>
              <p:cNvSpPr/>
              <p:nvPr/>
            </p:nvSpPr>
            <p:spPr>
              <a:xfrm>
                <a:off x="9703486" y="3009475"/>
                <a:ext cx="390128" cy="532621"/>
              </a:xfrm>
              <a:custGeom>
                <a:avLst/>
                <a:gdLst>
                  <a:gd name="connsiteX0" fmla="*/ 376188 w 390128"/>
                  <a:gd name="connsiteY0" fmla="*/ 289613 h 532621"/>
                  <a:gd name="connsiteX1" fmla="*/ 319416 w 390128"/>
                  <a:gd name="connsiteY1" fmla="*/ 184765 h 532621"/>
                  <a:gd name="connsiteX2" fmla="*/ 305309 w 390128"/>
                  <a:gd name="connsiteY2" fmla="*/ 173734 h 532621"/>
                  <a:gd name="connsiteX3" fmla="*/ 294505 w 390128"/>
                  <a:gd name="connsiteY3" fmla="*/ 182169 h 532621"/>
                  <a:gd name="connsiteX4" fmla="*/ 310241 w 390128"/>
                  <a:gd name="connsiteY4" fmla="*/ 193908 h 532621"/>
                  <a:gd name="connsiteX5" fmla="*/ 363787 w 390128"/>
                  <a:gd name="connsiteY5" fmla="*/ 293442 h 532621"/>
                  <a:gd name="connsiteX6" fmla="*/ 374358 w 390128"/>
                  <a:gd name="connsiteY6" fmla="*/ 424252 h 532621"/>
                  <a:gd name="connsiteX7" fmla="*/ 334957 w 390128"/>
                  <a:gd name="connsiteY7" fmla="*/ 505169 h 532621"/>
                  <a:gd name="connsiteX8" fmla="*/ 218040 w 390128"/>
                  <a:gd name="connsiteY8" fmla="*/ 515986 h 532621"/>
                  <a:gd name="connsiteX9" fmla="*/ 101330 w 390128"/>
                  <a:gd name="connsiteY9" fmla="*/ 463166 h 532621"/>
                  <a:gd name="connsiteX10" fmla="*/ 73142 w 390128"/>
                  <a:gd name="connsiteY10" fmla="*/ 439988 h 532621"/>
                  <a:gd name="connsiteX11" fmla="*/ 36155 w 390128"/>
                  <a:gd name="connsiteY11" fmla="*/ 394494 h 532621"/>
                  <a:gd name="connsiteX12" fmla="*/ 13048 w 390128"/>
                  <a:gd name="connsiteY12" fmla="*/ 315043 h 532621"/>
                  <a:gd name="connsiteX13" fmla="*/ 42858 w 390128"/>
                  <a:gd name="connsiteY13" fmla="*/ 233562 h 532621"/>
                  <a:gd name="connsiteX14" fmla="*/ 86704 w 390128"/>
                  <a:gd name="connsiteY14" fmla="*/ 210883 h 532621"/>
                  <a:gd name="connsiteX15" fmla="*/ 111193 w 390128"/>
                  <a:gd name="connsiteY15" fmla="*/ 208696 h 532621"/>
                  <a:gd name="connsiteX16" fmla="*/ 117578 w 390128"/>
                  <a:gd name="connsiteY16" fmla="*/ 207463 h 532621"/>
                  <a:gd name="connsiteX17" fmla="*/ 120485 w 390128"/>
                  <a:gd name="connsiteY17" fmla="*/ 204985 h 532621"/>
                  <a:gd name="connsiteX18" fmla="*/ 120544 w 390128"/>
                  <a:gd name="connsiteY18" fmla="*/ 201740 h 532621"/>
                  <a:gd name="connsiteX19" fmla="*/ 120660 w 390128"/>
                  <a:gd name="connsiteY19" fmla="*/ 189950 h 532621"/>
                  <a:gd name="connsiteX20" fmla="*/ 126500 w 390128"/>
                  <a:gd name="connsiteY20" fmla="*/ 131978 h 532621"/>
                  <a:gd name="connsiteX21" fmla="*/ 155272 w 390128"/>
                  <a:gd name="connsiteY21" fmla="*/ 80164 h 532621"/>
                  <a:gd name="connsiteX22" fmla="*/ 157868 w 390128"/>
                  <a:gd name="connsiteY22" fmla="*/ 77477 h 532621"/>
                  <a:gd name="connsiteX23" fmla="*/ 156856 w 390128"/>
                  <a:gd name="connsiteY23" fmla="*/ 73902 h 532621"/>
                  <a:gd name="connsiteX24" fmla="*/ 153650 w 390128"/>
                  <a:gd name="connsiteY24" fmla="*/ 61073 h 532621"/>
                  <a:gd name="connsiteX25" fmla="*/ 149757 w 390128"/>
                  <a:gd name="connsiteY25" fmla="*/ 34313 h 532621"/>
                  <a:gd name="connsiteX26" fmla="*/ 161442 w 390128"/>
                  <a:gd name="connsiteY26" fmla="*/ 27037 h 532621"/>
                  <a:gd name="connsiteX27" fmla="*/ 168970 w 390128"/>
                  <a:gd name="connsiteY27" fmla="*/ 36532 h 532621"/>
                  <a:gd name="connsiteX28" fmla="*/ 169016 w 390128"/>
                  <a:gd name="connsiteY28" fmla="*/ 37265 h 532621"/>
                  <a:gd name="connsiteX29" fmla="*/ 172578 w 390128"/>
                  <a:gd name="connsiteY29" fmla="*/ 56330 h 532621"/>
                  <a:gd name="connsiteX30" fmla="*/ 174272 w 390128"/>
                  <a:gd name="connsiteY30" fmla="*/ 64331 h 532621"/>
                  <a:gd name="connsiteX31" fmla="*/ 181676 w 390128"/>
                  <a:gd name="connsiteY31" fmla="*/ 60859 h 532621"/>
                  <a:gd name="connsiteX32" fmla="*/ 183142 w 390128"/>
                  <a:gd name="connsiteY32" fmla="*/ 60243 h 532621"/>
                  <a:gd name="connsiteX33" fmla="*/ 188333 w 390128"/>
                  <a:gd name="connsiteY33" fmla="*/ 58049 h 532621"/>
                  <a:gd name="connsiteX34" fmla="*/ 188165 w 390128"/>
                  <a:gd name="connsiteY34" fmla="*/ 53578 h 532621"/>
                  <a:gd name="connsiteX35" fmla="*/ 188015 w 390128"/>
                  <a:gd name="connsiteY35" fmla="*/ 45240 h 532621"/>
                  <a:gd name="connsiteX36" fmla="*/ 189962 w 390128"/>
                  <a:gd name="connsiteY36" fmla="*/ 18272 h 532621"/>
                  <a:gd name="connsiteX37" fmla="*/ 202950 w 390128"/>
                  <a:gd name="connsiteY37" fmla="*/ 13714 h 532621"/>
                  <a:gd name="connsiteX38" fmla="*/ 208241 w 390128"/>
                  <a:gd name="connsiteY38" fmla="*/ 24579 h 532621"/>
                  <a:gd name="connsiteX39" fmla="*/ 208125 w 390128"/>
                  <a:gd name="connsiteY39" fmla="*/ 25267 h 532621"/>
                  <a:gd name="connsiteX40" fmla="*/ 207476 w 390128"/>
                  <a:gd name="connsiteY40" fmla="*/ 45383 h 532621"/>
                  <a:gd name="connsiteX41" fmla="*/ 207508 w 390128"/>
                  <a:gd name="connsiteY41" fmla="*/ 47232 h 532621"/>
                  <a:gd name="connsiteX42" fmla="*/ 207878 w 390128"/>
                  <a:gd name="connsiteY42" fmla="*/ 54169 h 532621"/>
                  <a:gd name="connsiteX43" fmla="*/ 220395 w 390128"/>
                  <a:gd name="connsiteY43" fmla="*/ 55110 h 532621"/>
                  <a:gd name="connsiteX44" fmla="*/ 222251 w 390128"/>
                  <a:gd name="connsiteY44" fmla="*/ 47842 h 532621"/>
                  <a:gd name="connsiteX45" fmla="*/ 223743 w 390128"/>
                  <a:gd name="connsiteY45" fmla="*/ 42249 h 532621"/>
                  <a:gd name="connsiteX46" fmla="*/ 233211 w 390128"/>
                  <a:gd name="connsiteY46" fmla="*/ 16909 h 532621"/>
                  <a:gd name="connsiteX47" fmla="*/ 246959 w 390128"/>
                  <a:gd name="connsiteY47" fmla="*/ 16236 h 532621"/>
                  <a:gd name="connsiteX48" fmla="*/ 248966 w 390128"/>
                  <a:gd name="connsiteY48" fmla="*/ 28109 h 532621"/>
                  <a:gd name="connsiteX49" fmla="*/ 248654 w 390128"/>
                  <a:gd name="connsiteY49" fmla="*/ 28758 h 532621"/>
                  <a:gd name="connsiteX50" fmla="*/ 242386 w 390128"/>
                  <a:gd name="connsiteY50" fmla="*/ 47855 h 532621"/>
                  <a:gd name="connsiteX51" fmla="*/ 239752 w 390128"/>
                  <a:gd name="connsiteY51" fmla="*/ 57673 h 532621"/>
                  <a:gd name="connsiteX52" fmla="*/ 238713 w 390128"/>
                  <a:gd name="connsiteY52" fmla="*/ 62014 h 532621"/>
                  <a:gd name="connsiteX53" fmla="*/ 242393 w 390128"/>
                  <a:gd name="connsiteY53" fmla="*/ 64538 h 532621"/>
                  <a:gd name="connsiteX54" fmla="*/ 249706 w 390128"/>
                  <a:gd name="connsiteY54" fmla="*/ 70521 h 532621"/>
                  <a:gd name="connsiteX55" fmla="*/ 261288 w 390128"/>
                  <a:gd name="connsiteY55" fmla="*/ 63708 h 532621"/>
                  <a:gd name="connsiteX56" fmla="*/ 253424 w 390128"/>
                  <a:gd name="connsiteY56" fmla="*/ 56570 h 532621"/>
                  <a:gd name="connsiteX57" fmla="*/ 254812 w 390128"/>
                  <a:gd name="connsiteY57" fmla="*/ 51619 h 532621"/>
                  <a:gd name="connsiteX58" fmla="*/ 260542 w 390128"/>
                  <a:gd name="connsiteY58" fmla="*/ 34008 h 532621"/>
                  <a:gd name="connsiteX59" fmla="*/ 251005 w 390128"/>
                  <a:gd name="connsiteY59" fmla="*/ 3338 h 532621"/>
                  <a:gd name="connsiteX60" fmla="*/ 223594 w 390128"/>
                  <a:gd name="connsiteY60" fmla="*/ 8208 h 532621"/>
                  <a:gd name="connsiteX61" fmla="*/ 219753 w 390128"/>
                  <a:gd name="connsiteY61" fmla="*/ 13951 h 532621"/>
                  <a:gd name="connsiteX62" fmla="*/ 189808 w 390128"/>
                  <a:gd name="connsiteY62" fmla="*/ 1812 h 532621"/>
                  <a:gd name="connsiteX63" fmla="*/ 175927 w 390128"/>
                  <a:gd name="connsiteY63" fmla="*/ 21160 h 532621"/>
                  <a:gd name="connsiteX64" fmla="*/ 143834 w 390128"/>
                  <a:gd name="connsiteY64" fmla="*/ 19883 h 532621"/>
                  <a:gd name="connsiteX65" fmla="*/ 137136 w 390128"/>
                  <a:gd name="connsiteY65" fmla="*/ 31360 h 532621"/>
                  <a:gd name="connsiteX66" fmla="*/ 141029 w 390128"/>
                  <a:gd name="connsiteY66" fmla="*/ 63805 h 532621"/>
                  <a:gd name="connsiteX67" fmla="*/ 143462 w 390128"/>
                  <a:gd name="connsiteY67" fmla="*/ 73908 h 532621"/>
                  <a:gd name="connsiteX68" fmla="*/ 114061 w 390128"/>
                  <a:gd name="connsiteY68" fmla="*/ 128577 h 532621"/>
                  <a:gd name="connsiteX69" fmla="*/ 107786 w 390128"/>
                  <a:gd name="connsiteY69" fmla="*/ 189885 h 532621"/>
                  <a:gd name="connsiteX70" fmla="*/ 107741 w 390128"/>
                  <a:gd name="connsiteY70" fmla="*/ 195848 h 532621"/>
                  <a:gd name="connsiteX71" fmla="*/ 84984 w 390128"/>
                  <a:gd name="connsiteY71" fmla="*/ 198067 h 532621"/>
                  <a:gd name="connsiteX72" fmla="*/ 33112 w 390128"/>
                  <a:gd name="connsiteY72" fmla="*/ 225146 h 532621"/>
                  <a:gd name="connsiteX73" fmla="*/ 187 w 390128"/>
                  <a:gd name="connsiteY73" fmla="*/ 314537 h 532621"/>
                  <a:gd name="connsiteX74" fmla="*/ 25701 w 390128"/>
                  <a:gd name="connsiteY74" fmla="*/ 402144 h 532621"/>
                  <a:gd name="connsiteX75" fmla="*/ 53480 w 390128"/>
                  <a:gd name="connsiteY75" fmla="*/ 437541 h 532621"/>
                  <a:gd name="connsiteX76" fmla="*/ 64148 w 390128"/>
                  <a:gd name="connsiteY76" fmla="*/ 449325 h 532621"/>
                  <a:gd name="connsiteX77" fmla="*/ 93511 w 390128"/>
                  <a:gd name="connsiteY77" fmla="*/ 473522 h 532621"/>
                  <a:gd name="connsiteX78" fmla="*/ 215561 w 390128"/>
                  <a:gd name="connsiteY78" fmla="*/ 528724 h 532621"/>
                  <a:gd name="connsiteX79" fmla="*/ 259530 w 390128"/>
                  <a:gd name="connsiteY79" fmla="*/ 532617 h 532621"/>
                  <a:gd name="connsiteX80" fmla="*/ 342283 w 390128"/>
                  <a:gd name="connsiteY80" fmla="*/ 515869 h 532621"/>
                  <a:gd name="connsiteX81" fmla="*/ 387238 w 390128"/>
                  <a:gd name="connsiteY81" fmla="*/ 425900 h 532621"/>
                  <a:gd name="connsiteX82" fmla="*/ 376188 w 390128"/>
                  <a:gd name="connsiteY82" fmla="*/ 289613 h 53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128" h="532621">
                    <a:moveTo>
                      <a:pt x="376188" y="289613"/>
                    </a:moveTo>
                    <a:cubicBezTo>
                      <a:pt x="360498" y="238883"/>
                      <a:pt x="333043" y="198392"/>
                      <a:pt x="319416" y="184765"/>
                    </a:cubicBezTo>
                    <a:cubicBezTo>
                      <a:pt x="315072" y="180651"/>
                      <a:pt x="310349" y="176958"/>
                      <a:pt x="305309" y="173734"/>
                    </a:cubicBezTo>
                    <a:cubicBezTo>
                      <a:pt x="301714" y="176286"/>
                      <a:pt x="298113" y="179098"/>
                      <a:pt x="294505" y="182169"/>
                    </a:cubicBezTo>
                    <a:cubicBezTo>
                      <a:pt x="300142" y="185528"/>
                      <a:pt x="305416" y="189461"/>
                      <a:pt x="310241" y="193908"/>
                    </a:cubicBezTo>
                    <a:cubicBezTo>
                      <a:pt x="320999" y="204667"/>
                      <a:pt x="348233" y="243146"/>
                      <a:pt x="363787" y="293442"/>
                    </a:cubicBezTo>
                    <a:cubicBezTo>
                      <a:pt x="376711" y="335771"/>
                      <a:pt x="380317" y="380396"/>
                      <a:pt x="374358" y="424252"/>
                    </a:cubicBezTo>
                    <a:cubicBezTo>
                      <a:pt x="370763" y="452154"/>
                      <a:pt x="353146" y="492723"/>
                      <a:pt x="334957" y="505169"/>
                    </a:cubicBezTo>
                    <a:cubicBezTo>
                      <a:pt x="315640" y="518380"/>
                      <a:pt x="257739" y="523734"/>
                      <a:pt x="218040" y="515986"/>
                    </a:cubicBezTo>
                    <a:cubicBezTo>
                      <a:pt x="175992" y="506373"/>
                      <a:pt x="136303" y="488411"/>
                      <a:pt x="101330" y="463166"/>
                    </a:cubicBezTo>
                    <a:cubicBezTo>
                      <a:pt x="91517" y="455961"/>
                      <a:pt x="82107" y="448223"/>
                      <a:pt x="73142" y="439988"/>
                    </a:cubicBezTo>
                    <a:cubicBezTo>
                      <a:pt x="59812" y="425665"/>
                      <a:pt x="47455" y="410467"/>
                      <a:pt x="36155" y="394494"/>
                    </a:cubicBezTo>
                    <a:cubicBezTo>
                      <a:pt x="19705" y="371378"/>
                      <a:pt x="11561" y="343376"/>
                      <a:pt x="13048" y="315043"/>
                    </a:cubicBezTo>
                    <a:cubicBezTo>
                      <a:pt x="14891" y="271042"/>
                      <a:pt x="30944" y="247461"/>
                      <a:pt x="42858" y="233562"/>
                    </a:cubicBezTo>
                    <a:cubicBezTo>
                      <a:pt x="55187" y="219208"/>
                      <a:pt x="65407" y="213907"/>
                      <a:pt x="86704" y="210883"/>
                    </a:cubicBezTo>
                    <a:cubicBezTo>
                      <a:pt x="94815" y="209657"/>
                      <a:pt x="102993" y="208927"/>
                      <a:pt x="111193" y="208696"/>
                    </a:cubicBezTo>
                    <a:cubicBezTo>
                      <a:pt x="113401" y="209176"/>
                      <a:pt x="115708" y="208731"/>
                      <a:pt x="117578" y="207463"/>
                    </a:cubicBezTo>
                    <a:lnTo>
                      <a:pt x="120485" y="204985"/>
                    </a:lnTo>
                    <a:lnTo>
                      <a:pt x="120544" y="201740"/>
                    </a:lnTo>
                    <a:cubicBezTo>
                      <a:pt x="120608" y="197736"/>
                      <a:pt x="120634" y="193817"/>
                      <a:pt x="120660" y="189950"/>
                    </a:cubicBezTo>
                    <a:cubicBezTo>
                      <a:pt x="119950" y="170450"/>
                      <a:pt x="121915" y="150944"/>
                      <a:pt x="126500" y="131978"/>
                    </a:cubicBezTo>
                    <a:cubicBezTo>
                      <a:pt x="131622" y="112578"/>
                      <a:pt x="141512" y="94767"/>
                      <a:pt x="155272" y="80164"/>
                    </a:cubicBezTo>
                    <a:lnTo>
                      <a:pt x="157868" y="77477"/>
                    </a:lnTo>
                    <a:lnTo>
                      <a:pt x="156856" y="73902"/>
                    </a:lnTo>
                    <a:cubicBezTo>
                      <a:pt x="155603" y="69476"/>
                      <a:pt x="154526" y="65161"/>
                      <a:pt x="153650" y="61073"/>
                    </a:cubicBezTo>
                    <a:cubicBezTo>
                      <a:pt x="148790" y="38297"/>
                      <a:pt x="149264" y="36272"/>
                      <a:pt x="149757" y="34313"/>
                    </a:cubicBezTo>
                    <a:cubicBezTo>
                      <a:pt x="150975" y="29077"/>
                      <a:pt x="156206" y="25819"/>
                      <a:pt x="161442" y="27037"/>
                    </a:cubicBezTo>
                    <a:cubicBezTo>
                      <a:pt x="165856" y="28064"/>
                      <a:pt x="168977" y="32001"/>
                      <a:pt x="168970" y="36532"/>
                    </a:cubicBezTo>
                    <a:lnTo>
                      <a:pt x="169016" y="37265"/>
                    </a:lnTo>
                    <a:cubicBezTo>
                      <a:pt x="169185" y="38758"/>
                      <a:pt x="169879" y="43585"/>
                      <a:pt x="172578" y="56330"/>
                    </a:cubicBezTo>
                    <a:lnTo>
                      <a:pt x="174272" y="64331"/>
                    </a:lnTo>
                    <a:lnTo>
                      <a:pt x="181676" y="60859"/>
                    </a:lnTo>
                    <a:cubicBezTo>
                      <a:pt x="182156" y="60632"/>
                      <a:pt x="182649" y="60437"/>
                      <a:pt x="183142" y="60243"/>
                    </a:cubicBezTo>
                    <a:lnTo>
                      <a:pt x="188333" y="58049"/>
                    </a:lnTo>
                    <a:lnTo>
                      <a:pt x="188165" y="53578"/>
                    </a:lnTo>
                    <a:cubicBezTo>
                      <a:pt x="188067" y="50827"/>
                      <a:pt x="187996" y="48050"/>
                      <a:pt x="188015" y="45240"/>
                    </a:cubicBezTo>
                    <a:cubicBezTo>
                      <a:pt x="188165" y="21958"/>
                      <a:pt x="189073" y="20089"/>
                      <a:pt x="189962" y="18272"/>
                    </a:cubicBezTo>
                    <a:cubicBezTo>
                      <a:pt x="192290" y="13427"/>
                      <a:pt x="198105" y="11386"/>
                      <a:pt x="202950" y="13714"/>
                    </a:cubicBezTo>
                    <a:cubicBezTo>
                      <a:pt x="207021" y="15669"/>
                      <a:pt x="209212" y="20169"/>
                      <a:pt x="208241" y="24579"/>
                    </a:cubicBezTo>
                    <a:lnTo>
                      <a:pt x="208125" y="25267"/>
                    </a:lnTo>
                    <a:cubicBezTo>
                      <a:pt x="207969" y="26753"/>
                      <a:pt x="207579" y="31691"/>
                      <a:pt x="207476" y="45383"/>
                    </a:cubicBezTo>
                    <a:cubicBezTo>
                      <a:pt x="207476" y="46032"/>
                      <a:pt x="207476" y="46616"/>
                      <a:pt x="207508" y="47232"/>
                    </a:cubicBezTo>
                    <a:lnTo>
                      <a:pt x="207878" y="54169"/>
                    </a:lnTo>
                    <a:lnTo>
                      <a:pt x="220395" y="55110"/>
                    </a:lnTo>
                    <a:lnTo>
                      <a:pt x="222251" y="47842"/>
                    </a:lnTo>
                    <a:cubicBezTo>
                      <a:pt x="222718" y="45980"/>
                      <a:pt x="223192" y="44118"/>
                      <a:pt x="223743" y="42249"/>
                    </a:cubicBezTo>
                    <a:cubicBezTo>
                      <a:pt x="230466" y="19940"/>
                      <a:pt x="231861" y="18395"/>
                      <a:pt x="233211" y="16909"/>
                    </a:cubicBezTo>
                    <a:cubicBezTo>
                      <a:pt x="236821" y="12927"/>
                      <a:pt x="242977" y="12625"/>
                      <a:pt x="246959" y="16236"/>
                    </a:cubicBezTo>
                    <a:cubicBezTo>
                      <a:pt x="250290" y="19256"/>
                      <a:pt x="251119" y="24163"/>
                      <a:pt x="248966" y="28109"/>
                    </a:cubicBezTo>
                    <a:lnTo>
                      <a:pt x="248654" y="28758"/>
                    </a:lnTo>
                    <a:cubicBezTo>
                      <a:pt x="248077" y="30173"/>
                      <a:pt x="246299" y="34858"/>
                      <a:pt x="242386" y="47855"/>
                    </a:cubicBezTo>
                    <a:cubicBezTo>
                      <a:pt x="241406" y="51100"/>
                      <a:pt x="240537" y="54422"/>
                      <a:pt x="239752" y="57673"/>
                    </a:cubicBezTo>
                    <a:lnTo>
                      <a:pt x="238713" y="62014"/>
                    </a:lnTo>
                    <a:lnTo>
                      <a:pt x="242393" y="64538"/>
                    </a:lnTo>
                    <a:cubicBezTo>
                      <a:pt x="244975" y="66349"/>
                      <a:pt x="247420" y="68349"/>
                      <a:pt x="249706" y="70521"/>
                    </a:cubicBezTo>
                    <a:cubicBezTo>
                      <a:pt x="253521" y="68129"/>
                      <a:pt x="257382" y="65857"/>
                      <a:pt x="261288" y="63708"/>
                    </a:cubicBezTo>
                    <a:cubicBezTo>
                      <a:pt x="258830" y="61154"/>
                      <a:pt x="256203" y="58770"/>
                      <a:pt x="253424" y="56570"/>
                    </a:cubicBezTo>
                    <a:cubicBezTo>
                      <a:pt x="253859" y="54915"/>
                      <a:pt x="254319" y="53260"/>
                      <a:pt x="254812" y="51619"/>
                    </a:cubicBezTo>
                    <a:cubicBezTo>
                      <a:pt x="258401" y="39712"/>
                      <a:pt x="260055" y="35241"/>
                      <a:pt x="260542" y="34008"/>
                    </a:cubicBezTo>
                    <a:cubicBezTo>
                      <a:pt x="266378" y="22905"/>
                      <a:pt x="262107" y="9174"/>
                      <a:pt x="251005" y="3338"/>
                    </a:cubicBezTo>
                    <a:cubicBezTo>
                      <a:pt x="241827" y="-1485"/>
                      <a:pt x="230548" y="518"/>
                      <a:pt x="223594" y="8208"/>
                    </a:cubicBezTo>
                    <a:cubicBezTo>
                      <a:pt x="222003" y="9895"/>
                      <a:pt x="220705" y="11836"/>
                      <a:pt x="219753" y="13951"/>
                    </a:cubicBezTo>
                    <a:cubicBezTo>
                      <a:pt x="214836" y="2330"/>
                      <a:pt x="201429" y="-3105"/>
                      <a:pt x="189808" y="1812"/>
                    </a:cubicBezTo>
                    <a:cubicBezTo>
                      <a:pt x="181920" y="5149"/>
                      <a:pt x="176561" y="12618"/>
                      <a:pt x="175927" y="21160"/>
                    </a:cubicBezTo>
                    <a:cubicBezTo>
                      <a:pt x="167417" y="11945"/>
                      <a:pt x="153048" y="11374"/>
                      <a:pt x="143834" y="19883"/>
                    </a:cubicBezTo>
                    <a:cubicBezTo>
                      <a:pt x="140507" y="22956"/>
                      <a:pt x="138174" y="26952"/>
                      <a:pt x="137136" y="31360"/>
                    </a:cubicBezTo>
                    <a:cubicBezTo>
                      <a:pt x="136046" y="35974"/>
                      <a:pt x="135754" y="39277"/>
                      <a:pt x="141029" y="63805"/>
                    </a:cubicBezTo>
                    <a:cubicBezTo>
                      <a:pt x="141723" y="67049"/>
                      <a:pt x="142541" y="70456"/>
                      <a:pt x="143462" y="73908"/>
                    </a:cubicBezTo>
                    <a:cubicBezTo>
                      <a:pt x="129524" y="89582"/>
                      <a:pt x="119453" y="108307"/>
                      <a:pt x="114061" y="128577"/>
                    </a:cubicBezTo>
                    <a:cubicBezTo>
                      <a:pt x="109154" y="148626"/>
                      <a:pt x="107041" y="169257"/>
                      <a:pt x="107786" y="189885"/>
                    </a:cubicBezTo>
                    <a:cubicBezTo>
                      <a:pt x="107786" y="191857"/>
                      <a:pt x="107771" y="193845"/>
                      <a:pt x="107741" y="195848"/>
                    </a:cubicBezTo>
                    <a:cubicBezTo>
                      <a:pt x="103283" y="196036"/>
                      <a:pt x="95529" y="196568"/>
                      <a:pt x="84984" y="198067"/>
                    </a:cubicBezTo>
                    <a:cubicBezTo>
                      <a:pt x="60586" y="201532"/>
                      <a:pt x="47491" y="208365"/>
                      <a:pt x="33112" y="225146"/>
                    </a:cubicBezTo>
                    <a:cubicBezTo>
                      <a:pt x="19939" y="240518"/>
                      <a:pt x="2192" y="266506"/>
                      <a:pt x="187" y="314537"/>
                    </a:cubicBezTo>
                    <a:cubicBezTo>
                      <a:pt x="-1437" y="345782"/>
                      <a:pt x="7555" y="376657"/>
                      <a:pt x="25701" y="402144"/>
                    </a:cubicBezTo>
                    <a:cubicBezTo>
                      <a:pt x="37771" y="418691"/>
                      <a:pt x="47465" y="430527"/>
                      <a:pt x="53480" y="437541"/>
                    </a:cubicBezTo>
                    <a:cubicBezTo>
                      <a:pt x="56805" y="441672"/>
                      <a:pt x="60367" y="445607"/>
                      <a:pt x="64148" y="449325"/>
                    </a:cubicBezTo>
                    <a:cubicBezTo>
                      <a:pt x="73483" y="457924"/>
                      <a:pt x="83286" y="466002"/>
                      <a:pt x="93511" y="473522"/>
                    </a:cubicBezTo>
                    <a:cubicBezTo>
                      <a:pt x="130087" y="499911"/>
                      <a:pt x="171591" y="518683"/>
                      <a:pt x="215561" y="528724"/>
                    </a:cubicBezTo>
                    <a:cubicBezTo>
                      <a:pt x="230061" y="531407"/>
                      <a:pt x="244784" y="532710"/>
                      <a:pt x="259530" y="532617"/>
                    </a:cubicBezTo>
                    <a:cubicBezTo>
                      <a:pt x="293272" y="532617"/>
                      <a:pt x="326846" y="526427"/>
                      <a:pt x="342283" y="515869"/>
                    </a:cubicBezTo>
                    <a:cubicBezTo>
                      <a:pt x="364164" y="500893"/>
                      <a:pt x="383196" y="457261"/>
                      <a:pt x="387238" y="425900"/>
                    </a:cubicBezTo>
                    <a:cubicBezTo>
                      <a:pt x="393424" y="380206"/>
                      <a:pt x="389654" y="333714"/>
                      <a:pt x="376188" y="289613"/>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4" name="Freeform: Shape 24">
                <a:extLst>
                  <a:ext uri="{FF2B5EF4-FFF2-40B4-BE49-F238E27FC236}">
                    <a16:creationId xmlns:a16="http://schemas.microsoft.com/office/drawing/2014/main" id="{3E5B1357-A48C-0D5F-BBB2-489204EA8B7D}"/>
                  </a:ext>
                </a:extLst>
              </p:cNvPr>
              <p:cNvSpPr/>
              <p:nvPr/>
            </p:nvSpPr>
            <p:spPr>
              <a:xfrm>
                <a:off x="9876082" y="3066166"/>
                <a:ext cx="191066" cy="169175"/>
              </a:xfrm>
              <a:custGeom>
                <a:avLst/>
                <a:gdLst>
                  <a:gd name="connsiteX0" fmla="*/ 83747 w 191066"/>
                  <a:gd name="connsiteY0" fmla="*/ 169176 h 169175"/>
                  <a:gd name="connsiteX1" fmla="*/ 82274 w 191066"/>
                  <a:gd name="connsiteY1" fmla="*/ 169007 h 169175"/>
                  <a:gd name="connsiteX2" fmla="*/ 77413 w 191066"/>
                  <a:gd name="connsiteY2" fmla="*/ 161223 h 169175"/>
                  <a:gd name="connsiteX3" fmla="*/ 77414 w 191066"/>
                  <a:gd name="connsiteY3" fmla="*/ 161220 h 169175"/>
                  <a:gd name="connsiteX4" fmla="*/ 101734 w 191066"/>
                  <a:gd name="connsiteY4" fmla="*/ 108595 h 169175"/>
                  <a:gd name="connsiteX5" fmla="*/ 156105 w 191066"/>
                  <a:gd name="connsiteY5" fmla="*/ 76150 h 169175"/>
                  <a:gd name="connsiteX6" fmla="*/ 176367 w 191066"/>
                  <a:gd name="connsiteY6" fmla="*/ 34981 h 169175"/>
                  <a:gd name="connsiteX7" fmla="*/ 135198 w 191066"/>
                  <a:gd name="connsiteY7" fmla="*/ 14720 h 169175"/>
                  <a:gd name="connsiteX8" fmla="*/ 58589 w 191066"/>
                  <a:gd name="connsiteY8" fmla="*/ 60142 h 169175"/>
                  <a:gd name="connsiteX9" fmla="*/ 12849 w 191066"/>
                  <a:gd name="connsiteY9" fmla="*/ 152778 h 169175"/>
                  <a:gd name="connsiteX10" fmla="*/ 5172 w 191066"/>
                  <a:gd name="connsiteY10" fmla="*/ 157813 h 169175"/>
                  <a:gd name="connsiteX11" fmla="*/ 137 w 191066"/>
                  <a:gd name="connsiteY11" fmla="*/ 150137 h 169175"/>
                  <a:gd name="connsiteX12" fmla="*/ 49959 w 191066"/>
                  <a:gd name="connsiteY12" fmla="*/ 50448 h 169175"/>
                  <a:gd name="connsiteX13" fmla="*/ 130993 w 191066"/>
                  <a:gd name="connsiteY13" fmla="*/ 2436 h 169175"/>
                  <a:gd name="connsiteX14" fmla="*/ 188631 w 191066"/>
                  <a:gd name="connsiteY14" fmla="*/ 30796 h 169175"/>
                  <a:gd name="connsiteX15" fmla="*/ 160271 w 191066"/>
                  <a:gd name="connsiteY15" fmla="*/ 88434 h 169175"/>
                  <a:gd name="connsiteX16" fmla="*/ 110345 w 191066"/>
                  <a:gd name="connsiteY16" fmla="*/ 118283 h 169175"/>
                  <a:gd name="connsiteX17" fmla="*/ 90041 w 191066"/>
                  <a:gd name="connsiteY17" fmla="*/ 164147 h 169175"/>
                  <a:gd name="connsiteX18" fmla="*/ 83747 w 191066"/>
                  <a:gd name="connsiteY18" fmla="*/ 169176 h 16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066" h="169175">
                    <a:moveTo>
                      <a:pt x="83747" y="169176"/>
                    </a:moveTo>
                    <a:cubicBezTo>
                      <a:pt x="83251" y="169174"/>
                      <a:pt x="82757" y="169117"/>
                      <a:pt x="82274" y="169007"/>
                    </a:cubicBezTo>
                    <a:cubicBezTo>
                      <a:pt x="78782" y="168200"/>
                      <a:pt x="76606" y="164715"/>
                      <a:pt x="77413" y="161223"/>
                    </a:cubicBezTo>
                    <a:cubicBezTo>
                      <a:pt x="77413" y="161222"/>
                      <a:pt x="77414" y="161221"/>
                      <a:pt x="77414" y="161220"/>
                    </a:cubicBezTo>
                    <a:cubicBezTo>
                      <a:pt x="80794" y="146646"/>
                      <a:pt x="88445" y="120437"/>
                      <a:pt x="101734" y="108595"/>
                    </a:cubicBezTo>
                    <a:cubicBezTo>
                      <a:pt x="117393" y="94102"/>
                      <a:pt x="135915" y="83050"/>
                      <a:pt x="156105" y="76150"/>
                    </a:cubicBezTo>
                    <a:cubicBezTo>
                      <a:pt x="173068" y="70377"/>
                      <a:pt x="182140" y="51945"/>
                      <a:pt x="176367" y="34981"/>
                    </a:cubicBezTo>
                    <a:cubicBezTo>
                      <a:pt x="170593" y="18018"/>
                      <a:pt x="152161" y="8946"/>
                      <a:pt x="135198" y="14720"/>
                    </a:cubicBezTo>
                    <a:cubicBezTo>
                      <a:pt x="106804" y="24419"/>
                      <a:pt x="80722" y="39883"/>
                      <a:pt x="58589" y="60142"/>
                    </a:cubicBezTo>
                    <a:cubicBezTo>
                      <a:pt x="31732" y="84060"/>
                      <a:pt x="18890" y="123734"/>
                      <a:pt x="12849" y="152778"/>
                    </a:cubicBezTo>
                    <a:cubicBezTo>
                      <a:pt x="12120" y="156289"/>
                      <a:pt x="8683" y="158543"/>
                      <a:pt x="5172" y="157813"/>
                    </a:cubicBezTo>
                    <a:cubicBezTo>
                      <a:pt x="1662" y="157084"/>
                      <a:pt x="-592" y="153648"/>
                      <a:pt x="137" y="150137"/>
                    </a:cubicBezTo>
                    <a:cubicBezTo>
                      <a:pt x="6581" y="119165"/>
                      <a:pt x="20454" y="76728"/>
                      <a:pt x="49959" y="50448"/>
                    </a:cubicBezTo>
                    <a:cubicBezTo>
                      <a:pt x="73374" y="29032"/>
                      <a:pt x="100962" y="12686"/>
                      <a:pt x="130993" y="2436"/>
                    </a:cubicBezTo>
                    <a:cubicBezTo>
                      <a:pt x="154740" y="-5649"/>
                      <a:pt x="180545" y="7048"/>
                      <a:pt x="188631" y="30796"/>
                    </a:cubicBezTo>
                    <a:cubicBezTo>
                      <a:pt x="196716" y="54543"/>
                      <a:pt x="184018" y="80349"/>
                      <a:pt x="160271" y="88434"/>
                    </a:cubicBezTo>
                    <a:cubicBezTo>
                      <a:pt x="141729" y="94793"/>
                      <a:pt x="124723" y="104960"/>
                      <a:pt x="110345" y="118283"/>
                    </a:cubicBezTo>
                    <a:cubicBezTo>
                      <a:pt x="102597" y="125187"/>
                      <a:pt x="95193" y="141909"/>
                      <a:pt x="90041" y="164147"/>
                    </a:cubicBezTo>
                    <a:cubicBezTo>
                      <a:pt x="89364" y="167080"/>
                      <a:pt x="86758" y="169163"/>
                      <a:pt x="83747" y="169176"/>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5" name="Freeform: Shape 25">
                <a:extLst>
                  <a:ext uri="{FF2B5EF4-FFF2-40B4-BE49-F238E27FC236}">
                    <a16:creationId xmlns:a16="http://schemas.microsoft.com/office/drawing/2014/main" id="{3EBB4BA6-341D-6452-32D7-547114FBE7FD}"/>
                  </a:ext>
                </a:extLst>
              </p:cNvPr>
              <p:cNvSpPr/>
              <p:nvPr/>
            </p:nvSpPr>
            <p:spPr>
              <a:xfrm>
                <a:off x="9956948" y="3231720"/>
                <a:ext cx="93124" cy="248772"/>
              </a:xfrm>
              <a:custGeom>
                <a:avLst/>
                <a:gdLst>
                  <a:gd name="connsiteX0" fmla="*/ 92954 w 93124"/>
                  <a:gd name="connsiteY0" fmla="*/ 191579 h 248772"/>
                  <a:gd name="connsiteX1" fmla="*/ 77997 w 93124"/>
                  <a:gd name="connsiteY1" fmla="*/ 159874 h 248772"/>
                  <a:gd name="connsiteX2" fmla="*/ 59705 w 93124"/>
                  <a:gd name="connsiteY2" fmla="*/ 138766 h 248772"/>
                  <a:gd name="connsiteX3" fmla="*/ 36993 w 93124"/>
                  <a:gd name="connsiteY3" fmla="*/ 112447 h 248772"/>
                  <a:gd name="connsiteX4" fmla="*/ 27753 w 93124"/>
                  <a:gd name="connsiteY4" fmla="*/ 100507 h 248772"/>
                  <a:gd name="connsiteX5" fmla="*/ 44981 w 93124"/>
                  <a:gd name="connsiteY5" fmla="*/ 96341 h 248772"/>
                  <a:gd name="connsiteX6" fmla="*/ 65000 w 93124"/>
                  <a:gd name="connsiteY6" fmla="*/ 101714 h 248772"/>
                  <a:gd name="connsiteX7" fmla="*/ 73906 w 93124"/>
                  <a:gd name="connsiteY7" fmla="*/ 99498 h 248772"/>
                  <a:gd name="connsiteX8" fmla="*/ 71690 w 93124"/>
                  <a:gd name="connsiteY8" fmla="*/ 90592 h 248772"/>
                  <a:gd name="connsiteX9" fmla="*/ 46629 w 93124"/>
                  <a:gd name="connsiteY9" fmla="*/ 83454 h 248772"/>
                  <a:gd name="connsiteX10" fmla="*/ 20765 w 93124"/>
                  <a:gd name="connsiteY10" fmla="*/ 89294 h 248772"/>
                  <a:gd name="connsiteX11" fmla="*/ 12978 w 93124"/>
                  <a:gd name="connsiteY11" fmla="*/ 61145 h 248772"/>
                  <a:gd name="connsiteX12" fmla="*/ 31543 w 93124"/>
                  <a:gd name="connsiteY12" fmla="*/ 10687 h 248772"/>
                  <a:gd name="connsiteX13" fmla="*/ 30793 w 93124"/>
                  <a:gd name="connsiteY13" fmla="*/ 1541 h 248772"/>
                  <a:gd name="connsiteX14" fmla="*/ 21647 w 93124"/>
                  <a:gd name="connsiteY14" fmla="*/ 2291 h 248772"/>
                  <a:gd name="connsiteX15" fmla="*/ 0 w 93124"/>
                  <a:gd name="connsiteY15" fmla="*/ 61249 h 248772"/>
                  <a:gd name="connsiteX16" fmla="*/ 26326 w 93124"/>
                  <a:gd name="connsiteY16" fmla="*/ 119870 h 248772"/>
                  <a:gd name="connsiteX17" fmla="*/ 25949 w 93124"/>
                  <a:gd name="connsiteY17" fmla="*/ 160588 h 248772"/>
                  <a:gd name="connsiteX18" fmla="*/ 16274 w 93124"/>
                  <a:gd name="connsiteY18" fmla="*/ 183585 h 248772"/>
                  <a:gd name="connsiteX19" fmla="*/ 7125 w 93124"/>
                  <a:gd name="connsiteY19" fmla="*/ 205251 h 248772"/>
                  <a:gd name="connsiteX20" fmla="*/ 3575 w 93124"/>
                  <a:gd name="connsiteY20" fmla="*/ 242400 h 248772"/>
                  <a:gd name="connsiteX21" fmla="*/ 10064 w 93124"/>
                  <a:gd name="connsiteY21" fmla="*/ 248773 h 248772"/>
                  <a:gd name="connsiteX22" fmla="*/ 10181 w 93124"/>
                  <a:gd name="connsiteY22" fmla="*/ 248773 h 248772"/>
                  <a:gd name="connsiteX23" fmla="*/ 16553 w 93124"/>
                  <a:gd name="connsiteY23" fmla="*/ 242169 h 248772"/>
                  <a:gd name="connsiteX24" fmla="*/ 16553 w 93124"/>
                  <a:gd name="connsiteY24" fmla="*/ 242167 h 248772"/>
                  <a:gd name="connsiteX25" fmla="*/ 19629 w 93124"/>
                  <a:gd name="connsiteY25" fmla="*/ 208710 h 248772"/>
                  <a:gd name="connsiteX26" fmla="*/ 27915 w 93124"/>
                  <a:gd name="connsiteY26" fmla="*/ 189308 h 248772"/>
                  <a:gd name="connsiteX27" fmla="*/ 38447 w 93124"/>
                  <a:gd name="connsiteY27" fmla="*/ 164040 h 248772"/>
                  <a:gd name="connsiteX28" fmla="*/ 42107 w 93124"/>
                  <a:gd name="connsiteY28" fmla="*/ 138383 h 248772"/>
                  <a:gd name="connsiteX29" fmla="*/ 49893 w 93124"/>
                  <a:gd name="connsiteY29" fmla="*/ 147299 h 248772"/>
                  <a:gd name="connsiteX30" fmla="*/ 67972 w 93124"/>
                  <a:gd name="connsiteY30" fmla="*/ 168154 h 248772"/>
                  <a:gd name="connsiteX31" fmla="*/ 80262 w 93124"/>
                  <a:gd name="connsiteY31" fmla="*/ 194558 h 248772"/>
                  <a:gd name="connsiteX32" fmla="*/ 86569 w 93124"/>
                  <a:gd name="connsiteY32" fmla="*/ 199535 h 248772"/>
                  <a:gd name="connsiteX33" fmla="*/ 88120 w 93124"/>
                  <a:gd name="connsiteY33" fmla="*/ 199366 h 248772"/>
                  <a:gd name="connsiteX34" fmla="*/ 92954 w 93124"/>
                  <a:gd name="connsiteY34" fmla="*/ 191579 h 2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124" h="248772">
                    <a:moveTo>
                      <a:pt x="92954" y="191579"/>
                    </a:moveTo>
                    <a:cubicBezTo>
                      <a:pt x="90121" y="180124"/>
                      <a:pt x="85036" y="169346"/>
                      <a:pt x="77997" y="159874"/>
                    </a:cubicBezTo>
                    <a:cubicBezTo>
                      <a:pt x="73202" y="154119"/>
                      <a:pt x="66570" y="146572"/>
                      <a:pt x="59705" y="138766"/>
                    </a:cubicBezTo>
                    <a:cubicBezTo>
                      <a:pt x="51509" y="129441"/>
                      <a:pt x="43028" y="119799"/>
                      <a:pt x="36993" y="112447"/>
                    </a:cubicBezTo>
                    <a:cubicBezTo>
                      <a:pt x="34171" y="109001"/>
                      <a:pt x="30933" y="104971"/>
                      <a:pt x="27753" y="100507"/>
                    </a:cubicBezTo>
                    <a:cubicBezTo>
                      <a:pt x="33173" y="98018"/>
                      <a:pt x="39023" y="96603"/>
                      <a:pt x="44981" y="96341"/>
                    </a:cubicBezTo>
                    <a:cubicBezTo>
                      <a:pt x="51920" y="96927"/>
                      <a:pt x="58699" y="98747"/>
                      <a:pt x="65000" y="101714"/>
                    </a:cubicBezTo>
                    <a:cubicBezTo>
                      <a:pt x="68071" y="103561"/>
                      <a:pt x="72058" y="102569"/>
                      <a:pt x="73906" y="99498"/>
                    </a:cubicBezTo>
                    <a:cubicBezTo>
                      <a:pt x="75753" y="96427"/>
                      <a:pt x="74761" y="92439"/>
                      <a:pt x="71690" y="90592"/>
                    </a:cubicBezTo>
                    <a:cubicBezTo>
                      <a:pt x="63882" y="86602"/>
                      <a:pt x="55368" y="84177"/>
                      <a:pt x="46629" y="83454"/>
                    </a:cubicBezTo>
                    <a:cubicBezTo>
                      <a:pt x="37679" y="83431"/>
                      <a:pt x="28837" y="85427"/>
                      <a:pt x="20765" y="89294"/>
                    </a:cubicBezTo>
                    <a:cubicBezTo>
                      <a:pt x="15920" y="80683"/>
                      <a:pt x="13247" y="71021"/>
                      <a:pt x="12978" y="61145"/>
                    </a:cubicBezTo>
                    <a:cubicBezTo>
                      <a:pt x="13677" y="42786"/>
                      <a:pt x="20176" y="25121"/>
                      <a:pt x="31543" y="10687"/>
                    </a:cubicBezTo>
                    <a:cubicBezTo>
                      <a:pt x="33861" y="7955"/>
                      <a:pt x="33526" y="3860"/>
                      <a:pt x="30793" y="1541"/>
                    </a:cubicBezTo>
                    <a:cubicBezTo>
                      <a:pt x="28061" y="-777"/>
                      <a:pt x="23966" y="-442"/>
                      <a:pt x="21647" y="2291"/>
                    </a:cubicBezTo>
                    <a:cubicBezTo>
                      <a:pt x="8207" y="19064"/>
                      <a:pt x="607" y="39764"/>
                      <a:pt x="0" y="61249"/>
                    </a:cubicBezTo>
                    <a:cubicBezTo>
                      <a:pt x="221" y="87471"/>
                      <a:pt x="16268" y="107586"/>
                      <a:pt x="26326" y="119870"/>
                    </a:cubicBezTo>
                    <a:cubicBezTo>
                      <a:pt x="30399" y="133157"/>
                      <a:pt x="30268" y="147379"/>
                      <a:pt x="25949" y="160588"/>
                    </a:cubicBezTo>
                    <a:cubicBezTo>
                      <a:pt x="23427" y="168530"/>
                      <a:pt x="20188" y="176228"/>
                      <a:pt x="16274" y="183585"/>
                    </a:cubicBezTo>
                    <a:cubicBezTo>
                      <a:pt x="12578" y="190517"/>
                      <a:pt x="9516" y="197768"/>
                      <a:pt x="7125" y="205251"/>
                    </a:cubicBezTo>
                    <a:cubicBezTo>
                      <a:pt x="4518" y="217457"/>
                      <a:pt x="3327" y="229922"/>
                      <a:pt x="3575" y="242400"/>
                    </a:cubicBezTo>
                    <a:cubicBezTo>
                      <a:pt x="3639" y="245938"/>
                      <a:pt x="6526" y="248773"/>
                      <a:pt x="10064" y="248773"/>
                    </a:cubicBezTo>
                    <a:lnTo>
                      <a:pt x="10181" y="248773"/>
                    </a:lnTo>
                    <a:cubicBezTo>
                      <a:pt x="13764" y="248708"/>
                      <a:pt x="16617" y="245752"/>
                      <a:pt x="16553" y="242169"/>
                    </a:cubicBezTo>
                    <a:cubicBezTo>
                      <a:pt x="16553" y="242168"/>
                      <a:pt x="16553" y="242167"/>
                      <a:pt x="16553" y="242167"/>
                    </a:cubicBezTo>
                    <a:cubicBezTo>
                      <a:pt x="16336" y="230935"/>
                      <a:pt x="17368" y="219714"/>
                      <a:pt x="19629" y="208710"/>
                    </a:cubicBezTo>
                    <a:cubicBezTo>
                      <a:pt x="21824" y="202015"/>
                      <a:pt x="24596" y="195523"/>
                      <a:pt x="27915" y="189308"/>
                    </a:cubicBezTo>
                    <a:cubicBezTo>
                      <a:pt x="32202" y="181231"/>
                      <a:pt x="35728" y="172771"/>
                      <a:pt x="38447" y="164040"/>
                    </a:cubicBezTo>
                    <a:cubicBezTo>
                      <a:pt x="40813" y="155691"/>
                      <a:pt x="42044" y="147061"/>
                      <a:pt x="42107" y="138383"/>
                    </a:cubicBezTo>
                    <a:cubicBezTo>
                      <a:pt x="44702" y="141342"/>
                      <a:pt x="47298" y="144327"/>
                      <a:pt x="49893" y="147299"/>
                    </a:cubicBezTo>
                    <a:cubicBezTo>
                      <a:pt x="56674" y="155014"/>
                      <a:pt x="63228" y="162470"/>
                      <a:pt x="67972" y="168154"/>
                    </a:cubicBezTo>
                    <a:cubicBezTo>
                      <a:pt x="73717" y="176089"/>
                      <a:pt x="77889" y="185053"/>
                      <a:pt x="80262" y="194558"/>
                    </a:cubicBezTo>
                    <a:cubicBezTo>
                      <a:pt x="80960" y="197475"/>
                      <a:pt x="83568" y="199533"/>
                      <a:pt x="86569" y="199535"/>
                    </a:cubicBezTo>
                    <a:cubicBezTo>
                      <a:pt x="87091" y="199538"/>
                      <a:pt x="87611" y="199482"/>
                      <a:pt x="88120" y="199366"/>
                    </a:cubicBezTo>
                    <a:cubicBezTo>
                      <a:pt x="91602" y="198546"/>
                      <a:pt x="93764" y="195064"/>
                      <a:pt x="92954" y="191579"/>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grpSp>
        <p:sp>
          <p:nvSpPr>
            <p:cNvPr id="49" name="Rectangle: Rounded Corners 48">
              <a:extLst>
                <a:ext uri="{FF2B5EF4-FFF2-40B4-BE49-F238E27FC236}">
                  <a16:creationId xmlns:a16="http://schemas.microsoft.com/office/drawing/2014/main" id="{E981FAC8-2A44-48CD-B5D6-40A00D7439BC}"/>
                </a:ext>
              </a:extLst>
            </p:cNvPr>
            <p:cNvSpPr/>
            <p:nvPr/>
          </p:nvSpPr>
          <p:spPr>
            <a:xfrm>
              <a:off x="9835299"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The odds of a CVD event</a:t>
              </a:r>
              <a:r>
                <a:rPr lang="en-GB" sz="1600" baseline="30000" dirty="0">
                  <a:solidFill>
                    <a:srgbClr val="001965"/>
                  </a:solidFill>
                  <a:cs typeface="Arial" panose="020B0604020202020204" pitchFamily="34" charset="0"/>
                </a:rPr>
                <a:t>‡</a:t>
              </a:r>
              <a:r>
                <a:rPr lang="en-GB" sz="1600" dirty="0">
                  <a:solidFill>
                    <a:srgbClr val="001965"/>
                  </a:solidFill>
                </a:rPr>
                <a:t> in patients with MASLD are 1.63 times that of those without MASLD</a:t>
              </a:r>
              <a:r>
                <a:rPr lang="en-GB" sz="1600" baseline="30000" dirty="0">
                  <a:solidFill>
                    <a:srgbClr val="001965"/>
                  </a:solidFill>
                </a:rPr>
                <a:t>§,3</a:t>
              </a:r>
              <a:endParaRPr lang="en-GB" sz="1600" dirty="0">
                <a:solidFill>
                  <a:srgbClr val="001965"/>
                </a:solidFill>
              </a:endParaRPr>
            </a:p>
          </p:txBody>
        </p:sp>
        <p:sp>
          <p:nvSpPr>
            <p:cNvPr id="50" name="Rectangle: Rounded Corners 49">
              <a:extLst>
                <a:ext uri="{FF2B5EF4-FFF2-40B4-BE49-F238E27FC236}">
                  <a16:creationId xmlns:a16="http://schemas.microsoft.com/office/drawing/2014/main" id="{5E9493C5-F447-9DE6-95C7-BEECAD68B4EF}"/>
                </a:ext>
              </a:extLst>
            </p:cNvPr>
            <p:cNvSpPr/>
            <p:nvPr/>
          </p:nvSpPr>
          <p:spPr>
            <a:xfrm>
              <a:off x="9835299" y="3645864"/>
              <a:ext cx="3960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rgbClr val="001965"/>
                  </a:solidFill>
                </a:rPr>
                <a:t>The odds of a CVD event</a:t>
              </a:r>
              <a:r>
                <a:rPr lang="el-GR" sz="1600" baseline="30000" dirty="0">
                  <a:solidFill>
                    <a:srgbClr val="001965"/>
                  </a:solidFill>
                </a:rPr>
                <a:t>¶</a:t>
              </a:r>
              <a:r>
                <a:rPr lang="en-GB" sz="1600" dirty="0">
                  <a:solidFill>
                    <a:srgbClr val="001965"/>
                  </a:solidFill>
                </a:rPr>
                <a:t> in patients with MASLD and T2D are 2.2 times that of those with T2D alone</a:t>
              </a:r>
              <a:r>
                <a:rPr lang="en-GB" sz="1600" baseline="30000" dirty="0">
                  <a:solidFill>
                    <a:srgbClr val="001965"/>
                  </a:solidFill>
                </a:rPr>
                <a:t>$,4</a:t>
              </a:r>
            </a:p>
          </p:txBody>
        </p:sp>
        <p:sp>
          <p:nvSpPr>
            <p:cNvPr id="46" name="Rectangle: Rounded Corners 45">
              <a:extLst>
                <a:ext uri="{FF2B5EF4-FFF2-40B4-BE49-F238E27FC236}">
                  <a16:creationId xmlns:a16="http://schemas.microsoft.com/office/drawing/2014/main" id="{600BD332-2D83-A301-E5F8-CD98EEB093CF}"/>
                </a:ext>
              </a:extLst>
            </p:cNvPr>
            <p:cNvSpPr/>
            <p:nvPr/>
          </p:nvSpPr>
          <p:spPr>
            <a:xfrm>
              <a:off x="4185491" y="1707616"/>
              <a:ext cx="3960000" cy="75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defRPr/>
              </a:pPr>
              <a:r>
                <a:rPr lang="en-GB" sz="1600" b="1" dirty="0">
                  <a:solidFill>
                    <a:srgbClr val="001965"/>
                  </a:solidFill>
                </a:rPr>
                <a:t>~10</a:t>
              </a:r>
              <a:r>
                <a:rPr lang="en-GB" sz="1600" b="1" dirty="0">
                  <a:solidFill>
                    <a:srgbClr val="001965"/>
                  </a:solidFill>
                  <a:cs typeface="Arial" panose="020B0604020202020204" pitchFamily="34" charset="0"/>
                </a:rPr>
                <a:t>‒25% </a:t>
              </a:r>
              <a:r>
                <a:rPr lang="en-GB" sz="1600" dirty="0">
                  <a:solidFill>
                    <a:srgbClr val="001965"/>
                  </a:solidFill>
                  <a:cs typeface="Arial" panose="020B0604020202020204" pitchFamily="34" charset="0"/>
                </a:rPr>
                <a:t>of patients with MASH will develop advanced fibrosis and cirrhosis</a:t>
              </a:r>
              <a:r>
                <a:rPr lang="en-GB" sz="1600" baseline="30000" dirty="0">
                  <a:solidFill>
                    <a:srgbClr val="001965"/>
                  </a:solidFill>
                  <a:cs typeface="Arial" panose="020B0604020202020204" pitchFamily="34" charset="0"/>
                </a:rPr>
                <a:t>1</a:t>
              </a:r>
              <a:endParaRPr lang="en-GB" sz="1600" dirty="0">
                <a:solidFill>
                  <a:srgbClr val="001965"/>
                </a:solidFill>
                <a:cs typeface="Arial" panose="020B0604020202020204" pitchFamily="34" charset="0"/>
              </a:endParaRPr>
            </a:p>
          </p:txBody>
        </p:sp>
        <p:sp>
          <p:nvSpPr>
            <p:cNvPr id="47" name="Rectangle: Rounded Corners 46">
              <a:extLst>
                <a:ext uri="{FF2B5EF4-FFF2-40B4-BE49-F238E27FC236}">
                  <a16:creationId xmlns:a16="http://schemas.microsoft.com/office/drawing/2014/main" id="{462F40BF-2CCE-00E0-2132-55A82F8BBA44}"/>
                </a:ext>
              </a:extLst>
            </p:cNvPr>
            <p:cNvSpPr/>
            <p:nvPr/>
          </p:nvSpPr>
          <p:spPr>
            <a:xfrm>
              <a:off x="3941652" y="3645864"/>
              <a:ext cx="4428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r>
                <a:rPr lang="en-GB" sz="1600" dirty="0">
                  <a:solidFill>
                    <a:srgbClr val="001965"/>
                  </a:solidFill>
                  <a:latin typeface="Arial" panose="020B0604020202020204" pitchFamily="34" charset="0"/>
                </a:rPr>
                <a:t>Compared with MASLD patients with F0</a:t>
              </a:r>
              <a:r>
                <a:rPr lang="en-GB" sz="1600" dirty="0">
                  <a:solidFill>
                    <a:srgbClr val="001965"/>
                  </a:solidFill>
                  <a:latin typeface="Arial" panose="020B0604020202020204" pitchFamily="34" charset="0"/>
                  <a:cs typeface="Arial" panose="020B0604020202020204" pitchFamily="34" charset="0"/>
                </a:rPr>
                <a:t>‒</a:t>
              </a:r>
              <a:r>
                <a:rPr lang="en-GB" sz="1600" dirty="0">
                  <a:solidFill>
                    <a:srgbClr val="001965"/>
                  </a:solidFill>
                  <a:latin typeface="Arial" panose="020B0604020202020204" pitchFamily="34" charset="0"/>
                </a:rPr>
                <a:t>2 fibrosis the rate of new-onset hepatic decompensation events</a:t>
              </a:r>
              <a:r>
                <a:rPr lang="en-GB" sz="1600" baseline="30000" dirty="0">
                  <a:solidFill>
                    <a:srgbClr val="001965"/>
                  </a:solidFill>
                  <a:latin typeface="Arial" panose="020B0604020202020204" pitchFamily="34" charset="0"/>
                </a:rPr>
                <a:t>*</a:t>
              </a:r>
              <a:r>
                <a:rPr lang="en-GB" sz="1600" dirty="0">
                  <a:solidFill>
                    <a:srgbClr val="001965"/>
                  </a:solidFill>
                  <a:latin typeface="Arial" panose="020B0604020202020204" pitchFamily="34" charset="0"/>
                </a:rPr>
                <a:t> was </a:t>
              </a:r>
              <a:br>
                <a:rPr lang="en-GB" sz="1600" dirty="0">
                  <a:solidFill>
                    <a:srgbClr val="001965"/>
                  </a:solidFill>
                  <a:latin typeface="Arial" panose="020B0604020202020204" pitchFamily="34" charset="0"/>
                </a:rPr>
              </a:br>
              <a:r>
                <a:rPr lang="en-GB" sz="1600" dirty="0">
                  <a:solidFill>
                    <a:srgbClr val="001965"/>
                  </a:solidFill>
                  <a:latin typeface="Arial" panose="020B0604020202020204" pitchFamily="34" charset="0"/>
                </a:rPr>
                <a:t>19 times greater for those with F3 fibrosis and </a:t>
              </a:r>
            </a:p>
            <a:p>
              <a:pPr lvl="0" algn="ctr"/>
              <a:r>
                <a:rPr lang="en-GB" sz="1600" dirty="0">
                  <a:solidFill>
                    <a:srgbClr val="001965"/>
                  </a:solidFill>
                  <a:latin typeface="Arial" panose="020B0604020202020204" pitchFamily="34" charset="0"/>
                </a:rPr>
                <a:t>36 times for those with F4 fibrosis</a:t>
              </a:r>
              <a:r>
                <a:rPr lang="en-GB" sz="1600" baseline="30000" dirty="0">
                  <a:solidFill>
                    <a:srgbClr val="001965"/>
                  </a:solidFill>
                  <a:latin typeface="Arial" panose="020B0604020202020204" pitchFamily="34" charset="0"/>
                </a:rPr>
                <a:t>†,2</a:t>
              </a:r>
              <a:endParaRPr lang="en-GB" sz="1600" dirty="0">
                <a:solidFill>
                  <a:srgbClr val="001965"/>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88977B7A-43FE-2737-4C3C-32CFB0924C18}"/>
                </a:ext>
              </a:extLst>
            </p:cNvPr>
            <p:cNvSpPr/>
            <p:nvPr/>
          </p:nvSpPr>
          <p:spPr>
            <a:xfrm>
              <a:off x="4365491" y="2774843"/>
              <a:ext cx="3600000" cy="72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Liver-related </a:t>
              </a:r>
              <a:b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complications</a:t>
              </a:r>
            </a:p>
          </p:txBody>
        </p:sp>
        <p:grpSp>
          <p:nvGrpSpPr>
            <p:cNvPr id="26" name="Group 25">
              <a:extLst>
                <a:ext uri="{FF2B5EF4-FFF2-40B4-BE49-F238E27FC236}">
                  <a16:creationId xmlns:a16="http://schemas.microsoft.com/office/drawing/2014/main" id="{DBF43B28-C8D7-460F-64F1-ED8EB6DAD506}"/>
                </a:ext>
              </a:extLst>
            </p:cNvPr>
            <p:cNvGrpSpPr/>
            <p:nvPr/>
          </p:nvGrpSpPr>
          <p:grpSpPr>
            <a:xfrm>
              <a:off x="7263992" y="2813267"/>
              <a:ext cx="540000" cy="540000"/>
              <a:chOff x="7263992" y="2813267"/>
              <a:chExt cx="540000" cy="540000"/>
            </a:xfrm>
          </p:grpSpPr>
          <p:sp>
            <p:nvSpPr>
              <p:cNvPr id="7" name="Freeform: Shape 124">
                <a:extLst>
                  <a:ext uri="{FF2B5EF4-FFF2-40B4-BE49-F238E27FC236}">
                    <a16:creationId xmlns:a16="http://schemas.microsoft.com/office/drawing/2014/main" id="{4EB396F8-61B0-6053-B968-7AF2DFA5E9EC}"/>
                  </a:ext>
                </a:extLst>
              </p:cNvPr>
              <p:cNvSpPr/>
              <p:nvPr/>
            </p:nvSpPr>
            <p:spPr>
              <a:xfrm>
                <a:off x="7446944" y="2813267"/>
                <a:ext cx="357048" cy="247398"/>
              </a:xfrm>
              <a:custGeom>
                <a:avLst/>
                <a:gdLst>
                  <a:gd name="connsiteX0" fmla="*/ 498979 w 504510"/>
                  <a:gd name="connsiteY0" fmla="*/ 146945 h 348991"/>
                  <a:gd name="connsiteX1" fmla="*/ 322377 w 504510"/>
                  <a:gd name="connsiteY1" fmla="*/ 144753 h 348991"/>
                  <a:gd name="connsiteX2" fmla="*/ 290491 w 504510"/>
                  <a:gd name="connsiteY2" fmla="*/ 150357 h 348991"/>
                  <a:gd name="connsiteX3" fmla="*/ 222060 w 504510"/>
                  <a:gd name="connsiteY3" fmla="*/ 156813 h 348991"/>
                  <a:gd name="connsiteX4" fmla="*/ 222060 w 504510"/>
                  <a:gd name="connsiteY4" fmla="*/ 49662 h 348991"/>
                  <a:gd name="connsiteX5" fmla="*/ 172398 w 504510"/>
                  <a:gd name="connsiteY5" fmla="*/ 0 h 348991"/>
                  <a:gd name="connsiteX6" fmla="*/ 122736 w 504510"/>
                  <a:gd name="connsiteY6" fmla="*/ 49662 h 348991"/>
                  <a:gd name="connsiteX7" fmla="*/ 122736 w 504510"/>
                  <a:gd name="connsiteY7" fmla="*/ 149134 h 348991"/>
                  <a:gd name="connsiteX8" fmla="*/ 10371 w 504510"/>
                  <a:gd name="connsiteY8" fmla="*/ 147524 h 348991"/>
                  <a:gd name="connsiteX9" fmla="*/ 30 w 504510"/>
                  <a:gd name="connsiteY9" fmla="*/ 159499 h 348991"/>
                  <a:gd name="connsiteX10" fmla="*/ 12006 w 504510"/>
                  <a:gd name="connsiteY10" fmla="*/ 169840 h 348991"/>
                  <a:gd name="connsiteX11" fmla="*/ 138391 w 504510"/>
                  <a:gd name="connsiteY11" fmla="*/ 173762 h 348991"/>
                  <a:gd name="connsiteX12" fmla="*/ 147556 w 504510"/>
                  <a:gd name="connsiteY12" fmla="*/ 175069 h 348991"/>
                  <a:gd name="connsiteX13" fmla="*/ 153412 w 504510"/>
                  <a:gd name="connsiteY13" fmla="*/ 175794 h 348991"/>
                  <a:gd name="connsiteX14" fmla="*/ 156563 w 504510"/>
                  <a:gd name="connsiteY14" fmla="*/ 176178 h 348991"/>
                  <a:gd name="connsiteX15" fmla="*/ 164384 w 504510"/>
                  <a:gd name="connsiteY15" fmla="*/ 176998 h 348991"/>
                  <a:gd name="connsiteX16" fmla="*/ 165487 w 504510"/>
                  <a:gd name="connsiteY16" fmla="*/ 177109 h 348991"/>
                  <a:gd name="connsiteX17" fmla="*/ 294183 w 504510"/>
                  <a:gd name="connsiteY17" fmla="*/ 172427 h 348991"/>
                  <a:gd name="connsiteX18" fmla="*/ 326324 w 504510"/>
                  <a:gd name="connsiteY18" fmla="*/ 166779 h 348991"/>
                  <a:gd name="connsiteX19" fmla="*/ 428774 w 504510"/>
                  <a:gd name="connsiteY19" fmla="*/ 151523 h 348991"/>
                  <a:gd name="connsiteX20" fmla="*/ 478734 w 504510"/>
                  <a:gd name="connsiteY20" fmla="*/ 156488 h 348991"/>
                  <a:gd name="connsiteX21" fmla="*/ 363036 w 504510"/>
                  <a:gd name="connsiteY21" fmla="*/ 329667 h 348991"/>
                  <a:gd name="connsiteX22" fmla="*/ 362581 w 504510"/>
                  <a:gd name="connsiteY22" fmla="*/ 345483 h 348991"/>
                  <a:gd name="connsiteX23" fmla="*/ 370718 w 504510"/>
                  <a:gd name="connsiteY23" fmla="*/ 348991 h 348991"/>
                  <a:gd name="connsiteX24" fmla="*/ 378396 w 504510"/>
                  <a:gd name="connsiteY24" fmla="*/ 345938 h 348991"/>
                  <a:gd name="connsiteX25" fmla="*/ 474358 w 504510"/>
                  <a:gd name="connsiteY25" fmla="*/ 244075 h 348991"/>
                  <a:gd name="connsiteX26" fmla="*/ 498979 w 504510"/>
                  <a:gd name="connsiteY26" fmla="*/ 146945 h 348991"/>
                  <a:gd name="connsiteX27" fmla="*/ 199683 w 504510"/>
                  <a:gd name="connsiteY27" fmla="*/ 156761 h 348991"/>
                  <a:gd name="connsiteX28" fmla="*/ 172949 w 504510"/>
                  <a:gd name="connsiteY28" fmla="*/ 155302 h 348991"/>
                  <a:gd name="connsiteX29" fmla="*/ 171957 w 504510"/>
                  <a:gd name="connsiteY29" fmla="*/ 155222 h 348991"/>
                  <a:gd name="connsiteX30" fmla="*/ 166569 w 504510"/>
                  <a:gd name="connsiteY30" fmla="*/ 154725 h 348991"/>
                  <a:gd name="connsiteX31" fmla="*/ 163358 w 504510"/>
                  <a:gd name="connsiteY31" fmla="*/ 154399 h 348991"/>
                  <a:gd name="connsiteX32" fmla="*/ 159034 w 504510"/>
                  <a:gd name="connsiteY32" fmla="*/ 153937 h 348991"/>
                  <a:gd name="connsiteX33" fmla="*/ 151482 w 504510"/>
                  <a:gd name="connsiteY33" fmla="*/ 153015 h 348991"/>
                  <a:gd name="connsiteX34" fmla="*/ 149419 w 504510"/>
                  <a:gd name="connsiteY34" fmla="*/ 152731 h 348991"/>
                  <a:gd name="connsiteX35" fmla="*/ 145112 w 504510"/>
                  <a:gd name="connsiteY35" fmla="*/ 152117 h 348991"/>
                  <a:gd name="connsiteX36" fmla="*/ 145112 w 504510"/>
                  <a:gd name="connsiteY36" fmla="*/ 49661 h 348991"/>
                  <a:gd name="connsiteX37" fmla="*/ 172398 w 504510"/>
                  <a:gd name="connsiteY37" fmla="*/ 22377 h 348991"/>
                  <a:gd name="connsiteX38" fmla="*/ 199682 w 504510"/>
                  <a:gd name="connsiteY38" fmla="*/ 49661 h 348991"/>
                  <a:gd name="connsiteX39" fmla="*/ 199682 w 504510"/>
                  <a:gd name="connsiteY39" fmla="*/ 156761 h 3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510" h="348991">
                    <a:moveTo>
                      <a:pt x="498979" y="146945"/>
                    </a:moveTo>
                    <a:cubicBezTo>
                      <a:pt x="485275" y="117880"/>
                      <a:pt x="420157" y="127206"/>
                      <a:pt x="322377" y="144753"/>
                    </a:cubicBezTo>
                    <a:cubicBezTo>
                      <a:pt x="311036" y="146785"/>
                      <a:pt x="300326" y="148708"/>
                      <a:pt x="290491" y="150357"/>
                    </a:cubicBezTo>
                    <a:cubicBezTo>
                      <a:pt x="267700" y="154177"/>
                      <a:pt x="244843" y="156316"/>
                      <a:pt x="222060" y="156813"/>
                    </a:cubicBezTo>
                    <a:lnTo>
                      <a:pt x="222060" y="49662"/>
                    </a:lnTo>
                    <a:cubicBezTo>
                      <a:pt x="222060" y="22278"/>
                      <a:pt x="199782" y="0"/>
                      <a:pt x="172398" y="0"/>
                    </a:cubicBezTo>
                    <a:cubicBezTo>
                      <a:pt x="145014" y="0"/>
                      <a:pt x="122736" y="22278"/>
                      <a:pt x="122736" y="49662"/>
                    </a:cubicBezTo>
                    <a:lnTo>
                      <a:pt x="122736" y="149134"/>
                    </a:lnTo>
                    <a:cubicBezTo>
                      <a:pt x="87656" y="145176"/>
                      <a:pt x="49964" y="144623"/>
                      <a:pt x="10371" y="147524"/>
                    </a:cubicBezTo>
                    <a:cubicBezTo>
                      <a:pt x="4209" y="147976"/>
                      <a:pt x="-420" y="153337"/>
                      <a:pt x="30" y="159499"/>
                    </a:cubicBezTo>
                    <a:cubicBezTo>
                      <a:pt x="480" y="165661"/>
                      <a:pt x="5829" y="170286"/>
                      <a:pt x="12006" y="169840"/>
                    </a:cubicBezTo>
                    <a:cubicBezTo>
                      <a:pt x="57187" y="166533"/>
                      <a:pt x="99706" y="167850"/>
                      <a:pt x="138391" y="173762"/>
                    </a:cubicBezTo>
                    <a:cubicBezTo>
                      <a:pt x="141436" y="174227"/>
                      <a:pt x="144491" y="174662"/>
                      <a:pt x="147556" y="175069"/>
                    </a:cubicBezTo>
                    <a:cubicBezTo>
                      <a:pt x="149505" y="175329"/>
                      <a:pt x="151459" y="175557"/>
                      <a:pt x="153412" y="175794"/>
                    </a:cubicBezTo>
                    <a:cubicBezTo>
                      <a:pt x="154464" y="175920"/>
                      <a:pt x="155510" y="176059"/>
                      <a:pt x="156563" y="176178"/>
                    </a:cubicBezTo>
                    <a:cubicBezTo>
                      <a:pt x="159168" y="176476"/>
                      <a:pt x="161775" y="176741"/>
                      <a:pt x="164384" y="176998"/>
                    </a:cubicBezTo>
                    <a:cubicBezTo>
                      <a:pt x="164753" y="177034"/>
                      <a:pt x="165118" y="177075"/>
                      <a:pt x="165487" y="177109"/>
                    </a:cubicBezTo>
                    <a:cubicBezTo>
                      <a:pt x="208071" y="181176"/>
                      <a:pt x="251242" y="179624"/>
                      <a:pt x="294183" y="172427"/>
                    </a:cubicBezTo>
                    <a:cubicBezTo>
                      <a:pt x="304146" y="170759"/>
                      <a:pt x="314919" y="168827"/>
                      <a:pt x="326324" y="166779"/>
                    </a:cubicBezTo>
                    <a:cubicBezTo>
                      <a:pt x="359957" y="160745"/>
                      <a:pt x="398075" y="153904"/>
                      <a:pt x="428774" y="151523"/>
                    </a:cubicBezTo>
                    <a:cubicBezTo>
                      <a:pt x="474189" y="148009"/>
                      <a:pt x="478697" y="156405"/>
                      <a:pt x="478734" y="156488"/>
                    </a:cubicBezTo>
                    <a:cubicBezTo>
                      <a:pt x="497985" y="197321"/>
                      <a:pt x="432136" y="264428"/>
                      <a:pt x="363036" y="329667"/>
                    </a:cubicBezTo>
                    <a:cubicBezTo>
                      <a:pt x="358543" y="333908"/>
                      <a:pt x="358340" y="340990"/>
                      <a:pt x="362581" y="345483"/>
                    </a:cubicBezTo>
                    <a:cubicBezTo>
                      <a:pt x="364783" y="347815"/>
                      <a:pt x="367747" y="348991"/>
                      <a:pt x="370718" y="348991"/>
                    </a:cubicBezTo>
                    <a:cubicBezTo>
                      <a:pt x="373475" y="348991"/>
                      <a:pt x="376235" y="347978"/>
                      <a:pt x="378396" y="345938"/>
                    </a:cubicBezTo>
                    <a:cubicBezTo>
                      <a:pt x="411922" y="314288"/>
                      <a:pt x="449748" y="277705"/>
                      <a:pt x="474358" y="244075"/>
                    </a:cubicBezTo>
                    <a:cubicBezTo>
                      <a:pt x="503178" y="204699"/>
                      <a:pt x="511230" y="172929"/>
                      <a:pt x="498979" y="146945"/>
                    </a:cubicBezTo>
                    <a:close/>
                    <a:moveTo>
                      <a:pt x="199683" y="156761"/>
                    </a:moveTo>
                    <a:cubicBezTo>
                      <a:pt x="190746" y="156530"/>
                      <a:pt x="181822" y="156040"/>
                      <a:pt x="172949" y="155302"/>
                    </a:cubicBezTo>
                    <a:cubicBezTo>
                      <a:pt x="172618" y="155274"/>
                      <a:pt x="172289" y="155250"/>
                      <a:pt x="171957" y="155222"/>
                    </a:cubicBezTo>
                    <a:cubicBezTo>
                      <a:pt x="170159" y="155068"/>
                      <a:pt x="168365" y="154900"/>
                      <a:pt x="166569" y="154725"/>
                    </a:cubicBezTo>
                    <a:cubicBezTo>
                      <a:pt x="165498" y="154621"/>
                      <a:pt x="164426" y="154511"/>
                      <a:pt x="163358" y="154399"/>
                    </a:cubicBezTo>
                    <a:cubicBezTo>
                      <a:pt x="161915" y="154249"/>
                      <a:pt x="160472" y="154100"/>
                      <a:pt x="159034" y="153937"/>
                    </a:cubicBezTo>
                    <a:cubicBezTo>
                      <a:pt x="156514" y="153649"/>
                      <a:pt x="153997" y="153345"/>
                      <a:pt x="151482" y="153015"/>
                    </a:cubicBezTo>
                    <a:cubicBezTo>
                      <a:pt x="150793" y="152925"/>
                      <a:pt x="150108" y="152825"/>
                      <a:pt x="149419" y="152731"/>
                    </a:cubicBezTo>
                    <a:cubicBezTo>
                      <a:pt x="147982" y="152536"/>
                      <a:pt x="146547" y="152326"/>
                      <a:pt x="145112" y="152117"/>
                    </a:cubicBezTo>
                    <a:lnTo>
                      <a:pt x="145112" y="49661"/>
                    </a:lnTo>
                    <a:cubicBezTo>
                      <a:pt x="145114" y="34616"/>
                      <a:pt x="157353" y="22377"/>
                      <a:pt x="172398" y="22377"/>
                    </a:cubicBezTo>
                    <a:cubicBezTo>
                      <a:pt x="187442" y="22377"/>
                      <a:pt x="199682" y="34616"/>
                      <a:pt x="199682" y="49661"/>
                    </a:cubicBezTo>
                    <a:lnTo>
                      <a:pt x="199682" y="156761"/>
                    </a:ln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sp>
            <p:nvSpPr>
              <p:cNvPr id="8" name="Freeform: Shape 125">
                <a:extLst>
                  <a:ext uri="{FF2B5EF4-FFF2-40B4-BE49-F238E27FC236}">
                    <a16:creationId xmlns:a16="http://schemas.microsoft.com/office/drawing/2014/main" id="{6CB69843-F0DC-B72C-399E-4D004A5859E4}"/>
                  </a:ext>
                </a:extLst>
              </p:cNvPr>
              <p:cNvSpPr/>
              <p:nvPr/>
            </p:nvSpPr>
            <p:spPr>
              <a:xfrm>
                <a:off x="7263992" y="3003495"/>
                <a:ext cx="432666" cy="349772"/>
              </a:xfrm>
              <a:custGeom>
                <a:avLst/>
                <a:gdLst>
                  <a:gd name="connsiteX0" fmla="*/ 608313 w 611359"/>
                  <a:gd name="connsiteY0" fmla="*/ 89121 h 493405"/>
                  <a:gd name="connsiteX1" fmla="*/ 592496 w 611359"/>
                  <a:gd name="connsiteY1" fmla="*/ 88653 h 493405"/>
                  <a:gd name="connsiteX2" fmla="*/ 521541 w 611359"/>
                  <a:gd name="connsiteY2" fmla="*/ 160118 h 493405"/>
                  <a:gd name="connsiteX3" fmla="*/ 477257 w 611359"/>
                  <a:gd name="connsiteY3" fmla="*/ 203340 h 493405"/>
                  <a:gd name="connsiteX4" fmla="*/ 490403 w 611359"/>
                  <a:gd name="connsiteY4" fmla="*/ 178366 h 493405"/>
                  <a:gd name="connsiteX5" fmla="*/ 510775 w 611359"/>
                  <a:gd name="connsiteY5" fmla="*/ 7321 h 493405"/>
                  <a:gd name="connsiteX6" fmla="*/ 496406 w 611359"/>
                  <a:gd name="connsiteY6" fmla="*/ 696 h 493405"/>
                  <a:gd name="connsiteX7" fmla="*/ 489783 w 611359"/>
                  <a:gd name="connsiteY7" fmla="*/ 15066 h 493405"/>
                  <a:gd name="connsiteX8" fmla="*/ 422515 w 611359"/>
                  <a:gd name="connsiteY8" fmla="*/ 244809 h 493405"/>
                  <a:gd name="connsiteX9" fmla="*/ 364388 w 611359"/>
                  <a:gd name="connsiteY9" fmla="*/ 280971 h 493405"/>
                  <a:gd name="connsiteX10" fmla="*/ 357099 w 611359"/>
                  <a:gd name="connsiteY10" fmla="*/ 285054 h 493405"/>
                  <a:gd name="connsiteX11" fmla="*/ 356559 w 611359"/>
                  <a:gd name="connsiteY11" fmla="*/ 285354 h 493405"/>
                  <a:gd name="connsiteX12" fmla="*/ 299960 w 611359"/>
                  <a:gd name="connsiteY12" fmla="*/ 313754 h 493405"/>
                  <a:gd name="connsiteX13" fmla="*/ 299009 w 611359"/>
                  <a:gd name="connsiteY13" fmla="*/ 314267 h 493405"/>
                  <a:gd name="connsiteX14" fmla="*/ 268494 w 611359"/>
                  <a:gd name="connsiteY14" fmla="*/ 326824 h 493405"/>
                  <a:gd name="connsiteX15" fmla="*/ 267356 w 611359"/>
                  <a:gd name="connsiteY15" fmla="*/ 327172 h 493405"/>
                  <a:gd name="connsiteX16" fmla="*/ 241389 w 611359"/>
                  <a:gd name="connsiteY16" fmla="*/ 335266 h 493405"/>
                  <a:gd name="connsiteX17" fmla="*/ 240940 w 611359"/>
                  <a:gd name="connsiteY17" fmla="*/ 335373 h 493405"/>
                  <a:gd name="connsiteX18" fmla="*/ 240863 w 611359"/>
                  <a:gd name="connsiteY18" fmla="*/ 335393 h 493405"/>
                  <a:gd name="connsiteX19" fmla="*/ 237526 w 611359"/>
                  <a:gd name="connsiteY19" fmla="*/ 336220 h 493405"/>
                  <a:gd name="connsiteX20" fmla="*/ 236177 w 611359"/>
                  <a:gd name="connsiteY20" fmla="*/ 336582 h 493405"/>
                  <a:gd name="connsiteX21" fmla="*/ 234432 w 611359"/>
                  <a:gd name="connsiteY21" fmla="*/ 337086 h 493405"/>
                  <a:gd name="connsiteX22" fmla="*/ 230505 w 611359"/>
                  <a:gd name="connsiteY22" fmla="*/ 338312 h 493405"/>
                  <a:gd name="connsiteX23" fmla="*/ 230206 w 611359"/>
                  <a:gd name="connsiteY23" fmla="*/ 338409 h 493405"/>
                  <a:gd name="connsiteX24" fmla="*/ 230172 w 611359"/>
                  <a:gd name="connsiteY24" fmla="*/ 338423 h 493405"/>
                  <a:gd name="connsiteX25" fmla="*/ 126898 w 611359"/>
                  <a:gd name="connsiteY25" fmla="*/ 415527 h 493405"/>
                  <a:gd name="connsiteX26" fmla="*/ 40806 w 611359"/>
                  <a:gd name="connsiteY26" fmla="*/ 469549 h 493405"/>
                  <a:gd name="connsiteX27" fmla="*/ 26246 w 611359"/>
                  <a:gd name="connsiteY27" fmla="*/ 348868 h 493405"/>
                  <a:gd name="connsiteX28" fmla="*/ 30559 w 611359"/>
                  <a:gd name="connsiteY28" fmla="*/ 248311 h 493405"/>
                  <a:gd name="connsiteX29" fmla="*/ 30073 w 611359"/>
                  <a:gd name="connsiteY29" fmla="*/ 191572 h 493405"/>
                  <a:gd name="connsiteX30" fmla="*/ 19201 w 611359"/>
                  <a:gd name="connsiteY30" fmla="*/ 180076 h 493405"/>
                  <a:gd name="connsiteX31" fmla="*/ 7705 w 611359"/>
                  <a:gd name="connsiteY31" fmla="*/ 190947 h 493405"/>
                  <a:gd name="connsiteX32" fmla="*/ 8205 w 611359"/>
                  <a:gd name="connsiteY32" fmla="*/ 249246 h 493405"/>
                  <a:gd name="connsiteX33" fmla="*/ 3951 w 611359"/>
                  <a:gd name="connsiteY33" fmla="*/ 346981 h 493405"/>
                  <a:gd name="connsiteX34" fmla="*/ 33350 w 611359"/>
                  <a:gd name="connsiteY34" fmla="*/ 490644 h 493405"/>
                  <a:gd name="connsiteX35" fmla="*/ 49286 w 611359"/>
                  <a:gd name="connsiteY35" fmla="*/ 493406 h 493405"/>
                  <a:gd name="connsiteX36" fmla="*/ 142691 w 611359"/>
                  <a:gd name="connsiteY36" fmla="*/ 431382 h 493405"/>
                  <a:gd name="connsiteX37" fmla="*/ 223520 w 611359"/>
                  <a:gd name="connsiteY37" fmla="*/ 365376 h 493405"/>
                  <a:gd name="connsiteX38" fmla="*/ 201467 w 611359"/>
                  <a:gd name="connsiteY38" fmla="*/ 424348 h 493405"/>
                  <a:gd name="connsiteX39" fmla="*/ 194011 w 611359"/>
                  <a:gd name="connsiteY39" fmla="*/ 446535 h 493405"/>
                  <a:gd name="connsiteX40" fmla="*/ 204427 w 611359"/>
                  <a:gd name="connsiteY40" fmla="*/ 467494 h 493405"/>
                  <a:gd name="connsiteX41" fmla="*/ 224504 w 611359"/>
                  <a:gd name="connsiteY41" fmla="*/ 475044 h 493405"/>
                  <a:gd name="connsiteX42" fmla="*/ 238201 w 611359"/>
                  <a:gd name="connsiteY42" fmla="*/ 471800 h 493405"/>
                  <a:gd name="connsiteX43" fmla="*/ 247575 w 611359"/>
                  <a:gd name="connsiteY43" fmla="*/ 464535 h 493405"/>
                  <a:gd name="connsiteX44" fmla="*/ 283539 w 611359"/>
                  <a:gd name="connsiteY44" fmla="*/ 344947 h 493405"/>
                  <a:gd name="connsiteX45" fmla="*/ 293357 w 611359"/>
                  <a:gd name="connsiteY45" fmla="*/ 340983 h 493405"/>
                  <a:gd name="connsiteX46" fmla="*/ 293357 w 611359"/>
                  <a:gd name="connsiteY46" fmla="*/ 442586 h 493405"/>
                  <a:gd name="connsiteX47" fmla="*/ 343019 w 611359"/>
                  <a:gd name="connsiteY47" fmla="*/ 492248 h 493405"/>
                  <a:gd name="connsiteX48" fmla="*/ 392681 w 611359"/>
                  <a:gd name="connsiteY48" fmla="*/ 442586 h 493405"/>
                  <a:gd name="connsiteX49" fmla="*/ 392681 w 611359"/>
                  <a:gd name="connsiteY49" fmla="*/ 322411 h 493405"/>
                  <a:gd name="connsiteX50" fmla="*/ 457954 w 611359"/>
                  <a:gd name="connsiteY50" fmla="*/ 374152 h 493405"/>
                  <a:gd name="connsiteX51" fmla="*/ 469584 w 611359"/>
                  <a:gd name="connsiteY51" fmla="*/ 376459 h 493405"/>
                  <a:gd name="connsiteX52" fmla="*/ 497871 w 611359"/>
                  <a:gd name="connsiteY52" fmla="*/ 357512 h 493405"/>
                  <a:gd name="connsiteX53" fmla="*/ 481230 w 611359"/>
                  <a:gd name="connsiteY53" fmla="*/ 317591 h 493405"/>
                  <a:gd name="connsiteX54" fmla="*/ 431205 w 611359"/>
                  <a:gd name="connsiteY54" fmla="*/ 266136 h 493405"/>
                  <a:gd name="connsiteX55" fmla="*/ 538439 w 611359"/>
                  <a:gd name="connsiteY55" fmla="*/ 174791 h 493405"/>
                  <a:gd name="connsiteX56" fmla="*/ 607849 w 611359"/>
                  <a:gd name="connsiteY56" fmla="*/ 104931 h 493405"/>
                  <a:gd name="connsiteX57" fmla="*/ 608313 w 611359"/>
                  <a:gd name="connsiteY57" fmla="*/ 89121 h 493405"/>
                  <a:gd name="connsiteX58" fmla="*/ 230707 w 611359"/>
                  <a:gd name="connsiteY58" fmla="*/ 449835 h 493405"/>
                  <a:gd name="connsiteX59" fmla="*/ 228197 w 611359"/>
                  <a:gd name="connsiteY59" fmla="*/ 451787 h 493405"/>
                  <a:gd name="connsiteX60" fmla="*/ 219127 w 611359"/>
                  <a:gd name="connsiteY60" fmla="*/ 450630 h 493405"/>
                  <a:gd name="connsiteX61" fmla="*/ 216333 w 611359"/>
                  <a:gd name="connsiteY61" fmla="*/ 445007 h 493405"/>
                  <a:gd name="connsiteX62" fmla="*/ 218333 w 611359"/>
                  <a:gd name="connsiteY62" fmla="*/ 439054 h 493405"/>
                  <a:gd name="connsiteX63" fmla="*/ 245724 w 611359"/>
                  <a:gd name="connsiteY63" fmla="*/ 357239 h 493405"/>
                  <a:gd name="connsiteX64" fmla="*/ 245900 w 611359"/>
                  <a:gd name="connsiteY64" fmla="*/ 357194 h 493405"/>
                  <a:gd name="connsiteX65" fmla="*/ 249144 w 611359"/>
                  <a:gd name="connsiteY65" fmla="*/ 356410 h 493405"/>
                  <a:gd name="connsiteX66" fmla="*/ 250378 w 611359"/>
                  <a:gd name="connsiteY66" fmla="*/ 356091 h 493405"/>
                  <a:gd name="connsiteX67" fmla="*/ 252475 w 611359"/>
                  <a:gd name="connsiteY67" fmla="*/ 355531 h 493405"/>
                  <a:gd name="connsiteX68" fmla="*/ 254158 w 611359"/>
                  <a:gd name="connsiteY68" fmla="*/ 355065 h 493405"/>
                  <a:gd name="connsiteX69" fmla="*/ 255693 w 611359"/>
                  <a:gd name="connsiteY69" fmla="*/ 354619 h 493405"/>
                  <a:gd name="connsiteX70" fmla="*/ 261824 w 611359"/>
                  <a:gd name="connsiteY70" fmla="*/ 352755 h 493405"/>
                  <a:gd name="connsiteX71" fmla="*/ 230707 w 611359"/>
                  <a:gd name="connsiteY71" fmla="*/ 449835 h 493405"/>
                  <a:gd name="connsiteX72" fmla="*/ 370301 w 611359"/>
                  <a:gd name="connsiteY72" fmla="*/ 442587 h 493405"/>
                  <a:gd name="connsiteX73" fmla="*/ 343017 w 611359"/>
                  <a:gd name="connsiteY73" fmla="*/ 469873 h 493405"/>
                  <a:gd name="connsiteX74" fmla="*/ 315733 w 611359"/>
                  <a:gd name="connsiteY74" fmla="*/ 442589 h 493405"/>
                  <a:gd name="connsiteX75" fmla="*/ 315733 w 611359"/>
                  <a:gd name="connsiteY75" fmla="*/ 331168 h 493405"/>
                  <a:gd name="connsiteX76" fmla="*/ 370303 w 611359"/>
                  <a:gd name="connsiteY76" fmla="*/ 303388 h 493405"/>
                  <a:gd name="connsiteX77" fmla="*/ 370303 w 611359"/>
                  <a:gd name="connsiteY77" fmla="*/ 442587 h 493405"/>
                  <a:gd name="connsiteX78" fmla="*/ 472709 w 611359"/>
                  <a:gd name="connsiteY78" fmla="*/ 338287 h 493405"/>
                  <a:gd name="connsiteX79" fmla="*/ 477175 w 611359"/>
                  <a:gd name="connsiteY79" fmla="*/ 348996 h 493405"/>
                  <a:gd name="connsiteX80" fmla="*/ 469579 w 611359"/>
                  <a:gd name="connsiteY80" fmla="*/ 354084 h 493405"/>
                  <a:gd name="connsiteX81" fmla="*/ 466462 w 611359"/>
                  <a:gd name="connsiteY81" fmla="*/ 353461 h 493405"/>
                  <a:gd name="connsiteX82" fmla="*/ 398111 w 611359"/>
                  <a:gd name="connsiteY82" fmla="*/ 287252 h 493405"/>
                  <a:gd name="connsiteX83" fmla="*/ 412160 w 611359"/>
                  <a:gd name="connsiteY83" fmla="*/ 278555 h 493405"/>
                  <a:gd name="connsiteX84" fmla="*/ 472709 w 611359"/>
                  <a:gd name="connsiteY84" fmla="*/ 338287 h 49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11359" h="493405">
                    <a:moveTo>
                      <a:pt x="608313" y="89121"/>
                    </a:moveTo>
                    <a:cubicBezTo>
                      <a:pt x="604073" y="84622"/>
                      <a:pt x="596994" y="84415"/>
                      <a:pt x="592496" y="88653"/>
                    </a:cubicBezTo>
                    <a:cubicBezTo>
                      <a:pt x="568805" y="110985"/>
                      <a:pt x="541831" y="136767"/>
                      <a:pt x="521541" y="160118"/>
                    </a:cubicBezTo>
                    <a:cubicBezTo>
                      <a:pt x="508692" y="174907"/>
                      <a:pt x="493649" y="189405"/>
                      <a:pt x="477257" y="203340"/>
                    </a:cubicBezTo>
                    <a:cubicBezTo>
                      <a:pt x="481668" y="195587"/>
                      <a:pt x="486117" y="187225"/>
                      <a:pt x="490403" y="178366"/>
                    </a:cubicBezTo>
                    <a:cubicBezTo>
                      <a:pt x="521387" y="114323"/>
                      <a:pt x="528431" y="55177"/>
                      <a:pt x="510775" y="7321"/>
                    </a:cubicBezTo>
                    <a:cubicBezTo>
                      <a:pt x="508638" y="1522"/>
                      <a:pt x="502199" y="-1447"/>
                      <a:pt x="496406" y="696"/>
                    </a:cubicBezTo>
                    <a:cubicBezTo>
                      <a:pt x="490607" y="2835"/>
                      <a:pt x="487643" y="9269"/>
                      <a:pt x="489783" y="15066"/>
                    </a:cubicBezTo>
                    <a:cubicBezTo>
                      <a:pt x="525480" y="111825"/>
                      <a:pt x="433729" y="230799"/>
                      <a:pt x="422515" y="244809"/>
                    </a:cubicBezTo>
                    <a:cubicBezTo>
                      <a:pt x="403323" y="257897"/>
                      <a:pt x="383623" y="270059"/>
                      <a:pt x="364388" y="280971"/>
                    </a:cubicBezTo>
                    <a:cubicBezTo>
                      <a:pt x="361962" y="282342"/>
                      <a:pt x="359534" y="283710"/>
                      <a:pt x="357099" y="285054"/>
                    </a:cubicBezTo>
                    <a:cubicBezTo>
                      <a:pt x="356919" y="285154"/>
                      <a:pt x="356738" y="285254"/>
                      <a:pt x="356559" y="285354"/>
                    </a:cubicBezTo>
                    <a:cubicBezTo>
                      <a:pt x="337454" y="295890"/>
                      <a:pt x="318194" y="305563"/>
                      <a:pt x="299960" y="313754"/>
                    </a:cubicBezTo>
                    <a:cubicBezTo>
                      <a:pt x="299629" y="313903"/>
                      <a:pt x="299322" y="314089"/>
                      <a:pt x="299009" y="314267"/>
                    </a:cubicBezTo>
                    <a:cubicBezTo>
                      <a:pt x="288038" y="319180"/>
                      <a:pt x="277777" y="323395"/>
                      <a:pt x="268494" y="326824"/>
                    </a:cubicBezTo>
                    <a:cubicBezTo>
                      <a:pt x="268111" y="326919"/>
                      <a:pt x="267730" y="327034"/>
                      <a:pt x="267356" y="327172"/>
                    </a:cubicBezTo>
                    <a:cubicBezTo>
                      <a:pt x="257189" y="330913"/>
                      <a:pt x="248465" y="333628"/>
                      <a:pt x="241389" y="335266"/>
                    </a:cubicBezTo>
                    <a:cubicBezTo>
                      <a:pt x="241241" y="335300"/>
                      <a:pt x="241086" y="335341"/>
                      <a:pt x="240940" y="335373"/>
                    </a:cubicBezTo>
                    <a:cubicBezTo>
                      <a:pt x="240915" y="335379"/>
                      <a:pt x="240888" y="335387"/>
                      <a:pt x="240863" y="335393"/>
                    </a:cubicBezTo>
                    <a:cubicBezTo>
                      <a:pt x="239759" y="335645"/>
                      <a:pt x="238647" y="335923"/>
                      <a:pt x="237526" y="336220"/>
                    </a:cubicBezTo>
                    <a:cubicBezTo>
                      <a:pt x="237076" y="336338"/>
                      <a:pt x="236626" y="336458"/>
                      <a:pt x="236177" y="336582"/>
                    </a:cubicBezTo>
                    <a:cubicBezTo>
                      <a:pt x="235602" y="336741"/>
                      <a:pt x="235016" y="336913"/>
                      <a:pt x="234432" y="337086"/>
                    </a:cubicBezTo>
                    <a:cubicBezTo>
                      <a:pt x="233118" y="337470"/>
                      <a:pt x="231809" y="337880"/>
                      <a:pt x="230505" y="338312"/>
                    </a:cubicBezTo>
                    <a:cubicBezTo>
                      <a:pt x="230404" y="338347"/>
                      <a:pt x="230307" y="338375"/>
                      <a:pt x="230206" y="338409"/>
                    </a:cubicBezTo>
                    <a:cubicBezTo>
                      <a:pt x="230194" y="338414"/>
                      <a:pt x="230183" y="338418"/>
                      <a:pt x="230172" y="338423"/>
                    </a:cubicBezTo>
                    <a:cubicBezTo>
                      <a:pt x="191236" y="351479"/>
                      <a:pt x="157212" y="385341"/>
                      <a:pt x="126898" y="415527"/>
                    </a:cubicBezTo>
                    <a:cubicBezTo>
                      <a:pt x="94709" y="447580"/>
                      <a:pt x="64312" y="477856"/>
                      <a:pt x="40806" y="469549"/>
                    </a:cubicBezTo>
                    <a:cubicBezTo>
                      <a:pt x="16775" y="461055"/>
                      <a:pt x="21376" y="406560"/>
                      <a:pt x="26246" y="348868"/>
                    </a:cubicBezTo>
                    <a:cubicBezTo>
                      <a:pt x="29048" y="315678"/>
                      <a:pt x="31946" y="281355"/>
                      <a:pt x="30559" y="248311"/>
                    </a:cubicBezTo>
                    <a:cubicBezTo>
                      <a:pt x="29735" y="228675"/>
                      <a:pt x="29571" y="209585"/>
                      <a:pt x="30073" y="191572"/>
                    </a:cubicBezTo>
                    <a:cubicBezTo>
                      <a:pt x="30244" y="185394"/>
                      <a:pt x="25379" y="180247"/>
                      <a:pt x="19201" y="180076"/>
                    </a:cubicBezTo>
                    <a:cubicBezTo>
                      <a:pt x="13006" y="179894"/>
                      <a:pt x="7877" y="184770"/>
                      <a:pt x="7705" y="190947"/>
                    </a:cubicBezTo>
                    <a:cubicBezTo>
                      <a:pt x="7191" y="209477"/>
                      <a:pt x="7360" y="229093"/>
                      <a:pt x="8205" y="249246"/>
                    </a:cubicBezTo>
                    <a:cubicBezTo>
                      <a:pt x="9534" y="280878"/>
                      <a:pt x="6695" y="314483"/>
                      <a:pt x="3951" y="346981"/>
                    </a:cubicBezTo>
                    <a:cubicBezTo>
                      <a:pt x="-1911" y="416421"/>
                      <a:pt x="-6974" y="476390"/>
                      <a:pt x="33350" y="490644"/>
                    </a:cubicBezTo>
                    <a:cubicBezTo>
                      <a:pt x="38693" y="492533"/>
                      <a:pt x="43997" y="493407"/>
                      <a:pt x="49286" y="493406"/>
                    </a:cubicBezTo>
                    <a:cubicBezTo>
                      <a:pt x="80403" y="493403"/>
                      <a:pt x="110794" y="463146"/>
                      <a:pt x="142691" y="431382"/>
                    </a:cubicBezTo>
                    <a:cubicBezTo>
                      <a:pt x="167347" y="406826"/>
                      <a:pt x="194628" y="379676"/>
                      <a:pt x="223520" y="365376"/>
                    </a:cubicBezTo>
                    <a:cubicBezTo>
                      <a:pt x="223312" y="383298"/>
                      <a:pt x="218434" y="404880"/>
                      <a:pt x="201467" y="424348"/>
                    </a:cubicBezTo>
                    <a:cubicBezTo>
                      <a:pt x="196099" y="430506"/>
                      <a:pt x="193453" y="438385"/>
                      <a:pt x="194011" y="446535"/>
                    </a:cubicBezTo>
                    <a:cubicBezTo>
                      <a:pt x="194570" y="454685"/>
                      <a:pt x="198269" y="462129"/>
                      <a:pt x="204427" y="467494"/>
                    </a:cubicBezTo>
                    <a:cubicBezTo>
                      <a:pt x="210135" y="472469"/>
                      <a:pt x="217276" y="475044"/>
                      <a:pt x="224504" y="475044"/>
                    </a:cubicBezTo>
                    <a:cubicBezTo>
                      <a:pt x="229155" y="475044"/>
                      <a:pt x="233841" y="473977"/>
                      <a:pt x="238201" y="471800"/>
                    </a:cubicBezTo>
                    <a:cubicBezTo>
                      <a:pt x="241775" y="470013"/>
                      <a:pt x="244930" y="467569"/>
                      <a:pt x="247575" y="464535"/>
                    </a:cubicBezTo>
                    <a:cubicBezTo>
                      <a:pt x="283188" y="423671"/>
                      <a:pt x="287416" y="378422"/>
                      <a:pt x="283539" y="344947"/>
                    </a:cubicBezTo>
                    <a:cubicBezTo>
                      <a:pt x="286719" y="343703"/>
                      <a:pt x="289997" y="342376"/>
                      <a:pt x="293357" y="340983"/>
                    </a:cubicBezTo>
                    <a:lnTo>
                      <a:pt x="293357" y="442586"/>
                    </a:lnTo>
                    <a:cubicBezTo>
                      <a:pt x="293357" y="469971"/>
                      <a:pt x="315635" y="492248"/>
                      <a:pt x="343019" y="492248"/>
                    </a:cubicBezTo>
                    <a:cubicBezTo>
                      <a:pt x="370403" y="492248"/>
                      <a:pt x="392681" y="469970"/>
                      <a:pt x="392681" y="442586"/>
                    </a:cubicBezTo>
                    <a:lnTo>
                      <a:pt x="392681" y="322411"/>
                    </a:lnTo>
                    <a:cubicBezTo>
                      <a:pt x="406663" y="342153"/>
                      <a:pt x="427361" y="361559"/>
                      <a:pt x="457954" y="374152"/>
                    </a:cubicBezTo>
                    <a:cubicBezTo>
                      <a:pt x="461675" y="375681"/>
                      <a:pt x="465588" y="376459"/>
                      <a:pt x="469584" y="376459"/>
                    </a:cubicBezTo>
                    <a:cubicBezTo>
                      <a:pt x="482028" y="376459"/>
                      <a:pt x="493130" y="369022"/>
                      <a:pt x="497871" y="357512"/>
                    </a:cubicBezTo>
                    <a:cubicBezTo>
                      <a:pt x="504288" y="341919"/>
                      <a:pt x="496823" y="324010"/>
                      <a:pt x="481230" y="317591"/>
                    </a:cubicBezTo>
                    <a:cubicBezTo>
                      <a:pt x="453240" y="306070"/>
                      <a:pt x="438720" y="284576"/>
                      <a:pt x="431205" y="266136"/>
                    </a:cubicBezTo>
                    <a:cubicBezTo>
                      <a:pt x="471113" y="239291"/>
                      <a:pt x="509456" y="208151"/>
                      <a:pt x="538439" y="174791"/>
                    </a:cubicBezTo>
                    <a:cubicBezTo>
                      <a:pt x="558053" y="152215"/>
                      <a:pt x="584550" y="126895"/>
                      <a:pt x="607849" y="104931"/>
                    </a:cubicBezTo>
                    <a:cubicBezTo>
                      <a:pt x="612342" y="100699"/>
                      <a:pt x="612551" y="93617"/>
                      <a:pt x="608313" y="89121"/>
                    </a:cubicBezTo>
                    <a:close/>
                    <a:moveTo>
                      <a:pt x="230707" y="449835"/>
                    </a:moveTo>
                    <a:cubicBezTo>
                      <a:pt x="229991" y="450656"/>
                      <a:pt x="229146" y="451311"/>
                      <a:pt x="228197" y="451787"/>
                    </a:cubicBezTo>
                    <a:cubicBezTo>
                      <a:pt x="225206" y="453279"/>
                      <a:pt x="221649" y="452825"/>
                      <a:pt x="219127" y="450630"/>
                    </a:cubicBezTo>
                    <a:cubicBezTo>
                      <a:pt x="217476" y="449191"/>
                      <a:pt x="216483" y="447194"/>
                      <a:pt x="216333" y="445007"/>
                    </a:cubicBezTo>
                    <a:cubicBezTo>
                      <a:pt x="216182" y="442820"/>
                      <a:pt x="216893" y="440705"/>
                      <a:pt x="218333" y="439054"/>
                    </a:cubicBezTo>
                    <a:cubicBezTo>
                      <a:pt x="242383" y="411460"/>
                      <a:pt x="247003" y="380764"/>
                      <a:pt x="245724" y="357239"/>
                    </a:cubicBezTo>
                    <a:cubicBezTo>
                      <a:pt x="245782" y="357225"/>
                      <a:pt x="245842" y="357208"/>
                      <a:pt x="245900" y="357194"/>
                    </a:cubicBezTo>
                    <a:cubicBezTo>
                      <a:pt x="246946" y="356957"/>
                      <a:pt x="248034" y="356692"/>
                      <a:pt x="249144" y="356410"/>
                    </a:cubicBezTo>
                    <a:cubicBezTo>
                      <a:pt x="249550" y="356309"/>
                      <a:pt x="249967" y="356199"/>
                      <a:pt x="250378" y="356091"/>
                    </a:cubicBezTo>
                    <a:cubicBezTo>
                      <a:pt x="251065" y="355912"/>
                      <a:pt x="251764" y="355726"/>
                      <a:pt x="252475" y="355531"/>
                    </a:cubicBezTo>
                    <a:cubicBezTo>
                      <a:pt x="253031" y="355379"/>
                      <a:pt x="253590" y="355225"/>
                      <a:pt x="254158" y="355065"/>
                    </a:cubicBezTo>
                    <a:cubicBezTo>
                      <a:pt x="254661" y="354921"/>
                      <a:pt x="255180" y="354769"/>
                      <a:pt x="255693" y="354619"/>
                    </a:cubicBezTo>
                    <a:cubicBezTo>
                      <a:pt x="257673" y="354045"/>
                      <a:pt x="259700" y="353434"/>
                      <a:pt x="261824" y="352755"/>
                    </a:cubicBezTo>
                    <a:cubicBezTo>
                      <a:pt x="264101" y="380885"/>
                      <a:pt x="259213" y="417126"/>
                      <a:pt x="230707" y="449835"/>
                    </a:cubicBezTo>
                    <a:close/>
                    <a:moveTo>
                      <a:pt x="370301" y="442587"/>
                    </a:moveTo>
                    <a:cubicBezTo>
                      <a:pt x="370301" y="457633"/>
                      <a:pt x="358062" y="469873"/>
                      <a:pt x="343017" y="469873"/>
                    </a:cubicBezTo>
                    <a:cubicBezTo>
                      <a:pt x="327973" y="469873"/>
                      <a:pt x="315733" y="457633"/>
                      <a:pt x="315733" y="442589"/>
                    </a:cubicBezTo>
                    <a:lnTo>
                      <a:pt x="315733" y="331168"/>
                    </a:lnTo>
                    <a:cubicBezTo>
                      <a:pt x="332786" y="323308"/>
                      <a:pt x="351264" y="313971"/>
                      <a:pt x="370303" y="303388"/>
                    </a:cubicBezTo>
                    <a:lnTo>
                      <a:pt x="370303" y="442587"/>
                    </a:lnTo>
                    <a:close/>
                    <a:moveTo>
                      <a:pt x="472709" y="338287"/>
                    </a:moveTo>
                    <a:cubicBezTo>
                      <a:pt x="476894" y="340008"/>
                      <a:pt x="478895" y="344813"/>
                      <a:pt x="477175" y="348996"/>
                    </a:cubicBezTo>
                    <a:cubicBezTo>
                      <a:pt x="475901" y="352087"/>
                      <a:pt x="472919" y="354084"/>
                      <a:pt x="469579" y="354084"/>
                    </a:cubicBezTo>
                    <a:cubicBezTo>
                      <a:pt x="468517" y="354084"/>
                      <a:pt x="467468" y="353874"/>
                      <a:pt x="466462" y="353461"/>
                    </a:cubicBezTo>
                    <a:cubicBezTo>
                      <a:pt x="435297" y="340633"/>
                      <a:pt x="412341" y="318383"/>
                      <a:pt x="398111" y="287252"/>
                    </a:cubicBezTo>
                    <a:cubicBezTo>
                      <a:pt x="402791" y="284419"/>
                      <a:pt x="407476" y="281516"/>
                      <a:pt x="412160" y="278555"/>
                    </a:cubicBezTo>
                    <a:cubicBezTo>
                      <a:pt x="421835" y="300313"/>
                      <a:pt x="439716" y="324706"/>
                      <a:pt x="472709" y="338287"/>
                    </a:cubicBez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sp>
            <p:nvSpPr>
              <p:cNvPr id="9" name="Freeform: Shape 126">
                <a:extLst>
                  <a:ext uri="{FF2B5EF4-FFF2-40B4-BE49-F238E27FC236}">
                    <a16:creationId xmlns:a16="http://schemas.microsoft.com/office/drawing/2014/main" id="{7AFA2036-99D2-2A76-2B1C-1F84228064FA}"/>
                  </a:ext>
                </a:extLst>
              </p:cNvPr>
              <p:cNvSpPr/>
              <p:nvPr/>
            </p:nvSpPr>
            <p:spPr>
              <a:xfrm>
                <a:off x="7271712" y="2922024"/>
                <a:ext cx="158567" cy="200643"/>
              </a:xfrm>
              <a:custGeom>
                <a:avLst/>
                <a:gdLst>
                  <a:gd name="connsiteX0" fmla="*/ 223950 w 224056"/>
                  <a:gd name="connsiteY0" fmla="*/ 9657 h 283037"/>
                  <a:gd name="connsiteX1" fmla="*/ 211334 w 224056"/>
                  <a:gd name="connsiteY1" fmla="*/ 106 h 283037"/>
                  <a:gd name="connsiteX2" fmla="*/ 58277 w 224056"/>
                  <a:gd name="connsiteY2" fmla="*/ 87921 h 283037"/>
                  <a:gd name="connsiteX3" fmla="*/ 37 w 224056"/>
                  <a:gd name="connsiteY3" fmla="*/ 270945 h 283037"/>
                  <a:gd name="connsiteX4" fmla="*/ 10284 w 224056"/>
                  <a:gd name="connsiteY4" fmla="*/ 283002 h 283037"/>
                  <a:gd name="connsiteX5" fmla="*/ 11202 w 224056"/>
                  <a:gd name="connsiteY5" fmla="*/ 283038 h 283037"/>
                  <a:gd name="connsiteX6" fmla="*/ 22342 w 224056"/>
                  <a:gd name="connsiteY6" fmla="*/ 272753 h 283037"/>
                  <a:gd name="connsiteX7" fmla="*/ 76395 w 224056"/>
                  <a:gd name="connsiteY7" fmla="*/ 101059 h 283037"/>
                  <a:gd name="connsiteX8" fmla="*/ 214401 w 224056"/>
                  <a:gd name="connsiteY8" fmla="*/ 22273 h 283037"/>
                  <a:gd name="connsiteX9" fmla="*/ 223950 w 224056"/>
                  <a:gd name="connsiteY9" fmla="*/ 9657 h 2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56" h="283037">
                    <a:moveTo>
                      <a:pt x="223950" y="9657"/>
                    </a:moveTo>
                    <a:cubicBezTo>
                      <a:pt x="223104" y="3535"/>
                      <a:pt x="217462" y="-737"/>
                      <a:pt x="211334" y="106"/>
                    </a:cubicBezTo>
                    <a:cubicBezTo>
                      <a:pt x="145425" y="9219"/>
                      <a:pt x="93929" y="38764"/>
                      <a:pt x="58277" y="87921"/>
                    </a:cubicBezTo>
                    <a:cubicBezTo>
                      <a:pt x="25856" y="132627"/>
                      <a:pt x="6262" y="194203"/>
                      <a:pt x="37" y="270945"/>
                    </a:cubicBezTo>
                    <a:cubicBezTo>
                      <a:pt x="-462" y="277105"/>
                      <a:pt x="4125" y="282503"/>
                      <a:pt x="10284" y="283002"/>
                    </a:cubicBezTo>
                    <a:cubicBezTo>
                      <a:pt x="10593" y="283027"/>
                      <a:pt x="10897" y="283038"/>
                      <a:pt x="11202" y="283038"/>
                    </a:cubicBezTo>
                    <a:cubicBezTo>
                      <a:pt x="16971" y="283038"/>
                      <a:pt x="21867" y="278604"/>
                      <a:pt x="22342" y="272753"/>
                    </a:cubicBezTo>
                    <a:cubicBezTo>
                      <a:pt x="28230" y="200160"/>
                      <a:pt x="46416" y="142392"/>
                      <a:pt x="76395" y="101059"/>
                    </a:cubicBezTo>
                    <a:cubicBezTo>
                      <a:pt x="108330" y="57025"/>
                      <a:pt x="154761" y="30518"/>
                      <a:pt x="214401" y="22273"/>
                    </a:cubicBezTo>
                    <a:cubicBezTo>
                      <a:pt x="220520" y="21428"/>
                      <a:pt x="224795" y="15778"/>
                      <a:pt x="223950" y="9657"/>
                    </a:cubicBez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grpSp>
        <p:sp>
          <p:nvSpPr>
            <p:cNvPr id="10" name="Rectangle: Rounded Corners 9">
              <a:extLst>
                <a:ext uri="{FF2B5EF4-FFF2-40B4-BE49-F238E27FC236}">
                  <a16:creationId xmlns:a16="http://schemas.microsoft.com/office/drawing/2014/main" id="{FD665EA1-B8A9-79B9-C4B7-4A59578329A5}"/>
                </a:ext>
              </a:extLst>
            </p:cNvPr>
            <p:cNvSpPr/>
            <p:nvPr/>
          </p:nvSpPr>
          <p:spPr>
            <a:xfrm>
              <a:off x="15303788"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MASLD/MASH is the predominant underlying risk factor for HCC—</a:t>
              </a:r>
              <a:br>
                <a:rPr lang="en-GB" sz="1600" dirty="0">
                  <a:solidFill>
                    <a:srgbClr val="001965"/>
                  </a:solidFill>
                </a:rPr>
              </a:br>
              <a:r>
                <a:rPr lang="en-GB" sz="1600" dirty="0">
                  <a:solidFill>
                    <a:srgbClr val="001965"/>
                  </a:solidFill>
                </a:rPr>
                <a:t>present in 59% of HCC cases</a:t>
              </a:r>
              <a:r>
                <a:rPr lang="en-GB" sz="1600" baseline="30000" dirty="0">
                  <a:solidFill>
                    <a:srgbClr val="001965"/>
                  </a:solidFill>
                </a:rPr>
                <a:t>#,5</a:t>
              </a:r>
              <a:endParaRPr lang="en-GB" sz="1600" dirty="0">
                <a:solidFill>
                  <a:srgbClr val="001965"/>
                </a:solidFill>
              </a:endParaRPr>
            </a:p>
          </p:txBody>
        </p:sp>
        <p:sp>
          <p:nvSpPr>
            <p:cNvPr id="11" name="Rectangle: Rounded Corners 10">
              <a:extLst>
                <a:ext uri="{FF2B5EF4-FFF2-40B4-BE49-F238E27FC236}">
                  <a16:creationId xmlns:a16="http://schemas.microsoft.com/office/drawing/2014/main" id="{AA607662-F319-1F1B-A086-A3FF25933C72}"/>
                </a:ext>
              </a:extLst>
            </p:cNvPr>
            <p:cNvSpPr/>
            <p:nvPr/>
          </p:nvSpPr>
          <p:spPr>
            <a:xfrm>
              <a:off x="15346019" y="3645864"/>
              <a:ext cx="3996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chemeClr val="tx1"/>
                  </a:solidFill>
                  <a:latin typeface="+mj-lt"/>
                </a:rPr>
                <a:t>Patients with MASLD had a nearly </a:t>
              </a:r>
              <a:br>
                <a:rPr lang="en-GB" sz="1600" dirty="0">
                  <a:solidFill>
                    <a:schemeClr val="tx1"/>
                  </a:solidFill>
                  <a:latin typeface="+mj-lt"/>
                </a:rPr>
              </a:br>
              <a:r>
                <a:rPr lang="en-GB" sz="1600" dirty="0">
                  <a:solidFill>
                    <a:schemeClr val="tx1"/>
                  </a:solidFill>
                  <a:latin typeface="+mj-lt"/>
                </a:rPr>
                <a:t>1.5- to 2-fold risk of GI cancers and a 1.2- to 1.5-fold risk of lung, breast, gynecological, or urinary system cancers, regardless of confounders</a:t>
              </a:r>
              <a:r>
                <a:rPr lang="en-GB" sz="1600" baseline="30000" dirty="0">
                  <a:solidFill>
                    <a:schemeClr val="tx1"/>
                  </a:solidFill>
                  <a:latin typeface="+mj-lt"/>
                </a:rPr>
                <a:t>¥,6</a:t>
              </a:r>
              <a:endParaRPr lang="en-GB" sz="1600" dirty="0">
                <a:solidFill>
                  <a:schemeClr val="tx1"/>
                </a:solidFill>
                <a:latin typeface="+mj-lt"/>
              </a:endParaRPr>
            </a:p>
          </p:txBody>
        </p:sp>
        <p:grpSp>
          <p:nvGrpSpPr>
            <p:cNvPr id="12" name="Group 11">
              <a:extLst>
                <a:ext uri="{FF2B5EF4-FFF2-40B4-BE49-F238E27FC236}">
                  <a16:creationId xmlns:a16="http://schemas.microsoft.com/office/drawing/2014/main" id="{4A935B5A-6331-4564-BD59-64A16F576F83}"/>
                </a:ext>
              </a:extLst>
            </p:cNvPr>
            <p:cNvGrpSpPr/>
            <p:nvPr/>
          </p:nvGrpSpPr>
          <p:grpSpPr>
            <a:xfrm>
              <a:off x="15665107" y="2774843"/>
              <a:ext cx="3600000" cy="720000"/>
              <a:chOff x="4296000" y="2774843"/>
              <a:chExt cx="3600000" cy="720000"/>
            </a:xfrm>
          </p:grpSpPr>
          <p:sp>
            <p:nvSpPr>
              <p:cNvPr id="13" name="Rectangle 12">
                <a:extLst>
                  <a:ext uri="{FF2B5EF4-FFF2-40B4-BE49-F238E27FC236}">
                    <a16:creationId xmlns:a16="http://schemas.microsoft.com/office/drawing/2014/main" id="{78D11F20-2E90-8A97-9B45-E43EBF508BB8}"/>
                  </a:ext>
                </a:extLst>
              </p:cNvPr>
              <p:cNvSpPr/>
              <p:nvPr/>
            </p:nvSpPr>
            <p:spPr>
              <a:xfrm>
                <a:off x="4296000" y="2774843"/>
                <a:ext cx="3600000" cy="72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ea typeface="+mn-ea"/>
                    <a:cs typeface="+mn-cs"/>
                  </a:rPr>
                  <a:t>Cancer</a:t>
                </a:r>
              </a:p>
            </p:txBody>
          </p:sp>
          <p:pic>
            <p:nvPicPr>
              <p:cNvPr id="14" name="Graphic 13">
                <a:extLst>
                  <a:ext uri="{FF2B5EF4-FFF2-40B4-BE49-F238E27FC236}">
                    <a16:creationId xmlns:a16="http://schemas.microsoft.com/office/drawing/2014/main" id="{916046E5-4E44-C0B2-62BE-C0A421BABF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2286" y="2835018"/>
                <a:ext cx="635000" cy="635000"/>
              </a:xfrm>
              <a:prstGeom prst="roundRect">
                <a:avLst/>
              </a:prstGeom>
            </p:spPr>
          </p:pic>
        </p:grpSp>
        <p:sp>
          <p:nvSpPr>
            <p:cNvPr id="18" name="Rectangle: Rounded Corners 17">
              <a:extLst>
                <a:ext uri="{FF2B5EF4-FFF2-40B4-BE49-F238E27FC236}">
                  <a16:creationId xmlns:a16="http://schemas.microsoft.com/office/drawing/2014/main" id="{D19D27F6-8947-5860-7605-245AD0349856}"/>
                </a:ext>
              </a:extLst>
            </p:cNvPr>
            <p:cNvSpPr/>
            <p:nvPr/>
          </p:nvSpPr>
          <p:spPr>
            <a:xfrm>
              <a:off x="21134914"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Patients with MASLD had a 1.93-fold higher risk of overall mortality vs population comparators</a:t>
              </a:r>
              <a:r>
                <a:rPr lang="en-GB" sz="1600" baseline="30000" dirty="0">
                  <a:solidFill>
                    <a:srgbClr val="001965"/>
                  </a:solidFill>
                </a:rPr>
                <a:t>¢,7</a:t>
              </a:r>
              <a:endParaRPr lang="en-GB" sz="1600" dirty="0">
                <a:solidFill>
                  <a:srgbClr val="001965"/>
                </a:solidFill>
              </a:endParaRPr>
            </a:p>
          </p:txBody>
        </p:sp>
        <p:sp>
          <p:nvSpPr>
            <p:cNvPr id="19" name="Rectangle: Rounded Corners 18">
              <a:extLst>
                <a:ext uri="{FF2B5EF4-FFF2-40B4-BE49-F238E27FC236}">
                  <a16:creationId xmlns:a16="http://schemas.microsoft.com/office/drawing/2014/main" id="{A6B5B125-3425-1817-CF19-802E926A35A7}"/>
                </a:ext>
              </a:extLst>
            </p:cNvPr>
            <p:cNvSpPr/>
            <p:nvPr/>
          </p:nvSpPr>
          <p:spPr>
            <a:xfrm>
              <a:off x="21134914" y="3645864"/>
              <a:ext cx="3960000" cy="1698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chemeClr val="tx1"/>
                  </a:solidFill>
                </a:rPr>
                <a:t>Mortality risk increased with worsening disease severity</a:t>
              </a:r>
              <a:r>
                <a:rPr lang="en-GB" sz="1600" baseline="30000" dirty="0">
                  <a:solidFill>
                    <a:schemeClr val="tx1"/>
                  </a:solidFill>
                </a:rPr>
                <a:t>¢,7 </a:t>
              </a:r>
            </a:p>
            <a:p>
              <a:pPr lvl="0" algn="ctr">
                <a:lnSpc>
                  <a:spcPct val="120000"/>
                </a:lnSpc>
              </a:pPr>
              <a:r>
                <a:rPr lang="en-GB" sz="1200" dirty="0">
                  <a:solidFill>
                    <a:schemeClr val="tx1"/>
                  </a:solidFill>
                </a:rPr>
                <a:t>                            </a:t>
              </a:r>
            </a:p>
            <a:p>
              <a:pPr lvl="0" algn="ctr">
                <a:lnSpc>
                  <a:spcPct val="120000"/>
                </a:lnSpc>
              </a:pPr>
              <a:endParaRPr lang="en-GB" sz="1200" dirty="0">
                <a:solidFill>
                  <a:schemeClr val="tx1"/>
                </a:solidFill>
              </a:endParaRPr>
            </a:p>
            <a:p>
              <a:pPr lvl="0" algn="ctr">
                <a:lnSpc>
                  <a:spcPct val="120000"/>
                </a:lnSpc>
              </a:pPr>
              <a:br>
                <a:rPr lang="en-GB" sz="1200" dirty="0">
                  <a:solidFill>
                    <a:schemeClr val="tx1"/>
                  </a:solidFill>
                </a:rPr>
              </a:br>
              <a:endParaRPr lang="en-GB" sz="1200" baseline="30000" dirty="0">
                <a:solidFill>
                  <a:schemeClr val="tx1"/>
                </a:solidFill>
              </a:endParaRPr>
            </a:p>
          </p:txBody>
        </p:sp>
        <p:sp>
          <p:nvSpPr>
            <p:cNvPr id="21" name="Rectangle: Rounded Corners 20">
              <a:extLst>
                <a:ext uri="{FF2B5EF4-FFF2-40B4-BE49-F238E27FC236}">
                  <a16:creationId xmlns:a16="http://schemas.microsoft.com/office/drawing/2014/main" id="{7779E83F-0E4E-D514-3B8E-4DB2895E602D}"/>
                </a:ext>
              </a:extLst>
            </p:cNvPr>
            <p:cNvSpPr/>
            <p:nvPr/>
          </p:nvSpPr>
          <p:spPr>
            <a:xfrm>
              <a:off x="21314914" y="2784119"/>
              <a:ext cx="3600000" cy="72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ea typeface="+mn-ea"/>
                  <a:cs typeface="+mn-cs"/>
                </a:rPr>
                <a:t>Mortality</a:t>
              </a:r>
            </a:p>
          </p:txBody>
        </p:sp>
        <p:sp>
          <p:nvSpPr>
            <p:cNvPr id="17" name="TextBox 16">
              <a:extLst>
                <a:ext uri="{FF2B5EF4-FFF2-40B4-BE49-F238E27FC236}">
                  <a16:creationId xmlns:a16="http://schemas.microsoft.com/office/drawing/2014/main" id="{53E94C2B-68EA-52BF-97EE-0A6D22FB8FB6}"/>
                </a:ext>
              </a:extLst>
            </p:cNvPr>
            <p:cNvSpPr txBox="1"/>
            <p:nvPr/>
          </p:nvSpPr>
          <p:spPr>
            <a:xfrm>
              <a:off x="21395994" y="4359804"/>
              <a:ext cx="3619831" cy="958404"/>
            </a:xfrm>
            <a:prstGeom prst="rect">
              <a:avLst/>
            </a:prstGeom>
            <a:noFill/>
          </p:spPr>
          <p:txBody>
            <a:bodyPr wrap="square">
              <a:spAutoFit/>
            </a:bodyPr>
            <a:lstStyle/>
            <a:p>
              <a:pPr lvl="0">
                <a:lnSpc>
                  <a:spcPct val="120000"/>
                </a:lnSpc>
                <a:tabLst>
                  <a:tab pos="1887538" algn="l"/>
                </a:tabLst>
              </a:pPr>
              <a:r>
                <a:rPr lang="en-GB" sz="1200" dirty="0"/>
                <a:t>Simple steatosis:                	1.71-fold higher risk</a:t>
              </a:r>
            </a:p>
            <a:p>
              <a:pPr lvl="0">
                <a:lnSpc>
                  <a:spcPct val="120000"/>
                </a:lnSpc>
                <a:tabLst>
                  <a:tab pos="1887538" algn="l"/>
                </a:tabLst>
              </a:pPr>
              <a:r>
                <a:rPr lang="en-GB" sz="1200" dirty="0"/>
                <a:t>MASH without fibrosis:       	2.14-fold higher risk </a:t>
              </a:r>
            </a:p>
            <a:p>
              <a:pPr lvl="0">
                <a:lnSpc>
                  <a:spcPct val="120000"/>
                </a:lnSpc>
                <a:tabLst>
                  <a:tab pos="1887538" algn="l"/>
                </a:tabLst>
              </a:pPr>
              <a:r>
                <a:rPr lang="en-GB" sz="1200" dirty="0"/>
                <a:t>With non-cirrhotic fibrosis:  	2.44-fold higher risk </a:t>
              </a:r>
            </a:p>
            <a:p>
              <a:pPr lvl="0">
                <a:lnSpc>
                  <a:spcPct val="120000"/>
                </a:lnSpc>
                <a:tabLst>
                  <a:tab pos="1887538" algn="l"/>
                </a:tabLst>
              </a:pPr>
              <a:r>
                <a:rPr lang="en-GB" sz="1200" dirty="0"/>
                <a:t>With cirrhosis:                    	3.79-fold higher risk</a:t>
              </a:r>
              <a:endParaRPr lang="en-GB" sz="1200" baseline="30000" dirty="0"/>
            </a:p>
          </p:txBody>
        </p:sp>
        <p:sp>
          <p:nvSpPr>
            <p:cNvPr id="24" name="Freeform: Shape 23">
              <a:extLst>
                <a:ext uri="{FF2B5EF4-FFF2-40B4-BE49-F238E27FC236}">
                  <a16:creationId xmlns:a16="http://schemas.microsoft.com/office/drawing/2014/main" id="{B48A76A8-D9AE-88E4-298C-2AB6EA40AB57}"/>
                </a:ext>
              </a:extLst>
            </p:cNvPr>
            <p:cNvSpPr/>
            <p:nvPr/>
          </p:nvSpPr>
          <p:spPr>
            <a:xfrm>
              <a:off x="24100977" y="2848813"/>
              <a:ext cx="714115" cy="605120"/>
            </a:xfrm>
            <a:custGeom>
              <a:avLst/>
              <a:gdLst>
                <a:gd name="connsiteX0" fmla="*/ 700102 w 714115"/>
                <a:gd name="connsiteY0" fmla="*/ 270618 h 605120"/>
                <a:gd name="connsiteX1" fmla="*/ 628410 w 714115"/>
                <a:gd name="connsiteY1" fmla="*/ 270618 h 605120"/>
                <a:gd name="connsiteX2" fmla="*/ 638450 w 714115"/>
                <a:gd name="connsiteY2" fmla="*/ 205213 h 605120"/>
                <a:gd name="connsiteX3" fmla="*/ 581520 w 714115"/>
                <a:gd name="connsiteY3" fmla="*/ 60102 h 605120"/>
                <a:gd name="connsiteX4" fmla="*/ 445956 w 714115"/>
                <a:gd name="connsiteY4" fmla="*/ 9 h 605120"/>
                <a:gd name="connsiteX5" fmla="*/ 319226 w 714115"/>
                <a:gd name="connsiteY5" fmla="*/ 47921 h 605120"/>
                <a:gd name="connsiteX6" fmla="*/ 194400 w 714115"/>
                <a:gd name="connsiteY6" fmla="*/ 0 h 605120"/>
                <a:gd name="connsiteX7" fmla="*/ 192496 w 714115"/>
                <a:gd name="connsiteY7" fmla="*/ 9 h 605120"/>
                <a:gd name="connsiteX8" fmla="*/ 56932 w 714115"/>
                <a:gd name="connsiteY8" fmla="*/ 60102 h 605120"/>
                <a:gd name="connsiteX9" fmla="*/ 0 w 714115"/>
                <a:gd name="connsiteY9" fmla="*/ 205213 h 605120"/>
                <a:gd name="connsiteX10" fmla="*/ 56931 w 714115"/>
                <a:gd name="connsiteY10" fmla="*/ 350324 h 605120"/>
                <a:gd name="connsiteX11" fmla="*/ 106085 w 714115"/>
                <a:gd name="connsiteY11" fmla="*/ 402220 h 605120"/>
                <a:gd name="connsiteX12" fmla="*/ 125902 w 714115"/>
                <a:gd name="connsiteY12" fmla="*/ 402220 h 605120"/>
                <a:gd name="connsiteX13" fmla="*/ 125902 w 714115"/>
                <a:gd name="connsiteY13" fmla="*/ 381298 h 605120"/>
                <a:gd name="connsiteX14" fmla="*/ 76747 w 714115"/>
                <a:gd name="connsiteY14" fmla="*/ 329402 h 605120"/>
                <a:gd name="connsiteX15" fmla="*/ 28023 w 714115"/>
                <a:gd name="connsiteY15" fmla="*/ 205213 h 605120"/>
                <a:gd name="connsiteX16" fmla="*/ 76747 w 714115"/>
                <a:gd name="connsiteY16" fmla="*/ 81024 h 605120"/>
                <a:gd name="connsiteX17" fmla="*/ 192764 w 714115"/>
                <a:gd name="connsiteY17" fmla="*/ 29595 h 605120"/>
                <a:gd name="connsiteX18" fmla="*/ 309523 w 714115"/>
                <a:gd name="connsiteY18" fmla="*/ 78469 h 605120"/>
                <a:gd name="connsiteX19" fmla="*/ 328930 w 714115"/>
                <a:gd name="connsiteY19" fmla="*/ 78469 h 605120"/>
                <a:gd name="connsiteX20" fmla="*/ 445689 w 714115"/>
                <a:gd name="connsiteY20" fmla="*/ 29595 h 605120"/>
                <a:gd name="connsiteX21" fmla="*/ 561706 w 714115"/>
                <a:gd name="connsiteY21" fmla="*/ 81024 h 605120"/>
                <a:gd name="connsiteX22" fmla="*/ 610430 w 714115"/>
                <a:gd name="connsiteY22" fmla="*/ 205213 h 605120"/>
                <a:gd name="connsiteX23" fmla="*/ 598549 w 714115"/>
                <a:gd name="connsiteY23" fmla="*/ 270618 h 605120"/>
                <a:gd name="connsiteX24" fmla="*/ 480915 w 714115"/>
                <a:gd name="connsiteY24" fmla="*/ 270618 h 605120"/>
                <a:gd name="connsiteX25" fmla="*/ 458141 w 714115"/>
                <a:gd name="connsiteY25" fmla="*/ 245384 h 605120"/>
                <a:gd name="connsiteX26" fmla="*/ 438466 w 714115"/>
                <a:gd name="connsiteY26" fmla="*/ 244745 h 605120"/>
                <a:gd name="connsiteX27" fmla="*/ 412060 w 714115"/>
                <a:gd name="connsiteY27" fmla="*/ 270617 h 605120"/>
                <a:gd name="connsiteX28" fmla="*/ 377408 w 714115"/>
                <a:gd name="connsiteY28" fmla="*/ 270617 h 605120"/>
                <a:gd name="connsiteX29" fmla="*/ 364702 w 714115"/>
                <a:gd name="connsiteY29" fmla="*/ 279173 h 605120"/>
                <a:gd name="connsiteX30" fmla="*/ 357487 w 714115"/>
                <a:gd name="connsiteY30" fmla="*/ 295555 h 605120"/>
                <a:gd name="connsiteX31" fmla="*/ 336030 w 714115"/>
                <a:gd name="connsiteY31" fmla="*/ 158066 h 605120"/>
                <a:gd name="connsiteX32" fmla="*/ 322212 w 714115"/>
                <a:gd name="connsiteY32" fmla="*/ 145678 h 605120"/>
                <a:gd name="connsiteX33" fmla="*/ 322205 w 714115"/>
                <a:gd name="connsiteY33" fmla="*/ 145678 h 605120"/>
                <a:gd name="connsiteX34" fmla="*/ 308382 w 714115"/>
                <a:gd name="connsiteY34" fmla="*/ 158049 h 605120"/>
                <a:gd name="connsiteX35" fmla="*/ 287320 w 714115"/>
                <a:gd name="connsiteY35" fmla="*/ 292083 h 605120"/>
                <a:gd name="connsiteX36" fmla="*/ 267004 w 714115"/>
                <a:gd name="connsiteY36" fmla="*/ 274078 h 605120"/>
                <a:gd name="connsiteX37" fmla="*/ 257995 w 714115"/>
                <a:gd name="connsiteY37" fmla="*/ 270615 h 605120"/>
                <a:gd name="connsiteX38" fmla="*/ 235691 w 714115"/>
                <a:gd name="connsiteY38" fmla="*/ 270615 h 605120"/>
                <a:gd name="connsiteX39" fmla="*/ 219878 w 714115"/>
                <a:gd name="connsiteY39" fmla="*/ 256702 h 605120"/>
                <a:gd name="connsiteX40" fmla="*/ 201937 w 714115"/>
                <a:gd name="connsiteY40" fmla="*/ 256702 h 605120"/>
                <a:gd name="connsiteX41" fmla="*/ 186124 w 714115"/>
                <a:gd name="connsiteY41" fmla="*/ 270615 h 605120"/>
                <a:gd name="connsiteX42" fmla="*/ 164914 w 714115"/>
                <a:gd name="connsiteY42" fmla="*/ 270615 h 605120"/>
                <a:gd name="connsiteX43" fmla="*/ 150903 w 714115"/>
                <a:gd name="connsiteY43" fmla="*/ 285408 h 605120"/>
                <a:gd name="connsiteX44" fmla="*/ 164914 w 714115"/>
                <a:gd name="connsiteY44" fmla="*/ 300202 h 605120"/>
                <a:gd name="connsiteX45" fmla="*/ 191196 w 714115"/>
                <a:gd name="connsiteY45" fmla="*/ 300202 h 605120"/>
                <a:gd name="connsiteX46" fmla="*/ 200166 w 714115"/>
                <a:gd name="connsiteY46" fmla="*/ 296774 h 605120"/>
                <a:gd name="connsiteX47" fmla="*/ 210907 w 714115"/>
                <a:gd name="connsiteY47" fmla="*/ 287323 h 605120"/>
                <a:gd name="connsiteX48" fmla="*/ 221649 w 714115"/>
                <a:gd name="connsiteY48" fmla="*/ 296774 h 605120"/>
                <a:gd name="connsiteX49" fmla="*/ 230619 w 714115"/>
                <a:gd name="connsiteY49" fmla="*/ 300202 h 605120"/>
                <a:gd name="connsiteX50" fmla="*/ 252893 w 714115"/>
                <a:gd name="connsiteY50" fmla="*/ 300202 h 605120"/>
                <a:gd name="connsiteX51" fmla="*/ 288113 w 714115"/>
                <a:gd name="connsiteY51" fmla="*/ 331417 h 605120"/>
                <a:gd name="connsiteX52" fmla="*/ 301979 w 714115"/>
                <a:gd name="connsiteY52" fmla="*/ 333963 h 605120"/>
                <a:gd name="connsiteX53" fmla="*/ 310944 w 714115"/>
                <a:gd name="connsiteY53" fmla="*/ 322508 h 605120"/>
                <a:gd name="connsiteX54" fmla="*/ 322156 w 714115"/>
                <a:gd name="connsiteY54" fmla="*/ 251158 h 605120"/>
                <a:gd name="connsiteX55" fmla="*/ 337218 w 714115"/>
                <a:gd name="connsiteY55" fmla="*/ 347675 h 605120"/>
                <a:gd name="connsiteX56" fmla="*/ 349145 w 714115"/>
                <a:gd name="connsiteY56" fmla="*/ 359925 h 605120"/>
                <a:gd name="connsiteX57" fmla="*/ 351051 w 714115"/>
                <a:gd name="connsiteY57" fmla="*/ 360062 h 605120"/>
                <a:gd name="connsiteX58" fmla="*/ 363749 w 714115"/>
                <a:gd name="connsiteY58" fmla="*/ 351508 h 605120"/>
                <a:gd name="connsiteX59" fmla="*/ 386343 w 714115"/>
                <a:gd name="connsiteY59" fmla="*/ 300203 h 605120"/>
                <a:gd name="connsiteX60" fmla="*/ 417558 w 714115"/>
                <a:gd name="connsiteY60" fmla="*/ 300203 h 605120"/>
                <a:gd name="connsiteX61" fmla="*/ 427089 w 714115"/>
                <a:gd name="connsiteY61" fmla="*/ 296253 h 605120"/>
                <a:gd name="connsiteX62" fmla="*/ 447390 w 714115"/>
                <a:gd name="connsiteY62" fmla="*/ 276362 h 605120"/>
                <a:gd name="connsiteX63" fmla="*/ 464766 w 714115"/>
                <a:gd name="connsiteY63" fmla="*/ 295616 h 605120"/>
                <a:gd name="connsiteX64" fmla="*/ 474911 w 714115"/>
                <a:gd name="connsiteY64" fmla="*/ 300205 h 605120"/>
                <a:gd name="connsiteX65" fmla="*/ 584053 w 714115"/>
                <a:gd name="connsiteY65" fmla="*/ 300205 h 605120"/>
                <a:gd name="connsiteX66" fmla="*/ 561748 w 714115"/>
                <a:gd name="connsiteY66" fmla="*/ 329359 h 605120"/>
                <a:gd name="connsiteX67" fmla="*/ 561668 w 714115"/>
                <a:gd name="connsiteY67" fmla="*/ 329442 h 605120"/>
                <a:gd name="connsiteX68" fmla="*/ 472510 w 714115"/>
                <a:gd name="connsiteY68" fmla="*/ 423574 h 605120"/>
                <a:gd name="connsiteX69" fmla="*/ 335147 w 714115"/>
                <a:gd name="connsiteY69" fmla="*/ 568599 h 605120"/>
                <a:gd name="connsiteX70" fmla="*/ 303300 w 714115"/>
                <a:gd name="connsiteY70" fmla="*/ 568592 h 605120"/>
                <a:gd name="connsiteX71" fmla="*/ 215073 w 714115"/>
                <a:gd name="connsiteY71" fmla="*/ 475442 h 605120"/>
                <a:gd name="connsiteX72" fmla="*/ 195256 w 714115"/>
                <a:gd name="connsiteY72" fmla="*/ 475442 h 605120"/>
                <a:gd name="connsiteX73" fmla="*/ 195256 w 714115"/>
                <a:gd name="connsiteY73" fmla="*/ 496364 h 605120"/>
                <a:gd name="connsiteX74" fmla="*/ 283485 w 714115"/>
                <a:gd name="connsiteY74" fmla="*/ 589514 h 605120"/>
                <a:gd name="connsiteX75" fmla="*/ 319230 w 714115"/>
                <a:gd name="connsiteY75" fmla="*/ 605121 h 605120"/>
                <a:gd name="connsiteX76" fmla="*/ 354963 w 714115"/>
                <a:gd name="connsiteY76" fmla="*/ 589522 h 605120"/>
                <a:gd name="connsiteX77" fmla="*/ 492326 w 714115"/>
                <a:gd name="connsiteY77" fmla="*/ 444496 h 605120"/>
                <a:gd name="connsiteX78" fmla="*/ 581430 w 714115"/>
                <a:gd name="connsiteY78" fmla="*/ 350420 h 605120"/>
                <a:gd name="connsiteX79" fmla="*/ 581521 w 714115"/>
                <a:gd name="connsiteY79" fmla="*/ 350326 h 605120"/>
                <a:gd name="connsiteX80" fmla="*/ 616467 w 714115"/>
                <a:gd name="connsiteY80" fmla="*/ 300206 h 605120"/>
                <a:gd name="connsiteX81" fmla="*/ 700104 w 714115"/>
                <a:gd name="connsiteY81" fmla="*/ 300206 h 605120"/>
                <a:gd name="connsiteX82" fmla="*/ 714116 w 714115"/>
                <a:gd name="connsiteY82" fmla="*/ 285413 h 605120"/>
                <a:gd name="connsiteX83" fmla="*/ 700102 w 714115"/>
                <a:gd name="connsiteY83" fmla="*/ 270618 h 60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14115" h="605120">
                  <a:moveTo>
                    <a:pt x="700102" y="270618"/>
                  </a:moveTo>
                  <a:lnTo>
                    <a:pt x="628410" y="270618"/>
                  </a:lnTo>
                  <a:cubicBezTo>
                    <a:pt x="635010" y="249815"/>
                    <a:pt x="638450" y="227793"/>
                    <a:pt x="638450" y="205213"/>
                  </a:cubicBezTo>
                  <a:cubicBezTo>
                    <a:pt x="638450" y="150398"/>
                    <a:pt x="618232" y="98863"/>
                    <a:pt x="581520" y="60102"/>
                  </a:cubicBezTo>
                  <a:cubicBezTo>
                    <a:pt x="545305" y="21867"/>
                    <a:pt x="497161" y="527"/>
                    <a:pt x="445956" y="9"/>
                  </a:cubicBezTo>
                  <a:cubicBezTo>
                    <a:pt x="399214" y="-426"/>
                    <a:pt x="354680" y="16459"/>
                    <a:pt x="319226" y="47921"/>
                  </a:cubicBezTo>
                  <a:cubicBezTo>
                    <a:pt x="284253" y="16886"/>
                    <a:pt x="240465" y="0"/>
                    <a:pt x="194400" y="0"/>
                  </a:cubicBezTo>
                  <a:cubicBezTo>
                    <a:pt x="193767" y="0"/>
                    <a:pt x="193129" y="3"/>
                    <a:pt x="192496" y="9"/>
                  </a:cubicBezTo>
                  <a:cubicBezTo>
                    <a:pt x="141291" y="527"/>
                    <a:pt x="93147" y="21867"/>
                    <a:pt x="56932" y="60102"/>
                  </a:cubicBezTo>
                  <a:cubicBezTo>
                    <a:pt x="20219" y="98865"/>
                    <a:pt x="0" y="150400"/>
                    <a:pt x="0" y="205213"/>
                  </a:cubicBezTo>
                  <a:cubicBezTo>
                    <a:pt x="0" y="260029"/>
                    <a:pt x="20219" y="311564"/>
                    <a:pt x="56931" y="350324"/>
                  </a:cubicBezTo>
                  <a:lnTo>
                    <a:pt x="106085" y="402220"/>
                  </a:lnTo>
                  <a:cubicBezTo>
                    <a:pt x="111556" y="407995"/>
                    <a:pt x="120429" y="407995"/>
                    <a:pt x="125902" y="402220"/>
                  </a:cubicBezTo>
                  <a:cubicBezTo>
                    <a:pt x="131373" y="396443"/>
                    <a:pt x="131373" y="387076"/>
                    <a:pt x="125902" y="381298"/>
                  </a:cubicBezTo>
                  <a:lnTo>
                    <a:pt x="76747" y="329402"/>
                  </a:lnTo>
                  <a:cubicBezTo>
                    <a:pt x="45328" y="296231"/>
                    <a:pt x="28023" y="252127"/>
                    <a:pt x="28023" y="205213"/>
                  </a:cubicBezTo>
                  <a:cubicBezTo>
                    <a:pt x="28023" y="158301"/>
                    <a:pt x="45328" y="114196"/>
                    <a:pt x="76747" y="81024"/>
                  </a:cubicBezTo>
                  <a:cubicBezTo>
                    <a:pt x="107740" y="48303"/>
                    <a:pt x="148942" y="30038"/>
                    <a:pt x="192764" y="29595"/>
                  </a:cubicBezTo>
                  <a:cubicBezTo>
                    <a:pt x="236542" y="29103"/>
                    <a:pt x="277990" y="46511"/>
                    <a:pt x="309523" y="78469"/>
                  </a:cubicBezTo>
                  <a:cubicBezTo>
                    <a:pt x="314945" y="83965"/>
                    <a:pt x="323506" y="83965"/>
                    <a:pt x="328930" y="78469"/>
                  </a:cubicBezTo>
                  <a:cubicBezTo>
                    <a:pt x="360462" y="46510"/>
                    <a:pt x="401930" y="29128"/>
                    <a:pt x="445689" y="29595"/>
                  </a:cubicBezTo>
                  <a:cubicBezTo>
                    <a:pt x="489511" y="30038"/>
                    <a:pt x="530713" y="48303"/>
                    <a:pt x="561706" y="81024"/>
                  </a:cubicBezTo>
                  <a:cubicBezTo>
                    <a:pt x="593125" y="114196"/>
                    <a:pt x="610430" y="158301"/>
                    <a:pt x="610430" y="205213"/>
                  </a:cubicBezTo>
                  <a:cubicBezTo>
                    <a:pt x="610430" y="227989"/>
                    <a:pt x="606340" y="250097"/>
                    <a:pt x="598549" y="270618"/>
                  </a:cubicBezTo>
                  <a:lnTo>
                    <a:pt x="480915" y="270618"/>
                  </a:lnTo>
                  <a:lnTo>
                    <a:pt x="458141" y="245384"/>
                  </a:lnTo>
                  <a:cubicBezTo>
                    <a:pt x="452854" y="239526"/>
                    <a:pt x="444086" y="239240"/>
                    <a:pt x="438466" y="244745"/>
                  </a:cubicBezTo>
                  <a:lnTo>
                    <a:pt x="412060" y="270617"/>
                  </a:lnTo>
                  <a:lnTo>
                    <a:pt x="377408" y="270617"/>
                  </a:lnTo>
                  <a:cubicBezTo>
                    <a:pt x="371957" y="270617"/>
                    <a:pt x="367001" y="273954"/>
                    <a:pt x="364702" y="279173"/>
                  </a:cubicBezTo>
                  <a:lnTo>
                    <a:pt x="357487" y="295555"/>
                  </a:lnTo>
                  <a:lnTo>
                    <a:pt x="336030" y="158066"/>
                  </a:lnTo>
                  <a:cubicBezTo>
                    <a:pt x="334915" y="150923"/>
                    <a:pt x="329069" y="145682"/>
                    <a:pt x="322212" y="145678"/>
                  </a:cubicBezTo>
                  <a:cubicBezTo>
                    <a:pt x="322209" y="145678"/>
                    <a:pt x="322208" y="145678"/>
                    <a:pt x="322205" y="145678"/>
                  </a:cubicBezTo>
                  <a:cubicBezTo>
                    <a:pt x="315352" y="145678"/>
                    <a:pt x="309505" y="150912"/>
                    <a:pt x="308382" y="158049"/>
                  </a:cubicBezTo>
                  <a:lnTo>
                    <a:pt x="287320" y="292083"/>
                  </a:lnTo>
                  <a:lnTo>
                    <a:pt x="267004" y="274078"/>
                  </a:lnTo>
                  <a:cubicBezTo>
                    <a:pt x="264481" y="271842"/>
                    <a:pt x="261291" y="270615"/>
                    <a:pt x="257995" y="270615"/>
                  </a:cubicBezTo>
                  <a:lnTo>
                    <a:pt x="235691" y="270615"/>
                  </a:lnTo>
                  <a:lnTo>
                    <a:pt x="219878" y="256702"/>
                  </a:lnTo>
                  <a:cubicBezTo>
                    <a:pt x="214682" y="252133"/>
                    <a:pt x="207134" y="252130"/>
                    <a:pt x="201937" y="256702"/>
                  </a:cubicBezTo>
                  <a:lnTo>
                    <a:pt x="186124" y="270615"/>
                  </a:lnTo>
                  <a:lnTo>
                    <a:pt x="164914" y="270615"/>
                  </a:lnTo>
                  <a:cubicBezTo>
                    <a:pt x="157176" y="270615"/>
                    <a:pt x="150903" y="277240"/>
                    <a:pt x="150903" y="285408"/>
                  </a:cubicBezTo>
                  <a:cubicBezTo>
                    <a:pt x="150903" y="293577"/>
                    <a:pt x="157176" y="300202"/>
                    <a:pt x="164914" y="300202"/>
                  </a:cubicBezTo>
                  <a:lnTo>
                    <a:pt x="191196" y="300202"/>
                  </a:lnTo>
                  <a:cubicBezTo>
                    <a:pt x="194473" y="300202"/>
                    <a:pt x="197647" y="298989"/>
                    <a:pt x="200166" y="296774"/>
                  </a:cubicBezTo>
                  <a:lnTo>
                    <a:pt x="210907" y="287323"/>
                  </a:lnTo>
                  <a:lnTo>
                    <a:pt x="221649" y="296774"/>
                  </a:lnTo>
                  <a:cubicBezTo>
                    <a:pt x="224167" y="298989"/>
                    <a:pt x="227340" y="300202"/>
                    <a:pt x="230619" y="300202"/>
                  </a:cubicBezTo>
                  <a:lnTo>
                    <a:pt x="252893" y="300202"/>
                  </a:lnTo>
                  <a:lnTo>
                    <a:pt x="288113" y="331417"/>
                  </a:lnTo>
                  <a:cubicBezTo>
                    <a:pt x="291966" y="334834"/>
                    <a:pt x="297258" y="335806"/>
                    <a:pt x="301979" y="333963"/>
                  </a:cubicBezTo>
                  <a:cubicBezTo>
                    <a:pt x="306698" y="332121"/>
                    <a:pt x="310121" y="327750"/>
                    <a:pt x="310944" y="322508"/>
                  </a:cubicBezTo>
                  <a:lnTo>
                    <a:pt x="322156" y="251158"/>
                  </a:lnTo>
                  <a:lnTo>
                    <a:pt x="337218" y="347675"/>
                  </a:lnTo>
                  <a:cubicBezTo>
                    <a:pt x="338217" y="354079"/>
                    <a:pt x="343054" y="359048"/>
                    <a:pt x="349145" y="359925"/>
                  </a:cubicBezTo>
                  <a:cubicBezTo>
                    <a:pt x="349784" y="360017"/>
                    <a:pt x="350419" y="360062"/>
                    <a:pt x="351051" y="360062"/>
                  </a:cubicBezTo>
                  <a:cubicBezTo>
                    <a:pt x="356439" y="360062"/>
                    <a:pt x="361429" y="356774"/>
                    <a:pt x="363749" y="351508"/>
                  </a:cubicBezTo>
                  <a:lnTo>
                    <a:pt x="386343" y="300203"/>
                  </a:lnTo>
                  <a:lnTo>
                    <a:pt x="417558" y="300203"/>
                  </a:lnTo>
                  <a:cubicBezTo>
                    <a:pt x="421093" y="300203"/>
                    <a:pt x="424498" y="298792"/>
                    <a:pt x="427089" y="296253"/>
                  </a:cubicBezTo>
                  <a:lnTo>
                    <a:pt x="447390" y="276362"/>
                  </a:lnTo>
                  <a:lnTo>
                    <a:pt x="464766" y="295616"/>
                  </a:lnTo>
                  <a:cubicBezTo>
                    <a:pt x="467412" y="298545"/>
                    <a:pt x="471077" y="300205"/>
                    <a:pt x="474911" y="300205"/>
                  </a:cubicBezTo>
                  <a:lnTo>
                    <a:pt x="584053" y="300205"/>
                  </a:lnTo>
                  <a:cubicBezTo>
                    <a:pt x="577689" y="310613"/>
                    <a:pt x="570239" y="320389"/>
                    <a:pt x="561748" y="329359"/>
                  </a:cubicBezTo>
                  <a:cubicBezTo>
                    <a:pt x="561721" y="329387"/>
                    <a:pt x="561695" y="329414"/>
                    <a:pt x="561668" y="329442"/>
                  </a:cubicBezTo>
                  <a:cubicBezTo>
                    <a:pt x="561312" y="329819"/>
                    <a:pt x="520894" y="372492"/>
                    <a:pt x="472510" y="423574"/>
                  </a:cubicBezTo>
                  <a:lnTo>
                    <a:pt x="335147" y="568599"/>
                  </a:lnTo>
                  <a:cubicBezTo>
                    <a:pt x="326369" y="577869"/>
                    <a:pt x="312083" y="577866"/>
                    <a:pt x="303300" y="568592"/>
                  </a:cubicBezTo>
                  <a:lnTo>
                    <a:pt x="215073" y="475442"/>
                  </a:lnTo>
                  <a:cubicBezTo>
                    <a:pt x="209602" y="469667"/>
                    <a:pt x="200729" y="469667"/>
                    <a:pt x="195256" y="475442"/>
                  </a:cubicBezTo>
                  <a:cubicBezTo>
                    <a:pt x="189785" y="481219"/>
                    <a:pt x="189785" y="490586"/>
                    <a:pt x="195256" y="496364"/>
                  </a:cubicBezTo>
                  <a:lnTo>
                    <a:pt x="283485" y="589514"/>
                  </a:lnTo>
                  <a:cubicBezTo>
                    <a:pt x="293341" y="599918"/>
                    <a:pt x="306285" y="605121"/>
                    <a:pt x="319230" y="605121"/>
                  </a:cubicBezTo>
                  <a:cubicBezTo>
                    <a:pt x="332171" y="605121"/>
                    <a:pt x="345111" y="599921"/>
                    <a:pt x="354963" y="589522"/>
                  </a:cubicBezTo>
                  <a:lnTo>
                    <a:pt x="492326" y="444496"/>
                  </a:lnTo>
                  <a:cubicBezTo>
                    <a:pt x="571835" y="360552"/>
                    <a:pt x="580453" y="351453"/>
                    <a:pt x="581430" y="350420"/>
                  </a:cubicBezTo>
                  <a:cubicBezTo>
                    <a:pt x="581461" y="350389"/>
                    <a:pt x="581492" y="350357"/>
                    <a:pt x="581521" y="350326"/>
                  </a:cubicBezTo>
                  <a:cubicBezTo>
                    <a:pt x="595709" y="335347"/>
                    <a:pt x="607422" y="318454"/>
                    <a:pt x="616467" y="300206"/>
                  </a:cubicBezTo>
                  <a:lnTo>
                    <a:pt x="700104" y="300206"/>
                  </a:lnTo>
                  <a:cubicBezTo>
                    <a:pt x="707843" y="300206"/>
                    <a:pt x="714116" y="293582"/>
                    <a:pt x="714116" y="285413"/>
                  </a:cubicBezTo>
                  <a:cubicBezTo>
                    <a:pt x="714116" y="277244"/>
                    <a:pt x="707840" y="270618"/>
                    <a:pt x="700102" y="270618"/>
                  </a:cubicBezTo>
                  <a:close/>
                </a:path>
              </a:pathLst>
            </a:custGeom>
            <a:solidFill>
              <a:schemeClr val="bg1"/>
            </a:solidFill>
            <a:ln w="1401"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EB44590D-A8AA-AF8D-4275-1055B6FF30EA}"/>
                </a:ext>
              </a:extLst>
            </p:cNvPr>
            <p:cNvSpPr/>
            <p:nvPr/>
          </p:nvSpPr>
          <p:spPr>
            <a:xfrm>
              <a:off x="24247544" y="3272855"/>
              <a:ext cx="28023" cy="29586"/>
            </a:xfrm>
            <a:custGeom>
              <a:avLst/>
              <a:gdLst>
                <a:gd name="connsiteX0" fmla="*/ 28023 w 28023"/>
                <a:gd name="connsiteY0" fmla="*/ 14793 h 29586"/>
                <a:gd name="connsiteX1" fmla="*/ 14012 w 28023"/>
                <a:gd name="connsiteY1" fmla="*/ 29586 h 29586"/>
                <a:gd name="connsiteX2" fmla="*/ 0 w 28023"/>
                <a:gd name="connsiteY2" fmla="*/ 14793 h 29586"/>
                <a:gd name="connsiteX3" fmla="*/ 14012 w 28023"/>
                <a:gd name="connsiteY3" fmla="*/ 0 h 29586"/>
                <a:gd name="connsiteX4" fmla="*/ 28023 w 28023"/>
                <a:gd name="connsiteY4" fmla="*/ 14793 h 2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 h="29586">
                  <a:moveTo>
                    <a:pt x="28023" y="14793"/>
                  </a:moveTo>
                  <a:cubicBezTo>
                    <a:pt x="28023" y="22963"/>
                    <a:pt x="21750" y="29586"/>
                    <a:pt x="14012" y="29586"/>
                  </a:cubicBezTo>
                  <a:cubicBezTo>
                    <a:pt x="6273" y="29586"/>
                    <a:pt x="0" y="22963"/>
                    <a:pt x="0" y="14793"/>
                  </a:cubicBezTo>
                  <a:cubicBezTo>
                    <a:pt x="0" y="6623"/>
                    <a:pt x="6273" y="0"/>
                    <a:pt x="14012" y="0"/>
                  </a:cubicBezTo>
                  <a:cubicBezTo>
                    <a:pt x="21750" y="0"/>
                    <a:pt x="28023" y="6623"/>
                    <a:pt x="28023" y="14793"/>
                  </a:cubicBezTo>
                  <a:close/>
                </a:path>
              </a:pathLst>
            </a:custGeom>
            <a:solidFill>
              <a:schemeClr val="bg1"/>
            </a:solidFill>
            <a:ln w="1401" cap="flat">
              <a:noFill/>
              <a:prstDash val="solid"/>
              <a:miter/>
            </a:ln>
          </p:spPr>
          <p:txBody>
            <a:bodyPr rtlCol="0" anchor="ctr"/>
            <a:lstStyle/>
            <a:p>
              <a:endParaRPr lang="en-US" dirty="0"/>
            </a:p>
          </p:txBody>
        </p:sp>
        <p:grpSp>
          <p:nvGrpSpPr>
            <p:cNvPr id="29" name="Group 28">
              <a:extLst>
                <a:ext uri="{FF2B5EF4-FFF2-40B4-BE49-F238E27FC236}">
                  <a16:creationId xmlns:a16="http://schemas.microsoft.com/office/drawing/2014/main" id="{7B8296C3-9F52-1F5F-40CC-A217B82549A2}"/>
                </a:ext>
              </a:extLst>
            </p:cNvPr>
            <p:cNvGrpSpPr/>
            <p:nvPr/>
          </p:nvGrpSpPr>
          <p:grpSpPr>
            <a:xfrm>
              <a:off x="8160240" y="2919819"/>
              <a:ext cx="475084" cy="396818"/>
              <a:chOff x="3066241" y="2824634"/>
              <a:chExt cx="473093" cy="395156"/>
            </a:xfrm>
          </p:grpSpPr>
          <p:sp>
            <p:nvSpPr>
              <p:cNvPr id="30" name="Isosceles Triangle 29">
                <a:extLst>
                  <a:ext uri="{FF2B5EF4-FFF2-40B4-BE49-F238E27FC236}">
                    <a16:creationId xmlns:a16="http://schemas.microsoft.com/office/drawing/2014/main" id="{16847ACD-336C-0BD5-325E-E32D626BD7E6}"/>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1" name="Isosceles Triangle 30">
                <a:extLst>
                  <a:ext uri="{FF2B5EF4-FFF2-40B4-BE49-F238E27FC236}">
                    <a16:creationId xmlns:a16="http://schemas.microsoft.com/office/drawing/2014/main" id="{84ED66AE-CE6F-C711-1CD3-4956BB291ADB}"/>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32" name="Group 31">
              <a:extLst>
                <a:ext uri="{FF2B5EF4-FFF2-40B4-BE49-F238E27FC236}">
                  <a16:creationId xmlns:a16="http://schemas.microsoft.com/office/drawing/2014/main" id="{E85DAD85-C0B0-1FD8-7227-066548C8C522}"/>
                </a:ext>
              </a:extLst>
            </p:cNvPr>
            <p:cNvGrpSpPr/>
            <p:nvPr/>
          </p:nvGrpSpPr>
          <p:grpSpPr>
            <a:xfrm>
              <a:off x="9272391" y="2919819"/>
              <a:ext cx="475084" cy="396818"/>
              <a:chOff x="3066241" y="2824634"/>
              <a:chExt cx="473093" cy="395156"/>
            </a:xfrm>
          </p:grpSpPr>
          <p:sp>
            <p:nvSpPr>
              <p:cNvPr id="33" name="Isosceles Triangle 32">
                <a:extLst>
                  <a:ext uri="{FF2B5EF4-FFF2-40B4-BE49-F238E27FC236}">
                    <a16:creationId xmlns:a16="http://schemas.microsoft.com/office/drawing/2014/main" id="{E65F77F8-9676-9BAD-30F1-CCFC0B8E28F0}"/>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6" name="Isosceles Triangle 35">
                <a:extLst>
                  <a:ext uri="{FF2B5EF4-FFF2-40B4-BE49-F238E27FC236}">
                    <a16:creationId xmlns:a16="http://schemas.microsoft.com/office/drawing/2014/main" id="{00A58E98-CE30-DE16-8EFA-8A2FF6446DB7}"/>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37" name="Group 36">
              <a:extLst>
                <a:ext uri="{FF2B5EF4-FFF2-40B4-BE49-F238E27FC236}">
                  <a16:creationId xmlns:a16="http://schemas.microsoft.com/office/drawing/2014/main" id="{6548601A-4DE1-E7D8-1E9E-8843CE84D0F4}"/>
                </a:ext>
              </a:extLst>
            </p:cNvPr>
            <p:cNvGrpSpPr/>
            <p:nvPr/>
          </p:nvGrpSpPr>
          <p:grpSpPr>
            <a:xfrm>
              <a:off x="13835852" y="2919819"/>
              <a:ext cx="475084" cy="396818"/>
              <a:chOff x="3066241" y="2824634"/>
              <a:chExt cx="473093" cy="395156"/>
            </a:xfrm>
          </p:grpSpPr>
          <p:sp>
            <p:nvSpPr>
              <p:cNvPr id="38" name="Isosceles Triangle 37">
                <a:extLst>
                  <a:ext uri="{FF2B5EF4-FFF2-40B4-BE49-F238E27FC236}">
                    <a16:creationId xmlns:a16="http://schemas.microsoft.com/office/drawing/2014/main" id="{60DFB1D6-CB03-4522-8A08-C9DE300238E4}"/>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9" name="Isosceles Triangle 38">
                <a:extLst>
                  <a:ext uri="{FF2B5EF4-FFF2-40B4-BE49-F238E27FC236}">
                    <a16:creationId xmlns:a16="http://schemas.microsoft.com/office/drawing/2014/main" id="{D6550D93-B007-9EA9-3E35-3110624BDB04}"/>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40" name="Group 39">
              <a:extLst>
                <a:ext uri="{FF2B5EF4-FFF2-40B4-BE49-F238E27FC236}">
                  <a16:creationId xmlns:a16="http://schemas.microsoft.com/office/drawing/2014/main" id="{07F3C67C-B9CA-526F-EC16-B42FBAC2C6D0}"/>
                </a:ext>
              </a:extLst>
            </p:cNvPr>
            <p:cNvGrpSpPr/>
            <p:nvPr/>
          </p:nvGrpSpPr>
          <p:grpSpPr>
            <a:xfrm>
              <a:off x="14948003" y="2919819"/>
              <a:ext cx="475084" cy="396818"/>
              <a:chOff x="3066241" y="2824634"/>
              <a:chExt cx="473093" cy="395156"/>
            </a:xfrm>
          </p:grpSpPr>
          <p:sp>
            <p:nvSpPr>
              <p:cNvPr id="41" name="Isosceles Triangle 40">
                <a:extLst>
                  <a:ext uri="{FF2B5EF4-FFF2-40B4-BE49-F238E27FC236}">
                    <a16:creationId xmlns:a16="http://schemas.microsoft.com/office/drawing/2014/main" id="{BCF82032-50FA-65FD-14DB-EE73CC2560FB}"/>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Isosceles Triangle 47">
                <a:extLst>
                  <a:ext uri="{FF2B5EF4-FFF2-40B4-BE49-F238E27FC236}">
                    <a16:creationId xmlns:a16="http://schemas.microsoft.com/office/drawing/2014/main" id="{2912B3EF-A280-7C5F-8E4E-BD6F98D61D20}"/>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53" name="Group 52">
              <a:extLst>
                <a:ext uri="{FF2B5EF4-FFF2-40B4-BE49-F238E27FC236}">
                  <a16:creationId xmlns:a16="http://schemas.microsoft.com/office/drawing/2014/main" id="{902F10FF-AC2A-4D6D-5664-204DFB0F2452}"/>
                </a:ext>
              </a:extLst>
            </p:cNvPr>
            <p:cNvGrpSpPr/>
            <p:nvPr/>
          </p:nvGrpSpPr>
          <p:grpSpPr>
            <a:xfrm>
              <a:off x="19469485" y="2919819"/>
              <a:ext cx="475084" cy="396818"/>
              <a:chOff x="3066241" y="2824634"/>
              <a:chExt cx="473093" cy="395156"/>
            </a:xfrm>
          </p:grpSpPr>
          <p:sp>
            <p:nvSpPr>
              <p:cNvPr id="54" name="Isosceles Triangle 53">
                <a:extLst>
                  <a:ext uri="{FF2B5EF4-FFF2-40B4-BE49-F238E27FC236}">
                    <a16:creationId xmlns:a16="http://schemas.microsoft.com/office/drawing/2014/main" id="{534B4DAC-3E06-416A-19EA-6022E22B2585}"/>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Isosceles Triangle 54">
                <a:extLst>
                  <a:ext uri="{FF2B5EF4-FFF2-40B4-BE49-F238E27FC236}">
                    <a16:creationId xmlns:a16="http://schemas.microsoft.com/office/drawing/2014/main" id="{C84E7917-3BDA-1240-A1C3-E69F534B9FC2}"/>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56" name="Group 55">
              <a:extLst>
                <a:ext uri="{FF2B5EF4-FFF2-40B4-BE49-F238E27FC236}">
                  <a16:creationId xmlns:a16="http://schemas.microsoft.com/office/drawing/2014/main" id="{F7D9D885-0780-0694-B1EC-58C84BC06D4B}"/>
                </a:ext>
              </a:extLst>
            </p:cNvPr>
            <p:cNvGrpSpPr/>
            <p:nvPr/>
          </p:nvGrpSpPr>
          <p:grpSpPr>
            <a:xfrm>
              <a:off x="20581636" y="2919819"/>
              <a:ext cx="475084" cy="396818"/>
              <a:chOff x="3066241" y="2824634"/>
              <a:chExt cx="473093" cy="395156"/>
            </a:xfrm>
          </p:grpSpPr>
          <p:sp>
            <p:nvSpPr>
              <p:cNvPr id="57" name="Isosceles Triangle 56">
                <a:extLst>
                  <a:ext uri="{FF2B5EF4-FFF2-40B4-BE49-F238E27FC236}">
                    <a16:creationId xmlns:a16="http://schemas.microsoft.com/office/drawing/2014/main" id="{C5987081-1177-79FB-89A4-516C35D79B90}"/>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Isosceles Triangle 57">
                <a:extLst>
                  <a:ext uri="{FF2B5EF4-FFF2-40B4-BE49-F238E27FC236}">
                    <a16:creationId xmlns:a16="http://schemas.microsoft.com/office/drawing/2014/main" id="{D2EFAE68-AA06-3C9E-A8EA-7FC9E2E56925}"/>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sp>
        <p:nvSpPr>
          <p:cNvPr id="27" name="Rectangle 26">
            <a:extLst>
              <a:ext uri="{FF2B5EF4-FFF2-40B4-BE49-F238E27FC236}">
                <a16:creationId xmlns:a16="http://schemas.microsoft.com/office/drawing/2014/main" id="{64A6E16E-52DC-AB73-2497-974A043D907D}"/>
              </a:ext>
            </a:extLst>
          </p:cNvPr>
          <p:cNvSpPr/>
          <p:nvPr/>
        </p:nvSpPr>
        <p:spPr>
          <a:xfrm rot="10800000">
            <a:off x="8165540" y="1665061"/>
            <a:ext cx="4026459" cy="3726089"/>
          </a:xfrm>
          <a:prstGeom prst="rect">
            <a:avLst/>
          </a:prstGeom>
          <a:gradFill>
            <a:gsLst>
              <a:gs pos="0">
                <a:schemeClr val="bg1"/>
              </a:gs>
              <a:gs pos="41267">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8" name="Rectangle 27">
            <a:extLst>
              <a:ext uri="{FF2B5EF4-FFF2-40B4-BE49-F238E27FC236}">
                <a16:creationId xmlns:a16="http://schemas.microsoft.com/office/drawing/2014/main" id="{5BD71899-85BA-8DF0-E8F4-C50C754C399B}"/>
              </a:ext>
            </a:extLst>
          </p:cNvPr>
          <p:cNvSpPr/>
          <p:nvPr/>
        </p:nvSpPr>
        <p:spPr>
          <a:xfrm>
            <a:off x="-1" y="1665061"/>
            <a:ext cx="4026459" cy="3726089"/>
          </a:xfrm>
          <a:prstGeom prst="rect">
            <a:avLst/>
          </a:prstGeom>
          <a:gradFill>
            <a:gsLst>
              <a:gs pos="0">
                <a:schemeClr val="bg1"/>
              </a:gs>
              <a:gs pos="41267">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1769066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630583-1AD5-13E2-A4FF-C26E7964E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D375D-D410-5CA4-B0B5-FFA07EC32CBE}"/>
              </a:ext>
            </a:extLst>
          </p:cNvPr>
          <p:cNvSpPr>
            <a:spLocks noGrp="1"/>
          </p:cNvSpPr>
          <p:nvPr>
            <p:ph type="title"/>
          </p:nvPr>
        </p:nvSpPr>
        <p:spPr/>
        <p:txBody>
          <a:bodyPr/>
          <a:lstStyle/>
          <a:p>
            <a:r>
              <a:rPr lang="en-US" dirty="0"/>
              <a:t>MASLD/MASH morbidity and mortality</a:t>
            </a:r>
            <a:endParaRPr lang="en-GB" dirty="0"/>
          </a:p>
        </p:txBody>
      </p:sp>
      <p:sp>
        <p:nvSpPr>
          <p:cNvPr id="3" name="Text Placeholder 2">
            <a:extLst>
              <a:ext uri="{FF2B5EF4-FFF2-40B4-BE49-F238E27FC236}">
                <a16:creationId xmlns:a16="http://schemas.microsoft.com/office/drawing/2014/main" id="{508832B6-77E7-DAD7-D383-AEDFB7BD27E7}"/>
              </a:ext>
            </a:extLst>
          </p:cNvPr>
          <p:cNvSpPr>
            <a:spLocks noGrp="1"/>
          </p:cNvSpPr>
          <p:nvPr>
            <p:ph type="body" sz="quarter" idx="13"/>
          </p:nvPr>
        </p:nvSpPr>
        <p:spPr>
          <a:xfrm>
            <a:off x="536240" y="6076800"/>
            <a:ext cx="10896000" cy="324000"/>
          </a:xfrm>
        </p:spPr>
        <p:txBody>
          <a:bodyPr/>
          <a:lstStyle/>
          <a:p>
            <a:pPr>
              <a:spcAft>
                <a:spcPts val="0"/>
              </a:spcAft>
            </a:pPr>
            <a:r>
              <a:rPr lang="en-GB" dirty="0"/>
              <a:t>*Variceal hemorrhage, ascites, or encephalopathy; </a:t>
            </a:r>
            <a:r>
              <a:rPr lang="en-GB" baseline="30000" dirty="0">
                <a:solidFill>
                  <a:schemeClr val="tx1"/>
                </a:solidFill>
              </a:rPr>
              <a:t>†</a:t>
            </a:r>
            <a:r>
              <a:rPr lang="en-GB" dirty="0"/>
              <a:t>Prospective multicenter, non-interventional registry study which included 1773 adults with MASLD followed up for 4 years;</a:t>
            </a:r>
            <a:r>
              <a:rPr lang="en-GB" baseline="30000" dirty="0"/>
              <a:t>2</a:t>
            </a:r>
            <a:r>
              <a:rPr lang="en-GB" dirty="0"/>
              <a:t> </a:t>
            </a:r>
            <a:r>
              <a:rPr lang="en-GB" baseline="30000" dirty="0">
                <a:cs typeface="Arial" panose="020B0604020202020204" pitchFamily="34" charset="0"/>
              </a:rPr>
              <a:t>‡</a:t>
            </a:r>
            <a:r>
              <a:rPr lang="en-GB" dirty="0">
                <a:cs typeface="Arial" panose="020B0604020202020204" pitchFamily="34" charset="0"/>
              </a:rPr>
              <a:t>M</a:t>
            </a:r>
            <a:r>
              <a:rPr lang="en-GB" dirty="0"/>
              <a:t>yocardial infarction, angina, ischaemic stroke, or coronary revascularization; </a:t>
            </a:r>
            <a:r>
              <a:rPr lang="en-GB" baseline="30000" dirty="0">
                <a:cs typeface="Arial" panose="020B0604020202020204" pitchFamily="34" charset="0"/>
              </a:rPr>
              <a:t>§</a:t>
            </a:r>
            <a:r>
              <a:rPr lang="en-GB" dirty="0"/>
              <a:t>Meta-analysis of 16 observational studies, which included a total of 34,043 adults followed up for a median of 6.9 years;</a:t>
            </a:r>
            <a:r>
              <a:rPr lang="en-GB" baseline="30000" dirty="0"/>
              <a:t>3</a:t>
            </a:r>
            <a:r>
              <a:rPr lang="en-GB" dirty="0"/>
              <a:t> </a:t>
            </a:r>
            <a:r>
              <a:rPr lang="el-GR" baseline="30000" dirty="0">
                <a:solidFill>
                  <a:srgbClr val="001965"/>
                </a:solidFill>
              </a:rPr>
              <a:t>¶</a:t>
            </a:r>
            <a:r>
              <a:rPr lang="en-GB" dirty="0"/>
              <a:t>Congestive heart failure, unstable angina, myocardial infarction, coronary revascularization, ischemic stroke, or cerebral hemorrhage; </a:t>
            </a:r>
            <a:r>
              <a:rPr lang="en-GB" baseline="30000" dirty="0">
                <a:solidFill>
                  <a:srgbClr val="001965"/>
                </a:solidFill>
              </a:rPr>
              <a:t>$</a:t>
            </a:r>
            <a:r>
              <a:rPr lang="en-GB" dirty="0">
                <a:solidFill>
                  <a:srgbClr val="001965"/>
                </a:solidFill>
              </a:rPr>
              <a:t>Meta-analysis of </a:t>
            </a:r>
            <a:r>
              <a:rPr lang="en-GB" dirty="0"/>
              <a:t>11 studies, which included a total of 8346 patients with T2D;</a:t>
            </a:r>
            <a:r>
              <a:rPr lang="en-GB" baseline="30000" dirty="0"/>
              <a:t>4</a:t>
            </a:r>
            <a:r>
              <a:rPr lang="en-GB" dirty="0">
                <a:solidFill>
                  <a:srgbClr val="001965"/>
                </a:solidFill>
              </a:rPr>
              <a:t> </a:t>
            </a:r>
            <a:r>
              <a:rPr lang="en-GB" baseline="30000" dirty="0">
                <a:solidFill>
                  <a:srgbClr val="001965"/>
                </a:solidFill>
              </a:rPr>
              <a:t>#</a:t>
            </a:r>
            <a:r>
              <a:rPr lang="en-GB" dirty="0">
                <a:solidFill>
                  <a:srgbClr val="001965"/>
                </a:solidFill>
              </a:rPr>
              <a:t>Retrospective analysis of claims data from </a:t>
            </a:r>
            <a:r>
              <a:rPr lang="en-GB" dirty="0"/>
              <a:t>MarketScan Research Databases;</a:t>
            </a:r>
            <a:r>
              <a:rPr lang="en-GB" baseline="30000" dirty="0"/>
              <a:t>5</a:t>
            </a:r>
            <a:r>
              <a:rPr lang="en-GB" dirty="0">
                <a:solidFill>
                  <a:srgbClr val="001965"/>
                </a:solidFill>
              </a:rPr>
              <a:t> </a:t>
            </a:r>
            <a:r>
              <a:rPr lang="en-GB" baseline="30000" dirty="0">
                <a:solidFill>
                  <a:srgbClr val="001965"/>
                </a:solidFill>
              </a:rPr>
              <a:t>¥</a:t>
            </a:r>
            <a:r>
              <a:rPr lang="en-GB" dirty="0">
                <a:solidFill>
                  <a:srgbClr val="001965"/>
                </a:solidFill>
              </a:rPr>
              <a:t>Meta-analysis of 10 studies, which included a total of 183,302 adults in middle age, 24.5% of whom had MASLD, followed up a median of 5.8 years; </a:t>
            </a:r>
            <a:r>
              <a:rPr lang="en-GB" baseline="30000" dirty="0">
                <a:solidFill>
                  <a:srgbClr val="001965"/>
                </a:solidFill>
              </a:rPr>
              <a:t>¢</a:t>
            </a:r>
            <a:r>
              <a:rPr lang="en-GB" dirty="0">
                <a:solidFill>
                  <a:srgbClr val="001965"/>
                </a:solidFill>
              </a:rPr>
              <a:t>Nationwide cohort study in Sweden of 10,568 patients with MASLD followed up for a median of 14.2 years.</a:t>
            </a:r>
            <a:br>
              <a:rPr lang="en-GB" dirty="0"/>
            </a:br>
            <a:r>
              <a:rPr lang="en-GB" dirty="0"/>
              <a:t>CVD, cardiovascular disease; GI, gastrointestinal; </a:t>
            </a:r>
            <a:r>
              <a:rPr lang="en-US" dirty="0"/>
              <a:t>HCC, hepatocellular carcinoma; MASH, metabolic dysfunction</a:t>
            </a:r>
            <a:r>
              <a:rPr lang="en-GB" dirty="0">
                <a:solidFill>
                  <a:schemeClr val="tx1"/>
                </a:solidFill>
              </a:rPr>
              <a:t>–</a:t>
            </a:r>
            <a:r>
              <a:rPr lang="en-US" dirty="0"/>
              <a:t>associated steatohepatitis; MASLD; metabolic dysfunction</a:t>
            </a:r>
            <a:r>
              <a:rPr lang="en-GB" dirty="0">
                <a:solidFill>
                  <a:schemeClr val="tx1"/>
                </a:solidFill>
              </a:rPr>
              <a:t>–</a:t>
            </a:r>
            <a:r>
              <a:rPr lang="en-US" dirty="0"/>
              <a:t>associated steatotic liver disease; T2D, type 2 diabetes. </a:t>
            </a:r>
          </a:p>
          <a:p>
            <a:pPr>
              <a:spcAft>
                <a:spcPts val="0"/>
              </a:spcAft>
            </a:pPr>
            <a:r>
              <a:rPr lang="en-US" dirty="0"/>
              <a:t>1. Lekakis V, Papatheodoridis GV. </a:t>
            </a:r>
            <a:r>
              <a:rPr lang="sv-SE" dirty="0"/>
              <a:t>Eur J Intern Med 2024;122:3</a:t>
            </a:r>
            <a:r>
              <a:rPr lang="en-US" dirty="0"/>
              <a:t>–</a:t>
            </a:r>
            <a:r>
              <a:rPr lang="sv-SE" dirty="0"/>
              <a:t>10;</a:t>
            </a:r>
            <a:r>
              <a:rPr lang="en-US" dirty="0"/>
              <a:t> 2. </a:t>
            </a:r>
            <a:r>
              <a:rPr lang="en-GB" dirty="0">
                <a:solidFill>
                  <a:schemeClr val="tx1"/>
                </a:solidFill>
              </a:rPr>
              <a:t>Sanyal AJ et al. </a:t>
            </a:r>
            <a:r>
              <a:rPr lang="sv-SE" dirty="0"/>
              <a:t>N Engl J Med 2021;385:1559</a:t>
            </a:r>
            <a:r>
              <a:rPr lang="en-US" dirty="0"/>
              <a:t>–</a:t>
            </a:r>
            <a:r>
              <a:rPr lang="sv-SE" dirty="0"/>
              <a:t>1569; </a:t>
            </a:r>
            <a:r>
              <a:rPr lang="en-GB" dirty="0">
                <a:solidFill>
                  <a:schemeClr val="tx1"/>
                </a:solidFill>
              </a:rPr>
              <a:t>3. Targer GJ et al. Hepatol 2016;65:589</a:t>
            </a:r>
            <a:r>
              <a:rPr lang="en-US" dirty="0"/>
              <a:t>–</a:t>
            </a:r>
            <a:r>
              <a:rPr lang="en-GB" dirty="0">
                <a:solidFill>
                  <a:schemeClr val="tx1"/>
                </a:solidFill>
              </a:rPr>
              <a:t>600; 4. Zhou Y-Y et al. </a:t>
            </a:r>
            <a:r>
              <a:rPr lang="sv-SE" dirty="0">
                <a:solidFill>
                  <a:schemeClr val="tx1"/>
                </a:solidFill>
              </a:rPr>
              <a:t>Eur J Gastroenterol Hepatol 2018;</a:t>
            </a:r>
            <a:r>
              <a:rPr lang="en-GB" dirty="0"/>
              <a:t>30:631–636; </a:t>
            </a:r>
            <a:br>
              <a:rPr lang="en-GB" dirty="0"/>
            </a:br>
            <a:r>
              <a:rPr lang="en-US" dirty="0"/>
              <a:t>5. </a:t>
            </a:r>
            <a:r>
              <a:rPr lang="en-GB" dirty="0">
                <a:solidFill>
                  <a:schemeClr val="tx1"/>
                </a:solidFill>
              </a:rPr>
              <a:t>Sanyal AJ et al. Curr Med Res Opin 2010;26:2183–2191; 6. </a:t>
            </a:r>
            <a:r>
              <a:rPr lang="de-DE" dirty="0">
                <a:solidFill>
                  <a:schemeClr val="tx1"/>
                </a:solidFill>
              </a:rPr>
              <a:t>Mantovani A et al Gut 2022;71:778</a:t>
            </a:r>
            <a:r>
              <a:rPr lang="en-US" dirty="0"/>
              <a:t>–</a:t>
            </a:r>
            <a:r>
              <a:rPr lang="de-DE" dirty="0">
                <a:solidFill>
                  <a:schemeClr val="tx1"/>
                </a:solidFill>
              </a:rPr>
              <a:t>788; 7. </a:t>
            </a:r>
            <a:r>
              <a:rPr lang="en-GB" dirty="0">
                <a:solidFill>
                  <a:schemeClr val="tx1"/>
                </a:solidFill>
                <a:latin typeface="Arial" panose="020B0604020202020204" pitchFamily="34" charset="0"/>
              </a:rPr>
              <a:t>Simon TG et al. Gut 2021;70:1375–1382.</a:t>
            </a:r>
          </a:p>
        </p:txBody>
      </p:sp>
      <p:grpSp>
        <p:nvGrpSpPr>
          <p:cNvPr id="61" name="Group 60">
            <a:extLst>
              <a:ext uri="{FF2B5EF4-FFF2-40B4-BE49-F238E27FC236}">
                <a16:creationId xmlns:a16="http://schemas.microsoft.com/office/drawing/2014/main" id="{254F2B7C-489A-9D40-B37B-2469AEBAE6C8}"/>
              </a:ext>
            </a:extLst>
          </p:cNvPr>
          <p:cNvGrpSpPr/>
          <p:nvPr/>
        </p:nvGrpSpPr>
        <p:grpSpPr>
          <a:xfrm>
            <a:off x="-12987722" y="1707616"/>
            <a:ext cx="21153262" cy="3636942"/>
            <a:chOff x="3941652" y="1707616"/>
            <a:chExt cx="21153262" cy="3636942"/>
          </a:xfrm>
        </p:grpSpPr>
        <p:sp>
          <p:nvSpPr>
            <p:cNvPr id="34" name="Rectangle: Rounded Corners 33">
              <a:extLst>
                <a:ext uri="{FF2B5EF4-FFF2-40B4-BE49-F238E27FC236}">
                  <a16:creationId xmlns:a16="http://schemas.microsoft.com/office/drawing/2014/main" id="{454BB53B-B0D2-B09C-A322-AC4504182A73}"/>
                </a:ext>
              </a:extLst>
            </p:cNvPr>
            <p:cNvSpPr/>
            <p:nvPr/>
          </p:nvSpPr>
          <p:spPr>
            <a:xfrm>
              <a:off x="10015299" y="2774843"/>
              <a:ext cx="3600000" cy="72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Cardiovascular </a:t>
              </a:r>
              <a:b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complications </a:t>
              </a:r>
            </a:p>
          </p:txBody>
        </p:sp>
        <p:grpSp>
          <p:nvGrpSpPr>
            <p:cNvPr id="35" name="Group 34">
              <a:extLst>
                <a:ext uri="{FF2B5EF4-FFF2-40B4-BE49-F238E27FC236}">
                  <a16:creationId xmlns:a16="http://schemas.microsoft.com/office/drawing/2014/main" id="{DE13A289-ADFB-40B8-A381-DB964F166DCF}"/>
                </a:ext>
              </a:extLst>
            </p:cNvPr>
            <p:cNvGrpSpPr/>
            <p:nvPr/>
          </p:nvGrpSpPr>
          <p:grpSpPr>
            <a:xfrm>
              <a:off x="12892670" y="2845331"/>
              <a:ext cx="520262" cy="567560"/>
              <a:chOff x="9686478" y="3009475"/>
              <a:chExt cx="407136" cy="532621"/>
            </a:xfrm>
            <a:solidFill>
              <a:schemeClr val="bg1"/>
            </a:solidFill>
          </p:grpSpPr>
          <p:sp>
            <p:nvSpPr>
              <p:cNvPr id="42" name="Freeform: Shape 22">
                <a:extLst>
                  <a:ext uri="{FF2B5EF4-FFF2-40B4-BE49-F238E27FC236}">
                    <a16:creationId xmlns:a16="http://schemas.microsoft.com/office/drawing/2014/main" id="{52C03DF1-566F-2125-DF3D-AFE9B9EAFA49}"/>
                  </a:ext>
                </a:extLst>
              </p:cNvPr>
              <p:cNvSpPr/>
              <p:nvPr/>
            </p:nvSpPr>
            <p:spPr>
              <a:xfrm>
                <a:off x="9686478" y="3077521"/>
                <a:ext cx="115557" cy="147061"/>
              </a:xfrm>
              <a:custGeom>
                <a:avLst/>
                <a:gdLst>
                  <a:gd name="connsiteX0" fmla="*/ 33215 w 115557"/>
                  <a:gd name="connsiteY0" fmla="*/ 119762 h 147061"/>
                  <a:gd name="connsiteX1" fmla="*/ 41650 w 115557"/>
                  <a:gd name="connsiteY1" fmla="*/ 147061 h 147061"/>
                  <a:gd name="connsiteX2" fmla="*/ 51864 w 115557"/>
                  <a:gd name="connsiteY2" fmla="*/ 136900 h 147061"/>
                  <a:gd name="connsiteX3" fmla="*/ 46225 w 115557"/>
                  <a:gd name="connsiteY3" fmla="*/ 117842 h 147061"/>
                  <a:gd name="connsiteX4" fmla="*/ 45252 w 115557"/>
                  <a:gd name="connsiteY4" fmla="*/ 114870 h 147061"/>
                  <a:gd name="connsiteX5" fmla="*/ 27946 w 115557"/>
                  <a:gd name="connsiteY5" fmla="*/ 79472 h 147061"/>
                  <a:gd name="connsiteX6" fmla="*/ 17609 w 115557"/>
                  <a:gd name="connsiteY6" fmla="*/ 63438 h 147061"/>
                  <a:gd name="connsiteX7" fmla="*/ 17168 w 115557"/>
                  <a:gd name="connsiteY7" fmla="*/ 62906 h 147061"/>
                  <a:gd name="connsiteX8" fmla="*/ 18204 w 115557"/>
                  <a:gd name="connsiteY8" fmla="*/ 39988 h 147061"/>
                  <a:gd name="connsiteX9" fmla="*/ 25850 w 115557"/>
                  <a:gd name="connsiteY9" fmla="*/ 36081 h 147061"/>
                  <a:gd name="connsiteX10" fmla="*/ 29192 w 115557"/>
                  <a:gd name="connsiteY10" fmla="*/ 35737 h 147061"/>
                  <a:gd name="connsiteX11" fmla="*/ 38042 w 115557"/>
                  <a:gd name="connsiteY11" fmla="*/ 38398 h 147061"/>
                  <a:gd name="connsiteX12" fmla="*/ 53558 w 115557"/>
                  <a:gd name="connsiteY12" fmla="*/ 59162 h 147061"/>
                  <a:gd name="connsiteX13" fmla="*/ 62494 w 115557"/>
                  <a:gd name="connsiteY13" fmla="*/ 61248 h 147061"/>
                  <a:gd name="connsiteX14" fmla="*/ 65523 w 115557"/>
                  <a:gd name="connsiteY14" fmla="*/ 56404 h 147061"/>
                  <a:gd name="connsiteX15" fmla="*/ 66334 w 115557"/>
                  <a:gd name="connsiteY15" fmla="*/ 49539 h 147061"/>
                  <a:gd name="connsiteX16" fmla="*/ 72220 w 115557"/>
                  <a:gd name="connsiteY16" fmla="*/ 21280 h 147061"/>
                  <a:gd name="connsiteX17" fmla="*/ 94269 w 115557"/>
                  <a:gd name="connsiteY17" fmla="*/ 14944 h 147061"/>
                  <a:gd name="connsiteX18" fmla="*/ 101712 w 115557"/>
                  <a:gd name="connsiteY18" fmla="*/ 34530 h 147061"/>
                  <a:gd name="connsiteX19" fmla="*/ 100985 w 115557"/>
                  <a:gd name="connsiteY19" fmla="*/ 37878 h 147061"/>
                  <a:gd name="connsiteX20" fmla="*/ 98480 w 115557"/>
                  <a:gd name="connsiteY20" fmla="*/ 54003 h 147061"/>
                  <a:gd name="connsiteX21" fmla="*/ 96806 w 115557"/>
                  <a:gd name="connsiteY21" fmla="*/ 93521 h 147061"/>
                  <a:gd name="connsiteX22" fmla="*/ 96878 w 115557"/>
                  <a:gd name="connsiteY22" fmla="*/ 96454 h 147061"/>
                  <a:gd name="connsiteX23" fmla="*/ 97676 w 115557"/>
                  <a:gd name="connsiteY23" fmla="*/ 108056 h 147061"/>
                  <a:gd name="connsiteX24" fmla="*/ 100038 w 115557"/>
                  <a:gd name="connsiteY24" fmla="*/ 117141 h 147061"/>
                  <a:gd name="connsiteX25" fmla="*/ 100109 w 115557"/>
                  <a:gd name="connsiteY25" fmla="*/ 117141 h 147061"/>
                  <a:gd name="connsiteX26" fmla="*/ 113139 w 115557"/>
                  <a:gd name="connsiteY26" fmla="*/ 115590 h 147061"/>
                  <a:gd name="connsiteX27" fmla="*/ 110375 w 115557"/>
                  <a:gd name="connsiteY27" fmla="*/ 105376 h 147061"/>
                  <a:gd name="connsiteX28" fmla="*/ 109849 w 115557"/>
                  <a:gd name="connsiteY28" fmla="*/ 96292 h 147061"/>
                  <a:gd name="connsiteX29" fmla="*/ 109771 w 115557"/>
                  <a:gd name="connsiteY29" fmla="*/ 92859 h 147061"/>
                  <a:gd name="connsiteX30" fmla="*/ 111328 w 115557"/>
                  <a:gd name="connsiteY30" fmla="*/ 55801 h 147061"/>
                  <a:gd name="connsiteX31" fmla="*/ 114119 w 115557"/>
                  <a:gd name="connsiteY31" fmla="*/ 38359 h 147061"/>
                  <a:gd name="connsiteX32" fmla="*/ 95287 w 115557"/>
                  <a:gd name="connsiteY32" fmla="*/ 1432 h 147061"/>
                  <a:gd name="connsiteX33" fmla="*/ 92705 w 115557"/>
                  <a:gd name="connsiteY33" fmla="*/ 723 h 147061"/>
                  <a:gd name="connsiteX34" fmla="*/ 61773 w 115557"/>
                  <a:gd name="connsiteY34" fmla="*/ 13577 h 147061"/>
                  <a:gd name="connsiteX35" fmla="*/ 55024 w 115557"/>
                  <a:gd name="connsiteY35" fmla="*/ 37418 h 147061"/>
                  <a:gd name="connsiteX36" fmla="*/ 54907 w 115557"/>
                  <a:gd name="connsiteY36" fmla="*/ 37418 h 147061"/>
                  <a:gd name="connsiteX37" fmla="*/ 46270 w 115557"/>
                  <a:gd name="connsiteY37" fmla="*/ 28236 h 147061"/>
                  <a:gd name="connsiteX38" fmla="*/ 31631 w 115557"/>
                  <a:gd name="connsiteY38" fmla="*/ 22772 h 147061"/>
                  <a:gd name="connsiteX39" fmla="*/ 97 w 115557"/>
                  <a:gd name="connsiteY39" fmla="*/ 49561 h 147061"/>
                  <a:gd name="connsiteX40" fmla="*/ 7363 w 115557"/>
                  <a:gd name="connsiteY40" fmla="*/ 71342 h 147061"/>
                  <a:gd name="connsiteX41" fmla="*/ 16915 w 115557"/>
                  <a:gd name="connsiteY41" fmla="*/ 86227 h 147061"/>
                  <a:gd name="connsiteX42" fmla="*/ 32754 w 115557"/>
                  <a:gd name="connsiteY42" fmla="*/ 118400 h 147061"/>
                  <a:gd name="connsiteX43" fmla="*/ 33215 w 115557"/>
                  <a:gd name="connsiteY43" fmla="*/ 119762 h 14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557" h="147061">
                    <a:moveTo>
                      <a:pt x="33215" y="119762"/>
                    </a:moveTo>
                    <a:cubicBezTo>
                      <a:pt x="34149" y="123422"/>
                      <a:pt x="36933" y="133850"/>
                      <a:pt x="41650" y="147061"/>
                    </a:cubicBezTo>
                    <a:cubicBezTo>
                      <a:pt x="44814" y="143440"/>
                      <a:pt x="48227" y="140045"/>
                      <a:pt x="51864" y="136900"/>
                    </a:cubicBezTo>
                    <a:cubicBezTo>
                      <a:pt x="48321" y="126316"/>
                      <a:pt x="46803" y="120242"/>
                      <a:pt x="46225" y="117842"/>
                    </a:cubicBezTo>
                    <a:cubicBezTo>
                      <a:pt x="45984" y="116825"/>
                      <a:pt x="45659" y="115831"/>
                      <a:pt x="45252" y="114870"/>
                    </a:cubicBezTo>
                    <a:cubicBezTo>
                      <a:pt x="40446" y="102624"/>
                      <a:pt x="34659" y="90786"/>
                      <a:pt x="27946" y="79472"/>
                    </a:cubicBezTo>
                    <a:cubicBezTo>
                      <a:pt x="21379" y="68759"/>
                      <a:pt x="18524" y="64691"/>
                      <a:pt x="17609" y="63438"/>
                    </a:cubicBezTo>
                    <a:cubicBezTo>
                      <a:pt x="17466" y="63257"/>
                      <a:pt x="17323" y="63075"/>
                      <a:pt x="17168" y="62906"/>
                    </a:cubicBezTo>
                    <a:cubicBezTo>
                      <a:pt x="11125" y="56291"/>
                      <a:pt x="11589" y="46031"/>
                      <a:pt x="18204" y="39988"/>
                    </a:cubicBezTo>
                    <a:cubicBezTo>
                      <a:pt x="20356" y="38023"/>
                      <a:pt x="22997" y="36673"/>
                      <a:pt x="25850" y="36081"/>
                    </a:cubicBezTo>
                    <a:cubicBezTo>
                      <a:pt x="26950" y="35855"/>
                      <a:pt x="28069" y="35740"/>
                      <a:pt x="29192" y="35737"/>
                    </a:cubicBezTo>
                    <a:cubicBezTo>
                      <a:pt x="32339" y="35740"/>
                      <a:pt x="35416" y="36665"/>
                      <a:pt x="38042" y="38398"/>
                    </a:cubicBezTo>
                    <a:cubicBezTo>
                      <a:pt x="40638" y="40072"/>
                      <a:pt x="42461" y="41285"/>
                      <a:pt x="53558" y="59162"/>
                    </a:cubicBezTo>
                    <a:cubicBezTo>
                      <a:pt x="55449" y="62206"/>
                      <a:pt x="59450" y="63140"/>
                      <a:pt x="62494" y="61248"/>
                    </a:cubicBezTo>
                    <a:cubicBezTo>
                      <a:pt x="64198" y="60189"/>
                      <a:pt x="65317" y="58400"/>
                      <a:pt x="65523" y="56404"/>
                    </a:cubicBezTo>
                    <a:cubicBezTo>
                      <a:pt x="65757" y="54127"/>
                      <a:pt x="66023" y="51862"/>
                      <a:pt x="66334" y="49539"/>
                    </a:cubicBezTo>
                    <a:cubicBezTo>
                      <a:pt x="69365" y="27743"/>
                      <a:pt x="70714" y="23778"/>
                      <a:pt x="72220" y="21280"/>
                    </a:cubicBezTo>
                    <a:cubicBezTo>
                      <a:pt x="76559" y="13441"/>
                      <a:pt x="86431" y="10605"/>
                      <a:pt x="94269" y="14944"/>
                    </a:cubicBezTo>
                    <a:cubicBezTo>
                      <a:pt x="101199" y="18780"/>
                      <a:pt x="104345" y="27060"/>
                      <a:pt x="101712" y="34530"/>
                    </a:cubicBezTo>
                    <a:cubicBezTo>
                      <a:pt x="101634" y="34757"/>
                      <a:pt x="101225" y="36561"/>
                      <a:pt x="100985" y="37878"/>
                    </a:cubicBezTo>
                    <a:cubicBezTo>
                      <a:pt x="100466" y="40682"/>
                      <a:pt x="99642" y="45665"/>
                      <a:pt x="98480" y="54003"/>
                    </a:cubicBezTo>
                    <a:cubicBezTo>
                      <a:pt x="96853" y="67109"/>
                      <a:pt x="96293" y="80325"/>
                      <a:pt x="96806" y="93521"/>
                    </a:cubicBezTo>
                    <a:cubicBezTo>
                      <a:pt x="96845" y="94248"/>
                      <a:pt x="96858" y="95273"/>
                      <a:pt x="96878" y="96454"/>
                    </a:cubicBezTo>
                    <a:cubicBezTo>
                      <a:pt x="96805" y="100337"/>
                      <a:pt x="97072" y="104219"/>
                      <a:pt x="97676" y="108056"/>
                    </a:cubicBezTo>
                    <a:cubicBezTo>
                      <a:pt x="98072" y="109919"/>
                      <a:pt x="98805" y="113001"/>
                      <a:pt x="100038" y="117141"/>
                    </a:cubicBezTo>
                    <a:lnTo>
                      <a:pt x="100109" y="117141"/>
                    </a:lnTo>
                    <a:cubicBezTo>
                      <a:pt x="105067" y="116440"/>
                      <a:pt x="109375" y="115947"/>
                      <a:pt x="113139" y="115590"/>
                    </a:cubicBezTo>
                    <a:cubicBezTo>
                      <a:pt x="111653" y="110853"/>
                      <a:pt x="110790" y="107329"/>
                      <a:pt x="110375" y="105376"/>
                    </a:cubicBezTo>
                    <a:cubicBezTo>
                      <a:pt x="109975" y="102365"/>
                      <a:pt x="109800" y="99329"/>
                      <a:pt x="109849" y="96292"/>
                    </a:cubicBezTo>
                    <a:cubicBezTo>
                      <a:pt x="109849" y="94916"/>
                      <a:pt x="109849" y="93696"/>
                      <a:pt x="109771" y="92859"/>
                    </a:cubicBezTo>
                    <a:cubicBezTo>
                      <a:pt x="109286" y="80485"/>
                      <a:pt x="109807" y="68091"/>
                      <a:pt x="111328" y="55801"/>
                    </a:cubicBezTo>
                    <a:cubicBezTo>
                      <a:pt x="112892" y="44569"/>
                      <a:pt x="113794" y="39871"/>
                      <a:pt x="114119" y="38359"/>
                    </a:cubicBezTo>
                    <a:cubicBezTo>
                      <a:pt x="119115" y="22961"/>
                      <a:pt x="110684" y="6429"/>
                      <a:pt x="95287" y="1432"/>
                    </a:cubicBezTo>
                    <a:cubicBezTo>
                      <a:pt x="94438" y="1156"/>
                      <a:pt x="93576" y="920"/>
                      <a:pt x="92705" y="723"/>
                    </a:cubicBezTo>
                    <a:cubicBezTo>
                      <a:pt x="80710" y="-2007"/>
                      <a:pt x="68300" y="3150"/>
                      <a:pt x="61773" y="13577"/>
                    </a:cubicBezTo>
                    <a:cubicBezTo>
                      <a:pt x="58995" y="17873"/>
                      <a:pt x="57470" y="21689"/>
                      <a:pt x="55024" y="37418"/>
                    </a:cubicBezTo>
                    <a:cubicBezTo>
                      <a:pt x="55024" y="37502"/>
                      <a:pt x="54953" y="37515"/>
                      <a:pt x="54907" y="37418"/>
                    </a:cubicBezTo>
                    <a:cubicBezTo>
                      <a:pt x="52619" y="33850"/>
                      <a:pt x="49691" y="30737"/>
                      <a:pt x="46270" y="28236"/>
                    </a:cubicBezTo>
                    <a:cubicBezTo>
                      <a:pt x="41981" y="25112"/>
                      <a:pt x="36919" y="23223"/>
                      <a:pt x="31631" y="22772"/>
                    </a:cubicBezTo>
                    <a:cubicBezTo>
                      <a:pt x="15526" y="21461"/>
                      <a:pt x="1407" y="33456"/>
                      <a:pt x="97" y="49561"/>
                    </a:cubicBezTo>
                    <a:cubicBezTo>
                      <a:pt x="-550" y="57508"/>
                      <a:pt x="2074" y="65375"/>
                      <a:pt x="7363" y="71342"/>
                    </a:cubicBezTo>
                    <a:cubicBezTo>
                      <a:pt x="8239" y="72562"/>
                      <a:pt x="10919" y="76436"/>
                      <a:pt x="16915" y="86227"/>
                    </a:cubicBezTo>
                    <a:cubicBezTo>
                      <a:pt x="23011" y="96530"/>
                      <a:pt x="28307" y="107285"/>
                      <a:pt x="32754" y="118400"/>
                    </a:cubicBezTo>
                    <a:cubicBezTo>
                      <a:pt x="32884" y="118893"/>
                      <a:pt x="33176" y="119665"/>
                      <a:pt x="33215" y="119762"/>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3" name="Freeform: Shape 23">
                <a:extLst>
                  <a:ext uri="{FF2B5EF4-FFF2-40B4-BE49-F238E27FC236}">
                    <a16:creationId xmlns:a16="http://schemas.microsoft.com/office/drawing/2014/main" id="{BDD5C686-B221-B4EB-7B40-034ED1C9BD45}"/>
                  </a:ext>
                </a:extLst>
              </p:cNvPr>
              <p:cNvSpPr/>
              <p:nvPr/>
            </p:nvSpPr>
            <p:spPr>
              <a:xfrm>
                <a:off x="9703486" y="3009475"/>
                <a:ext cx="390128" cy="532621"/>
              </a:xfrm>
              <a:custGeom>
                <a:avLst/>
                <a:gdLst>
                  <a:gd name="connsiteX0" fmla="*/ 376188 w 390128"/>
                  <a:gd name="connsiteY0" fmla="*/ 289613 h 532621"/>
                  <a:gd name="connsiteX1" fmla="*/ 319416 w 390128"/>
                  <a:gd name="connsiteY1" fmla="*/ 184765 h 532621"/>
                  <a:gd name="connsiteX2" fmla="*/ 305309 w 390128"/>
                  <a:gd name="connsiteY2" fmla="*/ 173734 h 532621"/>
                  <a:gd name="connsiteX3" fmla="*/ 294505 w 390128"/>
                  <a:gd name="connsiteY3" fmla="*/ 182169 h 532621"/>
                  <a:gd name="connsiteX4" fmla="*/ 310241 w 390128"/>
                  <a:gd name="connsiteY4" fmla="*/ 193908 h 532621"/>
                  <a:gd name="connsiteX5" fmla="*/ 363787 w 390128"/>
                  <a:gd name="connsiteY5" fmla="*/ 293442 h 532621"/>
                  <a:gd name="connsiteX6" fmla="*/ 374358 w 390128"/>
                  <a:gd name="connsiteY6" fmla="*/ 424252 h 532621"/>
                  <a:gd name="connsiteX7" fmla="*/ 334957 w 390128"/>
                  <a:gd name="connsiteY7" fmla="*/ 505169 h 532621"/>
                  <a:gd name="connsiteX8" fmla="*/ 218040 w 390128"/>
                  <a:gd name="connsiteY8" fmla="*/ 515986 h 532621"/>
                  <a:gd name="connsiteX9" fmla="*/ 101330 w 390128"/>
                  <a:gd name="connsiteY9" fmla="*/ 463166 h 532621"/>
                  <a:gd name="connsiteX10" fmla="*/ 73142 w 390128"/>
                  <a:gd name="connsiteY10" fmla="*/ 439988 h 532621"/>
                  <a:gd name="connsiteX11" fmla="*/ 36155 w 390128"/>
                  <a:gd name="connsiteY11" fmla="*/ 394494 h 532621"/>
                  <a:gd name="connsiteX12" fmla="*/ 13048 w 390128"/>
                  <a:gd name="connsiteY12" fmla="*/ 315043 h 532621"/>
                  <a:gd name="connsiteX13" fmla="*/ 42858 w 390128"/>
                  <a:gd name="connsiteY13" fmla="*/ 233562 h 532621"/>
                  <a:gd name="connsiteX14" fmla="*/ 86704 w 390128"/>
                  <a:gd name="connsiteY14" fmla="*/ 210883 h 532621"/>
                  <a:gd name="connsiteX15" fmla="*/ 111193 w 390128"/>
                  <a:gd name="connsiteY15" fmla="*/ 208696 h 532621"/>
                  <a:gd name="connsiteX16" fmla="*/ 117578 w 390128"/>
                  <a:gd name="connsiteY16" fmla="*/ 207463 h 532621"/>
                  <a:gd name="connsiteX17" fmla="*/ 120485 w 390128"/>
                  <a:gd name="connsiteY17" fmla="*/ 204985 h 532621"/>
                  <a:gd name="connsiteX18" fmla="*/ 120544 w 390128"/>
                  <a:gd name="connsiteY18" fmla="*/ 201740 h 532621"/>
                  <a:gd name="connsiteX19" fmla="*/ 120660 w 390128"/>
                  <a:gd name="connsiteY19" fmla="*/ 189950 h 532621"/>
                  <a:gd name="connsiteX20" fmla="*/ 126500 w 390128"/>
                  <a:gd name="connsiteY20" fmla="*/ 131978 h 532621"/>
                  <a:gd name="connsiteX21" fmla="*/ 155272 w 390128"/>
                  <a:gd name="connsiteY21" fmla="*/ 80164 h 532621"/>
                  <a:gd name="connsiteX22" fmla="*/ 157868 w 390128"/>
                  <a:gd name="connsiteY22" fmla="*/ 77477 h 532621"/>
                  <a:gd name="connsiteX23" fmla="*/ 156856 w 390128"/>
                  <a:gd name="connsiteY23" fmla="*/ 73902 h 532621"/>
                  <a:gd name="connsiteX24" fmla="*/ 153650 w 390128"/>
                  <a:gd name="connsiteY24" fmla="*/ 61073 h 532621"/>
                  <a:gd name="connsiteX25" fmla="*/ 149757 w 390128"/>
                  <a:gd name="connsiteY25" fmla="*/ 34313 h 532621"/>
                  <a:gd name="connsiteX26" fmla="*/ 161442 w 390128"/>
                  <a:gd name="connsiteY26" fmla="*/ 27037 h 532621"/>
                  <a:gd name="connsiteX27" fmla="*/ 168970 w 390128"/>
                  <a:gd name="connsiteY27" fmla="*/ 36532 h 532621"/>
                  <a:gd name="connsiteX28" fmla="*/ 169016 w 390128"/>
                  <a:gd name="connsiteY28" fmla="*/ 37265 h 532621"/>
                  <a:gd name="connsiteX29" fmla="*/ 172578 w 390128"/>
                  <a:gd name="connsiteY29" fmla="*/ 56330 h 532621"/>
                  <a:gd name="connsiteX30" fmla="*/ 174272 w 390128"/>
                  <a:gd name="connsiteY30" fmla="*/ 64331 h 532621"/>
                  <a:gd name="connsiteX31" fmla="*/ 181676 w 390128"/>
                  <a:gd name="connsiteY31" fmla="*/ 60859 h 532621"/>
                  <a:gd name="connsiteX32" fmla="*/ 183142 w 390128"/>
                  <a:gd name="connsiteY32" fmla="*/ 60243 h 532621"/>
                  <a:gd name="connsiteX33" fmla="*/ 188333 w 390128"/>
                  <a:gd name="connsiteY33" fmla="*/ 58049 h 532621"/>
                  <a:gd name="connsiteX34" fmla="*/ 188165 w 390128"/>
                  <a:gd name="connsiteY34" fmla="*/ 53578 h 532621"/>
                  <a:gd name="connsiteX35" fmla="*/ 188015 w 390128"/>
                  <a:gd name="connsiteY35" fmla="*/ 45240 h 532621"/>
                  <a:gd name="connsiteX36" fmla="*/ 189962 w 390128"/>
                  <a:gd name="connsiteY36" fmla="*/ 18272 h 532621"/>
                  <a:gd name="connsiteX37" fmla="*/ 202950 w 390128"/>
                  <a:gd name="connsiteY37" fmla="*/ 13714 h 532621"/>
                  <a:gd name="connsiteX38" fmla="*/ 208241 w 390128"/>
                  <a:gd name="connsiteY38" fmla="*/ 24579 h 532621"/>
                  <a:gd name="connsiteX39" fmla="*/ 208125 w 390128"/>
                  <a:gd name="connsiteY39" fmla="*/ 25267 h 532621"/>
                  <a:gd name="connsiteX40" fmla="*/ 207476 w 390128"/>
                  <a:gd name="connsiteY40" fmla="*/ 45383 h 532621"/>
                  <a:gd name="connsiteX41" fmla="*/ 207508 w 390128"/>
                  <a:gd name="connsiteY41" fmla="*/ 47232 h 532621"/>
                  <a:gd name="connsiteX42" fmla="*/ 207878 w 390128"/>
                  <a:gd name="connsiteY42" fmla="*/ 54169 h 532621"/>
                  <a:gd name="connsiteX43" fmla="*/ 220395 w 390128"/>
                  <a:gd name="connsiteY43" fmla="*/ 55110 h 532621"/>
                  <a:gd name="connsiteX44" fmla="*/ 222251 w 390128"/>
                  <a:gd name="connsiteY44" fmla="*/ 47842 h 532621"/>
                  <a:gd name="connsiteX45" fmla="*/ 223743 w 390128"/>
                  <a:gd name="connsiteY45" fmla="*/ 42249 h 532621"/>
                  <a:gd name="connsiteX46" fmla="*/ 233211 w 390128"/>
                  <a:gd name="connsiteY46" fmla="*/ 16909 h 532621"/>
                  <a:gd name="connsiteX47" fmla="*/ 246959 w 390128"/>
                  <a:gd name="connsiteY47" fmla="*/ 16236 h 532621"/>
                  <a:gd name="connsiteX48" fmla="*/ 248966 w 390128"/>
                  <a:gd name="connsiteY48" fmla="*/ 28109 h 532621"/>
                  <a:gd name="connsiteX49" fmla="*/ 248654 w 390128"/>
                  <a:gd name="connsiteY49" fmla="*/ 28758 h 532621"/>
                  <a:gd name="connsiteX50" fmla="*/ 242386 w 390128"/>
                  <a:gd name="connsiteY50" fmla="*/ 47855 h 532621"/>
                  <a:gd name="connsiteX51" fmla="*/ 239752 w 390128"/>
                  <a:gd name="connsiteY51" fmla="*/ 57673 h 532621"/>
                  <a:gd name="connsiteX52" fmla="*/ 238713 w 390128"/>
                  <a:gd name="connsiteY52" fmla="*/ 62014 h 532621"/>
                  <a:gd name="connsiteX53" fmla="*/ 242393 w 390128"/>
                  <a:gd name="connsiteY53" fmla="*/ 64538 h 532621"/>
                  <a:gd name="connsiteX54" fmla="*/ 249706 w 390128"/>
                  <a:gd name="connsiteY54" fmla="*/ 70521 h 532621"/>
                  <a:gd name="connsiteX55" fmla="*/ 261288 w 390128"/>
                  <a:gd name="connsiteY55" fmla="*/ 63708 h 532621"/>
                  <a:gd name="connsiteX56" fmla="*/ 253424 w 390128"/>
                  <a:gd name="connsiteY56" fmla="*/ 56570 h 532621"/>
                  <a:gd name="connsiteX57" fmla="*/ 254812 w 390128"/>
                  <a:gd name="connsiteY57" fmla="*/ 51619 h 532621"/>
                  <a:gd name="connsiteX58" fmla="*/ 260542 w 390128"/>
                  <a:gd name="connsiteY58" fmla="*/ 34008 h 532621"/>
                  <a:gd name="connsiteX59" fmla="*/ 251005 w 390128"/>
                  <a:gd name="connsiteY59" fmla="*/ 3338 h 532621"/>
                  <a:gd name="connsiteX60" fmla="*/ 223594 w 390128"/>
                  <a:gd name="connsiteY60" fmla="*/ 8208 h 532621"/>
                  <a:gd name="connsiteX61" fmla="*/ 219753 w 390128"/>
                  <a:gd name="connsiteY61" fmla="*/ 13951 h 532621"/>
                  <a:gd name="connsiteX62" fmla="*/ 189808 w 390128"/>
                  <a:gd name="connsiteY62" fmla="*/ 1812 h 532621"/>
                  <a:gd name="connsiteX63" fmla="*/ 175927 w 390128"/>
                  <a:gd name="connsiteY63" fmla="*/ 21160 h 532621"/>
                  <a:gd name="connsiteX64" fmla="*/ 143834 w 390128"/>
                  <a:gd name="connsiteY64" fmla="*/ 19883 h 532621"/>
                  <a:gd name="connsiteX65" fmla="*/ 137136 w 390128"/>
                  <a:gd name="connsiteY65" fmla="*/ 31360 h 532621"/>
                  <a:gd name="connsiteX66" fmla="*/ 141029 w 390128"/>
                  <a:gd name="connsiteY66" fmla="*/ 63805 h 532621"/>
                  <a:gd name="connsiteX67" fmla="*/ 143462 w 390128"/>
                  <a:gd name="connsiteY67" fmla="*/ 73908 h 532621"/>
                  <a:gd name="connsiteX68" fmla="*/ 114061 w 390128"/>
                  <a:gd name="connsiteY68" fmla="*/ 128577 h 532621"/>
                  <a:gd name="connsiteX69" fmla="*/ 107786 w 390128"/>
                  <a:gd name="connsiteY69" fmla="*/ 189885 h 532621"/>
                  <a:gd name="connsiteX70" fmla="*/ 107741 w 390128"/>
                  <a:gd name="connsiteY70" fmla="*/ 195848 h 532621"/>
                  <a:gd name="connsiteX71" fmla="*/ 84984 w 390128"/>
                  <a:gd name="connsiteY71" fmla="*/ 198067 h 532621"/>
                  <a:gd name="connsiteX72" fmla="*/ 33112 w 390128"/>
                  <a:gd name="connsiteY72" fmla="*/ 225146 h 532621"/>
                  <a:gd name="connsiteX73" fmla="*/ 187 w 390128"/>
                  <a:gd name="connsiteY73" fmla="*/ 314537 h 532621"/>
                  <a:gd name="connsiteX74" fmla="*/ 25701 w 390128"/>
                  <a:gd name="connsiteY74" fmla="*/ 402144 h 532621"/>
                  <a:gd name="connsiteX75" fmla="*/ 53480 w 390128"/>
                  <a:gd name="connsiteY75" fmla="*/ 437541 h 532621"/>
                  <a:gd name="connsiteX76" fmla="*/ 64148 w 390128"/>
                  <a:gd name="connsiteY76" fmla="*/ 449325 h 532621"/>
                  <a:gd name="connsiteX77" fmla="*/ 93511 w 390128"/>
                  <a:gd name="connsiteY77" fmla="*/ 473522 h 532621"/>
                  <a:gd name="connsiteX78" fmla="*/ 215561 w 390128"/>
                  <a:gd name="connsiteY78" fmla="*/ 528724 h 532621"/>
                  <a:gd name="connsiteX79" fmla="*/ 259530 w 390128"/>
                  <a:gd name="connsiteY79" fmla="*/ 532617 h 532621"/>
                  <a:gd name="connsiteX80" fmla="*/ 342283 w 390128"/>
                  <a:gd name="connsiteY80" fmla="*/ 515869 h 532621"/>
                  <a:gd name="connsiteX81" fmla="*/ 387238 w 390128"/>
                  <a:gd name="connsiteY81" fmla="*/ 425900 h 532621"/>
                  <a:gd name="connsiteX82" fmla="*/ 376188 w 390128"/>
                  <a:gd name="connsiteY82" fmla="*/ 289613 h 53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128" h="532621">
                    <a:moveTo>
                      <a:pt x="376188" y="289613"/>
                    </a:moveTo>
                    <a:cubicBezTo>
                      <a:pt x="360498" y="238883"/>
                      <a:pt x="333043" y="198392"/>
                      <a:pt x="319416" y="184765"/>
                    </a:cubicBezTo>
                    <a:cubicBezTo>
                      <a:pt x="315072" y="180651"/>
                      <a:pt x="310349" y="176958"/>
                      <a:pt x="305309" y="173734"/>
                    </a:cubicBezTo>
                    <a:cubicBezTo>
                      <a:pt x="301714" y="176286"/>
                      <a:pt x="298113" y="179098"/>
                      <a:pt x="294505" y="182169"/>
                    </a:cubicBezTo>
                    <a:cubicBezTo>
                      <a:pt x="300142" y="185528"/>
                      <a:pt x="305416" y="189461"/>
                      <a:pt x="310241" y="193908"/>
                    </a:cubicBezTo>
                    <a:cubicBezTo>
                      <a:pt x="320999" y="204667"/>
                      <a:pt x="348233" y="243146"/>
                      <a:pt x="363787" y="293442"/>
                    </a:cubicBezTo>
                    <a:cubicBezTo>
                      <a:pt x="376711" y="335771"/>
                      <a:pt x="380317" y="380396"/>
                      <a:pt x="374358" y="424252"/>
                    </a:cubicBezTo>
                    <a:cubicBezTo>
                      <a:pt x="370763" y="452154"/>
                      <a:pt x="353146" y="492723"/>
                      <a:pt x="334957" y="505169"/>
                    </a:cubicBezTo>
                    <a:cubicBezTo>
                      <a:pt x="315640" y="518380"/>
                      <a:pt x="257739" y="523734"/>
                      <a:pt x="218040" y="515986"/>
                    </a:cubicBezTo>
                    <a:cubicBezTo>
                      <a:pt x="175992" y="506373"/>
                      <a:pt x="136303" y="488411"/>
                      <a:pt x="101330" y="463166"/>
                    </a:cubicBezTo>
                    <a:cubicBezTo>
                      <a:pt x="91517" y="455961"/>
                      <a:pt x="82107" y="448223"/>
                      <a:pt x="73142" y="439988"/>
                    </a:cubicBezTo>
                    <a:cubicBezTo>
                      <a:pt x="59812" y="425665"/>
                      <a:pt x="47455" y="410467"/>
                      <a:pt x="36155" y="394494"/>
                    </a:cubicBezTo>
                    <a:cubicBezTo>
                      <a:pt x="19705" y="371378"/>
                      <a:pt x="11561" y="343376"/>
                      <a:pt x="13048" y="315043"/>
                    </a:cubicBezTo>
                    <a:cubicBezTo>
                      <a:pt x="14891" y="271042"/>
                      <a:pt x="30944" y="247461"/>
                      <a:pt x="42858" y="233562"/>
                    </a:cubicBezTo>
                    <a:cubicBezTo>
                      <a:pt x="55187" y="219208"/>
                      <a:pt x="65407" y="213907"/>
                      <a:pt x="86704" y="210883"/>
                    </a:cubicBezTo>
                    <a:cubicBezTo>
                      <a:pt x="94815" y="209657"/>
                      <a:pt x="102993" y="208927"/>
                      <a:pt x="111193" y="208696"/>
                    </a:cubicBezTo>
                    <a:cubicBezTo>
                      <a:pt x="113401" y="209176"/>
                      <a:pt x="115708" y="208731"/>
                      <a:pt x="117578" y="207463"/>
                    </a:cubicBezTo>
                    <a:lnTo>
                      <a:pt x="120485" y="204985"/>
                    </a:lnTo>
                    <a:lnTo>
                      <a:pt x="120544" y="201740"/>
                    </a:lnTo>
                    <a:cubicBezTo>
                      <a:pt x="120608" y="197736"/>
                      <a:pt x="120634" y="193817"/>
                      <a:pt x="120660" y="189950"/>
                    </a:cubicBezTo>
                    <a:cubicBezTo>
                      <a:pt x="119950" y="170450"/>
                      <a:pt x="121915" y="150944"/>
                      <a:pt x="126500" y="131978"/>
                    </a:cubicBezTo>
                    <a:cubicBezTo>
                      <a:pt x="131622" y="112578"/>
                      <a:pt x="141512" y="94767"/>
                      <a:pt x="155272" y="80164"/>
                    </a:cubicBezTo>
                    <a:lnTo>
                      <a:pt x="157868" y="77477"/>
                    </a:lnTo>
                    <a:lnTo>
                      <a:pt x="156856" y="73902"/>
                    </a:lnTo>
                    <a:cubicBezTo>
                      <a:pt x="155603" y="69476"/>
                      <a:pt x="154526" y="65161"/>
                      <a:pt x="153650" y="61073"/>
                    </a:cubicBezTo>
                    <a:cubicBezTo>
                      <a:pt x="148790" y="38297"/>
                      <a:pt x="149264" y="36272"/>
                      <a:pt x="149757" y="34313"/>
                    </a:cubicBezTo>
                    <a:cubicBezTo>
                      <a:pt x="150975" y="29077"/>
                      <a:pt x="156206" y="25819"/>
                      <a:pt x="161442" y="27037"/>
                    </a:cubicBezTo>
                    <a:cubicBezTo>
                      <a:pt x="165856" y="28064"/>
                      <a:pt x="168977" y="32001"/>
                      <a:pt x="168970" y="36532"/>
                    </a:cubicBezTo>
                    <a:lnTo>
                      <a:pt x="169016" y="37265"/>
                    </a:lnTo>
                    <a:cubicBezTo>
                      <a:pt x="169185" y="38758"/>
                      <a:pt x="169879" y="43585"/>
                      <a:pt x="172578" y="56330"/>
                    </a:cubicBezTo>
                    <a:lnTo>
                      <a:pt x="174272" y="64331"/>
                    </a:lnTo>
                    <a:lnTo>
                      <a:pt x="181676" y="60859"/>
                    </a:lnTo>
                    <a:cubicBezTo>
                      <a:pt x="182156" y="60632"/>
                      <a:pt x="182649" y="60437"/>
                      <a:pt x="183142" y="60243"/>
                    </a:cubicBezTo>
                    <a:lnTo>
                      <a:pt x="188333" y="58049"/>
                    </a:lnTo>
                    <a:lnTo>
                      <a:pt x="188165" y="53578"/>
                    </a:lnTo>
                    <a:cubicBezTo>
                      <a:pt x="188067" y="50827"/>
                      <a:pt x="187996" y="48050"/>
                      <a:pt x="188015" y="45240"/>
                    </a:cubicBezTo>
                    <a:cubicBezTo>
                      <a:pt x="188165" y="21958"/>
                      <a:pt x="189073" y="20089"/>
                      <a:pt x="189962" y="18272"/>
                    </a:cubicBezTo>
                    <a:cubicBezTo>
                      <a:pt x="192290" y="13427"/>
                      <a:pt x="198105" y="11386"/>
                      <a:pt x="202950" y="13714"/>
                    </a:cubicBezTo>
                    <a:cubicBezTo>
                      <a:pt x="207021" y="15669"/>
                      <a:pt x="209212" y="20169"/>
                      <a:pt x="208241" y="24579"/>
                    </a:cubicBezTo>
                    <a:lnTo>
                      <a:pt x="208125" y="25267"/>
                    </a:lnTo>
                    <a:cubicBezTo>
                      <a:pt x="207969" y="26753"/>
                      <a:pt x="207579" y="31691"/>
                      <a:pt x="207476" y="45383"/>
                    </a:cubicBezTo>
                    <a:cubicBezTo>
                      <a:pt x="207476" y="46032"/>
                      <a:pt x="207476" y="46616"/>
                      <a:pt x="207508" y="47232"/>
                    </a:cubicBezTo>
                    <a:lnTo>
                      <a:pt x="207878" y="54169"/>
                    </a:lnTo>
                    <a:lnTo>
                      <a:pt x="220395" y="55110"/>
                    </a:lnTo>
                    <a:lnTo>
                      <a:pt x="222251" y="47842"/>
                    </a:lnTo>
                    <a:cubicBezTo>
                      <a:pt x="222718" y="45980"/>
                      <a:pt x="223192" y="44118"/>
                      <a:pt x="223743" y="42249"/>
                    </a:cubicBezTo>
                    <a:cubicBezTo>
                      <a:pt x="230466" y="19940"/>
                      <a:pt x="231861" y="18395"/>
                      <a:pt x="233211" y="16909"/>
                    </a:cubicBezTo>
                    <a:cubicBezTo>
                      <a:pt x="236821" y="12927"/>
                      <a:pt x="242977" y="12625"/>
                      <a:pt x="246959" y="16236"/>
                    </a:cubicBezTo>
                    <a:cubicBezTo>
                      <a:pt x="250290" y="19256"/>
                      <a:pt x="251119" y="24163"/>
                      <a:pt x="248966" y="28109"/>
                    </a:cubicBezTo>
                    <a:lnTo>
                      <a:pt x="248654" y="28758"/>
                    </a:lnTo>
                    <a:cubicBezTo>
                      <a:pt x="248077" y="30173"/>
                      <a:pt x="246299" y="34858"/>
                      <a:pt x="242386" y="47855"/>
                    </a:cubicBezTo>
                    <a:cubicBezTo>
                      <a:pt x="241406" y="51100"/>
                      <a:pt x="240537" y="54422"/>
                      <a:pt x="239752" y="57673"/>
                    </a:cubicBezTo>
                    <a:lnTo>
                      <a:pt x="238713" y="62014"/>
                    </a:lnTo>
                    <a:lnTo>
                      <a:pt x="242393" y="64538"/>
                    </a:lnTo>
                    <a:cubicBezTo>
                      <a:pt x="244975" y="66349"/>
                      <a:pt x="247420" y="68349"/>
                      <a:pt x="249706" y="70521"/>
                    </a:cubicBezTo>
                    <a:cubicBezTo>
                      <a:pt x="253521" y="68129"/>
                      <a:pt x="257382" y="65857"/>
                      <a:pt x="261288" y="63708"/>
                    </a:cubicBezTo>
                    <a:cubicBezTo>
                      <a:pt x="258830" y="61154"/>
                      <a:pt x="256203" y="58770"/>
                      <a:pt x="253424" y="56570"/>
                    </a:cubicBezTo>
                    <a:cubicBezTo>
                      <a:pt x="253859" y="54915"/>
                      <a:pt x="254319" y="53260"/>
                      <a:pt x="254812" y="51619"/>
                    </a:cubicBezTo>
                    <a:cubicBezTo>
                      <a:pt x="258401" y="39712"/>
                      <a:pt x="260055" y="35241"/>
                      <a:pt x="260542" y="34008"/>
                    </a:cubicBezTo>
                    <a:cubicBezTo>
                      <a:pt x="266378" y="22905"/>
                      <a:pt x="262107" y="9174"/>
                      <a:pt x="251005" y="3338"/>
                    </a:cubicBezTo>
                    <a:cubicBezTo>
                      <a:pt x="241827" y="-1485"/>
                      <a:pt x="230548" y="518"/>
                      <a:pt x="223594" y="8208"/>
                    </a:cubicBezTo>
                    <a:cubicBezTo>
                      <a:pt x="222003" y="9895"/>
                      <a:pt x="220705" y="11836"/>
                      <a:pt x="219753" y="13951"/>
                    </a:cubicBezTo>
                    <a:cubicBezTo>
                      <a:pt x="214836" y="2330"/>
                      <a:pt x="201429" y="-3105"/>
                      <a:pt x="189808" y="1812"/>
                    </a:cubicBezTo>
                    <a:cubicBezTo>
                      <a:pt x="181920" y="5149"/>
                      <a:pt x="176561" y="12618"/>
                      <a:pt x="175927" y="21160"/>
                    </a:cubicBezTo>
                    <a:cubicBezTo>
                      <a:pt x="167417" y="11945"/>
                      <a:pt x="153048" y="11374"/>
                      <a:pt x="143834" y="19883"/>
                    </a:cubicBezTo>
                    <a:cubicBezTo>
                      <a:pt x="140507" y="22956"/>
                      <a:pt x="138174" y="26952"/>
                      <a:pt x="137136" y="31360"/>
                    </a:cubicBezTo>
                    <a:cubicBezTo>
                      <a:pt x="136046" y="35974"/>
                      <a:pt x="135754" y="39277"/>
                      <a:pt x="141029" y="63805"/>
                    </a:cubicBezTo>
                    <a:cubicBezTo>
                      <a:pt x="141723" y="67049"/>
                      <a:pt x="142541" y="70456"/>
                      <a:pt x="143462" y="73908"/>
                    </a:cubicBezTo>
                    <a:cubicBezTo>
                      <a:pt x="129524" y="89582"/>
                      <a:pt x="119453" y="108307"/>
                      <a:pt x="114061" y="128577"/>
                    </a:cubicBezTo>
                    <a:cubicBezTo>
                      <a:pt x="109154" y="148626"/>
                      <a:pt x="107041" y="169257"/>
                      <a:pt x="107786" y="189885"/>
                    </a:cubicBezTo>
                    <a:cubicBezTo>
                      <a:pt x="107786" y="191857"/>
                      <a:pt x="107771" y="193845"/>
                      <a:pt x="107741" y="195848"/>
                    </a:cubicBezTo>
                    <a:cubicBezTo>
                      <a:pt x="103283" y="196036"/>
                      <a:pt x="95529" y="196568"/>
                      <a:pt x="84984" y="198067"/>
                    </a:cubicBezTo>
                    <a:cubicBezTo>
                      <a:pt x="60586" y="201532"/>
                      <a:pt x="47491" y="208365"/>
                      <a:pt x="33112" y="225146"/>
                    </a:cubicBezTo>
                    <a:cubicBezTo>
                      <a:pt x="19939" y="240518"/>
                      <a:pt x="2192" y="266506"/>
                      <a:pt x="187" y="314537"/>
                    </a:cubicBezTo>
                    <a:cubicBezTo>
                      <a:pt x="-1437" y="345782"/>
                      <a:pt x="7555" y="376657"/>
                      <a:pt x="25701" y="402144"/>
                    </a:cubicBezTo>
                    <a:cubicBezTo>
                      <a:pt x="37771" y="418691"/>
                      <a:pt x="47465" y="430527"/>
                      <a:pt x="53480" y="437541"/>
                    </a:cubicBezTo>
                    <a:cubicBezTo>
                      <a:pt x="56805" y="441672"/>
                      <a:pt x="60367" y="445607"/>
                      <a:pt x="64148" y="449325"/>
                    </a:cubicBezTo>
                    <a:cubicBezTo>
                      <a:pt x="73483" y="457924"/>
                      <a:pt x="83286" y="466002"/>
                      <a:pt x="93511" y="473522"/>
                    </a:cubicBezTo>
                    <a:cubicBezTo>
                      <a:pt x="130087" y="499911"/>
                      <a:pt x="171591" y="518683"/>
                      <a:pt x="215561" y="528724"/>
                    </a:cubicBezTo>
                    <a:cubicBezTo>
                      <a:pt x="230061" y="531407"/>
                      <a:pt x="244784" y="532710"/>
                      <a:pt x="259530" y="532617"/>
                    </a:cubicBezTo>
                    <a:cubicBezTo>
                      <a:pt x="293272" y="532617"/>
                      <a:pt x="326846" y="526427"/>
                      <a:pt x="342283" y="515869"/>
                    </a:cubicBezTo>
                    <a:cubicBezTo>
                      <a:pt x="364164" y="500893"/>
                      <a:pt x="383196" y="457261"/>
                      <a:pt x="387238" y="425900"/>
                    </a:cubicBezTo>
                    <a:cubicBezTo>
                      <a:pt x="393424" y="380206"/>
                      <a:pt x="389654" y="333714"/>
                      <a:pt x="376188" y="289613"/>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4" name="Freeform: Shape 24">
                <a:extLst>
                  <a:ext uri="{FF2B5EF4-FFF2-40B4-BE49-F238E27FC236}">
                    <a16:creationId xmlns:a16="http://schemas.microsoft.com/office/drawing/2014/main" id="{42EAD3D8-814C-C1CB-3479-244DAEB09FB4}"/>
                  </a:ext>
                </a:extLst>
              </p:cNvPr>
              <p:cNvSpPr/>
              <p:nvPr/>
            </p:nvSpPr>
            <p:spPr>
              <a:xfrm>
                <a:off x="9876082" y="3066166"/>
                <a:ext cx="191066" cy="169175"/>
              </a:xfrm>
              <a:custGeom>
                <a:avLst/>
                <a:gdLst>
                  <a:gd name="connsiteX0" fmla="*/ 83747 w 191066"/>
                  <a:gd name="connsiteY0" fmla="*/ 169176 h 169175"/>
                  <a:gd name="connsiteX1" fmla="*/ 82274 w 191066"/>
                  <a:gd name="connsiteY1" fmla="*/ 169007 h 169175"/>
                  <a:gd name="connsiteX2" fmla="*/ 77413 w 191066"/>
                  <a:gd name="connsiteY2" fmla="*/ 161223 h 169175"/>
                  <a:gd name="connsiteX3" fmla="*/ 77414 w 191066"/>
                  <a:gd name="connsiteY3" fmla="*/ 161220 h 169175"/>
                  <a:gd name="connsiteX4" fmla="*/ 101734 w 191066"/>
                  <a:gd name="connsiteY4" fmla="*/ 108595 h 169175"/>
                  <a:gd name="connsiteX5" fmla="*/ 156105 w 191066"/>
                  <a:gd name="connsiteY5" fmla="*/ 76150 h 169175"/>
                  <a:gd name="connsiteX6" fmla="*/ 176367 w 191066"/>
                  <a:gd name="connsiteY6" fmla="*/ 34981 h 169175"/>
                  <a:gd name="connsiteX7" fmla="*/ 135198 w 191066"/>
                  <a:gd name="connsiteY7" fmla="*/ 14720 h 169175"/>
                  <a:gd name="connsiteX8" fmla="*/ 58589 w 191066"/>
                  <a:gd name="connsiteY8" fmla="*/ 60142 h 169175"/>
                  <a:gd name="connsiteX9" fmla="*/ 12849 w 191066"/>
                  <a:gd name="connsiteY9" fmla="*/ 152778 h 169175"/>
                  <a:gd name="connsiteX10" fmla="*/ 5172 w 191066"/>
                  <a:gd name="connsiteY10" fmla="*/ 157813 h 169175"/>
                  <a:gd name="connsiteX11" fmla="*/ 137 w 191066"/>
                  <a:gd name="connsiteY11" fmla="*/ 150137 h 169175"/>
                  <a:gd name="connsiteX12" fmla="*/ 49959 w 191066"/>
                  <a:gd name="connsiteY12" fmla="*/ 50448 h 169175"/>
                  <a:gd name="connsiteX13" fmla="*/ 130993 w 191066"/>
                  <a:gd name="connsiteY13" fmla="*/ 2436 h 169175"/>
                  <a:gd name="connsiteX14" fmla="*/ 188631 w 191066"/>
                  <a:gd name="connsiteY14" fmla="*/ 30796 h 169175"/>
                  <a:gd name="connsiteX15" fmla="*/ 160271 w 191066"/>
                  <a:gd name="connsiteY15" fmla="*/ 88434 h 169175"/>
                  <a:gd name="connsiteX16" fmla="*/ 110345 w 191066"/>
                  <a:gd name="connsiteY16" fmla="*/ 118283 h 169175"/>
                  <a:gd name="connsiteX17" fmla="*/ 90041 w 191066"/>
                  <a:gd name="connsiteY17" fmla="*/ 164147 h 169175"/>
                  <a:gd name="connsiteX18" fmla="*/ 83747 w 191066"/>
                  <a:gd name="connsiteY18" fmla="*/ 169176 h 16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066" h="169175">
                    <a:moveTo>
                      <a:pt x="83747" y="169176"/>
                    </a:moveTo>
                    <a:cubicBezTo>
                      <a:pt x="83251" y="169174"/>
                      <a:pt x="82757" y="169117"/>
                      <a:pt x="82274" y="169007"/>
                    </a:cubicBezTo>
                    <a:cubicBezTo>
                      <a:pt x="78782" y="168200"/>
                      <a:pt x="76606" y="164715"/>
                      <a:pt x="77413" y="161223"/>
                    </a:cubicBezTo>
                    <a:cubicBezTo>
                      <a:pt x="77413" y="161222"/>
                      <a:pt x="77414" y="161221"/>
                      <a:pt x="77414" y="161220"/>
                    </a:cubicBezTo>
                    <a:cubicBezTo>
                      <a:pt x="80794" y="146646"/>
                      <a:pt x="88445" y="120437"/>
                      <a:pt x="101734" y="108595"/>
                    </a:cubicBezTo>
                    <a:cubicBezTo>
                      <a:pt x="117393" y="94102"/>
                      <a:pt x="135915" y="83050"/>
                      <a:pt x="156105" y="76150"/>
                    </a:cubicBezTo>
                    <a:cubicBezTo>
                      <a:pt x="173068" y="70377"/>
                      <a:pt x="182140" y="51945"/>
                      <a:pt x="176367" y="34981"/>
                    </a:cubicBezTo>
                    <a:cubicBezTo>
                      <a:pt x="170593" y="18018"/>
                      <a:pt x="152161" y="8946"/>
                      <a:pt x="135198" y="14720"/>
                    </a:cubicBezTo>
                    <a:cubicBezTo>
                      <a:pt x="106804" y="24419"/>
                      <a:pt x="80722" y="39883"/>
                      <a:pt x="58589" y="60142"/>
                    </a:cubicBezTo>
                    <a:cubicBezTo>
                      <a:pt x="31732" y="84060"/>
                      <a:pt x="18890" y="123734"/>
                      <a:pt x="12849" y="152778"/>
                    </a:cubicBezTo>
                    <a:cubicBezTo>
                      <a:pt x="12120" y="156289"/>
                      <a:pt x="8683" y="158543"/>
                      <a:pt x="5172" y="157813"/>
                    </a:cubicBezTo>
                    <a:cubicBezTo>
                      <a:pt x="1662" y="157084"/>
                      <a:pt x="-592" y="153648"/>
                      <a:pt x="137" y="150137"/>
                    </a:cubicBezTo>
                    <a:cubicBezTo>
                      <a:pt x="6581" y="119165"/>
                      <a:pt x="20454" y="76728"/>
                      <a:pt x="49959" y="50448"/>
                    </a:cubicBezTo>
                    <a:cubicBezTo>
                      <a:pt x="73374" y="29032"/>
                      <a:pt x="100962" y="12686"/>
                      <a:pt x="130993" y="2436"/>
                    </a:cubicBezTo>
                    <a:cubicBezTo>
                      <a:pt x="154740" y="-5649"/>
                      <a:pt x="180545" y="7048"/>
                      <a:pt x="188631" y="30796"/>
                    </a:cubicBezTo>
                    <a:cubicBezTo>
                      <a:pt x="196716" y="54543"/>
                      <a:pt x="184018" y="80349"/>
                      <a:pt x="160271" y="88434"/>
                    </a:cubicBezTo>
                    <a:cubicBezTo>
                      <a:pt x="141729" y="94793"/>
                      <a:pt x="124723" y="104960"/>
                      <a:pt x="110345" y="118283"/>
                    </a:cubicBezTo>
                    <a:cubicBezTo>
                      <a:pt x="102597" y="125187"/>
                      <a:pt x="95193" y="141909"/>
                      <a:pt x="90041" y="164147"/>
                    </a:cubicBezTo>
                    <a:cubicBezTo>
                      <a:pt x="89364" y="167080"/>
                      <a:pt x="86758" y="169163"/>
                      <a:pt x="83747" y="169176"/>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45" name="Freeform: Shape 25">
                <a:extLst>
                  <a:ext uri="{FF2B5EF4-FFF2-40B4-BE49-F238E27FC236}">
                    <a16:creationId xmlns:a16="http://schemas.microsoft.com/office/drawing/2014/main" id="{4E2C20EE-D399-7750-DA01-4AC0304EAA75}"/>
                  </a:ext>
                </a:extLst>
              </p:cNvPr>
              <p:cNvSpPr/>
              <p:nvPr/>
            </p:nvSpPr>
            <p:spPr>
              <a:xfrm>
                <a:off x="9956948" y="3231720"/>
                <a:ext cx="93124" cy="248772"/>
              </a:xfrm>
              <a:custGeom>
                <a:avLst/>
                <a:gdLst>
                  <a:gd name="connsiteX0" fmla="*/ 92954 w 93124"/>
                  <a:gd name="connsiteY0" fmla="*/ 191579 h 248772"/>
                  <a:gd name="connsiteX1" fmla="*/ 77997 w 93124"/>
                  <a:gd name="connsiteY1" fmla="*/ 159874 h 248772"/>
                  <a:gd name="connsiteX2" fmla="*/ 59705 w 93124"/>
                  <a:gd name="connsiteY2" fmla="*/ 138766 h 248772"/>
                  <a:gd name="connsiteX3" fmla="*/ 36993 w 93124"/>
                  <a:gd name="connsiteY3" fmla="*/ 112447 h 248772"/>
                  <a:gd name="connsiteX4" fmla="*/ 27753 w 93124"/>
                  <a:gd name="connsiteY4" fmla="*/ 100507 h 248772"/>
                  <a:gd name="connsiteX5" fmla="*/ 44981 w 93124"/>
                  <a:gd name="connsiteY5" fmla="*/ 96341 h 248772"/>
                  <a:gd name="connsiteX6" fmla="*/ 65000 w 93124"/>
                  <a:gd name="connsiteY6" fmla="*/ 101714 h 248772"/>
                  <a:gd name="connsiteX7" fmla="*/ 73906 w 93124"/>
                  <a:gd name="connsiteY7" fmla="*/ 99498 h 248772"/>
                  <a:gd name="connsiteX8" fmla="*/ 71690 w 93124"/>
                  <a:gd name="connsiteY8" fmla="*/ 90592 h 248772"/>
                  <a:gd name="connsiteX9" fmla="*/ 46629 w 93124"/>
                  <a:gd name="connsiteY9" fmla="*/ 83454 h 248772"/>
                  <a:gd name="connsiteX10" fmla="*/ 20765 w 93124"/>
                  <a:gd name="connsiteY10" fmla="*/ 89294 h 248772"/>
                  <a:gd name="connsiteX11" fmla="*/ 12978 w 93124"/>
                  <a:gd name="connsiteY11" fmla="*/ 61145 h 248772"/>
                  <a:gd name="connsiteX12" fmla="*/ 31543 w 93124"/>
                  <a:gd name="connsiteY12" fmla="*/ 10687 h 248772"/>
                  <a:gd name="connsiteX13" fmla="*/ 30793 w 93124"/>
                  <a:gd name="connsiteY13" fmla="*/ 1541 h 248772"/>
                  <a:gd name="connsiteX14" fmla="*/ 21647 w 93124"/>
                  <a:gd name="connsiteY14" fmla="*/ 2291 h 248772"/>
                  <a:gd name="connsiteX15" fmla="*/ 0 w 93124"/>
                  <a:gd name="connsiteY15" fmla="*/ 61249 h 248772"/>
                  <a:gd name="connsiteX16" fmla="*/ 26326 w 93124"/>
                  <a:gd name="connsiteY16" fmla="*/ 119870 h 248772"/>
                  <a:gd name="connsiteX17" fmla="*/ 25949 w 93124"/>
                  <a:gd name="connsiteY17" fmla="*/ 160588 h 248772"/>
                  <a:gd name="connsiteX18" fmla="*/ 16274 w 93124"/>
                  <a:gd name="connsiteY18" fmla="*/ 183585 h 248772"/>
                  <a:gd name="connsiteX19" fmla="*/ 7125 w 93124"/>
                  <a:gd name="connsiteY19" fmla="*/ 205251 h 248772"/>
                  <a:gd name="connsiteX20" fmla="*/ 3575 w 93124"/>
                  <a:gd name="connsiteY20" fmla="*/ 242400 h 248772"/>
                  <a:gd name="connsiteX21" fmla="*/ 10064 w 93124"/>
                  <a:gd name="connsiteY21" fmla="*/ 248773 h 248772"/>
                  <a:gd name="connsiteX22" fmla="*/ 10181 w 93124"/>
                  <a:gd name="connsiteY22" fmla="*/ 248773 h 248772"/>
                  <a:gd name="connsiteX23" fmla="*/ 16553 w 93124"/>
                  <a:gd name="connsiteY23" fmla="*/ 242169 h 248772"/>
                  <a:gd name="connsiteX24" fmla="*/ 16553 w 93124"/>
                  <a:gd name="connsiteY24" fmla="*/ 242167 h 248772"/>
                  <a:gd name="connsiteX25" fmla="*/ 19629 w 93124"/>
                  <a:gd name="connsiteY25" fmla="*/ 208710 h 248772"/>
                  <a:gd name="connsiteX26" fmla="*/ 27915 w 93124"/>
                  <a:gd name="connsiteY26" fmla="*/ 189308 h 248772"/>
                  <a:gd name="connsiteX27" fmla="*/ 38447 w 93124"/>
                  <a:gd name="connsiteY27" fmla="*/ 164040 h 248772"/>
                  <a:gd name="connsiteX28" fmla="*/ 42107 w 93124"/>
                  <a:gd name="connsiteY28" fmla="*/ 138383 h 248772"/>
                  <a:gd name="connsiteX29" fmla="*/ 49893 w 93124"/>
                  <a:gd name="connsiteY29" fmla="*/ 147299 h 248772"/>
                  <a:gd name="connsiteX30" fmla="*/ 67972 w 93124"/>
                  <a:gd name="connsiteY30" fmla="*/ 168154 h 248772"/>
                  <a:gd name="connsiteX31" fmla="*/ 80262 w 93124"/>
                  <a:gd name="connsiteY31" fmla="*/ 194558 h 248772"/>
                  <a:gd name="connsiteX32" fmla="*/ 86569 w 93124"/>
                  <a:gd name="connsiteY32" fmla="*/ 199535 h 248772"/>
                  <a:gd name="connsiteX33" fmla="*/ 88120 w 93124"/>
                  <a:gd name="connsiteY33" fmla="*/ 199366 h 248772"/>
                  <a:gd name="connsiteX34" fmla="*/ 92954 w 93124"/>
                  <a:gd name="connsiteY34" fmla="*/ 191579 h 2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124" h="248772">
                    <a:moveTo>
                      <a:pt x="92954" y="191579"/>
                    </a:moveTo>
                    <a:cubicBezTo>
                      <a:pt x="90121" y="180124"/>
                      <a:pt x="85036" y="169346"/>
                      <a:pt x="77997" y="159874"/>
                    </a:cubicBezTo>
                    <a:cubicBezTo>
                      <a:pt x="73202" y="154119"/>
                      <a:pt x="66570" y="146572"/>
                      <a:pt x="59705" y="138766"/>
                    </a:cubicBezTo>
                    <a:cubicBezTo>
                      <a:pt x="51509" y="129441"/>
                      <a:pt x="43028" y="119799"/>
                      <a:pt x="36993" y="112447"/>
                    </a:cubicBezTo>
                    <a:cubicBezTo>
                      <a:pt x="34171" y="109001"/>
                      <a:pt x="30933" y="104971"/>
                      <a:pt x="27753" y="100507"/>
                    </a:cubicBezTo>
                    <a:cubicBezTo>
                      <a:pt x="33173" y="98018"/>
                      <a:pt x="39023" y="96603"/>
                      <a:pt x="44981" y="96341"/>
                    </a:cubicBezTo>
                    <a:cubicBezTo>
                      <a:pt x="51920" y="96927"/>
                      <a:pt x="58699" y="98747"/>
                      <a:pt x="65000" y="101714"/>
                    </a:cubicBezTo>
                    <a:cubicBezTo>
                      <a:pt x="68071" y="103561"/>
                      <a:pt x="72058" y="102569"/>
                      <a:pt x="73906" y="99498"/>
                    </a:cubicBezTo>
                    <a:cubicBezTo>
                      <a:pt x="75753" y="96427"/>
                      <a:pt x="74761" y="92439"/>
                      <a:pt x="71690" y="90592"/>
                    </a:cubicBezTo>
                    <a:cubicBezTo>
                      <a:pt x="63882" y="86602"/>
                      <a:pt x="55368" y="84177"/>
                      <a:pt x="46629" y="83454"/>
                    </a:cubicBezTo>
                    <a:cubicBezTo>
                      <a:pt x="37679" y="83431"/>
                      <a:pt x="28837" y="85427"/>
                      <a:pt x="20765" y="89294"/>
                    </a:cubicBezTo>
                    <a:cubicBezTo>
                      <a:pt x="15920" y="80683"/>
                      <a:pt x="13247" y="71021"/>
                      <a:pt x="12978" y="61145"/>
                    </a:cubicBezTo>
                    <a:cubicBezTo>
                      <a:pt x="13677" y="42786"/>
                      <a:pt x="20176" y="25121"/>
                      <a:pt x="31543" y="10687"/>
                    </a:cubicBezTo>
                    <a:cubicBezTo>
                      <a:pt x="33861" y="7955"/>
                      <a:pt x="33526" y="3860"/>
                      <a:pt x="30793" y="1541"/>
                    </a:cubicBezTo>
                    <a:cubicBezTo>
                      <a:pt x="28061" y="-777"/>
                      <a:pt x="23966" y="-442"/>
                      <a:pt x="21647" y="2291"/>
                    </a:cubicBezTo>
                    <a:cubicBezTo>
                      <a:pt x="8207" y="19064"/>
                      <a:pt x="607" y="39764"/>
                      <a:pt x="0" y="61249"/>
                    </a:cubicBezTo>
                    <a:cubicBezTo>
                      <a:pt x="221" y="87471"/>
                      <a:pt x="16268" y="107586"/>
                      <a:pt x="26326" y="119870"/>
                    </a:cubicBezTo>
                    <a:cubicBezTo>
                      <a:pt x="30399" y="133157"/>
                      <a:pt x="30268" y="147379"/>
                      <a:pt x="25949" y="160588"/>
                    </a:cubicBezTo>
                    <a:cubicBezTo>
                      <a:pt x="23427" y="168530"/>
                      <a:pt x="20188" y="176228"/>
                      <a:pt x="16274" y="183585"/>
                    </a:cubicBezTo>
                    <a:cubicBezTo>
                      <a:pt x="12578" y="190517"/>
                      <a:pt x="9516" y="197768"/>
                      <a:pt x="7125" y="205251"/>
                    </a:cubicBezTo>
                    <a:cubicBezTo>
                      <a:pt x="4518" y="217457"/>
                      <a:pt x="3327" y="229922"/>
                      <a:pt x="3575" y="242400"/>
                    </a:cubicBezTo>
                    <a:cubicBezTo>
                      <a:pt x="3639" y="245938"/>
                      <a:pt x="6526" y="248773"/>
                      <a:pt x="10064" y="248773"/>
                    </a:cubicBezTo>
                    <a:lnTo>
                      <a:pt x="10181" y="248773"/>
                    </a:lnTo>
                    <a:cubicBezTo>
                      <a:pt x="13764" y="248708"/>
                      <a:pt x="16617" y="245752"/>
                      <a:pt x="16553" y="242169"/>
                    </a:cubicBezTo>
                    <a:cubicBezTo>
                      <a:pt x="16553" y="242168"/>
                      <a:pt x="16553" y="242167"/>
                      <a:pt x="16553" y="242167"/>
                    </a:cubicBezTo>
                    <a:cubicBezTo>
                      <a:pt x="16336" y="230935"/>
                      <a:pt x="17368" y="219714"/>
                      <a:pt x="19629" y="208710"/>
                    </a:cubicBezTo>
                    <a:cubicBezTo>
                      <a:pt x="21824" y="202015"/>
                      <a:pt x="24596" y="195523"/>
                      <a:pt x="27915" y="189308"/>
                    </a:cubicBezTo>
                    <a:cubicBezTo>
                      <a:pt x="32202" y="181231"/>
                      <a:pt x="35728" y="172771"/>
                      <a:pt x="38447" y="164040"/>
                    </a:cubicBezTo>
                    <a:cubicBezTo>
                      <a:pt x="40813" y="155691"/>
                      <a:pt x="42044" y="147061"/>
                      <a:pt x="42107" y="138383"/>
                    </a:cubicBezTo>
                    <a:cubicBezTo>
                      <a:pt x="44702" y="141342"/>
                      <a:pt x="47298" y="144327"/>
                      <a:pt x="49893" y="147299"/>
                    </a:cubicBezTo>
                    <a:cubicBezTo>
                      <a:pt x="56674" y="155014"/>
                      <a:pt x="63228" y="162470"/>
                      <a:pt x="67972" y="168154"/>
                    </a:cubicBezTo>
                    <a:cubicBezTo>
                      <a:pt x="73717" y="176089"/>
                      <a:pt x="77889" y="185053"/>
                      <a:pt x="80262" y="194558"/>
                    </a:cubicBezTo>
                    <a:cubicBezTo>
                      <a:pt x="80960" y="197475"/>
                      <a:pt x="83568" y="199533"/>
                      <a:pt x="86569" y="199535"/>
                    </a:cubicBezTo>
                    <a:cubicBezTo>
                      <a:pt x="87091" y="199538"/>
                      <a:pt x="87611" y="199482"/>
                      <a:pt x="88120" y="199366"/>
                    </a:cubicBezTo>
                    <a:cubicBezTo>
                      <a:pt x="91602" y="198546"/>
                      <a:pt x="93764" y="195064"/>
                      <a:pt x="92954" y="191579"/>
                    </a:cubicBezTo>
                    <a:close/>
                  </a:path>
                </a:pathLst>
              </a:custGeom>
              <a:grpFill/>
              <a:ln w="128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a:ea typeface="+mn-ea"/>
                  <a:cs typeface="+mn-cs"/>
                </a:endParaRPr>
              </a:p>
            </p:txBody>
          </p:sp>
        </p:grpSp>
        <p:sp>
          <p:nvSpPr>
            <p:cNvPr id="49" name="Rectangle: Rounded Corners 48">
              <a:extLst>
                <a:ext uri="{FF2B5EF4-FFF2-40B4-BE49-F238E27FC236}">
                  <a16:creationId xmlns:a16="http://schemas.microsoft.com/office/drawing/2014/main" id="{493C5E39-9CBB-97E7-C202-EB2A4ED8A414}"/>
                </a:ext>
              </a:extLst>
            </p:cNvPr>
            <p:cNvSpPr/>
            <p:nvPr/>
          </p:nvSpPr>
          <p:spPr>
            <a:xfrm>
              <a:off x="9835299"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The odds of a CVD event</a:t>
              </a:r>
              <a:r>
                <a:rPr lang="en-GB" sz="1600" baseline="30000" dirty="0">
                  <a:solidFill>
                    <a:srgbClr val="001965"/>
                  </a:solidFill>
                  <a:cs typeface="Arial" panose="020B0604020202020204" pitchFamily="34" charset="0"/>
                </a:rPr>
                <a:t>‡</a:t>
              </a:r>
              <a:r>
                <a:rPr lang="en-GB" sz="1600" dirty="0">
                  <a:solidFill>
                    <a:srgbClr val="001965"/>
                  </a:solidFill>
                </a:rPr>
                <a:t> in patients with MASLD are 1.63 times that of those without MASLD</a:t>
              </a:r>
              <a:r>
                <a:rPr lang="en-GB" sz="1600" baseline="30000" dirty="0">
                  <a:solidFill>
                    <a:srgbClr val="001965"/>
                  </a:solidFill>
                </a:rPr>
                <a:t>§,3</a:t>
              </a:r>
              <a:endParaRPr lang="en-GB" sz="1600" dirty="0">
                <a:solidFill>
                  <a:srgbClr val="001965"/>
                </a:solidFill>
              </a:endParaRPr>
            </a:p>
          </p:txBody>
        </p:sp>
        <p:sp>
          <p:nvSpPr>
            <p:cNvPr id="50" name="Rectangle: Rounded Corners 49">
              <a:extLst>
                <a:ext uri="{FF2B5EF4-FFF2-40B4-BE49-F238E27FC236}">
                  <a16:creationId xmlns:a16="http://schemas.microsoft.com/office/drawing/2014/main" id="{6DE2E8DA-BF56-45A0-35E7-A0EFA6D4F6D8}"/>
                </a:ext>
              </a:extLst>
            </p:cNvPr>
            <p:cNvSpPr/>
            <p:nvPr/>
          </p:nvSpPr>
          <p:spPr>
            <a:xfrm>
              <a:off x="9835299" y="3645864"/>
              <a:ext cx="3960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rgbClr val="001965"/>
                  </a:solidFill>
                </a:rPr>
                <a:t>The odds of a CVD event</a:t>
              </a:r>
              <a:r>
                <a:rPr lang="el-GR" sz="1600" baseline="30000" dirty="0">
                  <a:solidFill>
                    <a:srgbClr val="001965"/>
                  </a:solidFill>
                </a:rPr>
                <a:t>¶</a:t>
              </a:r>
              <a:r>
                <a:rPr lang="en-GB" sz="1600" dirty="0">
                  <a:solidFill>
                    <a:srgbClr val="001965"/>
                  </a:solidFill>
                </a:rPr>
                <a:t> in patients with MASLD and T2D are 2.2 times that of those with T2D alone</a:t>
              </a:r>
              <a:r>
                <a:rPr lang="en-GB" sz="1600" baseline="30000" dirty="0">
                  <a:solidFill>
                    <a:srgbClr val="001965"/>
                  </a:solidFill>
                </a:rPr>
                <a:t>$,4</a:t>
              </a:r>
            </a:p>
          </p:txBody>
        </p:sp>
        <p:sp>
          <p:nvSpPr>
            <p:cNvPr id="46" name="Rectangle: Rounded Corners 45">
              <a:extLst>
                <a:ext uri="{FF2B5EF4-FFF2-40B4-BE49-F238E27FC236}">
                  <a16:creationId xmlns:a16="http://schemas.microsoft.com/office/drawing/2014/main" id="{A069EC3C-D9C5-BCAC-3340-A1CEF62B342D}"/>
                </a:ext>
              </a:extLst>
            </p:cNvPr>
            <p:cNvSpPr/>
            <p:nvPr/>
          </p:nvSpPr>
          <p:spPr>
            <a:xfrm>
              <a:off x="4185491" y="1707616"/>
              <a:ext cx="3960000" cy="75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defRPr/>
              </a:pPr>
              <a:r>
                <a:rPr lang="en-GB" sz="1600" b="1" dirty="0">
                  <a:solidFill>
                    <a:srgbClr val="001965"/>
                  </a:solidFill>
                </a:rPr>
                <a:t>~10</a:t>
              </a:r>
              <a:r>
                <a:rPr lang="en-GB" sz="1600" b="1" dirty="0">
                  <a:solidFill>
                    <a:srgbClr val="001965"/>
                  </a:solidFill>
                  <a:cs typeface="Arial" panose="020B0604020202020204" pitchFamily="34" charset="0"/>
                </a:rPr>
                <a:t>‒25% </a:t>
              </a:r>
              <a:r>
                <a:rPr lang="en-GB" sz="1600" dirty="0">
                  <a:solidFill>
                    <a:srgbClr val="001965"/>
                  </a:solidFill>
                  <a:cs typeface="Arial" panose="020B0604020202020204" pitchFamily="34" charset="0"/>
                </a:rPr>
                <a:t>of patients with MASH will develop advanced fibrosis and cirrhosis</a:t>
              </a:r>
              <a:r>
                <a:rPr lang="en-GB" sz="1600" baseline="30000" dirty="0">
                  <a:solidFill>
                    <a:srgbClr val="001965"/>
                  </a:solidFill>
                  <a:cs typeface="Arial" panose="020B0604020202020204" pitchFamily="34" charset="0"/>
                </a:rPr>
                <a:t>1</a:t>
              </a:r>
              <a:endParaRPr lang="en-GB" sz="1600" dirty="0">
                <a:solidFill>
                  <a:srgbClr val="001965"/>
                </a:solidFill>
                <a:cs typeface="Arial" panose="020B0604020202020204" pitchFamily="34" charset="0"/>
              </a:endParaRPr>
            </a:p>
          </p:txBody>
        </p:sp>
        <p:sp>
          <p:nvSpPr>
            <p:cNvPr id="47" name="Rectangle: Rounded Corners 46">
              <a:extLst>
                <a:ext uri="{FF2B5EF4-FFF2-40B4-BE49-F238E27FC236}">
                  <a16:creationId xmlns:a16="http://schemas.microsoft.com/office/drawing/2014/main" id="{A1FF1615-3BD4-7B61-0B90-3C28EFE5A587}"/>
                </a:ext>
              </a:extLst>
            </p:cNvPr>
            <p:cNvSpPr/>
            <p:nvPr/>
          </p:nvSpPr>
          <p:spPr>
            <a:xfrm>
              <a:off x="3941652" y="3645864"/>
              <a:ext cx="4428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r>
                <a:rPr lang="en-GB" sz="1600" dirty="0">
                  <a:solidFill>
                    <a:srgbClr val="001965"/>
                  </a:solidFill>
                  <a:latin typeface="Arial" panose="020B0604020202020204" pitchFamily="34" charset="0"/>
                </a:rPr>
                <a:t>Compared with MASLD patients with F0</a:t>
              </a:r>
              <a:r>
                <a:rPr lang="en-GB" sz="1600" dirty="0">
                  <a:solidFill>
                    <a:srgbClr val="001965"/>
                  </a:solidFill>
                  <a:latin typeface="Arial" panose="020B0604020202020204" pitchFamily="34" charset="0"/>
                  <a:cs typeface="Arial" panose="020B0604020202020204" pitchFamily="34" charset="0"/>
                </a:rPr>
                <a:t>‒</a:t>
              </a:r>
              <a:r>
                <a:rPr lang="en-GB" sz="1600" dirty="0">
                  <a:solidFill>
                    <a:srgbClr val="001965"/>
                  </a:solidFill>
                  <a:latin typeface="Arial" panose="020B0604020202020204" pitchFamily="34" charset="0"/>
                </a:rPr>
                <a:t>2 fibrosis the rate of new-onset hepatic decompensation events</a:t>
              </a:r>
              <a:r>
                <a:rPr lang="en-GB" sz="1600" baseline="30000" dirty="0">
                  <a:solidFill>
                    <a:srgbClr val="001965"/>
                  </a:solidFill>
                  <a:latin typeface="Arial" panose="020B0604020202020204" pitchFamily="34" charset="0"/>
                </a:rPr>
                <a:t>*</a:t>
              </a:r>
              <a:r>
                <a:rPr lang="en-GB" sz="1600" dirty="0">
                  <a:solidFill>
                    <a:srgbClr val="001965"/>
                  </a:solidFill>
                  <a:latin typeface="Arial" panose="020B0604020202020204" pitchFamily="34" charset="0"/>
                </a:rPr>
                <a:t> was </a:t>
              </a:r>
              <a:br>
                <a:rPr lang="en-GB" sz="1600" dirty="0">
                  <a:solidFill>
                    <a:srgbClr val="001965"/>
                  </a:solidFill>
                  <a:latin typeface="Arial" panose="020B0604020202020204" pitchFamily="34" charset="0"/>
                </a:rPr>
              </a:br>
              <a:r>
                <a:rPr lang="en-GB" sz="1600" dirty="0">
                  <a:solidFill>
                    <a:srgbClr val="001965"/>
                  </a:solidFill>
                  <a:latin typeface="Arial" panose="020B0604020202020204" pitchFamily="34" charset="0"/>
                </a:rPr>
                <a:t>19 times greater for those with F3 fibrosis and </a:t>
              </a:r>
            </a:p>
            <a:p>
              <a:pPr lvl="0" algn="ctr"/>
              <a:r>
                <a:rPr lang="en-GB" sz="1600" dirty="0">
                  <a:solidFill>
                    <a:srgbClr val="001965"/>
                  </a:solidFill>
                  <a:latin typeface="Arial" panose="020B0604020202020204" pitchFamily="34" charset="0"/>
                </a:rPr>
                <a:t>36 times for those with F4 fibrosis</a:t>
              </a:r>
              <a:r>
                <a:rPr lang="en-GB" sz="1600" baseline="30000" dirty="0">
                  <a:solidFill>
                    <a:srgbClr val="001965"/>
                  </a:solidFill>
                  <a:latin typeface="Arial" panose="020B0604020202020204" pitchFamily="34" charset="0"/>
                </a:rPr>
                <a:t>†,2</a:t>
              </a:r>
              <a:endParaRPr lang="en-GB" sz="1600" dirty="0">
                <a:solidFill>
                  <a:srgbClr val="001965"/>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FF6A556F-E239-4583-2CD9-FC167A9A8AD0}"/>
                </a:ext>
              </a:extLst>
            </p:cNvPr>
            <p:cNvSpPr/>
            <p:nvPr/>
          </p:nvSpPr>
          <p:spPr>
            <a:xfrm>
              <a:off x="4365491" y="2774843"/>
              <a:ext cx="3600000" cy="72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Liver-related </a:t>
              </a:r>
              <a:b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complications</a:t>
              </a:r>
            </a:p>
          </p:txBody>
        </p:sp>
        <p:grpSp>
          <p:nvGrpSpPr>
            <p:cNvPr id="26" name="Group 25">
              <a:extLst>
                <a:ext uri="{FF2B5EF4-FFF2-40B4-BE49-F238E27FC236}">
                  <a16:creationId xmlns:a16="http://schemas.microsoft.com/office/drawing/2014/main" id="{25EB13C2-DCDA-CC4E-2778-BB882959624A}"/>
                </a:ext>
              </a:extLst>
            </p:cNvPr>
            <p:cNvGrpSpPr/>
            <p:nvPr/>
          </p:nvGrpSpPr>
          <p:grpSpPr>
            <a:xfrm>
              <a:off x="7263992" y="2813267"/>
              <a:ext cx="540000" cy="540000"/>
              <a:chOff x="7263992" y="2813267"/>
              <a:chExt cx="540000" cy="540000"/>
            </a:xfrm>
          </p:grpSpPr>
          <p:sp>
            <p:nvSpPr>
              <p:cNvPr id="7" name="Freeform: Shape 124">
                <a:extLst>
                  <a:ext uri="{FF2B5EF4-FFF2-40B4-BE49-F238E27FC236}">
                    <a16:creationId xmlns:a16="http://schemas.microsoft.com/office/drawing/2014/main" id="{8F908BA4-6735-1E22-11A0-D8E73A4A8DC1}"/>
                  </a:ext>
                </a:extLst>
              </p:cNvPr>
              <p:cNvSpPr/>
              <p:nvPr/>
            </p:nvSpPr>
            <p:spPr>
              <a:xfrm>
                <a:off x="7446944" y="2813267"/>
                <a:ext cx="357048" cy="247398"/>
              </a:xfrm>
              <a:custGeom>
                <a:avLst/>
                <a:gdLst>
                  <a:gd name="connsiteX0" fmla="*/ 498979 w 504510"/>
                  <a:gd name="connsiteY0" fmla="*/ 146945 h 348991"/>
                  <a:gd name="connsiteX1" fmla="*/ 322377 w 504510"/>
                  <a:gd name="connsiteY1" fmla="*/ 144753 h 348991"/>
                  <a:gd name="connsiteX2" fmla="*/ 290491 w 504510"/>
                  <a:gd name="connsiteY2" fmla="*/ 150357 h 348991"/>
                  <a:gd name="connsiteX3" fmla="*/ 222060 w 504510"/>
                  <a:gd name="connsiteY3" fmla="*/ 156813 h 348991"/>
                  <a:gd name="connsiteX4" fmla="*/ 222060 w 504510"/>
                  <a:gd name="connsiteY4" fmla="*/ 49662 h 348991"/>
                  <a:gd name="connsiteX5" fmla="*/ 172398 w 504510"/>
                  <a:gd name="connsiteY5" fmla="*/ 0 h 348991"/>
                  <a:gd name="connsiteX6" fmla="*/ 122736 w 504510"/>
                  <a:gd name="connsiteY6" fmla="*/ 49662 h 348991"/>
                  <a:gd name="connsiteX7" fmla="*/ 122736 w 504510"/>
                  <a:gd name="connsiteY7" fmla="*/ 149134 h 348991"/>
                  <a:gd name="connsiteX8" fmla="*/ 10371 w 504510"/>
                  <a:gd name="connsiteY8" fmla="*/ 147524 h 348991"/>
                  <a:gd name="connsiteX9" fmla="*/ 30 w 504510"/>
                  <a:gd name="connsiteY9" fmla="*/ 159499 h 348991"/>
                  <a:gd name="connsiteX10" fmla="*/ 12006 w 504510"/>
                  <a:gd name="connsiteY10" fmla="*/ 169840 h 348991"/>
                  <a:gd name="connsiteX11" fmla="*/ 138391 w 504510"/>
                  <a:gd name="connsiteY11" fmla="*/ 173762 h 348991"/>
                  <a:gd name="connsiteX12" fmla="*/ 147556 w 504510"/>
                  <a:gd name="connsiteY12" fmla="*/ 175069 h 348991"/>
                  <a:gd name="connsiteX13" fmla="*/ 153412 w 504510"/>
                  <a:gd name="connsiteY13" fmla="*/ 175794 h 348991"/>
                  <a:gd name="connsiteX14" fmla="*/ 156563 w 504510"/>
                  <a:gd name="connsiteY14" fmla="*/ 176178 h 348991"/>
                  <a:gd name="connsiteX15" fmla="*/ 164384 w 504510"/>
                  <a:gd name="connsiteY15" fmla="*/ 176998 h 348991"/>
                  <a:gd name="connsiteX16" fmla="*/ 165487 w 504510"/>
                  <a:gd name="connsiteY16" fmla="*/ 177109 h 348991"/>
                  <a:gd name="connsiteX17" fmla="*/ 294183 w 504510"/>
                  <a:gd name="connsiteY17" fmla="*/ 172427 h 348991"/>
                  <a:gd name="connsiteX18" fmla="*/ 326324 w 504510"/>
                  <a:gd name="connsiteY18" fmla="*/ 166779 h 348991"/>
                  <a:gd name="connsiteX19" fmla="*/ 428774 w 504510"/>
                  <a:gd name="connsiteY19" fmla="*/ 151523 h 348991"/>
                  <a:gd name="connsiteX20" fmla="*/ 478734 w 504510"/>
                  <a:gd name="connsiteY20" fmla="*/ 156488 h 348991"/>
                  <a:gd name="connsiteX21" fmla="*/ 363036 w 504510"/>
                  <a:gd name="connsiteY21" fmla="*/ 329667 h 348991"/>
                  <a:gd name="connsiteX22" fmla="*/ 362581 w 504510"/>
                  <a:gd name="connsiteY22" fmla="*/ 345483 h 348991"/>
                  <a:gd name="connsiteX23" fmla="*/ 370718 w 504510"/>
                  <a:gd name="connsiteY23" fmla="*/ 348991 h 348991"/>
                  <a:gd name="connsiteX24" fmla="*/ 378396 w 504510"/>
                  <a:gd name="connsiteY24" fmla="*/ 345938 h 348991"/>
                  <a:gd name="connsiteX25" fmla="*/ 474358 w 504510"/>
                  <a:gd name="connsiteY25" fmla="*/ 244075 h 348991"/>
                  <a:gd name="connsiteX26" fmla="*/ 498979 w 504510"/>
                  <a:gd name="connsiteY26" fmla="*/ 146945 h 348991"/>
                  <a:gd name="connsiteX27" fmla="*/ 199683 w 504510"/>
                  <a:gd name="connsiteY27" fmla="*/ 156761 h 348991"/>
                  <a:gd name="connsiteX28" fmla="*/ 172949 w 504510"/>
                  <a:gd name="connsiteY28" fmla="*/ 155302 h 348991"/>
                  <a:gd name="connsiteX29" fmla="*/ 171957 w 504510"/>
                  <a:gd name="connsiteY29" fmla="*/ 155222 h 348991"/>
                  <a:gd name="connsiteX30" fmla="*/ 166569 w 504510"/>
                  <a:gd name="connsiteY30" fmla="*/ 154725 h 348991"/>
                  <a:gd name="connsiteX31" fmla="*/ 163358 w 504510"/>
                  <a:gd name="connsiteY31" fmla="*/ 154399 h 348991"/>
                  <a:gd name="connsiteX32" fmla="*/ 159034 w 504510"/>
                  <a:gd name="connsiteY32" fmla="*/ 153937 h 348991"/>
                  <a:gd name="connsiteX33" fmla="*/ 151482 w 504510"/>
                  <a:gd name="connsiteY33" fmla="*/ 153015 h 348991"/>
                  <a:gd name="connsiteX34" fmla="*/ 149419 w 504510"/>
                  <a:gd name="connsiteY34" fmla="*/ 152731 h 348991"/>
                  <a:gd name="connsiteX35" fmla="*/ 145112 w 504510"/>
                  <a:gd name="connsiteY35" fmla="*/ 152117 h 348991"/>
                  <a:gd name="connsiteX36" fmla="*/ 145112 w 504510"/>
                  <a:gd name="connsiteY36" fmla="*/ 49661 h 348991"/>
                  <a:gd name="connsiteX37" fmla="*/ 172398 w 504510"/>
                  <a:gd name="connsiteY37" fmla="*/ 22377 h 348991"/>
                  <a:gd name="connsiteX38" fmla="*/ 199682 w 504510"/>
                  <a:gd name="connsiteY38" fmla="*/ 49661 h 348991"/>
                  <a:gd name="connsiteX39" fmla="*/ 199682 w 504510"/>
                  <a:gd name="connsiteY39" fmla="*/ 156761 h 3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510" h="348991">
                    <a:moveTo>
                      <a:pt x="498979" y="146945"/>
                    </a:moveTo>
                    <a:cubicBezTo>
                      <a:pt x="485275" y="117880"/>
                      <a:pt x="420157" y="127206"/>
                      <a:pt x="322377" y="144753"/>
                    </a:cubicBezTo>
                    <a:cubicBezTo>
                      <a:pt x="311036" y="146785"/>
                      <a:pt x="300326" y="148708"/>
                      <a:pt x="290491" y="150357"/>
                    </a:cubicBezTo>
                    <a:cubicBezTo>
                      <a:pt x="267700" y="154177"/>
                      <a:pt x="244843" y="156316"/>
                      <a:pt x="222060" y="156813"/>
                    </a:cubicBezTo>
                    <a:lnTo>
                      <a:pt x="222060" y="49662"/>
                    </a:lnTo>
                    <a:cubicBezTo>
                      <a:pt x="222060" y="22278"/>
                      <a:pt x="199782" y="0"/>
                      <a:pt x="172398" y="0"/>
                    </a:cubicBezTo>
                    <a:cubicBezTo>
                      <a:pt x="145014" y="0"/>
                      <a:pt x="122736" y="22278"/>
                      <a:pt x="122736" y="49662"/>
                    </a:cubicBezTo>
                    <a:lnTo>
                      <a:pt x="122736" y="149134"/>
                    </a:lnTo>
                    <a:cubicBezTo>
                      <a:pt x="87656" y="145176"/>
                      <a:pt x="49964" y="144623"/>
                      <a:pt x="10371" y="147524"/>
                    </a:cubicBezTo>
                    <a:cubicBezTo>
                      <a:pt x="4209" y="147976"/>
                      <a:pt x="-420" y="153337"/>
                      <a:pt x="30" y="159499"/>
                    </a:cubicBezTo>
                    <a:cubicBezTo>
                      <a:pt x="480" y="165661"/>
                      <a:pt x="5829" y="170286"/>
                      <a:pt x="12006" y="169840"/>
                    </a:cubicBezTo>
                    <a:cubicBezTo>
                      <a:pt x="57187" y="166533"/>
                      <a:pt x="99706" y="167850"/>
                      <a:pt x="138391" y="173762"/>
                    </a:cubicBezTo>
                    <a:cubicBezTo>
                      <a:pt x="141436" y="174227"/>
                      <a:pt x="144491" y="174662"/>
                      <a:pt x="147556" y="175069"/>
                    </a:cubicBezTo>
                    <a:cubicBezTo>
                      <a:pt x="149505" y="175329"/>
                      <a:pt x="151459" y="175557"/>
                      <a:pt x="153412" y="175794"/>
                    </a:cubicBezTo>
                    <a:cubicBezTo>
                      <a:pt x="154464" y="175920"/>
                      <a:pt x="155510" y="176059"/>
                      <a:pt x="156563" y="176178"/>
                    </a:cubicBezTo>
                    <a:cubicBezTo>
                      <a:pt x="159168" y="176476"/>
                      <a:pt x="161775" y="176741"/>
                      <a:pt x="164384" y="176998"/>
                    </a:cubicBezTo>
                    <a:cubicBezTo>
                      <a:pt x="164753" y="177034"/>
                      <a:pt x="165118" y="177075"/>
                      <a:pt x="165487" y="177109"/>
                    </a:cubicBezTo>
                    <a:cubicBezTo>
                      <a:pt x="208071" y="181176"/>
                      <a:pt x="251242" y="179624"/>
                      <a:pt x="294183" y="172427"/>
                    </a:cubicBezTo>
                    <a:cubicBezTo>
                      <a:pt x="304146" y="170759"/>
                      <a:pt x="314919" y="168827"/>
                      <a:pt x="326324" y="166779"/>
                    </a:cubicBezTo>
                    <a:cubicBezTo>
                      <a:pt x="359957" y="160745"/>
                      <a:pt x="398075" y="153904"/>
                      <a:pt x="428774" y="151523"/>
                    </a:cubicBezTo>
                    <a:cubicBezTo>
                      <a:pt x="474189" y="148009"/>
                      <a:pt x="478697" y="156405"/>
                      <a:pt x="478734" y="156488"/>
                    </a:cubicBezTo>
                    <a:cubicBezTo>
                      <a:pt x="497985" y="197321"/>
                      <a:pt x="432136" y="264428"/>
                      <a:pt x="363036" y="329667"/>
                    </a:cubicBezTo>
                    <a:cubicBezTo>
                      <a:pt x="358543" y="333908"/>
                      <a:pt x="358340" y="340990"/>
                      <a:pt x="362581" y="345483"/>
                    </a:cubicBezTo>
                    <a:cubicBezTo>
                      <a:pt x="364783" y="347815"/>
                      <a:pt x="367747" y="348991"/>
                      <a:pt x="370718" y="348991"/>
                    </a:cubicBezTo>
                    <a:cubicBezTo>
                      <a:pt x="373475" y="348991"/>
                      <a:pt x="376235" y="347978"/>
                      <a:pt x="378396" y="345938"/>
                    </a:cubicBezTo>
                    <a:cubicBezTo>
                      <a:pt x="411922" y="314288"/>
                      <a:pt x="449748" y="277705"/>
                      <a:pt x="474358" y="244075"/>
                    </a:cubicBezTo>
                    <a:cubicBezTo>
                      <a:pt x="503178" y="204699"/>
                      <a:pt x="511230" y="172929"/>
                      <a:pt x="498979" y="146945"/>
                    </a:cubicBezTo>
                    <a:close/>
                    <a:moveTo>
                      <a:pt x="199683" y="156761"/>
                    </a:moveTo>
                    <a:cubicBezTo>
                      <a:pt x="190746" y="156530"/>
                      <a:pt x="181822" y="156040"/>
                      <a:pt x="172949" y="155302"/>
                    </a:cubicBezTo>
                    <a:cubicBezTo>
                      <a:pt x="172618" y="155274"/>
                      <a:pt x="172289" y="155250"/>
                      <a:pt x="171957" y="155222"/>
                    </a:cubicBezTo>
                    <a:cubicBezTo>
                      <a:pt x="170159" y="155068"/>
                      <a:pt x="168365" y="154900"/>
                      <a:pt x="166569" y="154725"/>
                    </a:cubicBezTo>
                    <a:cubicBezTo>
                      <a:pt x="165498" y="154621"/>
                      <a:pt x="164426" y="154511"/>
                      <a:pt x="163358" y="154399"/>
                    </a:cubicBezTo>
                    <a:cubicBezTo>
                      <a:pt x="161915" y="154249"/>
                      <a:pt x="160472" y="154100"/>
                      <a:pt x="159034" y="153937"/>
                    </a:cubicBezTo>
                    <a:cubicBezTo>
                      <a:pt x="156514" y="153649"/>
                      <a:pt x="153997" y="153345"/>
                      <a:pt x="151482" y="153015"/>
                    </a:cubicBezTo>
                    <a:cubicBezTo>
                      <a:pt x="150793" y="152925"/>
                      <a:pt x="150108" y="152825"/>
                      <a:pt x="149419" y="152731"/>
                    </a:cubicBezTo>
                    <a:cubicBezTo>
                      <a:pt x="147982" y="152536"/>
                      <a:pt x="146547" y="152326"/>
                      <a:pt x="145112" y="152117"/>
                    </a:cubicBezTo>
                    <a:lnTo>
                      <a:pt x="145112" y="49661"/>
                    </a:lnTo>
                    <a:cubicBezTo>
                      <a:pt x="145114" y="34616"/>
                      <a:pt x="157353" y="22377"/>
                      <a:pt x="172398" y="22377"/>
                    </a:cubicBezTo>
                    <a:cubicBezTo>
                      <a:pt x="187442" y="22377"/>
                      <a:pt x="199682" y="34616"/>
                      <a:pt x="199682" y="49661"/>
                    </a:cubicBezTo>
                    <a:lnTo>
                      <a:pt x="199682" y="156761"/>
                    </a:ln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sp>
            <p:nvSpPr>
              <p:cNvPr id="8" name="Freeform: Shape 125">
                <a:extLst>
                  <a:ext uri="{FF2B5EF4-FFF2-40B4-BE49-F238E27FC236}">
                    <a16:creationId xmlns:a16="http://schemas.microsoft.com/office/drawing/2014/main" id="{7911C850-4B18-7260-4B56-99DA5081FA4A}"/>
                  </a:ext>
                </a:extLst>
              </p:cNvPr>
              <p:cNvSpPr/>
              <p:nvPr/>
            </p:nvSpPr>
            <p:spPr>
              <a:xfrm>
                <a:off x="7263992" y="3003495"/>
                <a:ext cx="432666" cy="349772"/>
              </a:xfrm>
              <a:custGeom>
                <a:avLst/>
                <a:gdLst>
                  <a:gd name="connsiteX0" fmla="*/ 608313 w 611359"/>
                  <a:gd name="connsiteY0" fmla="*/ 89121 h 493405"/>
                  <a:gd name="connsiteX1" fmla="*/ 592496 w 611359"/>
                  <a:gd name="connsiteY1" fmla="*/ 88653 h 493405"/>
                  <a:gd name="connsiteX2" fmla="*/ 521541 w 611359"/>
                  <a:gd name="connsiteY2" fmla="*/ 160118 h 493405"/>
                  <a:gd name="connsiteX3" fmla="*/ 477257 w 611359"/>
                  <a:gd name="connsiteY3" fmla="*/ 203340 h 493405"/>
                  <a:gd name="connsiteX4" fmla="*/ 490403 w 611359"/>
                  <a:gd name="connsiteY4" fmla="*/ 178366 h 493405"/>
                  <a:gd name="connsiteX5" fmla="*/ 510775 w 611359"/>
                  <a:gd name="connsiteY5" fmla="*/ 7321 h 493405"/>
                  <a:gd name="connsiteX6" fmla="*/ 496406 w 611359"/>
                  <a:gd name="connsiteY6" fmla="*/ 696 h 493405"/>
                  <a:gd name="connsiteX7" fmla="*/ 489783 w 611359"/>
                  <a:gd name="connsiteY7" fmla="*/ 15066 h 493405"/>
                  <a:gd name="connsiteX8" fmla="*/ 422515 w 611359"/>
                  <a:gd name="connsiteY8" fmla="*/ 244809 h 493405"/>
                  <a:gd name="connsiteX9" fmla="*/ 364388 w 611359"/>
                  <a:gd name="connsiteY9" fmla="*/ 280971 h 493405"/>
                  <a:gd name="connsiteX10" fmla="*/ 357099 w 611359"/>
                  <a:gd name="connsiteY10" fmla="*/ 285054 h 493405"/>
                  <a:gd name="connsiteX11" fmla="*/ 356559 w 611359"/>
                  <a:gd name="connsiteY11" fmla="*/ 285354 h 493405"/>
                  <a:gd name="connsiteX12" fmla="*/ 299960 w 611359"/>
                  <a:gd name="connsiteY12" fmla="*/ 313754 h 493405"/>
                  <a:gd name="connsiteX13" fmla="*/ 299009 w 611359"/>
                  <a:gd name="connsiteY13" fmla="*/ 314267 h 493405"/>
                  <a:gd name="connsiteX14" fmla="*/ 268494 w 611359"/>
                  <a:gd name="connsiteY14" fmla="*/ 326824 h 493405"/>
                  <a:gd name="connsiteX15" fmla="*/ 267356 w 611359"/>
                  <a:gd name="connsiteY15" fmla="*/ 327172 h 493405"/>
                  <a:gd name="connsiteX16" fmla="*/ 241389 w 611359"/>
                  <a:gd name="connsiteY16" fmla="*/ 335266 h 493405"/>
                  <a:gd name="connsiteX17" fmla="*/ 240940 w 611359"/>
                  <a:gd name="connsiteY17" fmla="*/ 335373 h 493405"/>
                  <a:gd name="connsiteX18" fmla="*/ 240863 w 611359"/>
                  <a:gd name="connsiteY18" fmla="*/ 335393 h 493405"/>
                  <a:gd name="connsiteX19" fmla="*/ 237526 w 611359"/>
                  <a:gd name="connsiteY19" fmla="*/ 336220 h 493405"/>
                  <a:gd name="connsiteX20" fmla="*/ 236177 w 611359"/>
                  <a:gd name="connsiteY20" fmla="*/ 336582 h 493405"/>
                  <a:gd name="connsiteX21" fmla="*/ 234432 w 611359"/>
                  <a:gd name="connsiteY21" fmla="*/ 337086 h 493405"/>
                  <a:gd name="connsiteX22" fmla="*/ 230505 w 611359"/>
                  <a:gd name="connsiteY22" fmla="*/ 338312 h 493405"/>
                  <a:gd name="connsiteX23" fmla="*/ 230206 w 611359"/>
                  <a:gd name="connsiteY23" fmla="*/ 338409 h 493405"/>
                  <a:gd name="connsiteX24" fmla="*/ 230172 w 611359"/>
                  <a:gd name="connsiteY24" fmla="*/ 338423 h 493405"/>
                  <a:gd name="connsiteX25" fmla="*/ 126898 w 611359"/>
                  <a:gd name="connsiteY25" fmla="*/ 415527 h 493405"/>
                  <a:gd name="connsiteX26" fmla="*/ 40806 w 611359"/>
                  <a:gd name="connsiteY26" fmla="*/ 469549 h 493405"/>
                  <a:gd name="connsiteX27" fmla="*/ 26246 w 611359"/>
                  <a:gd name="connsiteY27" fmla="*/ 348868 h 493405"/>
                  <a:gd name="connsiteX28" fmla="*/ 30559 w 611359"/>
                  <a:gd name="connsiteY28" fmla="*/ 248311 h 493405"/>
                  <a:gd name="connsiteX29" fmla="*/ 30073 w 611359"/>
                  <a:gd name="connsiteY29" fmla="*/ 191572 h 493405"/>
                  <a:gd name="connsiteX30" fmla="*/ 19201 w 611359"/>
                  <a:gd name="connsiteY30" fmla="*/ 180076 h 493405"/>
                  <a:gd name="connsiteX31" fmla="*/ 7705 w 611359"/>
                  <a:gd name="connsiteY31" fmla="*/ 190947 h 493405"/>
                  <a:gd name="connsiteX32" fmla="*/ 8205 w 611359"/>
                  <a:gd name="connsiteY32" fmla="*/ 249246 h 493405"/>
                  <a:gd name="connsiteX33" fmla="*/ 3951 w 611359"/>
                  <a:gd name="connsiteY33" fmla="*/ 346981 h 493405"/>
                  <a:gd name="connsiteX34" fmla="*/ 33350 w 611359"/>
                  <a:gd name="connsiteY34" fmla="*/ 490644 h 493405"/>
                  <a:gd name="connsiteX35" fmla="*/ 49286 w 611359"/>
                  <a:gd name="connsiteY35" fmla="*/ 493406 h 493405"/>
                  <a:gd name="connsiteX36" fmla="*/ 142691 w 611359"/>
                  <a:gd name="connsiteY36" fmla="*/ 431382 h 493405"/>
                  <a:gd name="connsiteX37" fmla="*/ 223520 w 611359"/>
                  <a:gd name="connsiteY37" fmla="*/ 365376 h 493405"/>
                  <a:gd name="connsiteX38" fmla="*/ 201467 w 611359"/>
                  <a:gd name="connsiteY38" fmla="*/ 424348 h 493405"/>
                  <a:gd name="connsiteX39" fmla="*/ 194011 w 611359"/>
                  <a:gd name="connsiteY39" fmla="*/ 446535 h 493405"/>
                  <a:gd name="connsiteX40" fmla="*/ 204427 w 611359"/>
                  <a:gd name="connsiteY40" fmla="*/ 467494 h 493405"/>
                  <a:gd name="connsiteX41" fmla="*/ 224504 w 611359"/>
                  <a:gd name="connsiteY41" fmla="*/ 475044 h 493405"/>
                  <a:gd name="connsiteX42" fmla="*/ 238201 w 611359"/>
                  <a:gd name="connsiteY42" fmla="*/ 471800 h 493405"/>
                  <a:gd name="connsiteX43" fmla="*/ 247575 w 611359"/>
                  <a:gd name="connsiteY43" fmla="*/ 464535 h 493405"/>
                  <a:gd name="connsiteX44" fmla="*/ 283539 w 611359"/>
                  <a:gd name="connsiteY44" fmla="*/ 344947 h 493405"/>
                  <a:gd name="connsiteX45" fmla="*/ 293357 w 611359"/>
                  <a:gd name="connsiteY45" fmla="*/ 340983 h 493405"/>
                  <a:gd name="connsiteX46" fmla="*/ 293357 w 611359"/>
                  <a:gd name="connsiteY46" fmla="*/ 442586 h 493405"/>
                  <a:gd name="connsiteX47" fmla="*/ 343019 w 611359"/>
                  <a:gd name="connsiteY47" fmla="*/ 492248 h 493405"/>
                  <a:gd name="connsiteX48" fmla="*/ 392681 w 611359"/>
                  <a:gd name="connsiteY48" fmla="*/ 442586 h 493405"/>
                  <a:gd name="connsiteX49" fmla="*/ 392681 w 611359"/>
                  <a:gd name="connsiteY49" fmla="*/ 322411 h 493405"/>
                  <a:gd name="connsiteX50" fmla="*/ 457954 w 611359"/>
                  <a:gd name="connsiteY50" fmla="*/ 374152 h 493405"/>
                  <a:gd name="connsiteX51" fmla="*/ 469584 w 611359"/>
                  <a:gd name="connsiteY51" fmla="*/ 376459 h 493405"/>
                  <a:gd name="connsiteX52" fmla="*/ 497871 w 611359"/>
                  <a:gd name="connsiteY52" fmla="*/ 357512 h 493405"/>
                  <a:gd name="connsiteX53" fmla="*/ 481230 w 611359"/>
                  <a:gd name="connsiteY53" fmla="*/ 317591 h 493405"/>
                  <a:gd name="connsiteX54" fmla="*/ 431205 w 611359"/>
                  <a:gd name="connsiteY54" fmla="*/ 266136 h 493405"/>
                  <a:gd name="connsiteX55" fmla="*/ 538439 w 611359"/>
                  <a:gd name="connsiteY55" fmla="*/ 174791 h 493405"/>
                  <a:gd name="connsiteX56" fmla="*/ 607849 w 611359"/>
                  <a:gd name="connsiteY56" fmla="*/ 104931 h 493405"/>
                  <a:gd name="connsiteX57" fmla="*/ 608313 w 611359"/>
                  <a:gd name="connsiteY57" fmla="*/ 89121 h 493405"/>
                  <a:gd name="connsiteX58" fmla="*/ 230707 w 611359"/>
                  <a:gd name="connsiteY58" fmla="*/ 449835 h 493405"/>
                  <a:gd name="connsiteX59" fmla="*/ 228197 w 611359"/>
                  <a:gd name="connsiteY59" fmla="*/ 451787 h 493405"/>
                  <a:gd name="connsiteX60" fmla="*/ 219127 w 611359"/>
                  <a:gd name="connsiteY60" fmla="*/ 450630 h 493405"/>
                  <a:gd name="connsiteX61" fmla="*/ 216333 w 611359"/>
                  <a:gd name="connsiteY61" fmla="*/ 445007 h 493405"/>
                  <a:gd name="connsiteX62" fmla="*/ 218333 w 611359"/>
                  <a:gd name="connsiteY62" fmla="*/ 439054 h 493405"/>
                  <a:gd name="connsiteX63" fmla="*/ 245724 w 611359"/>
                  <a:gd name="connsiteY63" fmla="*/ 357239 h 493405"/>
                  <a:gd name="connsiteX64" fmla="*/ 245900 w 611359"/>
                  <a:gd name="connsiteY64" fmla="*/ 357194 h 493405"/>
                  <a:gd name="connsiteX65" fmla="*/ 249144 w 611359"/>
                  <a:gd name="connsiteY65" fmla="*/ 356410 h 493405"/>
                  <a:gd name="connsiteX66" fmla="*/ 250378 w 611359"/>
                  <a:gd name="connsiteY66" fmla="*/ 356091 h 493405"/>
                  <a:gd name="connsiteX67" fmla="*/ 252475 w 611359"/>
                  <a:gd name="connsiteY67" fmla="*/ 355531 h 493405"/>
                  <a:gd name="connsiteX68" fmla="*/ 254158 w 611359"/>
                  <a:gd name="connsiteY68" fmla="*/ 355065 h 493405"/>
                  <a:gd name="connsiteX69" fmla="*/ 255693 w 611359"/>
                  <a:gd name="connsiteY69" fmla="*/ 354619 h 493405"/>
                  <a:gd name="connsiteX70" fmla="*/ 261824 w 611359"/>
                  <a:gd name="connsiteY70" fmla="*/ 352755 h 493405"/>
                  <a:gd name="connsiteX71" fmla="*/ 230707 w 611359"/>
                  <a:gd name="connsiteY71" fmla="*/ 449835 h 493405"/>
                  <a:gd name="connsiteX72" fmla="*/ 370301 w 611359"/>
                  <a:gd name="connsiteY72" fmla="*/ 442587 h 493405"/>
                  <a:gd name="connsiteX73" fmla="*/ 343017 w 611359"/>
                  <a:gd name="connsiteY73" fmla="*/ 469873 h 493405"/>
                  <a:gd name="connsiteX74" fmla="*/ 315733 w 611359"/>
                  <a:gd name="connsiteY74" fmla="*/ 442589 h 493405"/>
                  <a:gd name="connsiteX75" fmla="*/ 315733 w 611359"/>
                  <a:gd name="connsiteY75" fmla="*/ 331168 h 493405"/>
                  <a:gd name="connsiteX76" fmla="*/ 370303 w 611359"/>
                  <a:gd name="connsiteY76" fmla="*/ 303388 h 493405"/>
                  <a:gd name="connsiteX77" fmla="*/ 370303 w 611359"/>
                  <a:gd name="connsiteY77" fmla="*/ 442587 h 493405"/>
                  <a:gd name="connsiteX78" fmla="*/ 472709 w 611359"/>
                  <a:gd name="connsiteY78" fmla="*/ 338287 h 493405"/>
                  <a:gd name="connsiteX79" fmla="*/ 477175 w 611359"/>
                  <a:gd name="connsiteY79" fmla="*/ 348996 h 493405"/>
                  <a:gd name="connsiteX80" fmla="*/ 469579 w 611359"/>
                  <a:gd name="connsiteY80" fmla="*/ 354084 h 493405"/>
                  <a:gd name="connsiteX81" fmla="*/ 466462 w 611359"/>
                  <a:gd name="connsiteY81" fmla="*/ 353461 h 493405"/>
                  <a:gd name="connsiteX82" fmla="*/ 398111 w 611359"/>
                  <a:gd name="connsiteY82" fmla="*/ 287252 h 493405"/>
                  <a:gd name="connsiteX83" fmla="*/ 412160 w 611359"/>
                  <a:gd name="connsiteY83" fmla="*/ 278555 h 493405"/>
                  <a:gd name="connsiteX84" fmla="*/ 472709 w 611359"/>
                  <a:gd name="connsiteY84" fmla="*/ 338287 h 49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11359" h="493405">
                    <a:moveTo>
                      <a:pt x="608313" y="89121"/>
                    </a:moveTo>
                    <a:cubicBezTo>
                      <a:pt x="604073" y="84622"/>
                      <a:pt x="596994" y="84415"/>
                      <a:pt x="592496" y="88653"/>
                    </a:cubicBezTo>
                    <a:cubicBezTo>
                      <a:pt x="568805" y="110985"/>
                      <a:pt x="541831" y="136767"/>
                      <a:pt x="521541" y="160118"/>
                    </a:cubicBezTo>
                    <a:cubicBezTo>
                      <a:pt x="508692" y="174907"/>
                      <a:pt x="493649" y="189405"/>
                      <a:pt x="477257" y="203340"/>
                    </a:cubicBezTo>
                    <a:cubicBezTo>
                      <a:pt x="481668" y="195587"/>
                      <a:pt x="486117" y="187225"/>
                      <a:pt x="490403" y="178366"/>
                    </a:cubicBezTo>
                    <a:cubicBezTo>
                      <a:pt x="521387" y="114323"/>
                      <a:pt x="528431" y="55177"/>
                      <a:pt x="510775" y="7321"/>
                    </a:cubicBezTo>
                    <a:cubicBezTo>
                      <a:pt x="508638" y="1522"/>
                      <a:pt x="502199" y="-1447"/>
                      <a:pt x="496406" y="696"/>
                    </a:cubicBezTo>
                    <a:cubicBezTo>
                      <a:pt x="490607" y="2835"/>
                      <a:pt x="487643" y="9269"/>
                      <a:pt x="489783" y="15066"/>
                    </a:cubicBezTo>
                    <a:cubicBezTo>
                      <a:pt x="525480" y="111825"/>
                      <a:pt x="433729" y="230799"/>
                      <a:pt x="422515" y="244809"/>
                    </a:cubicBezTo>
                    <a:cubicBezTo>
                      <a:pt x="403323" y="257897"/>
                      <a:pt x="383623" y="270059"/>
                      <a:pt x="364388" y="280971"/>
                    </a:cubicBezTo>
                    <a:cubicBezTo>
                      <a:pt x="361962" y="282342"/>
                      <a:pt x="359534" y="283710"/>
                      <a:pt x="357099" y="285054"/>
                    </a:cubicBezTo>
                    <a:cubicBezTo>
                      <a:pt x="356919" y="285154"/>
                      <a:pt x="356738" y="285254"/>
                      <a:pt x="356559" y="285354"/>
                    </a:cubicBezTo>
                    <a:cubicBezTo>
                      <a:pt x="337454" y="295890"/>
                      <a:pt x="318194" y="305563"/>
                      <a:pt x="299960" y="313754"/>
                    </a:cubicBezTo>
                    <a:cubicBezTo>
                      <a:pt x="299629" y="313903"/>
                      <a:pt x="299322" y="314089"/>
                      <a:pt x="299009" y="314267"/>
                    </a:cubicBezTo>
                    <a:cubicBezTo>
                      <a:pt x="288038" y="319180"/>
                      <a:pt x="277777" y="323395"/>
                      <a:pt x="268494" y="326824"/>
                    </a:cubicBezTo>
                    <a:cubicBezTo>
                      <a:pt x="268111" y="326919"/>
                      <a:pt x="267730" y="327034"/>
                      <a:pt x="267356" y="327172"/>
                    </a:cubicBezTo>
                    <a:cubicBezTo>
                      <a:pt x="257189" y="330913"/>
                      <a:pt x="248465" y="333628"/>
                      <a:pt x="241389" y="335266"/>
                    </a:cubicBezTo>
                    <a:cubicBezTo>
                      <a:pt x="241241" y="335300"/>
                      <a:pt x="241086" y="335341"/>
                      <a:pt x="240940" y="335373"/>
                    </a:cubicBezTo>
                    <a:cubicBezTo>
                      <a:pt x="240915" y="335379"/>
                      <a:pt x="240888" y="335387"/>
                      <a:pt x="240863" y="335393"/>
                    </a:cubicBezTo>
                    <a:cubicBezTo>
                      <a:pt x="239759" y="335645"/>
                      <a:pt x="238647" y="335923"/>
                      <a:pt x="237526" y="336220"/>
                    </a:cubicBezTo>
                    <a:cubicBezTo>
                      <a:pt x="237076" y="336338"/>
                      <a:pt x="236626" y="336458"/>
                      <a:pt x="236177" y="336582"/>
                    </a:cubicBezTo>
                    <a:cubicBezTo>
                      <a:pt x="235602" y="336741"/>
                      <a:pt x="235016" y="336913"/>
                      <a:pt x="234432" y="337086"/>
                    </a:cubicBezTo>
                    <a:cubicBezTo>
                      <a:pt x="233118" y="337470"/>
                      <a:pt x="231809" y="337880"/>
                      <a:pt x="230505" y="338312"/>
                    </a:cubicBezTo>
                    <a:cubicBezTo>
                      <a:pt x="230404" y="338347"/>
                      <a:pt x="230307" y="338375"/>
                      <a:pt x="230206" y="338409"/>
                    </a:cubicBezTo>
                    <a:cubicBezTo>
                      <a:pt x="230194" y="338414"/>
                      <a:pt x="230183" y="338418"/>
                      <a:pt x="230172" y="338423"/>
                    </a:cubicBezTo>
                    <a:cubicBezTo>
                      <a:pt x="191236" y="351479"/>
                      <a:pt x="157212" y="385341"/>
                      <a:pt x="126898" y="415527"/>
                    </a:cubicBezTo>
                    <a:cubicBezTo>
                      <a:pt x="94709" y="447580"/>
                      <a:pt x="64312" y="477856"/>
                      <a:pt x="40806" y="469549"/>
                    </a:cubicBezTo>
                    <a:cubicBezTo>
                      <a:pt x="16775" y="461055"/>
                      <a:pt x="21376" y="406560"/>
                      <a:pt x="26246" y="348868"/>
                    </a:cubicBezTo>
                    <a:cubicBezTo>
                      <a:pt x="29048" y="315678"/>
                      <a:pt x="31946" y="281355"/>
                      <a:pt x="30559" y="248311"/>
                    </a:cubicBezTo>
                    <a:cubicBezTo>
                      <a:pt x="29735" y="228675"/>
                      <a:pt x="29571" y="209585"/>
                      <a:pt x="30073" y="191572"/>
                    </a:cubicBezTo>
                    <a:cubicBezTo>
                      <a:pt x="30244" y="185394"/>
                      <a:pt x="25379" y="180247"/>
                      <a:pt x="19201" y="180076"/>
                    </a:cubicBezTo>
                    <a:cubicBezTo>
                      <a:pt x="13006" y="179894"/>
                      <a:pt x="7877" y="184770"/>
                      <a:pt x="7705" y="190947"/>
                    </a:cubicBezTo>
                    <a:cubicBezTo>
                      <a:pt x="7191" y="209477"/>
                      <a:pt x="7360" y="229093"/>
                      <a:pt x="8205" y="249246"/>
                    </a:cubicBezTo>
                    <a:cubicBezTo>
                      <a:pt x="9534" y="280878"/>
                      <a:pt x="6695" y="314483"/>
                      <a:pt x="3951" y="346981"/>
                    </a:cubicBezTo>
                    <a:cubicBezTo>
                      <a:pt x="-1911" y="416421"/>
                      <a:pt x="-6974" y="476390"/>
                      <a:pt x="33350" y="490644"/>
                    </a:cubicBezTo>
                    <a:cubicBezTo>
                      <a:pt x="38693" y="492533"/>
                      <a:pt x="43997" y="493407"/>
                      <a:pt x="49286" y="493406"/>
                    </a:cubicBezTo>
                    <a:cubicBezTo>
                      <a:pt x="80403" y="493403"/>
                      <a:pt x="110794" y="463146"/>
                      <a:pt x="142691" y="431382"/>
                    </a:cubicBezTo>
                    <a:cubicBezTo>
                      <a:pt x="167347" y="406826"/>
                      <a:pt x="194628" y="379676"/>
                      <a:pt x="223520" y="365376"/>
                    </a:cubicBezTo>
                    <a:cubicBezTo>
                      <a:pt x="223312" y="383298"/>
                      <a:pt x="218434" y="404880"/>
                      <a:pt x="201467" y="424348"/>
                    </a:cubicBezTo>
                    <a:cubicBezTo>
                      <a:pt x="196099" y="430506"/>
                      <a:pt x="193453" y="438385"/>
                      <a:pt x="194011" y="446535"/>
                    </a:cubicBezTo>
                    <a:cubicBezTo>
                      <a:pt x="194570" y="454685"/>
                      <a:pt x="198269" y="462129"/>
                      <a:pt x="204427" y="467494"/>
                    </a:cubicBezTo>
                    <a:cubicBezTo>
                      <a:pt x="210135" y="472469"/>
                      <a:pt x="217276" y="475044"/>
                      <a:pt x="224504" y="475044"/>
                    </a:cubicBezTo>
                    <a:cubicBezTo>
                      <a:pt x="229155" y="475044"/>
                      <a:pt x="233841" y="473977"/>
                      <a:pt x="238201" y="471800"/>
                    </a:cubicBezTo>
                    <a:cubicBezTo>
                      <a:pt x="241775" y="470013"/>
                      <a:pt x="244930" y="467569"/>
                      <a:pt x="247575" y="464535"/>
                    </a:cubicBezTo>
                    <a:cubicBezTo>
                      <a:pt x="283188" y="423671"/>
                      <a:pt x="287416" y="378422"/>
                      <a:pt x="283539" y="344947"/>
                    </a:cubicBezTo>
                    <a:cubicBezTo>
                      <a:pt x="286719" y="343703"/>
                      <a:pt x="289997" y="342376"/>
                      <a:pt x="293357" y="340983"/>
                    </a:cubicBezTo>
                    <a:lnTo>
                      <a:pt x="293357" y="442586"/>
                    </a:lnTo>
                    <a:cubicBezTo>
                      <a:pt x="293357" y="469971"/>
                      <a:pt x="315635" y="492248"/>
                      <a:pt x="343019" y="492248"/>
                    </a:cubicBezTo>
                    <a:cubicBezTo>
                      <a:pt x="370403" y="492248"/>
                      <a:pt x="392681" y="469970"/>
                      <a:pt x="392681" y="442586"/>
                    </a:cubicBezTo>
                    <a:lnTo>
                      <a:pt x="392681" y="322411"/>
                    </a:lnTo>
                    <a:cubicBezTo>
                      <a:pt x="406663" y="342153"/>
                      <a:pt x="427361" y="361559"/>
                      <a:pt x="457954" y="374152"/>
                    </a:cubicBezTo>
                    <a:cubicBezTo>
                      <a:pt x="461675" y="375681"/>
                      <a:pt x="465588" y="376459"/>
                      <a:pt x="469584" y="376459"/>
                    </a:cubicBezTo>
                    <a:cubicBezTo>
                      <a:pt x="482028" y="376459"/>
                      <a:pt x="493130" y="369022"/>
                      <a:pt x="497871" y="357512"/>
                    </a:cubicBezTo>
                    <a:cubicBezTo>
                      <a:pt x="504288" y="341919"/>
                      <a:pt x="496823" y="324010"/>
                      <a:pt x="481230" y="317591"/>
                    </a:cubicBezTo>
                    <a:cubicBezTo>
                      <a:pt x="453240" y="306070"/>
                      <a:pt x="438720" y="284576"/>
                      <a:pt x="431205" y="266136"/>
                    </a:cubicBezTo>
                    <a:cubicBezTo>
                      <a:pt x="471113" y="239291"/>
                      <a:pt x="509456" y="208151"/>
                      <a:pt x="538439" y="174791"/>
                    </a:cubicBezTo>
                    <a:cubicBezTo>
                      <a:pt x="558053" y="152215"/>
                      <a:pt x="584550" y="126895"/>
                      <a:pt x="607849" y="104931"/>
                    </a:cubicBezTo>
                    <a:cubicBezTo>
                      <a:pt x="612342" y="100699"/>
                      <a:pt x="612551" y="93617"/>
                      <a:pt x="608313" y="89121"/>
                    </a:cubicBezTo>
                    <a:close/>
                    <a:moveTo>
                      <a:pt x="230707" y="449835"/>
                    </a:moveTo>
                    <a:cubicBezTo>
                      <a:pt x="229991" y="450656"/>
                      <a:pt x="229146" y="451311"/>
                      <a:pt x="228197" y="451787"/>
                    </a:cubicBezTo>
                    <a:cubicBezTo>
                      <a:pt x="225206" y="453279"/>
                      <a:pt x="221649" y="452825"/>
                      <a:pt x="219127" y="450630"/>
                    </a:cubicBezTo>
                    <a:cubicBezTo>
                      <a:pt x="217476" y="449191"/>
                      <a:pt x="216483" y="447194"/>
                      <a:pt x="216333" y="445007"/>
                    </a:cubicBezTo>
                    <a:cubicBezTo>
                      <a:pt x="216182" y="442820"/>
                      <a:pt x="216893" y="440705"/>
                      <a:pt x="218333" y="439054"/>
                    </a:cubicBezTo>
                    <a:cubicBezTo>
                      <a:pt x="242383" y="411460"/>
                      <a:pt x="247003" y="380764"/>
                      <a:pt x="245724" y="357239"/>
                    </a:cubicBezTo>
                    <a:cubicBezTo>
                      <a:pt x="245782" y="357225"/>
                      <a:pt x="245842" y="357208"/>
                      <a:pt x="245900" y="357194"/>
                    </a:cubicBezTo>
                    <a:cubicBezTo>
                      <a:pt x="246946" y="356957"/>
                      <a:pt x="248034" y="356692"/>
                      <a:pt x="249144" y="356410"/>
                    </a:cubicBezTo>
                    <a:cubicBezTo>
                      <a:pt x="249550" y="356309"/>
                      <a:pt x="249967" y="356199"/>
                      <a:pt x="250378" y="356091"/>
                    </a:cubicBezTo>
                    <a:cubicBezTo>
                      <a:pt x="251065" y="355912"/>
                      <a:pt x="251764" y="355726"/>
                      <a:pt x="252475" y="355531"/>
                    </a:cubicBezTo>
                    <a:cubicBezTo>
                      <a:pt x="253031" y="355379"/>
                      <a:pt x="253590" y="355225"/>
                      <a:pt x="254158" y="355065"/>
                    </a:cubicBezTo>
                    <a:cubicBezTo>
                      <a:pt x="254661" y="354921"/>
                      <a:pt x="255180" y="354769"/>
                      <a:pt x="255693" y="354619"/>
                    </a:cubicBezTo>
                    <a:cubicBezTo>
                      <a:pt x="257673" y="354045"/>
                      <a:pt x="259700" y="353434"/>
                      <a:pt x="261824" y="352755"/>
                    </a:cubicBezTo>
                    <a:cubicBezTo>
                      <a:pt x="264101" y="380885"/>
                      <a:pt x="259213" y="417126"/>
                      <a:pt x="230707" y="449835"/>
                    </a:cubicBezTo>
                    <a:close/>
                    <a:moveTo>
                      <a:pt x="370301" y="442587"/>
                    </a:moveTo>
                    <a:cubicBezTo>
                      <a:pt x="370301" y="457633"/>
                      <a:pt x="358062" y="469873"/>
                      <a:pt x="343017" y="469873"/>
                    </a:cubicBezTo>
                    <a:cubicBezTo>
                      <a:pt x="327973" y="469873"/>
                      <a:pt x="315733" y="457633"/>
                      <a:pt x="315733" y="442589"/>
                    </a:cubicBezTo>
                    <a:lnTo>
                      <a:pt x="315733" y="331168"/>
                    </a:lnTo>
                    <a:cubicBezTo>
                      <a:pt x="332786" y="323308"/>
                      <a:pt x="351264" y="313971"/>
                      <a:pt x="370303" y="303388"/>
                    </a:cubicBezTo>
                    <a:lnTo>
                      <a:pt x="370303" y="442587"/>
                    </a:lnTo>
                    <a:close/>
                    <a:moveTo>
                      <a:pt x="472709" y="338287"/>
                    </a:moveTo>
                    <a:cubicBezTo>
                      <a:pt x="476894" y="340008"/>
                      <a:pt x="478895" y="344813"/>
                      <a:pt x="477175" y="348996"/>
                    </a:cubicBezTo>
                    <a:cubicBezTo>
                      <a:pt x="475901" y="352087"/>
                      <a:pt x="472919" y="354084"/>
                      <a:pt x="469579" y="354084"/>
                    </a:cubicBezTo>
                    <a:cubicBezTo>
                      <a:pt x="468517" y="354084"/>
                      <a:pt x="467468" y="353874"/>
                      <a:pt x="466462" y="353461"/>
                    </a:cubicBezTo>
                    <a:cubicBezTo>
                      <a:pt x="435297" y="340633"/>
                      <a:pt x="412341" y="318383"/>
                      <a:pt x="398111" y="287252"/>
                    </a:cubicBezTo>
                    <a:cubicBezTo>
                      <a:pt x="402791" y="284419"/>
                      <a:pt x="407476" y="281516"/>
                      <a:pt x="412160" y="278555"/>
                    </a:cubicBezTo>
                    <a:cubicBezTo>
                      <a:pt x="421835" y="300313"/>
                      <a:pt x="439716" y="324706"/>
                      <a:pt x="472709" y="338287"/>
                    </a:cubicBez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sp>
            <p:nvSpPr>
              <p:cNvPr id="9" name="Freeform: Shape 126">
                <a:extLst>
                  <a:ext uri="{FF2B5EF4-FFF2-40B4-BE49-F238E27FC236}">
                    <a16:creationId xmlns:a16="http://schemas.microsoft.com/office/drawing/2014/main" id="{9E8A29A4-9AF7-5D65-FB70-18915F7CE2E3}"/>
                  </a:ext>
                </a:extLst>
              </p:cNvPr>
              <p:cNvSpPr/>
              <p:nvPr/>
            </p:nvSpPr>
            <p:spPr>
              <a:xfrm>
                <a:off x="7271712" y="2922024"/>
                <a:ext cx="158567" cy="200643"/>
              </a:xfrm>
              <a:custGeom>
                <a:avLst/>
                <a:gdLst>
                  <a:gd name="connsiteX0" fmla="*/ 223950 w 224056"/>
                  <a:gd name="connsiteY0" fmla="*/ 9657 h 283037"/>
                  <a:gd name="connsiteX1" fmla="*/ 211334 w 224056"/>
                  <a:gd name="connsiteY1" fmla="*/ 106 h 283037"/>
                  <a:gd name="connsiteX2" fmla="*/ 58277 w 224056"/>
                  <a:gd name="connsiteY2" fmla="*/ 87921 h 283037"/>
                  <a:gd name="connsiteX3" fmla="*/ 37 w 224056"/>
                  <a:gd name="connsiteY3" fmla="*/ 270945 h 283037"/>
                  <a:gd name="connsiteX4" fmla="*/ 10284 w 224056"/>
                  <a:gd name="connsiteY4" fmla="*/ 283002 h 283037"/>
                  <a:gd name="connsiteX5" fmla="*/ 11202 w 224056"/>
                  <a:gd name="connsiteY5" fmla="*/ 283038 h 283037"/>
                  <a:gd name="connsiteX6" fmla="*/ 22342 w 224056"/>
                  <a:gd name="connsiteY6" fmla="*/ 272753 h 283037"/>
                  <a:gd name="connsiteX7" fmla="*/ 76395 w 224056"/>
                  <a:gd name="connsiteY7" fmla="*/ 101059 h 283037"/>
                  <a:gd name="connsiteX8" fmla="*/ 214401 w 224056"/>
                  <a:gd name="connsiteY8" fmla="*/ 22273 h 283037"/>
                  <a:gd name="connsiteX9" fmla="*/ 223950 w 224056"/>
                  <a:gd name="connsiteY9" fmla="*/ 9657 h 2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056" h="283037">
                    <a:moveTo>
                      <a:pt x="223950" y="9657"/>
                    </a:moveTo>
                    <a:cubicBezTo>
                      <a:pt x="223104" y="3535"/>
                      <a:pt x="217462" y="-737"/>
                      <a:pt x="211334" y="106"/>
                    </a:cubicBezTo>
                    <a:cubicBezTo>
                      <a:pt x="145425" y="9219"/>
                      <a:pt x="93929" y="38764"/>
                      <a:pt x="58277" y="87921"/>
                    </a:cubicBezTo>
                    <a:cubicBezTo>
                      <a:pt x="25856" y="132627"/>
                      <a:pt x="6262" y="194203"/>
                      <a:pt x="37" y="270945"/>
                    </a:cubicBezTo>
                    <a:cubicBezTo>
                      <a:pt x="-462" y="277105"/>
                      <a:pt x="4125" y="282503"/>
                      <a:pt x="10284" y="283002"/>
                    </a:cubicBezTo>
                    <a:cubicBezTo>
                      <a:pt x="10593" y="283027"/>
                      <a:pt x="10897" y="283038"/>
                      <a:pt x="11202" y="283038"/>
                    </a:cubicBezTo>
                    <a:cubicBezTo>
                      <a:pt x="16971" y="283038"/>
                      <a:pt x="21867" y="278604"/>
                      <a:pt x="22342" y="272753"/>
                    </a:cubicBezTo>
                    <a:cubicBezTo>
                      <a:pt x="28230" y="200160"/>
                      <a:pt x="46416" y="142392"/>
                      <a:pt x="76395" y="101059"/>
                    </a:cubicBezTo>
                    <a:cubicBezTo>
                      <a:pt x="108330" y="57025"/>
                      <a:pt x="154761" y="30518"/>
                      <a:pt x="214401" y="22273"/>
                    </a:cubicBezTo>
                    <a:cubicBezTo>
                      <a:pt x="220520" y="21428"/>
                      <a:pt x="224795" y="15778"/>
                      <a:pt x="223950" y="9657"/>
                    </a:cubicBezTo>
                    <a:close/>
                  </a:path>
                </a:pathLst>
              </a:custGeom>
              <a:solidFill>
                <a:schemeClr val="bg1"/>
              </a:solidFill>
              <a:ln w="148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rial" panose="020B0604020202020204" pitchFamily="34" charset="0"/>
                  <a:ea typeface="+mn-ea"/>
                  <a:cs typeface="+mn-cs"/>
                </a:endParaRPr>
              </a:p>
            </p:txBody>
          </p:sp>
        </p:grpSp>
        <p:sp>
          <p:nvSpPr>
            <p:cNvPr id="10" name="Rectangle: Rounded Corners 9">
              <a:extLst>
                <a:ext uri="{FF2B5EF4-FFF2-40B4-BE49-F238E27FC236}">
                  <a16:creationId xmlns:a16="http://schemas.microsoft.com/office/drawing/2014/main" id="{59ADCA55-277E-B805-7255-4138C0F8BD79}"/>
                </a:ext>
              </a:extLst>
            </p:cNvPr>
            <p:cNvSpPr/>
            <p:nvPr/>
          </p:nvSpPr>
          <p:spPr>
            <a:xfrm>
              <a:off x="15303788"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MASLD/MASH is the predominant underlying risk factor for HCC—</a:t>
              </a:r>
              <a:br>
                <a:rPr lang="en-GB" sz="1600" dirty="0">
                  <a:solidFill>
                    <a:srgbClr val="001965"/>
                  </a:solidFill>
                </a:rPr>
              </a:br>
              <a:r>
                <a:rPr lang="en-GB" sz="1600" dirty="0">
                  <a:solidFill>
                    <a:srgbClr val="001965"/>
                  </a:solidFill>
                </a:rPr>
                <a:t>present in 59% of HCC cases</a:t>
              </a:r>
              <a:r>
                <a:rPr lang="en-GB" sz="1600" baseline="30000" dirty="0">
                  <a:solidFill>
                    <a:srgbClr val="001965"/>
                  </a:solidFill>
                </a:rPr>
                <a:t>#,5</a:t>
              </a:r>
              <a:endParaRPr lang="en-GB" sz="1600" dirty="0">
                <a:solidFill>
                  <a:srgbClr val="001965"/>
                </a:solidFill>
              </a:endParaRPr>
            </a:p>
          </p:txBody>
        </p:sp>
        <p:sp>
          <p:nvSpPr>
            <p:cNvPr id="11" name="Rectangle: Rounded Corners 10">
              <a:extLst>
                <a:ext uri="{FF2B5EF4-FFF2-40B4-BE49-F238E27FC236}">
                  <a16:creationId xmlns:a16="http://schemas.microsoft.com/office/drawing/2014/main" id="{1E400535-55B0-A024-689F-80D0FBFEBB8C}"/>
                </a:ext>
              </a:extLst>
            </p:cNvPr>
            <p:cNvSpPr/>
            <p:nvPr/>
          </p:nvSpPr>
          <p:spPr>
            <a:xfrm>
              <a:off x="15346019" y="3645864"/>
              <a:ext cx="3996000" cy="15908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chemeClr val="tx1"/>
                  </a:solidFill>
                </a:rPr>
                <a:t>Patients with MASLD had a nearly </a:t>
              </a:r>
              <a:br>
                <a:rPr lang="en-GB" sz="1600" dirty="0">
                  <a:solidFill>
                    <a:schemeClr val="tx1"/>
                  </a:solidFill>
                </a:rPr>
              </a:br>
              <a:r>
                <a:rPr lang="en-GB" sz="1600" dirty="0">
                  <a:solidFill>
                    <a:schemeClr val="tx1"/>
                  </a:solidFill>
                </a:rPr>
                <a:t>1.5- to 2-fold risk of GI cancers and a 1.2- to 1.5-fold risk of lung, breast, gynecological, or urinary system cancers, regardless of confounders</a:t>
              </a:r>
              <a:r>
                <a:rPr lang="en-GB" sz="1600" baseline="30000" dirty="0">
                  <a:solidFill>
                    <a:schemeClr val="tx1"/>
                  </a:solidFill>
                </a:rPr>
                <a:t>¥,6</a:t>
              </a:r>
              <a:endParaRPr lang="en-GB" sz="1600" dirty="0">
                <a:solidFill>
                  <a:schemeClr val="tx1"/>
                </a:solidFill>
              </a:endParaRPr>
            </a:p>
          </p:txBody>
        </p:sp>
        <p:grpSp>
          <p:nvGrpSpPr>
            <p:cNvPr id="12" name="Group 11">
              <a:extLst>
                <a:ext uri="{FF2B5EF4-FFF2-40B4-BE49-F238E27FC236}">
                  <a16:creationId xmlns:a16="http://schemas.microsoft.com/office/drawing/2014/main" id="{9FC1A9BF-3769-BBC8-8A78-8AC2EBEDA391}"/>
                </a:ext>
              </a:extLst>
            </p:cNvPr>
            <p:cNvGrpSpPr/>
            <p:nvPr/>
          </p:nvGrpSpPr>
          <p:grpSpPr>
            <a:xfrm>
              <a:off x="15665107" y="2774843"/>
              <a:ext cx="3600000" cy="720000"/>
              <a:chOff x="4296000" y="2774843"/>
              <a:chExt cx="3600000" cy="720000"/>
            </a:xfrm>
          </p:grpSpPr>
          <p:sp>
            <p:nvSpPr>
              <p:cNvPr id="13" name="Rectangle 12">
                <a:extLst>
                  <a:ext uri="{FF2B5EF4-FFF2-40B4-BE49-F238E27FC236}">
                    <a16:creationId xmlns:a16="http://schemas.microsoft.com/office/drawing/2014/main" id="{CD46F1A3-BACD-3D30-BA6C-900E7AD43327}"/>
                  </a:ext>
                </a:extLst>
              </p:cNvPr>
              <p:cNvSpPr/>
              <p:nvPr/>
            </p:nvSpPr>
            <p:spPr>
              <a:xfrm>
                <a:off x="4296000" y="2774843"/>
                <a:ext cx="3600000" cy="72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ea typeface="+mn-ea"/>
                    <a:cs typeface="+mn-cs"/>
                  </a:rPr>
                  <a:t>Cancer</a:t>
                </a:r>
              </a:p>
            </p:txBody>
          </p:sp>
          <p:pic>
            <p:nvPicPr>
              <p:cNvPr id="14" name="Graphic 13">
                <a:extLst>
                  <a:ext uri="{FF2B5EF4-FFF2-40B4-BE49-F238E27FC236}">
                    <a16:creationId xmlns:a16="http://schemas.microsoft.com/office/drawing/2014/main" id="{5BCE5D57-9220-5B95-DF65-1C5727218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2286" y="2835018"/>
                <a:ext cx="635000" cy="635000"/>
              </a:xfrm>
              <a:prstGeom prst="roundRect">
                <a:avLst/>
              </a:prstGeom>
            </p:spPr>
          </p:pic>
        </p:grpSp>
        <p:sp>
          <p:nvSpPr>
            <p:cNvPr id="18" name="Rectangle: Rounded Corners 17">
              <a:extLst>
                <a:ext uri="{FF2B5EF4-FFF2-40B4-BE49-F238E27FC236}">
                  <a16:creationId xmlns:a16="http://schemas.microsoft.com/office/drawing/2014/main" id="{3D203F2A-ED65-CE5C-98EB-29372E6AF662}"/>
                </a:ext>
              </a:extLst>
            </p:cNvPr>
            <p:cNvSpPr/>
            <p:nvPr/>
          </p:nvSpPr>
          <p:spPr>
            <a:xfrm>
              <a:off x="21134914" y="1707616"/>
              <a:ext cx="3960000" cy="86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a:lnSpc>
                  <a:spcPct val="120000"/>
                </a:lnSpc>
              </a:pPr>
              <a:r>
                <a:rPr lang="en-GB" sz="1600" dirty="0">
                  <a:solidFill>
                    <a:srgbClr val="001965"/>
                  </a:solidFill>
                </a:rPr>
                <a:t>Patients with MASLD had a 1.93-fold higher risk of overall mortality vs population comparators</a:t>
              </a:r>
              <a:r>
                <a:rPr lang="en-GB" sz="1600" baseline="30000" dirty="0">
                  <a:solidFill>
                    <a:srgbClr val="001965"/>
                  </a:solidFill>
                </a:rPr>
                <a:t>¢,7</a:t>
              </a:r>
              <a:endParaRPr lang="en-GB" sz="1600" dirty="0">
                <a:solidFill>
                  <a:srgbClr val="001965"/>
                </a:solidFill>
              </a:endParaRPr>
            </a:p>
          </p:txBody>
        </p:sp>
        <p:sp>
          <p:nvSpPr>
            <p:cNvPr id="19" name="Rectangle: Rounded Corners 18">
              <a:extLst>
                <a:ext uri="{FF2B5EF4-FFF2-40B4-BE49-F238E27FC236}">
                  <a16:creationId xmlns:a16="http://schemas.microsoft.com/office/drawing/2014/main" id="{55956539-6CFD-4261-F01E-E7885E12C638}"/>
                </a:ext>
              </a:extLst>
            </p:cNvPr>
            <p:cNvSpPr/>
            <p:nvPr/>
          </p:nvSpPr>
          <p:spPr>
            <a:xfrm>
              <a:off x="21134914" y="3645864"/>
              <a:ext cx="3960000" cy="1698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lvl="0" algn="ctr">
                <a:lnSpc>
                  <a:spcPct val="120000"/>
                </a:lnSpc>
              </a:pPr>
              <a:r>
                <a:rPr lang="en-GB" sz="1600" dirty="0">
                  <a:solidFill>
                    <a:schemeClr val="tx1"/>
                  </a:solidFill>
                </a:rPr>
                <a:t>Mortality risk increased with worsening disease severity</a:t>
              </a:r>
              <a:r>
                <a:rPr lang="en-GB" sz="1600" baseline="30000" dirty="0">
                  <a:solidFill>
                    <a:schemeClr val="tx1"/>
                  </a:solidFill>
                </a:rPr>
                <a:t>¢,7 </a:t>
              </a:r>
            </a:p>
            <a:p>
              <a:pPr lvl="0" algn="ctr">
                <a:lnSpc>
                  <a:spcPct val="120000"/>
                </a:lnSpc>
              </a:pPr>
              <a:r>
                <a:rPr lang="en-GB" sz="1200" dirty="0">
                  <a:solidFill>
                    <a:schemeClr val="tx1"/>
                  </a:solidFill>
                </a:rPr>
                <a:t>                            </a:t>
              </a:r>
            </a:p>
            <a:p>
              <a:pPr lvl="0" algn="ctr">
                <a:lnSpc>
                  <a:spcPct val="120000"/>
                </a:lnSpc>
              </a:pPr>
              <a:endParaRPr lang="en-GB" sz="1200" dirty="0">
                <a:solidFill>
                  <a:schemeClr val="tx1"/>
                </a:solidFill>
              </a:endParaRPr>
            </a:p>
            <a:p>
              <a:pPr lvl="0" algn="ctr">
                <a:lnSpc>
                  <a:spcPct val="120000"/>
                </a:lnSpc>
              </a:pPr>
              <a:br>
                <a:rPr lang="en-GB" sz="1200" dirty="0">
                  <a:solidFill>
                    <a:schemeClr val="tx1"/>
                  </a:solidFill>
                </a:rPr>
              </a:br>
              <a:endParaRPr lang="en-GB" sz="1200" baseline="30000" dirty="0">
                <a:solidFill>
                  <a:schemeClr val="tx1"/>
                </a:solidFill>
              </a:endParaRPr>
            </a:p>
          </p:txBody>
        </p:sp>
        <p:sp>
          <p:nvSpPr>
            <p:cNvPr id="21" name="Rectangle: Rounded Corners 20">
              <a:extLst>
                <a:ext uri="{FF2B5EF4-FFF2-40B4-BE49-F238E27FC236}">
                  <a16:creationId xmlns:a16="http://schemas.microsoft.com/office/drawing/2014/main" id="{D80B6FD7-B9C9-C8D2-EDF6-48D59EDC1D0F}"/>
                </a:ext>
              </a:extLst>
            </p:cNvPr>
            <p:cNvSpPr/>
            <p:nvPr/>
          </p:nvSpPr>
          <p:spPr>
            <a:xfrm>
              <a:off x="21314914" y="2784119"/>
              <a:ext cx="3600000" cy="72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ea typeface="+mn-ea"/>
                  <a:cs typeface="+mn-cs"/>
                </a:rPr>
                <a:t>Mortality</a:t>
              </a:r>
            </a:p>
          </p:txBody>
        </p:sp>
        <p:sp>
          <p:nvSpPr>
            <p:cNvPr id="17" name="TextBox 16">
              <a:extLst>
                <a:ext uri="{FF2B5EF4-FFF2-40B4-BE49-F238E27FC236}">
                  <a16:creationId xmlns:a16="http://schemas.microsoft.com/office/drawing/2014/main" id="{95DB3C49-3FEE-0F5D-FC0A-6CC5418EF183}"/>
                </a:ext>
              </a:extLst>
            </p:cNvPr>
            <p:cNvSpPr txBox="1"/>
            <p:nvPr/>
          </p:nvSpPr>
          <p:spPr>
            <a:xfrm>
              <a:off x="21395994" y="4359804"/>
              <a:ext cx="3619831" cy="958404"/>
            </a:xfrm>
            <a:prstGeom prst="rect">
              <a:avLst/>
            </a:prstGeom>
            <a:noFill/>
          </p:spPr>
          <p:txBody>
            <a:bodyPr wrap="square">
              <a:spAutoFit/>
            </a:bodyPr>
            <a:lstStyle/>
            <a:p>
              <a:pPr lvl="0">
                <a:lnSpc>
                  <a:spcPct val="120000"/>
                </a:lnSpc>
                <a:tabLst>
                  <a:tab pos="1887538" algn="l"/>
                </a:tabLst>
              </a:pPr>
              <a:r>
                <a:rPr lang="en-GB" sz="1200" dirty="0">
                  <a:solidFill>
                    <a:schemeClr val="tx1"/>
                  </a:solidFill>
                </a:rPr>
                <a:t>Simple steatosis:                	1.71-fold higher risk</a:t>
              </a:r>
            </a:p>
            <a:p>
              <a:pPr lvl="0">
                <a:lnSpc>
                  <a:spcPct val="120000"/>
                </a:lnSpc>
                <a:tabLst>
                  <a:tab pos="1887538" algn="l"/>
                </a:tabLst>
              </a:pPr>
              <a:r>
                <a:rPr lang="en-GB" sz="1200" dirty="0">
                  <a:solidFill>
                    <a:schemeClr val="tx1"/>
                  </a:solidFill>
                </a:rPr>
                <a:t>MASH without fibrosis:       	2.14-fold </a:t>
              </a:r>
              <a:r>
                <a:rPr lang="en-GB" sz="1200" dirty="0"/>
                <a:t>higher risk </a:t>
              </a:r>
            </a:p>
            <a:p>
              <a:pPr lvl="0">
                <a:lnSpc>
                  <a:spcPct val="120000"/>
                </a:lnSpc>
                <a:tabLst>
                  <a:tab pos="1887538" algn="l"/>
                </a:tabLst>
              </a:pPr>
              <a:r>
                <a:rPr lang="en-GB" sz="1200" dirty="0"/>
                <a:t>W</a:t>
              </a:r>
              <a:r>
                <a:rPr lang="en-GB" sz="1200" dirty="0">
                  <a:solidFill>
                    <a:schemeClr val="tx1"/>
                  </a:solidFill>
                </a:rPr>
                <a:t>ith non-cirrhotic fibrosis:  	2.44-fold </a:t>
              </a:r>
              <a:r>
                <a:rPr lang="en-GB" sz="1200" dirty="0"/>
                <a:t>higher risk </a:t>
              </a:r>
            </a:p>
            <a:p>
              <a:pPr lvl="0">
                <a:lnSpc>
                  <a:spcPct val="120000"/>
                </a:lnSpc>
                <a:tabLst>
                  <a:tab pos="1887538" algn="l"/>
                </a:tabLst>
              </a:pPr>
              <a:r>
                <a:rPr lang="en-GB" sz="1200" dirty="0">
                  <a:solidFill>
                    <a:schemeClr val="tx1"/>
                  </a:solidFill>
                </a:rPr>
                <a:t>With cirrhosis:                    	3.79-fold </a:t>
              </a:r>
              <a:r>
                <a:rPr lang="en-GB" sz="1200" dirty="0"/>
                <a:t>higher risk</a:t>
              </a:r>
              <a:endParaRPr lang="en-GB" sz="1200" baseline="30000" dirty="0">
                <a:solidFill>
                  <a:schemeClr val="tx1"/>
                </a:solidFill>
              </a:endParaRPr>
            </a:p>
          </p:txBody>
        </p:sp>
        <p:sp>
          <p:nvSpPr>
            <p:cNvPr id="24" name="Freeform: Shape 23">
              <a:extLst>
                <a:ext uri="{FF2B5EF4-FFF2-40B4-BE49-F238E27FC236}">
                  <a16:creationId xmlns:a16="http://schemas.microsoft.com/office/drawing/2014/main" id="{9F8F9C9B-F3E7-B1BB-14B3-8AB9F418529F}"/>
                </a:ext>
              </a:extLst>
            </p:cNvPr>
            <p:cNvSpPr/>
            <p:nvPr/>
          </p:nvSpPr>
          <p:spPr>
            <a:xfrm>
              <a:off x="24100977" y="2848813"/>
              <a:ext cx="714115" cy="605120"/>
            </a:xfrm>
            <a:custGeom>
              <a:avLst/>
              <a:gdLst>
                <a:gd name="connsiteX0" fmla="*/ 700102 w 714115"/>
                <a:gd name="connsiteY0" fmla="*/ 270618 h 605120"/>
                <a:gd name="connsiteX1" fmla="*/ 628410 w 714115"/>
                <a:gd name="connsiteY1" fmla="*/ 270618 h 605120"/>
                <a:gd name="connsiteX2" fmla="*/ 638450 w 714115"/>
                <a:gd name="connsiteY2" fmla="*/ 205213 h 605120"/>
                <a:gd name="connsiteX3" fmla="*/ 581520 w 714115"/>
                <a:gd name="connsiteY3" fmla="*/ 60102 h 605120"/>
                <a:gd name="connsiteX4" fmla="*/ 445956 w 714115"/>
                <a:gd name="connsiteY4" fmla="*/ 9 h 605120"/>
                <a:gd name="connsiteX5" fmla="*/ 319226 w 714115"/>
                <a:gd name="connsiteY5" fmla="*/ 47921 h 605120"/>
                <a:gd name="connsiteX6" fmla="*/ 194400 w 714115"/>
                <a:gd name="connsiteY6" fmla="*/ 0 h 605120"/>
                <a:gd name="connsiteX7" fmla="*/ 192496 w 714115"/>
                <a:gd name="connsiteY7" fmla="*/ 9 h 605120"/>
                <a:gd name="connsiteX8" fmla="*/ 56932 w 714115"/>
                <a:gd name="connsiteY8" fmla="*/ 60102 h 605120"/>
                <a:gd name="connsiteX9" fmla="*/ 0 w 714115"/>
                <a:gd name="connsiteY9" fmla="*/ 205213 h 605120"/>
                <a:gd name="connsiteX10" fmla="*/ 56931 w 714115"/>
                <a:gd name="connsiteY10" fmla="*/ 350324 h 605120"/>
                <a:gd name="connsiteX11" fmla="*/ 106085 w 714115"/>
                <a:gd name="connsiteY11" fmla="*/ 402220 h 605120"/>
                <a:gd name="connsiteX12" fmla="*/ 125902 w 714115"/>
                <a:gd name="connsiteY12" fmla="*/ 402220 h 605120"/>
                <a:gd name="connsiteX13" fmla="*/ 125902 w 714115"/>
                <a:gd name="connsiteY13" fmla="*/ 381298 h 605120"/>
                <a:gd name="connsiteX14" fmla="*/ 76747 w 714115"/>
                <a:gd name="connsiteY14" fmla="*/ 329402 h 605120"/>
                <a:gd name="connsiteX15" fmla="*/ 28023 w 714115"/>
                <a:gd name="connsiteY15" fmla="*/ 205213 h 605120"/>
                <a:gd name="connsiteX16" fmla="*/ 76747 w 714115"/>
                <a:gd name="connsiteY16" fmla="*/ 81024 h 605120"/>
                <a:gd name="connsiteX17" fmla="*/ 192764 w 714115"/>
                <a:gd name="connsiteY17" fmla="*/ 29595 h 605120"/>
                <a:gd name="connsiteX18" fmla="*/ 309523 w 714115"/>
                <a:gd name="connsiteY18" fmla="*/ 78469 h 605120"/>
                <a:gd name="connsiteX19" fmla="*/ 328930 w 714115"/>
                <a:gd name="connsiteY19" fmla="*/ 78469 h 605120"/>
                <a:gd name="connsiteX20" fmla="*/ 445689 w 714115"/>
                <a:gd name="connsiteY20" fmla="*/ 29595 h 605120"/>
                <a:gd name="connsiteX21" fmla="*/ 561706 w 714115"/>
                <a:gd name="connsiteY21" fmla="*/ 81024 h 605120"/>
                <a:gd name="connsiteX22" fmla="*/ 610430 w 714115"/>
                <a:gd name="connsiteY22" fmla="*/ 205213 h 605120"/>
                <a:gd name="connsiteX23" fmla="*/ 598549 w 714115"/>
                <a:gd name="connsiteY23" fmla="*/ 270618 h 605120"/>
                <a:gd name="connsiteX24" fmla="*/ 480915 w 714115"/>
                <a:gd name="connsiteY24" fmla="*/ 270618 h 605120"/>
                <a:gd name="connsiteX25" fmla="*/ 458141 w 714115"/>
                <a:gd name="connsiteY25" fmla="*/ 245384 h 605120"/>
                <a:gd name="connsiteX26" fmla="*/ 438466 w 714115"/>
                <a:gd name="connsiteY26" fmla="*/ 244745 h 605120"/>
                <a:gd name="connsiteX27" fmla="*/ 412060 w 714115"/>
                <a:gd name="connsiteY27" fmla="*/ 270617 h 605120"/>
                <a:gd name="connsiteX28" fmla="*/ 377408 w 714115"/>
                <a:gd name="connsiteY28" fmla="*/ 270617 h 605120"/>
                <a:gd name="connsiteX29" fmla="*/ 364702 w 714115"/>
                <a:gd name="connsiteY29" fmla="*/ 279173 h 605120"/>
                <a:gd name="connsiteX30" fmla="*/ 357487 w 714115"/>
                <a:gd name="connsiteY30" fmla="*/ 295555 h 605120"/>
                <a:gd name="connsiteX31" fmla="*/ 336030 w 714115"/>
                <a:gd name="connsiteY31" fmla="*/ 158066 h 605120"/>
                <a:gd name="connsiteX32" fmla="*/ 322212 w 714115"/>
                <a:gd name="connsiteY32" fmla="*/ 145678 h 605120"/>
                <a:gd name="connsiteX33" fmla="*/ 322205 w 714115"/>
                <a:gd name="connsiteY33" fmla="*/ 145678 h 605120"/>
                <a:gd name="connsiteX34" fmla="*/ 308382 w 714115"/>
                <a:gd name="connsiteY34" fmla="*/ 158049 h 605120"/>
                <a:gd name="connsiteX35" fmla="*/ 287320 w 714115"/>
                <a:gd name="connsiteY35" fmla="*/ 292083 h 605120"/>
                <a:gd name="connsiteX36" fmla="*/ 267004 w 714115"/>
                <a:gd name="connsiteY36" fmla="*/ 274078 h 605120"/>
                <a:gd name="connsiteX37" fmla="*/ 257995 w 714115"/>
                <a:gd name="connsiteY37" fmla="*/ 270615 h 605120"/>
                <a:gd name="connsiteX38" fmla="*/ 235691 w 714115"/>
                <a:gd name="connsiteY38" fmla="*/ 270615 h 605120"/>
                <a:gd name="connsiteX39" fmla="*/ 219878 w 714115"/>
                <a:gd name="connsiteY39" fmla="*/ 256702 h 605120"/>
                <a:gd name="connsiteX40" fmla="*/ 201937 w 714115"/>
                <a:gd name="connsiteY40" fmla="*/ 256702 h 605120"/>
                <a:gd name="connsiteX41" fmla="*/ 186124 w 714115"/>
                <a:gd name="connsiteY41" fmla="*/ 270615 h 605120"/>
                <a:gd name="connsiteX42" fmla="*/ 164914 w 714115"/>
                <a:gd name="connsiteY42" fmla="*/ 270615 h 605120"/>
                <a:gd name="connsiteX43" fmla="*/ 150903 w 714115"/>
                <a:gd name="connsiteY43" fmla="*/ 285408 h 605120"/>
                <a:gd name="connsiteX44" fmla="*/ 164914 w 714115"/>
                <a:gd name="connsiteY44" fmla="*/ 300202 h 605120"/>
                <a:gd name="connsiteX45" fmla="*/ 191196 w 714115"/>
                <a:gd name="connsiteY45" fmla="*/ 300202 h 605120"/>
                <a:gd name="connsiteX46" fmla="*/ 200166 w 714115"/>
                <a:gd name="connsiteY46" fmla="*/ 296774 h 605120"/>
                <a:gd name="connsiteX47" fmla="*/ 210907 w 714115"/>
                <a:gd name="connsiteY47" fmla="*/ 287323 h 605120"/>
                <a:gd name="connsiteX48" fmla="*/ 221649 w 714115"/>
                <a:gd name="connsiteY48" fmla="*/ 296774 h 605120"/>
                <a:gd name="connsiteX49" fmla="*/ 230619 w 714115"/>
                <a:gd name="connsiteY49" fmla="*/ 300202 h 605120"/>
                <a:gd name="connsiteX50" fmla="*/ 252893 w 714115"/>
                <a:gd name="connsiteY50" fmla="*/ 300202 h 605120"/>
                <a:gd name="connsiteX51" fmla="*/ 288113 w 714115"/>
                <a:gd name="connsiteY51" fmla="*/ 331417 h 605120"/>
                <a:gd name="connsiteX52" fmla="*/ 301979 w 714115"/>
                <a:gd name="connsiteY52" fmla="*/ 333963 h 605120"/>
                <a:gd name="connsiteX53" fmla="*/ 310944 w 714115"/>
                <a:gd name="connsiteY53" fmla="*/ 322508 h 605120"/>
                <a:gd name="connsiteX54" fmla="*/ 322156 w 714115"/>
                <a:gd name="connsiteY54" fmla="*/ 251158 h 605120"/>
                <a:gd name="connsiteX55" fmla="*/ 337218 w 714115"/>
                <a:gd name="connsiteY55" fmla="*/ 347675 h 605120"/>
                <a:gd name="connsiteX56" fmla="*/ 349145 w 714115"/>
                <a:gd name="connsiteY56" fmla="*/ 359925 h 605120"/>
                <a:gd name="connsiteX57" fmla="*/ 351051 w 714115"/>
                <a:gd name="connsiteY57" fmla="*/ 360062 h 605120"/>
                <a:gd name="connsiteX58" fmla="*/ 363749 w 714115"/>
                <a:gd name="connsiteY58" fmla="*/ 351508 h 605120"/>
                <a:gd name="connsiteX59" fmla="*/ 386343 w 714115"/>
                <a:gd name="connsiteY59" fmla="*/ 300203 h 605120"/>
                <a:gd name="connsiteX60" fmla="*/ 417558 w 714115"/>
                <a:gd name="connsiteY60" fmla="*/ 300203 h 605120"/>
                <a:gd name="connsiteX61" fmla="*/ 427089 w 714115"/>
                <a:gd name="connsiteY61" fmla="*/ 296253 h 605120"/>
                <a:gd name="connsiteX62" fmla="*/ 447390 w 714115"/>
                <a:gd name="connsiteY62" fmla="*/ 276362 h 605120"/>
                <a:gd name="connsiteX63" fmla="*/ 464766 w 714115"/>
                <a:gd name="connsiteY63" fmla="*/ 295616 h 605120"/>
                <a:gd name="connsiteX64" fmla="*/ 474911 w 714115"/>
                <a:gd name="connsiteY64" fmla="*/ 300205 h 605120"/>
                <a:gd name="connsiteX65" fmla="*/ 584053 w 714115"/>
                <a:gd name="connsiteY65" fmla="*/ 300205 h 605120"/>
                <a:gd name="connsiteX66" fmla="*/ 561748 w 714115"/>
                <a:gd name="connsiteY66" fmla="*/ 329359 h 605120"/>
                <a:gd name="connsiteX67" fmla="*/ 561668 w 714115"/>
                <a:gd name="connsiteY67" fmla="*/ 329442 h 605120"/>
                <a:gd name="connsiteX68" fmla="*/ 472510 w 714115"/>
                <a:gd name="connsiteY68" fmla="*/ 423574 h 605120"/>
                <a:gd name="connsiteX69" fmla="*/ 335147 w 714115"/>
                <a:gd name="connsiteY69" fmla="*/ 568599 h 605120"/>
                <a:gd name="connsiteX70" fmla="*/ 303300 w 714115"/>
                <a:gd name="connsiteY70" fmla="*/ 568592 h 605120"/>
                <a:gd name="connsiteX71" fmla="*/ 215073 w 714115"/>
                <a:gd name="connsiteY71" fmla="*/ 475442 h 605120"/>
                <a:gd name="connsiteX72" fmla="*/ 195256 w 714115"/>
                <a:gd name="connsiteY72" fmla="*/ 475442 h 605120"/>
                <a:gd name="connsiteX73" fmla="*/ 195256 w 714115"/>
                <a:gd name="connsiteY73" fmla="*/ 496364 h 605120"/>
                <a:gd name="connsiteX74" fmla="*/ 283485 w 714115"/>
                <a:gd name="connsiteY74" fmla="*/ 589514 h 605120"/>
                <a:gd name="connsiteX75" fmla="*/ 319230 w 714115"/>
                <a:gd name="connsiteY75" fmla="*/ 605121 h 605120"/>
                <a:gd name="connsiteX76" fmla="*/ 354963 w 714115"/>
                <a:gd name="connsiteY76" fmla="*/ 589522 h 605120"/>
                <a:gd name="connsiteX77" fmla="*/ 492326 w 714115"/>
                <a:gd name="connsiteY77" fmla="*/ 444496 h 605120"/>
                <a:gd name="connsiteX78" fmla="*/ 581430 w 714115"/>
                <a:gd name="connsiteY78" fmla="*/ 350420 h 605120"/>
                <a:gd name="connsiteX79" fmla="*/ 581521 w 714115"/>
                <a:gd name="connsiteY79" fmla="*/ 350326 h 605120"/>
                <a:gd name="connsiteX80" fmla="*/ 616467 w 714115"/>
                <a:gd name="connsiteY80" fmla="*/ 300206 h 605120"/>
                <a:gd name="connsiteX81" fmla="*/ 700104 w 714115"/>
                <a:gd name="connsiteY81" fmla="*/ 300206 h 605120"/>
                <a:gd name="connsiteX82" fmla="*/ 714116 w 714115"/>
                <a:gd name="connsiteY82" fmla="*/ 285413 h 605120"/>
                <a:gd name="connsiteX83" fmla="*/ 700102 w 714115"/>
                <a:gd name="connsiteY83" fmla="*/ 270618 h 60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14115" h="605120">
                  <a:moveTo>
                    <a:pt x="700102" y="270618"/>
                  </a:moveTo>
                  <a:lnTo>
                    <a:pt x="628410" y="270618"/>
                  </a:lnTo>
                  <a:cubicBezTo>
                    <a:pt x="635010" y="249815"/>
                    <a:pt x="638450" y="227793"/>
                    <a:pt x="638450" y="205213"/>
                  </a:cubicBezTo>
                  <a:cubicBezTo>
                    <a:pt x="638450" y="150398"/>
                    <a:pt x="618232" y="98863"/>
                    <a:pt x="581520" y="60102"/>
                  </a:cubicBezTo>
                  <a:cubicBezTo>
                    <a:pt x="545305" y="21867"/>
                    <a:pt x="497161" y="527"/>
                    <a:pt x="445956" y="9"/>
                  </a:cubicBezTo>
                  <a:cubicBezTo>
                    <a:pt x="399214" y="-426"/>
                    <a:pt x="354680" y="16459"/>
                    <a:pt x="319226" y="47921"/>
                  </a:cubicBezTo>
                  <a:cubicBezTo>
                    <a:pt x="284253" y="16886"/>
                    <a:pt x="240465" y="0"/>
                    <a:pt x="194400" y="0"/>
                  </a:cubicBezTo>
                  <a:cubicBezTo>
                    <a:pt x="193767" y="0"/>
                    <a:pt x="193129" y="3"/>
                    <a:pt x="192496" y="9"/>
                  </a:cubicBezTo>
                  <a:cubicBezTo>
                    <a:pt x="141291" y="527"/>
                    <a:pt x="93147" y="21867"/>
                    <a:pt x="56932" y="60102"/>
                  </a:cubicBezTo>
                  <a:cubicBezTo>
                    <a:pt x="20219" y="98865"/>
                    <a:pt x="0" y="150400"/>
                    <a:pt x="0" y="205213"/>
                  </a:cubicBezTo>
                  <a:cubicBezTo>
                    <a:pt x="0" y="260029"/>
                    <a:pt x="20219" y="311564"/>
                    <a:pt x="56931" y="350324"/>
                  </a:cubicBezTo>
                  <a:lnTo>
                    <a:pt x="106085" y="402220"/>
                  </a:lnTo>
                  <a:cubicBezTo>
                    <a:pt x="111556" y="407995"/>
                    <a:pt x="120429" y="407995"/>
                    <a:pt x="125902" y="402220"/>
                  </a:cubicBezTo>
                  <a:cubicBezTo>
                    <a:pt x="131373" y="396443"/>
                    <a:pt x="131373" y="387076"/>
                    <a:pt x="125902" y="381298"/>
                  </a:cubicBezTo>
                  <a:lnTo>
                    <a:pt x="76747" y="329402"/>
                  </a:lnTo>
                  <a:cubicBezTo>
                    <a:pt x="45328" y="296231"/>
                    <a:pt x="28023" y="252127"/>
                    <a:pt x="28023" y="205213"/>
                  </a:cubicBezTo>
                  <a:cubicBezTo>
                    <a:pt x="28023" y="158301"/>
                    <a:pt x="45328" y="114196"/>
                    <a:pt x="76747" y="81024"/>
                  </a:cubicBezTo>
                  <a:cubicBezTo>
                    <a:pt x="107740" y="48303"/>
                    <a:pt x="148942" y="30038"/>
                    <a:pt x="192764" y="29595"/>
                  </a:cubicBezTo>
                  <a:cubicBezTo>
                    <a:pt x="236542" y="29103"/>
                    <a:pt x="277990" y="46511"/>
                    <a:pt x="309523" y="78469"/>
                  </a:cubicBezTo>
                  <a:cubicBezTo>
                    <a:pt x="314945" y="83965"/>
                    <a:pt x="323506" y="83965"/>
                    <a:pt x="328930" y="78469"/>
                  </a:cubicBezTo>
                  <a:cubicBezTo>
                    <a:pt x="360462" y="46510"/>
                    <a:pt x="401930" y="29128"/>
                    <a:pt x="445689" y="29595"/>
                  </a:cubicBezTo>
                  <a:cubicBezTo>
                    <a:pt x="489511" y="30038"/>
                    <a:pt x="530713" y="48303"/>
                    <a:pt x="561706" y="81024"/>
                  </a:cubicBezTo>
                  <a:cubicBezTo>
                    <a:pt x="593125" y="114196"/>
                    <a:pt x="610430" y="158301"/>
                    <a:pt x="610430" y="205213"/>
                  </a:cubicBezTo>
                  <a:cubicBezTo>
                    <a:pt x="610430" y="227989"/>
                    <a:pt x="606340" y="250097"/>
                    <a:pt x="598549" y="270618"/>
                  </a:cubicBezTo>
                  <a:lnTo>
                    <a:pt x="480915" y="270618"/>
                  </a:lnTo>
                  <a:lnTo>
                    <a:pt x="458141" y="245384"/>
                  </a:lnTo>
                  <a:cubicBezTo>
                    <a:pt x="452854" y="239526"/>
                    <a:pt x="444086" y="239240"/>
                    <a:pt x="438466" y="244745"/>
                  </a:cubicBezTo>
                  <a:lnTo>
                    <a:pt x="412060" y="270617"/>
                  </a:lnTo>
                  <a:lnTo>
                    <a:pt x="377408" y="270617"/>
                  </a:lnTo>
                  <a:cubicBezTo>
                    <a:pt x="371957" y="270617"/>
                    <a:pt x="367001" y="273954"/>
                    <a:pt x="364702" y="279173"/>
                  </a:cubicBezTo>
                  <a:lnTo>
                    <a:pt x="357487" y="295555"/>
                  </a:lnTo>
                  <a:lnTo>
                    <a:pt x="336030" y="158066"/>
                  </a:lnTo>
                  <a:cubicBezTo>
                    <a:pt x="334915" y="150923"/>
                    <a:pt x="329069" y="145682"/>
                    <a:pt x="322212" y="145678"/>
                  </a:cubicBezTo>
                  <a:cubicBezTo>
                    <a:pt x="322209" y="145678"/>
                    <a:pt x="322208" y="145678"/>
                    <a:pt x="322205" y="145678"/>
                  </a:cubicBezTo>
                  <a:cubicBezTo>
                    <a:pt x="315352" y="145678"/>
                    <a:pt x="309505" y="150912"/>
                    <a:pt x="308382" y="158049"/>
                  </a:cubicBezTo>
                  <a:lnTo>
                    <a:pt x="287320" y="292083"/>
                  </a:lnTo>
                  <a:lnTo>
                    <a:pt x="267004" y="274078"/>
                  </a:lnTo>
                  <a:cubicBezTo>
                    <a:pt x="264481" y="271842"/>
                    <a:pt x="261291" y="270615"/>
                    <a:pt x="257995" y="270615"/>
                  </a:cubicBezTo>
                  <a:lnTo>
                    <a:pt x="235691" y="270615"/>
                  </a:lnTo>
                  <a:lnTo>
                    <a:pt x="219878" y="256702"/>
                  </a:lnTo>
                  <a:cubicBezTo>
                    <a:pt x="214682" y="252133"/>
                    <a:pt x="207134" y="252130"/>
                    <a:pt x="201937" y="256702"/>
                  </a:cubicBezTo>
                  <a:lnTo>
                    <a:pt x="186124" y="270615"/>
                  </a:lnTo>
                  <a:lnTo>
                    <a:pt x="164914" y="270615"/>
                  </a:lnTo>
                  <a:cubicBezTo>
                    <a:pt x="157176" y="270615"/>
                    <a:pt x="150903" y="277240"/>
                    <a:pt x="150903" y="285408"/>
                  </a:cubicBezTo>
                  <a:cubicBezTo>
                    <a:pt x="150903" y="293577"/>
                    <a:pt x="157176" y="300202"/>
                    <a:pt x="164914" y="300202"/>
                  </a:cubicBezTo>
                  <a:lnTo>
                    <a:pt x="191196" y="300202"/>
                  </a:lnTo>
                  <a:cubicBezTo>
                    <a:pt x="194473" y="300202"/>
                    <a:pt x="197647" y="298989"/>
                    <a:pt x="200166" y="296774"/>
                  </a:cubicBezTo>
                  <a:lnTo>
                    <a:pt x="210907" y="287323"/>
                  </a:lnTo>
                  <a:lnTo>
                    <a:pt x="221649" y="296774"/>
                  </a:lnTo>
                  <a:cubicBezTo>
                    <a:pt x="224167" y="298989"/>
                    <a:pt x="227340" y="300202"/>
                    <a:pt x="230619" y="300202"/>
                  </a:cubicBezTo>
                  <a:lnTo>
                    <a:pt x="252893" y="300202"/>
                  </a:lnTo>
                  <a:lnTo>
                    <a:pt x="288113" y="331417"/>
                  </a:lnTo>
                  <a:cubicBezTo>
                    <a:pt x="291966" y="334834"/>
                    <a:pt x="297258" y="335806"/>
                    <a:pt x="301979" y="333963"/>
                  </a:cubicBezTo>
                  <a:cubicBezTo>
                    <a:pt x="306698" y="332121"/>
                    <a:pt x="310121" y="327750"/>
                    <a:pt x="310944" y="322508"/>
                  </a:cubicBezTo>
                  <a:lnTo>
                    <a:pt x="322156" y="251158"/>
                  </a:lnTo>
                  <a:lnTo>
                    <a:pt x="337218" y="347675"/>
                  </a:lnTo>
                  <a:cubicBezTo>
                    <a:pt x="338217" y="354079"/>
                    <a:pt x="343054" y="359048"/>
                    <a:pt x="349145" y="359925"/>
                  </a:cubicBezTo>
                  <a:cubicBezTo>
                    <a:pt x="349784" y="360017"/>
                    <a:pt x="350419" y="360062"/>
                    <a:pt x="351051" y="360062"/>
                  </a:cubicBezTo>
                  <a:cubicBezTo>
                    <a:pt x="356439" y="360062"/>
                    <a:pt x="361429" y="356774"/>
                    <a:pt x="363749" y="351508"/>
                  </a:cubicBezTo>
                  <a:lnTo>
                    <a:pt x="386343" y="300203"/>
                  </a:lnTo>
                  <a:lnTo>
                    <a:pt x="417558" y="300203"/>
                  </a:lnTo>
                  <a:cubicBezTo>
                    <a:pt x="421093" y="300203"/>
                    <a:pt x="424498" y="298792"/>
                    <a:pt x="427089" y="296253"/>
                  </a:cubicBezTo>
                  <a:lnTo>
                    <a:pt x="447390" y="276362"/>
                  </a:lnTo>
                  <a:lnTo>
                    <a:pt x="464766" y="295616"/>
                  </a:lnTo>
                  <a:cubicBezTo>
                    <a:pt x="467412" y="298545"/>
                    <a:pt x="471077" y="300205"/>
                    <a:pt x="474911" y="300205"/>
                  </a:cubicBezTo>
                  <a:lnTo>
                    <a:pt x="584053" y="300205"/>
                  </a:lnTo>
                  <a:cubicBezTo>
                    <a:pt x="577689" y="310613"/>
                    <a:pt x="570239" y="320389"/>
                    <a:pt x="561748" y="329359"/>
                  </a:cubicBezTo>
                  <a:cubicBezTo>
                    <a:pt x="561721" y="329387"/>
                    <a:pt x="561695" y="329414"/>
                    <a:pt x="561668" y="329442"/>
                  </a:cubicBezTo>
                  <a:cubicBezTo>
                    <a:pt x="561312" y="329819"/>
                    <a:pt x="520894" y="372492"/>
                    <a:pt x="472510" y="423574"/>
                  </a:cubicBezTo>
                  <a:lnTo>
                    <a:pt x="335147" y="568599"/>
                  </a:lnTo>
                  <a:cubicBezTo>
                    <a:pt x="326369" y="577869"/>
                    <a:pt x="312083" y="577866"/>
                    <a:pt x="303300" y="568592"/>
                  </a:cubicBezTo>
                  <a:lnTo>
                    <a:pt x="215073" y="475442"/>
                  </a:lnTo>
                  <a:cubicBezTo>
                    <a:pt x="209602" y="469667"/>
                    <a:pt x="200729" y="469667"/>
                    <a:pt x="195256" y="475442"/>
                  </a:cubicBezTo>
                  <a:cubicBezTo>
                    <a:pt x="189785" y="481219"/>
                    <a:pt x="189785" y="490586"/>
                    <a:pt x="195256" y="496364"/>
                  </a:cubicBezTo>
                  <a:lnTo>
                    <a:pt x="283485" y="589514"/>
                  </a:lnTo>
                  <a:cubicBezTo>
                    <a:pt x="293341" y="599918"/>
                    <a:pt x="306285" y="605121"/>
                    <a:pt x="319230" y="605121"/>
                  </a:cubicBezTo>
                  <a:cubicBezTo>
                    <a:pt x="332171" y="605121"/>
                    <a:pt x="345111" y="599921"/>
                    <a:pt x="354963" y="589522"/>
                  </a:cubicBezTo>
                  <a:lnTo>
                    <a:pt x="492326" y="444496"/>
                  </a:lnTo>
                  <a:cubicBezTo>
                    <a:pt x="571835" y="360552"/>
                    <a:pt x="580453" y="351453"/>
                    <a:pt x="581430" y="350420"/>
                  </a:cubicBezTo>
                  <a:cubicBezTo>
                    <a:pt x="581461" y="350389"/>
                    <a:pt x="581492" y="350357"/>
                    <a:pt x="581521" y="350326"/>
                  </a:cubicBezTo>
                  <a:cubicBezTo>
                    <a:pt x="595709" y="335347"/>
                    <a:pt x="607422" y="318454"/>
                    <a:pt x="616467" y="300206"/>
                  </a:cubicBezTo>
                  <a:lnTo>
                    <a:pt x="700104" y="300206"/>
                  </a:lnTo>
                  <a:cubicBezTo>
                    <a:pt x="707843" y="300206"/>
                    <a:pt x="714116" y="293582"/>
                    <a:pt x="714116" y="285413"/>
                  </a:cubicBezTo>
                  <a:cubicBezTo>
                    <a:pt x="714116" y="277244"/>
                    <a:pt x="707840" y="270618"/>
                    <a:pt x="700102" y="270618"/>
                  </a:cubicBezTo>
                  <a:close/>
                </a:path>
              </a:pathLst>
            </a:custGeom>
            <a:solidFill>
              <a:schemeClr val="bg1"/>
            </a:solidFill>
            <a:ln w="1401"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B2A01B09-0BFC-F8D0-19AB-3BC6E31D1608}"/>
                </a:ext>
              </a:extLst>
            </p:cNvPr>
            <p:cNvSpPr/>
            <p:nvPr/>
          </p:nvSpPr>
          <p:spPr>
            <a:xfrm>
              <a:off x="24247544" y="3272855"/>
              <a:ext cx="28023" cy="29586"/>
            </a:xfrm>
            <a:custGeom>
              <a:avLst/>
              <a:gdLst>
                <a:gd name="connsiteX0" fmla="*/ 28023 w 28023"/>
                <a:gd name="connsiteY0" fmla="*/ 14793 h 29586"/>
                <a:gd name="connsiteX1" fmla="*/ 14012 w 28023"/>
                <a:gd name="connsiteY1" fmla="*/ 29586 h 29586"/>
                <a:gd name="connsiteX2" fmla="*/ 0 w 28023"/>
                <a:gd name="connsiteY2" fmla="*/ 14793 h 29586"/>
                <a:gd name="connsiteX3" fmla="*/ 14012 w 28023"/>
                <a:gd name="connsiteY3" fmla="*/ 0 h 29586"/>
                <a:gd name="connsiteX4" fmla="*/ 28023 w 28023"/>
                <a:gd name="connsiteY4" fmla="*/ 14793 h 2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 h="29586">
                  <a:moveTo>
                    <a:pt x="28023" y="14793"/>
                  </a:moveTo>
                  <a:cubicBezTo>
                    <a:pt x="28023" y="22963"/>
                    <a:pt x="21750" y="29586"/>
                    <a:pt x="14012" y="29586"/>
                  </a:cubicBezTo>
                  <a:cubicBezTo>
                    <a:pt x="6273" y="29586"/>
                    <a:pt x="0" y="22963"/>
                    <a:pt x="0" y="14793"/>
                  </a:cubicBezTo>
                  <a:cubicBezTo>
                    <a:pt x="0" y="6623"/>
                    <a:pt x="6273" y="0"/>
                    <a:pt x="14012" y="0"/>
                  </a:cubicBezTo>
                  <a:cubicBezTo>
                    <a:pt x="21750" y="0"/>
                    <a:pt x="28023" y="6623"/>
                    <a:pt x="28023" y="14793"/>
                  </a:cubicBezTo>
                  <a:close/>
                </a:path>
              </a:pathLst>
            </a:custGeom>
            <a:solidFill>
              <a:schemeClr val="bg1"/>
            </a:solidFill>
            <a:ln w="1401" cap="flat">
              <a:noFill/>
              <a:prstDash val="solid"/>
              <a:miter/>
            </a:ln>
          </p:spPr>
          <p:txBody>
            <a:bodyPr rtlCol="0" anchor="ctr"/>
            <a:lstStyle/>
            <a:p>
              <a:endParaRPr lang="en-US" dirty="0"/>
            </a:p>
          </p:txBody>
        </p:sp>
        <p:grpSp>
          <p:nvGrpSpPr>
            <p:cNvPr id="29" name="Group 28">
              <a:extLst>
                <a:ext uri="{FF2B5EF4-FFF2-40B4-BE49-F238E27FC236}">
                  <a16:creationId xmlns:a16="http://schemas.microsoft.com/office/drawing/2014/main" id="{A017B54E-CC38-CE03-5CEB-BA21FE7A0333}"/>
                </a:ext>
              </a:extLst>
            </p:cNvPr>
            <p:cNvGrpSpPr/>
            <p:nvPr/>
          </p:nvGrpSpPr>
          <p:grpSpPr>
            <a:xfrm>
              <a:off x="8160240" y="2919819"/>
              <a:ext cx="475084" cy="396818"/>
              <a:chOff x="3066241" y="2824634"/>
              <a:chExt cx="473093" cy="395156"/>
            </a:xfrm>
          </p:grpSpPr>
          <p:sp>
            <p:nvSpPr>
              <p:cNvPr id="30" name="Isosceles Triangle 29">
                <a:extLst>
                  <a:ext uri="{FF2B5EF4-FFF2-40B4-BE49-F238E27FC236}">
                    <a16:creationId xmlns:a16="http://schemas.microsoft.com/office/drawing/2014/main" id="{F3A76E89-60D3-1081-2046-E2109EAE8665}"/>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1" name="Isosceles Triangle 30">
                <a:extLst>
                  <a:ext uri="{FF2B5EF4-FFF2-40B4-BE49-F238E27FC236}">
                    <a16:creationId xmlns:a16="http://schemas.microsoft.com/office/drawing/2014/main" id="{AFAF3789-34A0-9118-78A5-B30D3E8B48B3}"/>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32" name="Group 31">
              <a:extLst>
                <a:ext uri="{FF2B5EF4-FFF2-40B4-BE49-F238E27FC236}">
                  <a16:creationId xmlns:a16="http://schemas.microsoft.com/office/drawing/2014/main" id="{86E2BB4D-AEA0-7863-78E7-2FBDD4E6A8E5}"/>
                </a:ext>
              </a:extLst>
            </p:cNvPr>
            <p:cNvGrpSpPr/>
            <p:nvPr/>
          </p:nvGrpSpPr>
          <p:grpSpPr>
            <a:xfrm>
              <a:off x="9272391" y="2919819"/>
              <a:ext cx="475084" cy="396818"/>
              <a:chOff x="3066241" y="2824634"/>
              <a:chExt cx="473093" cy="395156"/>
            </a:xfrm>
          </p:grpSpPr>
          <p:sp>
            <p:nvSpPr>
              <p:cNvPr id="33" name="Isosceles Triangle 32">
                <a:extLst>
                  <a:ext uri="{FF2B5EF4-FFF2-40B4-BE49-F238E27FC236}">
                    <a16:creationId xmlns:a16="http://schemas.microsoft.com/office/drawing/2014/main" id="{24A24345-5AC3-73F4-66AC-4E1D1F208F7C}"/>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6" name="Isosceles Triangle 35">
                <a:extLst>
                  <a:ext uri="{FF2B5EF4-FFF2-40B4-BE49-F238E27FC236}">
                    <a16:creationId xmlns:a16="http://schemas.microsoft.com/office/drawing/2014/main" id="{DA87F9FA-1B9B-17C0-3F3D-BD1D003CB2DA}"/>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37" name="Group 36">
              <a:extLst>
                <a:ext uri="{FF2B5EF4-FFF2-40B4-BE49-F238E27FC236}">
                  <a16:creationId xmlns:a16="http://schemas.microsoft.com/office/drawing/2014/main" id="{D9110BCD-EB3F-CCB4-90EA-540AF079719E}"/>
                </a:ext>
              </a:extLst>
            </p:cNvPr>
            <p:cNvGrpSpPr/>
            <p:nvPr/>
          </p:nvGrpSpPr>
          <p:grpSpPr>
            <a:xfrm>
              <a:off x="13835852" y="2919819"/>
              <a:ext cx="475084" cy="396818"/>
              <a:chOff x="3066241" y="2824634"/>
              <a:chExt cx="473093" cy="395156"/>
            </a:xfrm>
          </p:grpSpPr>
          <p:sp>
            <p:nvSpPr>
              <p:cNvPr id="38" name="Isosceles Triangle 37">
                <a:extLst>
                  <a:ext uri="{FF2B5EF4-FFF2-40B4-BE49-F238E27FC236}">
                    <a16:creationId xmlns:a16="http://schemas.microsoft.com/office/drawing/2014/main" id="{1F3A092B-D3B2-B2CD-0F9E-8040DCAC8102}"/>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9" name="Isosceles Triangle 38">
                <a:extLst>
                  <a:ext uri="{FF2B5EF4-FFF2-40B4-BE49-F238E27FC236}">
                    <a16:creationId xmlns:a16="http://schemas.microsoft.com/office/drawing/2014/main" id="{B6B77590-AF03-E834-F39F-8CA11D401D34}"/>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40" name="Group 39">
              <a:extLst>
                <a:ext uri="{FF2B5EF4-FFF2-40B4-BE49-F238E27FC236}">
                  <a16:creationId xmlns:a16="http://schemas.microsoft.com/office/drawing/2014/main" id="{D87AF13B-F910-7999-643A-545368CDAB19}"/>
                </a:ext>
              </a:extLst>
            </p:cNvPr>
            <p:cNvGrpSpPr/>
            <p:nvPr/>
          </p:nvGrpSpPr>
          <p:grpSpPr>
            <a:xfrm>
              <a:off x="14948003" y="2919819"/>
              <a:ext cx="475084" cy="396818"/>
              <a:chOff x="3066241" y="2824634"/>
              <a:chExt cx="473093" cy="395156"/>
            </a:xfrm>
          </p:grpSpPr>
          <p:sp>
            <p:nvSpPr>
              <p:cNvPr id="41" name="Isosceles Triangle 40">
                <a:extLst>
                  <a:ext uri="{FF2B5EF4-FFF2-40B4-BE49-F238E27FC236}">
                    <a16:creationId xmlns:a16="http://schemas.microsoft.com/office/drawing/2014/main" id="{CF2012AE-F06D-E66D-4D4F-D6D3B0536ABD}"/>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Isosceles Triangle 47">
                <a:extLst>
                  <a:ext uri="{FF2B5EF4-FFF2-40B4-BE49-F238E27FC236}">
                    <a16:creationId xmlns:a16="http://schemas.microsoft.com/office/drawing/2014/main" id="{F34FC99D-901B-ADB4-BD26-E4D636C37EB4}"/>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53" name="Group 52">
              <a:extLst>
                <a:ext uri="{FF2B5EF4-FFF2-40B4-BE49-F238E27FC236}">
                  <a16:creationId xmlns:a16="http://schemas.microsoft.com/office/drawing/2014/main" id="{7C6A6C72-FC1B-965C-5621-C08390C778BC}"/>
                </a:ext>
              </a:extLst>
            </p:cNvPr>
            <p:cNvGrpSpPr/>
            <p:nvPr/>
          </p:nvGrpSpPr>
          <p:grpSpPr>
            <a:xfrm>
              <a:off x="19469485" y="2919819"/>
              <a:ext cx="475084" cy="396818"/>
              <a:chOff x="3066241" y="2824634"/>
              <a:chExt cx="473093" cy="395156"/>
            </a:xfrm>
          </p:grpSpPr>
          <p:sp>
            <p:nvSpPr>
              <p:cNvPr id="54" name="Isosceles Triangle 53">
                <a:extLst>
                  <a:ext uri="{FF2B5EF4-FFF2-40B4-BE49-F238E27FC236}">
                    <a16:creationId xmlns:a16="http://schemas.microsoft.com/office/drawing/2014/main" id="{6DC53B95-FD6B-2727-073E-643E5B266F79}"/>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Isosceles Triangle 54">
                <a:extLst>
                  <a:ext uri="{FF2B5EF4-FFF2-40B4-BE49-F238E27FC236}">
                    <a16:creationId xmlns:a16="http://schemas.microsoft.com/office/drawing/2014/main" id="{10B0B71C-0DAB-B7E0-6DAE-FDF17EA9336F}"/>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nvGrpSpPr>
            <p:cNvPr id="56" name="Group 55">
              <a:extLst>
                <a:ext uri="{FF2B5EF4-FFF2-40B4-BE49-F238E27FC236}">
                  <a16:creationId xmlns:a16="http://schemas.microsoft.com/office/drawing/2014/main" id="{8BCA7086-6A33-FFDF-37E5-85B262F120E1}"/>
                </a:ext>
              </a:extLst>
            </p:cNvPr>
            <p:cNvGrpSpPr/>
            <p:nvPr/>
          </p:nvGrpSpPr>
          <p:grpSpPr>
            <a:xfrm>
              <a:off x="20581636" y="2919819"/>
              <a:ext cx="475084" cy="396818"/>
              <a:chOff x="3066241" y="2824634"/>
              <a:chExt cx="473093" cy="395156"/>
            </a:xfrm>
          </p:grpSpPr>
          <p:sp>
            <p:nvSpPr>
              <p:cNvPr id="57" name="Isosceles Triangle 56">
                <a:extLst>
                  <a:ext uri="{FF2B5EF4-FFF2-40B4-BE49-F238E27FC236}">
                    <a16:creationId xmlns:a16="http://schemas.microsoft.com/office/drawing/2014/main" id="{26BF2415-335E-0531-EF8A-CB00450DCF21}"/>
                  </a:ext>
                </a:extLst>
              </p:cNvPr>
              <p:cNvSpPr/>
              <p:nvPr/>
            </p:nvSpPr>
            <p:spPr>
              <a:xfrm rot="5400000">
                <a:off x="3038988" y="2851887"/>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Isosceles Triangle 57">
                <a:extLst>
                  <a:ext uri="{FF2B5EF4-FFF2-40B4-BE49-F238E27FC236}">
                    <a16:creationId xmlns:a16="http://schemas.microsoft.com/office/drawing/2014/main" id="{6B0596F8-3CEF-9B53-473F-E213441DA9C1}"/>
                  </a:ext>
                </a:extLst>
              </p:cNvPr>
              <p:cNvSpPr/>
              <p:nvPr/>
            </p:nvSpPr>
            <p:spPr>
              <a:xfrm rot="5400000">
                <a:off x="3171431" y="2851887"/>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grpSp>
      </p:grpSp>
      <p:sp>
        <p:nvSpPr>
          <p:cNvPr id="27" name="Rectangle 26">
            <a:extLst>
              <a:ext uri="{FF2B5EF4-FFF2-40B4-BE49-F238E27FC236}">
                <a16:creationId xmlns:a16="http://schemas.microsoft.com/office/drawing/2014/main" id="{48639DB6-5FB1-F4C3-FB27-47183ECAEAEF}"/>
              </a:ext>
            </a:extLst>
          </p:cNvPr>
          <p:cNvSpPr/>
          <p:nvPr/>
        </p:nvSpPr>
        <p:spPr>
          <a:xfrm rot="10800000">
            <a:off x="8165540" y="1665061"/>
            <a:ext cx="4026459" cy="3726089"/>
          </a:xfrm>
          <a:prstGeom prst="rect">
            <a:avLst/>
          </a:prstGeom>
          <a:gradFill>
            <a:gsLst>
              <a:gs pos="0">
                <a:schemeClr val="bg1"/>
              </a:gs>
              <a:gs pos="41267">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8" name="Rectangle 27">
            <a:extLst>
              <a:ext uri="{FF2B5EF4-FFF2-40B4-BE49-F238E27FC236}">
                <a16:creationId xmlns:a16="http://schemas.microsoft.com/office/drawing/2014/main" id="{CFDC4A64-582F-C5CF-B69A-9EF7DAD0E0D1}"/>
              </a:ext>
            </a:extLst>
          </p:cNvPr>
          <p:cNvSpPr/>
          <p:nvPr/>
        </p:nvSpPr>
        <p:spPr>
          <a:xfrm>
            <a:off x="-1" y="1665061"/>
            <a:ext cx="4026459" cy="3726089"/>
          </a:xfrm>
          <a:prstGeom prst="rect">
            <a:avLst/>
          </a:prstGeom>
          <a:gradFill>
            <a:gsLst>
              <a:gs pos="0">
                <a:schemeClr val="bg1"/>
              </a:gs>
              <a:gs pos="41267">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413870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p:txBody>
          <a:bodyPr/>
          <a:lstStyle/>
          <a:p>
            <a:r>
              <a:rPr lang="en-US" noProof="0" dirty="0"/>
              <a:t>Weight loss reduces the incidence of </a:t>
            </a:r>
            <a:br>
              <a:rPr lang="en-US" noProof="0" dirty="0"/>
            </a:br>
            <a:r>
              <a:rPr lang="en-US" noProof="0" dirty="0"/>
              <a:t>hepatic steatosis and MASLD</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5825726"/>
            <a:ext cx="10896000" cy="518334"/>
          </a:xfrm>
        </p:spPr>
        <p:txBody>
          <a:bodyPr/>
          <a:lstStyle/>
          <a:p>
            <a:r>
              <a:rPr lang="en-US" noProof="0" dirty="0"/>
              <a:t>*P values for the Mantel–Haenszel </a:t>
            </a:r>
            <a:r>
              <a:rPr lang="en-US" dirty="0"/>
              <a:t>χ</a:t>
            </a:r>
            <a:r>
              <a:rPr lang="en-US" baseline="30000" noProof="0" dirty="0"/>
              <a:t>2</a:t>
            </a:r>
            <a:r>
              <a:rPr lang="en-US" noProof="0" dirty="0"/>
              <a:t> test for trend stratified by age older than 55 years, sex, BMI </a:t>
            </a:r>
            <a:r>
              <a:rPr lang="en-US" noProof="0" dirty="0">
                <a:latin typeface="Calibri" panose="020F0502020204030204" pitchFamily="34" charset="0"/>
                <a:cs typeface="Calibri" panose="020F0502020204030204" pitchFamily="34" charset="0"/>
              </a:rPr>
              <a:t>≥</a:t>
            </a:r>
            <a:r>
              <a:rPr lang="en-US" noProof="0" dirty="0"/>
              <a:t>35, type 2 diabetes, medication of diabetes/hyperlipidemia, and baseline fibrosis score.</a:t>
            </a:r>
            <a:br>
              <a:rPr lang="en-US" noProof="0" dirty="0"/>
            </a:br>
            <a:r>
              <a:rPr lang="en-US" noProof="0" dirty="0"/>
              <a:t>BMI, body mass index; MASH, metabolic dysfunction</a:t>
            </a:r>
            <a:r>
              <a:rPr lang="en-GB" dirty="0">
                <a:solidFill>
                  <a:schemeClr val="tx1"/>
                </a:solidFill>
              </a:rPr>
              <a:t>–</a:t>
            </a:r>
            <a:r>
              <a:rPr lang="en-US" noProof="0" dirty="0"/>
              <a:t>associated steatohepatitis; MASLD, metabolic dysfunction</a:t>
            </a:r>
            <a:r>
              <a:rPr lang="en-GB" dirty="0">
                <a:solidFill>
                  <a:schemeClr val="tx1"/>
                </a:solidFill>
              </a:rPr>
              <a:t>–</a:t>
            </a:r>
            <a:r>
              <a:rPr lang="en-US" noProof="0" dirty="0"/>
              <a:t>associated steatotic liver </a:t>
            </a:r>
            <a:r>
              <a:rPr lang="en-US" dirty="0"/>
              <a:t>disease; T2D, type 2 diabetes.</a:t>
            </a:r>
            <a:br>
              <a:rPr lang="en-US" dirty="0"/>
            </a:br>
            <a:r>
              <a:rPr lang="en-US" noProof="0" dirty="0"/>
              <a:t>1. Lazo M et al. Diabetes Care 2010;33:2156</a:t>
            </a:r>
            <a:r>
              <a:rPr lang="en-GB" dirty="0"/>
              <a:t>–</a:t>
            </a:r>
            <a:r>
              <a:rPr lang="en-US" noProof="0" dirty="0"/>
              <a:t>2163; 2. Promrat K et al. Hepatology 2010;51:121–129; 3. Vilar-Gomez E et al. Gastroenterology 2015;149:367–378; 4. Koutoukidis DA et al. JAMA Intern Med 2019;179:1262–1271.</a:t>
            </a:r>
          </a:p>
        </p:txBody>
      </p:sp>
      <p:sp>
        <p:nvSpPr>
          <p:cNvPr id="58" name="Content Placeholder 1">
            <a:extLst>
              <a:ext uri="{FF2B5EF4-FFF2-40B4-BE49-F238E27FC236}">
                <a16:creationId xmlns:a16="http://schemas.microsoft.com/office/drawing/2014/main" id="{A216D4A8-842B-427F-8803-A3655D6F443E}"/>
              </a:ext>
            </a:extLst>
          </p:cNvPr>
          <p:cNvSpPr txBox="1">
            <a:spLocks/>
          </p:cNvSpPr>
          <p:nvPr>
            <p:custDataLst>
              <p:tags r:id="rId2"/>
            </p:custDataLst>
          </p:nvPr>
        </p:nvSpPr>
        <p:spPr bwMode="auto">
          <a:xfrm>
            <a:off x="1069384" y="2602699"/>
            <a:ext cx="3869920" cy="450031"/>
          </a:xfrm>
          <a:prstGeom prst="rect">
            <a:avLst/>
          </a:prstGeom>
          <a:solidFill>
            <a:srgbClr val="FFFFFF">
              <a:alpha val="0"/>
            </a:srgbClr>
          </a:soli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lvl1pPr marL="265113" indent="-265113" algn="l" rtl="0" eaLnBrk="0" fontAlgn="base" hangingPunct="0">
              <a:spcBef>
                <a:spcPct val="20000"/>
              </a:spcBef>
              <a:spcAft>
                <a:spcPct val="0"/>
              </a:spcAft>
              <a:buClr>
                <a:schemeClr val="accent1"/>
              </a:buClr>
              <a:buFont typeface="Verdana" panose="020B0604030504040204" pitchFamily="34" charset="0"/>
              <a:buChar char="•"/>
              <a:defRPr kern="1200">
                <a:solidFill>
                  <a:schemeClr val="accent2"/>
                </a:solidFill>
                <a:latin typeface="+mn-lt"/>
                <a:ea typeface="+mn-ea"/>
                <a:cs typeface="+mn-cs"/>
              </a:defRPr>
            </a:lvl1pPr>
            <a:lvl2pPr marL="536575" indent="-271463" algn="l" rtl="0" eaLnBrk="0" fontAlgn="base" hangingPunct="0">
              <a:spcBef>
                <a:spcPct val="20000"/>
              </a:spcBef>
              <a:spcAft>
                <a:spcPct val="0"/>
              </a:spcAft>
              <a:buClr>
                <a:schemeClr val="tx2"/>
              </a:buClr>
              <a:buFont typeface="Verdana" panose="020B0604030504040204" pitchFamily="34" charset="0"/>
              <a:buChar char="•"/>
              <a:defRPr sz="1600" kern="1200">
                <a:solidFill>
                  <a:schemeClr val="accent2"/>
                </a:solidFill>
                <a:latin typeface="+mn-lt"/>
                <a:ea typeface="+mn-ea"/>
                <a:cs typeface="+mn-cs"/>
              </a:defRPr>
            </a:lvl2pPr>
            <a:lvl3pPr marL="808038" indent="-271463" algn="l" rtl="0" eaLnBrk="0" fontAlgn="base" hangingPunct="0">
              <a:spcBef>
                <a:spcPct val="20000"/>
              </a:spcBef>
              <a:spcAft>
                <a:spcPct val="0"/>
              </a:spcAft>
              <a:buClr>
                <a:srgbClr val="E64A0E"/>
              </a:buClr>
              <a:buFont typeface="Verdana" panose="020B0604030504040204" pitchFamily="34" charset="0"/>
              <a:buChar char="•"/>
              <a:defRPr sz="1400" kern="1200">
                <a:solidFill>
                  <a:schemeClr val="accent2"/>
                </a:solidFill>
                <a:latin typeface="+mn-lt"/>
                <a:ea typeface="+mn-ea"/>
                <a:cs typeface="+mn-cs"/>
              </a:defRPr>
            </a:lvl3pPr>
            <a:lvl4pPr marL="985838" indent="-177800" algn="l" rtl="0" eaLnBrk="0" fontAlgn="base" hangingPunct="0">
              <a:spcBef>
                <a:spcPct val="20000"/>
              </a:spcBef>
              <a:spcAft>
                <a:spcPct val="0"/>
              </a:spcAft>
              <a:buClr>
                <a:srgbClr val="82786F"/>
              </a:buClr>
              <a:buFont typeface="Verdana" panose="020B0604030504040204" pitchFamily="34" charset="0"/>
              <a:buChar char="•"/>
              <a:defRPr sz="1200" kern="1200">
                <a:solidFill>
                  <a:schemeClr val="accent2"/>
                </a:solidFill>
                <a:latin typeface="+mn-lt"/>
                <a:ea typeface="+mn-ea"/>
                <a:cs typeface="+mn-cs"/>
              </a:defRPr>
            </a:lvl4pPr>
            <a:lvl5pPr marL="1257300" indent="-184150" algn="l" rtl="0" eaLnBrk="0" fontAlgn="base" hangingPunct="0">
              <a:spcBef>
                <a:spcPct val="20000"/>
              </a:spcBef>
              <a:spcAft>
                <a:spcPct val="0"/>
              </a:spcAft>
              <a:buClr>
                <a:srgbClr val="001423"/>
              </a:buClr>
              <a:buFont typeface="Verdana" panose="020B0604030504040204" pitchFamily="34" charset="0"/>
              <a:buChar char="•"/>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450"/>
              </a:spcBef>
              <a:spcAft>
                <a:spcPts val="0"/>
              </a:spcAft>
              <a:buNone/>
            </a:pPr>
            <a:r>
              <a:rPr lang="en-US" sz="1400" b="0" noProof="0" dirty="0">
                <a:solidFill>
                  <a:schemeClr val="tx1"/>
                </a:solidFill>
                <a:latin typeface="Arial" panose="020B0604020202020204" pitchFamily="34" charset="0"/>
                <a:cs typeface="Arial" panose="020B0604020202020204" pitchFamily="34" charset="0"/>
              </a:rPr>
              <a:t>Weight loss reduced hepatic steatosis and incident MASLD in patients with overweight/obesity and T2D</a:t>
            </a:r>
            <a:r>
              <a:rPr lang="en-US" sz="1400" b="0" baseline="30000" noProof="0" dirty="0">
                <a:solidFill>
                  <a:schemeClr val="tx1"/>
                </a:solidFill>
                <a:latin typeface="Arial" panose="020B0604020202020204" pitchFamily="34" charset="0"/>
                <a:cs typeface="Arial" panose="020B0604020202020204" pitchFamily="34" charset="0"/>
              </a:rPr>
              <a:t>1</a:t>
            </a:r>
          </a:p>
        </p:txBody>
      </p:sp>
      <p:sp>
        <p:nvSpPr>
          <p:cNvPr id="59" name="Rectangle 58">
            <a:extLst>
              <a:ext uri="{FF2B5EF4-FFF2-40B4-BE49-F238E27FC236}">
                <a16:creationId xmlns:a16="http://schemas.microsoft.com/office/drawing/2014/main" id="{285801B6-1A45-4AB2-B423-B655E1E6B325}"/>
              </a:ext>
            </a:extLst>
          </p:cNvPr>
          <p:cNvSpPr/>
          <p:nvPr/>
        </p:nvSpPr>
        <p:spPr>
          <a:xfrm>
            <a:off x="522288" y="3359682"/>
            <a:ext cx="4964112" cy="9254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D2F33362-D7C8-4121-BEFC-0FF63362530D}"/>
              </a:ext>
            </a:extLst>
          </p:cNvPr>
          <p:cNvSpPr txBox="1"/>
          <p:nvPr/>
        </p:nvSpPr>
        <p:spPr>
          <a:xfrm>
            <a:off x="2260430" y="3498273"/>
            <a:ext cx="1272344" cy="646331"/>
          </a:xfrm>
          <a:prstGeom prst="rect">
            <a:avLst/>
          </a:prstGeom>
          <a:noFill/>
        </p:spPr>
        <p:txBody>
          <a:bodyPr wrap="square">
            <a:spAutoFit/>
          </a:bodyPr>
          <a:lstStyle/>
          <a:p>
            <a:pPr algn="ctr"/>
            <a:r>
              <a:rPr lang="en-US" sz="1200" b="1" noProof="0" dirty="0">
                <a:latin typeface="Arial" panose="020B0604020202020204" pitchFamily="34" charset="0"/>
                <a:cs typeface="Arial" panose="020B0604020202020204" pitchFamily="34" charset="0"/>
              </a:rPr>
              <a:t>with intensive lifestyle intervention</a:t>
            </a:r>
          </a:p>
        </p:txBody>
      </p:sp>
      <p:sp>
        <p:nvSpPr>
          <p:cNvPr id="61" name="TextBox 60">
            <a:extLst>
              <a:ext uri="{FF2B5EF4-FFF2-40B4-BE49-F238E27FC236}">
                <a16:creationId xmlns:a16="http://schemas.microsoft.com/office/drawing/2014/main" id="{AC8751E6-FFFC-4C9F-ACC3-935B5B9BBBC3}"/>
              </a:ext>
            </a:extLst>
          </p:cNvPr>
          <p:cNvSpPr txBox="1"/>
          <p:nvPr/>
        </p:nvSpPr>
        <p:spPr>
          <a:xfrm>
            <a:off x="1308971" y="3508494"/>
            <a:ext cx="1371146" cy="584775"/>
          </a:xfrm>
          <a:prstGeom prst="rect">
            <a:avLst/>
          </a:prstGeom>
          <a:noFill/>
        </p:spPr>
        <p:txBody>
          <a:bodyPr wrap="square">
            <a:spAutoFit/>
          </a:bodyPr>
          <a:lstStyle/>
          <a:p>
            <a:pPr algn="l"/>
            <a:r>
              <a:rPr lang="en-US" sz="2000" noProof="0" dirty="0">
                <a:latin typeface="Arial" panose="020B0604020202020204" pitchFamily="34" charset="0"/>
                <a:cs typeface="Arial" panose="020B0604020202020204" pitchFamily="34" charset="0"/>
              </a:rPr>
              <a:t>8.5%</a:t>
            </a:r>
            <a:br>
              <a:rPr lang="en-US" sz="2000" noProof="0" dirty="0">
                <a:latin typeface="Arial" panose="020B0604020202020204" pitchFamily="34" charset="0"/>
                <a:cs typeface="Arial" panose="020B0604020202020204" pitchFamily="34" charset="0"/>
              </a:rPr>
            </a:br>
            <a:r>
              <a:rPr lang="en-US" sz="1200" b="0" noProof="0" dirty="0">
                <a:latin typeface="Arial" panose="020B0604020202020204" pitchFamily="34" charset="0"/>
                <a:cs typeface="Arial" panose="020B0604020202020204" pitchFamily="34" charset="0"/>
              </a:rPr>
              <a:t>weight loss</a:t>
            </a:r>
            <a:r>
              <a:rPr lang="en-US" sz="1200" noProof="0" dirty="0">
                <a:latin typeface="Arial" panose="020B0604020202020204" pitchFamily="34" charset="0"/>
                <a:cs typeface="Arial" panose="020B0604020202020204" pitchFamily="34" charset="0"/>
              </a:rPr>
              <a:t> </a:t>
            </a:r>
            <a:endParaRPr lang="en-US" sz="2000" noProof="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C15E9CB3-666D-4FBE-8D34-D19CF462CC81}"/>
              </a:ext>
            </a:extLst>
          </p:cNvPr>
          <p:cNvSpPr txBox="1"/>
          <p:nvPr/>
        </p:nvSpPr>
        <p:spPr>
          <a:xfrm>
            <a:off x="3886200" y="3519253"/>
            <a:ext cx="1571230" cy="584775"/>
          </a:xfrm>
          <a:prstGeom prst="rect">
            <a:avLst/>
          </a:prstGeom>
          <a:noFill/>
        </p:spPr>
        <p:txBody>
          <a:bodyPr wrap="square">
            <a:spAutoFit/>
          </a:bodyPr>
          <a:lstStyle/>
          <a:p>
            <a:pPr algn="l"/>
            <a:r>
              <a:rPr lang="en-US" sz="2000" noProof="0" dirty="0">
                <a:latin typeface="Arial" panose="020B0604020202020204" pitchFamily="34" charset="0"/>
                <a:cs typeface="Arial" panose="020B0604020202020204" pitchFamily="34" charset="0"/>
              </a:rPr>
              <a:t>50.8%</a:t>
            </a:r>
            <a:br>
              <a:rPr lang="en-US" sz="2000" noProof="0" dirty="0">
                <a:latin typeface="Arial" panose="020B0604020202020204" pitchFamily="34" charset="0"/>
                <a:cs typeface="Arial" panose="020B0604020202020204" pitchFamily="34" charset="0"/>
              </a:rPr>
            </a:br>
            <a:r>
              <a:rPr lang="en-US" sz="1200" b="0" noProof="0" dirty="0">
                <a:latin typeface="Arial" panose="020B0604020202020204" pitchFamily="34" charset="0"/>
                <a:cs typeface="Arial" panose="020B0604020202020204" pitchFamily="34" charset="0"/>
              </a:rPr>
              <a:t>reduced liver fat </a:t>
            </a:r>
            <a:endParaRPr lang="en-US" sz="2000" noProof="0" dirty="0">
              <a:latin typeface="Arial" panose="020B0604020202020204" pitchFamily="34" charset="0"/>
              <a:cs typeface="Arial" panose="020B0604020202020204" pitchFamily="34" charset="0"/>
            </a:endParaRPr>
          </a:p>
        </p:txBody>
      </p:sp>
      <p:sp>
        <p:nvSpPr>
          <p:cNvPr id="65" name="Content Placeholder 1">
            <a:extLst>
              <a:ext uri="{FF2B5EF4-FFF2-40B4-BE49-F238E27FC236}">
                <a16:creationId xmlns:a16="http://schemas.microsoft.com/office/drawing/2014/main" id="{2C5FB623-2B3F-4DF3-B180-E31E482FA963}"/>
              </a:ext>
            </a:extLst>
          </p:cNvPr>
          <p:cNvSpPr txBox="1">
            <a:spLocks/>
          </p:cNvSpPr>
          <p:nvPr>
            <p:custDataLst>
              <p:tags r:id="rId3"/>
            </p:custDataLst>
          </p:nvPr>
        </p:nvSpPr>
        <p:spPr bwMode="auto">
          <a:xfrm>
            <a:off x="918213" y="4431836"/>
            <a:ext cx="4172263" cy="594242"/>
          </a:xfrm>
          <a:prstGeom prst="rect">
            <a:avLst/>
          </a:prstGeom>
          <a:solidFill>
            <a:srgbClr val="FFFFFF">
              <a:alpha val="0"/>
            </a:srgbClr>
          </a:soli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lvl1pPr marL="265113" indent="-265113" algn="l" rtl="0" eaLnBrk="0" fontAlgn="base" hangingPunct="0">
              <a:spcBef>
                <a:spcPct val="20000"/>
              </a:spcBef>
              <a:spcAft>
                <a:spcPct val="0"/>
              </a:spcAft>
              <a:buClr>
                <a:schemeClr val="accent1"/>
              </a:buClr>
              <a:buFont typeface="Verdana" panose="020B0604030504040204" pitchFamily="34" charset="0"/>
              <a:buChar char="•"/>
              <a:defRPr kern="1200">
                <a:solidFill>
                  <a:schemeClr val="accent2"/>
                </a:solidFill>
                <a:latin typeface="+mn-lt"/>
                <a:ea typeface="+mn-ea"/>
                <a:cs typeface="+mn-cs"/>
              </a:defRPr>
            </a:lvl1pPr>
            <a:lvl2pPr marL="536575" indent="-271463" algn="l" rtl="0" eaLnBrk="0" fontAlgn="base" hangingPunct="0">
              <a:spcBef>
                <a:spcPct val="20000"/>
              </a:spcBef>
              <a:spcAft>
                <a:spcPct val="0"/>
              </a:spcAft>
              <a:buClr>
                <a:schemeClr val="tx2"/>
              </a:buClr>
              <a:buFont typeface="Verdana" panose="020B0604030504040204" pitchFamily="34" charset="0"/>
              <a:buChar char="•"/>
              <a:defRPr sz="1600" kern="1200">
                <a:solidFill>
                  <a:schemeClr val="accent2"/>
                </a:solidFill>
                <a:latin typeface="+mn-lt"/>
                <a:ea typeface="+mn-ea"/>
                <a:cs typeface="+mn-cs"/>
              </a:defRPr>
            </a:lvl2pPr>
            <a:lvl3pPr marL="808038" indent="-271463" algn="l" rtl="0" eaLnBrk="0" fontAlgn="base" hangingPunct="0">
              <a:spcBef>
                <a:spcPct val="20000"/>
              </a:spcBef>
              <a:spcAft>
                <a:spcPct val="0"/>
              </a:spcAft>
              <a:buClr>
                <a:srgbClr val="E64A0E"/>
              </a:buClr>
              <a:buFont typeface="Verdana" panose="020B0604030504040204" pitchFamily="34" charset="0"/>
              <a:buChar char="•"/>
              <a:defRPr sz="1400" kern="1200">
                <a:solidFill>
                  <a:schemeClr val="accent2"/>
                </a:solidFill>
                <a:latin typeface="+mn-lt"/>
                <a:ea typeface="+mn-ea"/>
                <a:cs typeface="+mn-cs"/>
              </a:defRPr>
            </a:lvl3pPr>
            <a:lvl4pPr marL="985838" indent="-177800" algn="l" rtl="0" eaLnBrk="0" fontAlgn="base" hangingPunct="0">
              <a:spcBef>
                <a:spcPct val="20000"/>
              </a:spcBef>
              <a:spcAft>
                <a:spcPct val="0"/>
              </a:spcAft>
              <a:buClr>
                <a:srgbClr val="82786F"/>
              </a:buClr>
              <a:buFont typeface="Verdana" panose="020B0604030504040204" pitchFamily="34" charset="0"/>
              <a:buChar char="•"/>
              <a:defRPr sz="1200" kern="1200">
                <a:solidFill>
                  <a:schemeClr val="accent2"/>
                </a:solidFill>
                <a:latin typeface="+mn-lt"/>
                <a:ea typeface="+mn-ea"/>
                <a:cs typeface="+mn-cs"/>
              </a:defRPr>
            </a:lvl4pPr>
            <a:lvl5pPr marL="1257300" indent="-184150" algn="l" rtl="0" eaLnBrk="0" fontAlgn="base" hangingPunct="0">
              <a:spcBef>
                <a:spcPct val="20000"/>
              </a:spcBef>
              <a:spcAft>
                <a:spcPct val="0"/>
              </a:spcAft>
              <a:buClr>
                <a:srgbClr val="001423"/>
              </a:buClr>
              <a:buFont typeface="Verdana" panose="020B0604030504040204" pitchFamily="34" charset="0"/>
              <a:buChar char="•"/>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450"/>
              </a:spcBef>
              <a:spcAft>
                <a:spcPts val="900"/>
              </a:spcAft>
              <a:buNone/>
            </a:pPr>
            <a:r>
              <a:rPr lang="en-US" sz="1400" b="1" noProof="0" dirty="0">
                <a:solidFill>
                  <a:schemeClr val="tx1"/>
                </a:solidFill>
                <a:latin typeface="Arial" panose="020B0604020202020204" pitchFamily="34" charset="0"/>
                <a:cs typeface="Arial" panose="020B0604020202020204" pitchFamily="34" charset="0"/>
              </a:rPr>
              <a:t>Weight loss with lifestyle intervention improved liver histology in patients with overweight/obesity and biopsy-proven MASH</a:t>
            </a:r>
            <a:r>
              <a:rPr lang="en-US" sz="1400" baseline="30000" noProof="0" dirty="0">
                <a:solidFill>
                  <a:schemeClr val="tx1"/>
                </a:solidFill>
                <a:latin typeface="Arial" panose="020B0604020202020204" pitchFamily="34" charset="0"/>
                <a:cs typeface="Arial" panose="020B0604020202020204" pitchFamily="34" charset="0"/>
              </a:rPr>
              <a:t>2–4</a:t>
            </a:r>
          </a:p>
        </p:txBody>
      </p:sp>
      <p:sp>
        <p:nvSpPr>
          <p:cNvPr id="82" name="Rectangle 81">
            <a:extLst>
              <a:ext uri="{FF2B5EF4-FFF2-40B4-BE49-F238E27FC236}">
                <a16:creationId xmlns:a16="http://schemas.microsoft.com/office/drawing/2014/main" id="{C7C38796-BD69-4816-AF70-35B7C928CD70}"/>
              </a:ext>
            </a:extLst>
          </p:cNvPr>
          <p:cNvSpPr/>
          <p:nvPr/>
        </p:nvSpPr>
        <p:spPr>
          <a:xfrm>
            <a:off x="9900206" y="2204926"/>
            <a:ext cx="465173" cy="2545560"/>
          </a:xfrm>
          <a:prstGeom prst="rect">
            <a:avLst/>
          </a:prstGeom>
          <a:noFill/>
          <a:ln w="9525" cap="flat" cmpd="sng" algn="ctr">
            <a:noFill/>
            <a:prstDash val="solid"/>
          </a:ln>
          <a:effectLst/>
        </p:spPr>
        <p:txBody>
          <a:bodyPr rtlCol="0" anchor="ctr"/>
          <a:lstStyle/>
          <a:p>
            <a:pPr algn="ctr" defTabSz="914378" eaLnBrk="1" fontAlgn="auto" hangingPunct="1">
              <a:spcBef>
                <a:spcPts val="0"/>
              </a:spcBef>
              <a:spcAft>
                <a:spcPts val="0"/>
              </a:spcAft>
              <a:defRPr/>
            </a:pPr>
            <a:endParaRPr lang="en-US" sz="1350" kern="0" noProof="0" dirty="0">
              <a:solidFill>
                <a:srgbClr val="FFFFFF"/>
              </a:solidFill>
              <a:latin typeface="Arial" panose="020B0604020202020204" pitchFamily="34" charset="0"/>
              <a:ea typeface="Apis For Office" panose="020B05040101010101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3B46F0AE-168F-4160-81ED-7BBBB384B54E}"/>
              </a:ext>
            </a:extLst>
          </p:cNvPr>
          <p:cNvSpPr/>
          <p:nvPr/>
        </p:nvSpPr>
        <p:spPr>
          <a:xfrm>
            <a:off x="10718800" y="3465078"/>
            <a:ext cx="135195" cy="1244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noProof="0" dirty="0">
              <a:solidFill>
                <a:schemeClr val="tx1"/>
              </a:solidFill>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6C338602-0A2F-4407-91A0-DCE7C0E2C038}"/>
              </a:ext>
            </a:extLst>
          </p:cNvPr>
          <p:cNvSpPr/>
          <p:nvPr/>
        </p:nvSpPr>
        <p:spPr>
          <a:xfrm>
            <a:off x="10718802" y="3651500"/>
            <a:ext cx="135195" cy="124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noProof="0" dirty="0">
              <a:solidFill>
                <a:schemeClr val="tx1"/>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4F4718CC-8019-43E3-B94C-2B2233B65E99}"/>
              </a:ext>
            </a:extLst>
          </p:cNvPr>
          <p:cNvSpPr/>
          <p:nvPr/>
        </p:nvSpPr>
        <p:spPr>
          <a:xfrm>
            <a:off x="10718805" y="3837921"/>
            <a:ext cx="135195" cy="12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noProof="0" dirty="0">
              <a:solidFill>
                <a:schemeClr val="tx1"/>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67063DF6-707D-4C71-B66C-36F9B8D83702}"/>
              </a:ext>
            </a:extLst>
          </p:cNvPr>
          <p:cNvSpPr txBox="1"/>
          <p:nvPr/>
        </p:nvSpPr>
        <p:spPr>
          <a:xfrm>
            <a:off x="10896600" y="3429000"/>
            <a:ext cx="1120620" cy="184474"/>
          </a:xfrm>
          <a:prstGeom prst="rect">
            <a:avLst/>
          </a:prstGeom>
          <a:noFill/>
        </p:spPr>
        <p:txBody>
          <a:bodyPr wrap="square" lIns="0" tIns="0" rIns="0" bIns="0" rtlCol="0">
            <a:spAutoFit/>
          </a:bodyPr>
          <a:lstStyle/>
          <a:p>
            <a:pPr algn="l">
              <a:lnSpc>
                <a:spcPct val="120000"/>
              </a:lnSpc>
            </a:pPr>
            <a:r>
              <a:rPr lang="en-US" sz="1100" noProof="0" dirty="0">
                <a:latin typeface="Arial" panose="020B0604020202020204" pitchFamily="34" charset="0"/>
                <a:cs typeface="Arial" panose="020B0604020202020204" pitchFamily="34" charset="0"/>
              </a:rPr>
              <a:t>Worsened</a:t>
            </a:r>
          </a:p>
        </p:txBody>
      </p:sp>
      <p:sp>
        <p:nvSpPr>
          <p:cNvPr id="88" name="TextBox 87">
            <a:extLst>
              <a:ext uri="{FF2B5EF4-FFF2-40B4-BE49-F238E27FC236}">
                <a16:creationId xmlns:a16="http://schemas.microsoft.com/office/drawing/2014/main" id="{4E552FBD-52E0-4AC1-A0CA-5BFEA3DBE07C}"/>
              </a:ext>
            </a:extLst>
          </p:cNvPr>
          <p:cNvSpPr txBox="1"/>
          <p:nvPr/>
        </p:nvSpPr>
        <p:spPr>
          <a:xfrm>
            <a:off x="10896602" y="3616497"/>
            <a:ext cx="1120620" cy="184474"/>
          </a:xfrm>
          <a:prstGeom prst="rect">
            <a:avLst/>
          </a:prstGeom>
          <a:noFill/>
        </p:spPr>
        <p:txBody>
          <a:bodyPr wrap="square" lIns="0" tIns="0" rIns="0" bIns="0" rtlCol="0">
            <a:spAutoFit/>
          </a:bodyPr>
          <a:lstStyle/>
          <a:p>
            <a:pPr algn="l">
              <a:lnSpc>
                <a:spcPct val="120000"/>
              </a:lnSpc>
            </a:pPr>
            <a:r>
              <a:rPr lang="en-US" sz="1100" noProof="0" dirty="0">
                <a:latin typeface="Arial" panose="020B0604020202020204" pitchFamily="34" charset="0"/>
                <a:cs typeface="Arial" panose="020B0604020202020204" pitchFamily="34" charset="0"/>
              </a:rPr>
              <a:t>Stabilized</a:t>
            </a:r>
          </a:p>
        </p:txBody>
      </p:sp>
      <p:sp>
        <p:nvSpPr>
          <p:cNvPr id="89" name="TextBox 88">
            <a:extLst>
              <a:ext uri="{FF2B5EF4-FFF2-40B4-BE49-F238E27FC236}">
                <a16:creationId xmlns:a16="http://schemas.microsoft.com/office/drawing/2014/main" id="{427B56D9-FD15-4BAE-950F-22E360711CC4}"/>
              </a:ext>
            </a:extLst>
          </p:cNvPr>
          <p:cNvSpPr txBox="1"/>
          <p:nvPr/>
        </p:nvSpPr>
        <p:spPr>
          <a:xfrm>
            <a:off x="10896606" y="3803997"/>
            <a:ext cx="1120620" cy="184474"/>
          </a:xfrm>
          <a:prstGeom prst="rect">
            <a:avLst/>
          </a:prstGeom>
          <a:noFill/>
        </p:spPr>
        <p:txBody>
          <a:bodyPr wrap="square" lIns="0" tIns="0" rIns="0" bIns="0" rtlCol="0">
            <a:spAutoFit/>
          </a:bodyPr>
          <a:lstStyle/>
          <a:p>
            <a:pPr algn="l">
              <a:lnSpc>
                <a:spcPct val="120000"/>
              </a:lnSpc>
            </a:pPr>
            <a:r>
              <a:rPr lang="en-US" sz="1100" noProof="0" dirty="0">
                <a:latin typeface="Arial" panose="020B0604020202020204" pitchFamily="34" charset="0"/>
                <a:cs typeface="Arial" panose="020B0604020202020204" pitchFamily="34" charset="0"/>
              </a:rPr>
              <a:t>Regressed</a:t>
            </a:r>
          </a:p>
        </p:txBody>
      </p:sp>
      <p:grpSp>
        <p:nvGrpSpPr>
          <p:cNvPr id="90" name="Group 89">
            <a:extLst>
              <a:ext uri="{FF2B5EF4-FFF2-40B4-BE49-F238E27FC236}">
                <a16:creationId xmlns:a16="http://schemas.microsoft.com/office/drawing/2014/main" id="{EE7020CC-174E-43AC-AF2B-502AD1BD1C0B}"/>
              </a:ext>
            </a:extLst>
          </p:cNvPr>
          <p:cNvGrpSpPr/>
          <p:nvPr/>
        </p:nvGrpSpPr>
        <p:grpSpPr>
          <a:xfrm>
            <a:off x="5635784" y="2134275"/>
            <a:ext cx="5582071" cy="3562073"/>
            <a:chOff x="639588" y="1450615"/>
            <a:chExt cx="7647630" cy="3251876"/>
          </a:xfrm>
        </p:grpSpPr>
        <p:graphicFrame>
          <p:nvGraphicFramePr>
            <p:cNvPr id="91" name="Chart 90">
              <a:extLst>
                <a:ext uri="{FF2B5EF4-FFF2-40B4-BE49-F238E27FC236}">
                  <a16:creationId xmlns:a16="http://schemas.microsoft.com/office/drawing/2014/main" id="{E736A779-6B50-48AD-B563-701F6BAC72A8}"/>
                </a:ext>
              </a:extLst>
            </p:cNvPr>
            <p:cNvGraphicFramePr/>
            <p:nvPr>
              <p:extLst>
                <p:ext uri="{D42A27DB-BD31-4B8C-83A1-F6EECF244321}">
                  <p14:modId xmlns:p14="http://schemas.microsoft.com/office/powerpoint/2010/main" val="3120665572"/>
                </p:ext>
              </p:extLst>
            </p:nvPr>
          </p:nvGraphicFramePr>
          <p:xfrm>
            <a:off x="639588" y="1599455"/>
            <a:ext cx="7647630" cy="2883377"/>
          </p:xfrm>
          <a:graphic>
            <a:graphicData uri="http://schemas.openxmlformats.org/drawingml/2006/chart">
              <c:chart xmlns:c="http://schemas.openxmlformats.org/drawingml/2006/chart" xmlns:r="http://schemas.openxmlformats.org/officeDocument/2006/relationships" r:id="rId6"/>
            </a:graphicData>
          </a:graphic>
        </p:graphicFrame>
        <p:sp>
          <p:nvSpPr>
            <p:cNvPr id="92" name="TextBox 91">
              <a:extLst>
                <a:ext uri="{FF2B5EF4-FFF2-40B4-BE49-F238E27FC236}">
                  <a16:creationId xmlns:a16="http://schemas.microsoft.com/office/drawing/2014/main" id="{DE8F8828-7400-466B-B276-27F9D60DAC2A}"/>
                </a:ext>
              </a:extLst>
            </p:cNvPr>
            <p:cNvSpPr txBox="1">
              <a:spLocks/>
            </p:cNvSpPr>
            <p:nvPr/>
          </p:nvSpPr>
          <p:spPr>
            <a:xfrm>
              <a:off x="7646902" y="4042642"/>
              <a:ext cx="253088" cy="234204"/>
            </a:xfrm>
            <a:prstGeom prst="rect">
              <a:avLst/>
            </a:prstGeom>
            <a:noFill/>
          </p:spPr>
          <p:txBody>
            <a:bodyPr wrap="none" rtlCol="0">
              <a:spAutoFit/>
            </a:bodyPr>
            <a:lstStyle/>
            <a:p>
              <a:pPr algn="ctr" defTabSz="914378" eaLnBrk="1" hangingPunct="1">
                <a:spcBef>
                  <a:spcPct val="50000"/>
                </a:spcBef>
                <a:defRPr/>
              </a:pPr>
              <a:endParaRPr lang="en-US" sz="1067" noProof="0" dirty="0">
                <a:latin typeface="Arial" panose="020B0604020202020204" pitchFamily="34" charset="0"/>
                <a:ea typeface="Apis For Office" panose="020B0504010101010104" pitchFamily="34" charset="0"/>
                <a:cs typeface="Arial" panose="020B0604020202020204" pitchFamily="34" charset="0"/>
              </a:endParaRPr>
            </a:p>
          </p:txBody>
        </p:sp>
        <p:sp>
          <p:nvSpPr>
            <p:cNvPr id="93" name="TextBox 1">
              <a:extLst>
                <a:ext uri="{FF2B5EF4-FFF2-40B4-BE49-F238E27FC236}">
                  <a16:creationId xmlns:a16="http://schemas.microsoft.com/office/drawing/2014/main" id="{5BAA3500-49B2-4C98-BF10-CB6A926C5C2F}"/>
                </a:ext>
              </a:extLst>
            </p:cNvPr>
            <p:cNvSpPr txBox="1"/>
            <p:nvPr/>
          </p:nvSpPr>
          <p:spPr>
            <a:xfrm>
              <a:off x="1971682" y="1450615"/>
              <a:ext cx="815138" cy="21201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noProof="0" dirty="0">
                  <a:latin typeface="Arial" panose="020B0604020202020204" pitchFamily="34" charset="0"/>
                  <a:cs typeface="Arial" panose="020B0604020202020204" pitchFamily="34" charset="0"/>
                </a:rPr>
                <a:t>n=73</a:t>
              </a:r>
            </a:p>
          </p:txBody>
        </p:sp>
        <p:sp>
          <p:nvSpPr>
            <p:cNvPr id="94" name="TextBox 2">
              <a:extLst>
                <a:ext uri="{FF2B5EF4-FFF2-40B4-BE49-F238E27FC236}">
                  <a16:creationId xmlns:a16="http://schemas.microsoft.com/office/drawing/2014/main" id="{C78A753E-04EA-4BC6-AFB8-1747A89C9B20}"/>
                </a:ext>
              </a:extLst>
            </p:cNvPr>
            <p:cNvSpPr txBox="1"/>
            <p:nvPr/>
          </p:nvSpPr>
          <p:spPr>
            <a:xfrm>
              <a:off x="3382003" y="1450615"/>
              <a:ext cx="815138" cy="21201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noProof="0" dirty="0">
                  <a:latin typeface="Arial" panose="020B0604020202020204" pitchFamily="34" charset="0"/>
                  <a:cs typeface="Arial" panose="020B0604020202020204" pitchFamily="34" charset="0"/>
                </a:rPr>
                <a:t>n=16</a:t>
              </a:r>
            </a:p>
          </p:txBody>
        </p:sp>
        <p:sp>
          <p:nvSpPr>
            <p:cNvPr id="95" name="TextBox 3">
              <a:extLst>
                <a:ext uri="{FF2B5EF4-FFF2-40B4-BE49-F238E27FC236}">
                  <a16:creationId xmlns:a16="http://schemas.microsoft.com/office/drawing/2014/main" id="{C78B1FC7-D657-42FF-B6EF-DCB215E0052A}"/>
                </a:ext>
              </a:extLst>
            </p:cNvPr>
            <p:cNvSpPr txBox="1"/>
            <p:nvPr/>
          </p:nvSpPr>
          <p:spPr>
            <a:xfrm>
              <a:off x="4876725" y="1450615"/>
              <a:ext cx="672992" cy="21201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noProof="0" dirty="0">
                  <a:latin typeface="Arial" panose="020B0604020202020204" pitchFamily="34" charset="0"/>
                  <a:cs typeface="Arial" panose="020B0604020202020204" pitchFamily="34" charset="0"/>
                </a:rPr>
                <a:t>n=8</a:t>
              </a:r>
            </a:p>
          </p:txBody>
        </p:sp>
        <p:sp>
          <p:nvSpPr>
            <p:cNvPr id="96" name="TextBox 4">
              <a:extLst>
                <a:ext uri="{FF2B5EF4-FFF2-40B4-BE49-F238E27FC236}">
                  <a16:creationId xmlns:a16="http://schemas.microsoft.com/office/drawing/2014/main" id="{60E33871-C089-4D13-BE22-AA8614B96CEF}"/>
                </a:ext>
              </a:extLst>
            </p:cNvPr>
            <p:cNvSpPr txBox="1"/>
            <p:nvPr/>
          </p:nvSpPr>
          <p:spPr>
            <a:xfrm>
              <a:off x="6249736" y="1450615"/>
              <a:ext cx="786182" cy="21201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noProof="0" dirty="0">
                  <a:latin typeface="Arial" panose="020B0604020202020204" pitchFamily="34" charset="0"/>
                  <a:cs typeface="Arial" panose="020B0604020202020204" pitchFamily="34" charset="0"/>
                </a:rPr>
                <a:t>n=16</a:t>
              </a:r>
            </a:p>
          </p:txBody>
        </p:sp>
        <p:sp>
          <p:nvSpPr>
            <p:cNvPr id="97" name="TextBox 96">
              <a:extLst>
                <a:ext uri="{FF2B5EF4-FFF2-40B4-BE49-F238E27FC236}">
                  <a16:creationId xmlns:a16="http://schemas.microsoft.com/office/drawing/2014/main" id="{7D643E94-1FA2-496F-8FB8-9E8691A955B2}"/>
                </a:ext>
              </a:extLst>
            </p:cNvPr>
            <p:cNvSpPr txBox="1"/>
            <p:nvPr/>
          </p:nvSpPr>
          <p:spPr>
            <a:xfrm>
              <a:off x="3766129" y="4518745"/>
              <a:ext cx="1598173" cy="183746"/>
            </a:xfrm>
            <a:prstGeom prst="rect">
              <a:avLst/>
            </a:prstGeom>
            <a:noFill/>
          </p:spPr>
          <p:txBody>
            <a:bodyPr wrap="square" lIns="0" tIns="0" rIns="0" bIns="0" rtlCol="0">
              <a:spAutoFit/>
            </a:bodyPr>
            <a:lstStyle/>
            <a:p>
              <a:pPr algn="ctr">
                <a:lnSpc>
                  <a:spcPct val="120000"/>
                </a:lnSpc>
              </a:pPr>
              <a:r>
                <a:rPr lang="en-US" sz="1200" b="1" noProof="0" dirty="0">
                  <a:latin typeface="Arial" panose="020B0604020202020204" pitchFamily="34" charset="0"/>
                  <a:cs typeface="Arial" panose="020B0604020202020204" pitchFamily="34" charset="0"/>
                </a:rPr>
                <a:t>Weight loss</a:t>
              </a:r>
            </a:p>
          </p:txBody>
        </p:sp>
      </p:grpSp>
      <p:sp>
        <p:nvSpPr>
          <p:cNvPr id="3" name="Rectangle: Rounded Corners 2">
            <a:extLst>
              <a:ext uri="{FF2B5EF4-FFF2-40B4-BE49-F238E27FC236}">
                <a16:creationId xmlns:a16="http://schemas.microsoft.com/office/drawing/2014/main" id="{61E953C4-5AD9-552D-ED8C-AFF5496DB894}"/>
              </a:ext>
            </a:extLst>
          </p:cNvPr>
          <p:cNvSpPr/>
          <p:nvPr/>
        </p:nvSpPr>
        <p:spPr>
          <a:xfrm>
            <a:off x="6019800" y="1638300"/>
            <a:ext cx="4495800" cy="4572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latin typeface="Arial" panose="020B0604020202020204" pitchFamily="34" charset="0"/>
                <a:cs typeface="Arial" panose="020B0604020202020204" pitchFamily="34" charset="0"/>
              </a:rPr>
              <a:t>Weight loss improves liver fibrosis (</a:t>
            </a:r>
            <a:r>
              <a:rPr lang="en-US" sz="1400" b="1" noProof="0" dirty="0">
                <a:latin typeface="Arial" panose="020B0604020202020204" pitchFamily="34" charset="0"/>
                <a:ea typeface="Apis For Office" panose="020B0504010101010104" pitchFamily="34" charset="0"/>
                <a:cs typeface="Arial" panose="020B0604020202020204" pitchFamily="34" charset="0"/>
              </a:rPr>
              <a:t>P=0.04*</a:t>
            </a:r>
            <a:r>
              <a:rPr lang="en-US" sz="1400" b="1" noProof="0" dirty="0">
                <a:latin typeface="Arial" panose="020B0604020202020204" pitchFamily="34" charset="0"/>
                <a:cs typeface="Arial" panose="020B0604020202020204" pitchFamily="34" charset="0"/>
              </a:rPr>
              <a:t>)</a:t>
            </a:r>
            <a:r>
              <a:rPr lang="en-US" sz="1400" baseline="30000" noProof="0" dirty="0">
                <a:latin typeface="Arial" panose="020B0604020202020204" pitchFamily="34" charset="0"/>
                <a:cs typeface="Arial" panose="020B0604020202020204" pitchFamily="34" charset="0"/>
              </a:rPr>
              <a:t>3</a:t>
            </a:r>
          </a:p>
        </p:txBody>
      </p:sp>
      <p:pic>
        <p:nvPicPr>
          <p:cNvPr id="5" name="Graphic 4">
            <a:extLst>
              <a:ext uri="{FF2B5EF4-FFF2-40B4-BE49-F238E27FC236}">
                <a16:creationId xmlns:a16="http://schemas.microsoft.com/office/drawing/2014/main" id="{2B23BF9C-5794-7530-265B-833EDEDBA0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1038001" y="3657600"/>
            <a:ext cx="304800" cy="304800"/>
          </a:xfrm>
          <a:prstGeom prst="rect">
            <a:avLst/>
          </a:prstGeom>
        </p:spPr>
      </p:pic>
      <p:pic>
        <p:nvPicPr>
          <p:cNvPr id="7" name="Graphic 6">
            <a:extLst>
              <a:ext uri="{FF2B5EF4-FFF2-40B4-BE49-F238E27FC236}">
                <a16:creationId xmlns:a16="http://schemas.microsoft.com/office/drawing/2014/main" id="{F6D5BF86-2759-7473-787B-48D7463031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3626722" y="3657600"/>
            <a:ext cx="304800" cy="304800"/>
          </a:xfrm>
          <a:prstGeom prst="rect">
            <a:avLst/>
          </a:prstGeom>
        </p:spPr>
      </p:pic>
    </p:spTree>
    <p:custDataLst>
      <p:tags r:id="rId1"/>
    </p:custDataLst>
    <p:extLst>
      <p:ext uri="{BB962C8B-B14F-4D97-AF65-F5344CB8AC3E}">
        <p14:creationId xmlns:p14="http://schemas.microsoft.com/office/powerpoint/2010/main" val="40445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FEBA53-B3DC-5B0A-486E-7B73E771199F}"/>
              </a:ext>
            </a:extLst>
          </p:cNvPr>
          <p:cNvSpPr/>
          <p:nvPr/>
        </p:nvSpPr>
        <p:spPr>
          <a:xfrm>
            <a:off x="0" y="1651986"/>
            <a:ext cx="12192000" cy="43680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FAE7D575-359F-9DBB-B7C5-B1C3997486FF}"/>
              </a:ext>
            </a:extLst>
          </p:cNvPr>
          <p:cNvSpPr>
            <a:spLocks noGrp="1"/>
          </p:cNvSpPr>
          <p:nvPr>
            <p:ph type="title"/>
          </p:nvPr>
        </p:nvSpPr>
        <p:spPr>
          <a:xfrm>
            <a:off x="536240" y="414320"/>
            <a:ext cx="10896000" cy="1082209"/>
          </a:xfrm>
        </p:spPr>
        <p:txBody>
          <a:bodyPr/>
          <a:lstStyle/>
          <a:p>
            <a:r>
              <a:rPr lang="en-US" noProof="0" dirty="0"/>
              <a:t>Impact of incretin mimetics on MASLD/MASH</a:t>
            </a:r>
          </a:p>
        </p:txBody>
      </p:sp>
      <p:sp>
        <p:nvSpPr>
          <p:cNvPr id="3" name="Text Placeholder 2">
            <a:extLst>
              <a:ext uri="{FF2B5EF4-FFF2-40B4-BE49-F238E27FC236}">
                <a16:creationId xmlns:a16="http://schemas.microsoft.com/office/drawing/2014/main" id="{2A08952A-0E5A-A8E0-3998-B3CF8C3B09C9}"/>
              </a:ext>
            </a:extLst>
          </p:cNvPr>
          <p:cNvSpPr>
            <a:spLocks noGrp="1"/>
          </p:cNvSpPr>
          <p:nvPr>
            <p:ph type="body" sz="quarter" idx="13"/>
          </p:nvPr>
        </p:nvSpPr>
        <p:spPr>
          <a:xfrm>
            <a:off x="536240" y="6020060"/>
            <a:ext cx="10896000" cy="324000"/>
          </a:xfrm>
        </p:spPr>
        <p:txBody>
          <a:bodyPr/>
          <a:lstStyle/>
          <a:p>
            <a:r>
              <a:rPr lang="en-US" noProof="0" dirty="0"/>
              <a:t>GLP-1RA, glucagon-like peptide-1 receptor agonist; MASH, metabolic dysfunction–associated steatohepatitis; MASLD, metabolic dysfunction</a:t>
            </a:r>
            <a:r>
              <a:rPr lang="en-GB" dirty="0">
                <a:solidFill>
                  <a:schemeClr val="tx1"/>
                </a:solidFill>
              </a:rPr>
              <a:t>–</a:t>
            </a:r>
            <a:r>
              <a:rPr lang="en-US" noProof="0" dirty="0"/>
              <a:t>associated steatotic liver disease. </a:t>
            </a:r>
            <a:br>
              <a:rPr lang="en-US" noProof="0" dirty="0"/>
            </a:br>
            <a:r>
              <a:rPr lang="en-US" noProof="0" dirty="0"/>
              <a:t>Chrysavgis LG et al. Int J Mol Sci 2024;25:3832.</a:t>
            </a:r>
          </a:p>
        </p:txBody>
      </p:sp>
      <p:sp>
        <p:nvSpPr>
          <p:cNvPr id="11" name="TextBox 10">
            <a:extLst>
              <a:ext uri="{FF2B5EF4-FFF2-40B4-BE49-F238E27FC236}">
                <a16:creationId xmlns:a16="http://schemas.microsoft.com/office/drawing/2014/main" id="{4F57F19C-426B-DD22-77CE-F457FC5D71D7}"/>
              </a:ext>
            </a:extLst>
          </p:cNvPr>
          <p:cNvSpPr txBox="1"/>
          <p:nvPr/>
        </p:nvSpPr>
        <p:spPr>
          <a:xfrm>
            <a:off x="642755" y="2403499"/>
            <a:ext cx="2989082" cy="3170099"/>
          </a:xfrm>
          <a:prstGeom prst="rect">
            <a:avLst/>
          </a:prstGeom>
          <a:noFill/>
        </p:spPr>
        <p:txBody>
          <a:bodyPr wrap="square" rtlCol="0">
            <a:spAutoFit/>
          </a:bodyPr>
          <a:lstStyle/>
          <a:p>
            <a:pPr algn="ctr"/>
            <a:endParaRPr lang="en-US" sz="2000" noProof="0" dirty="0">
              <a:solidFill>
                <a:schemeClr val="accent1"/>
              </a:solidFill>
              <a:latin typeface="Arial" panose="020B0604020202020204" pitchFamily="34" charset="0"/>
            </a:endParaRPr>
          </a:p>
          <a:p>
            <a:pPr algn="ctr"/>
            <a:endParaRPr lang="en-US" sz="2000" noProof="0" dirty="0">
              <a:solidFill>
                <a:schemeClr val="accent1"/>
              </a:solidFill>
              <a:latin typeface="Arial" panose="020B0604020202020204" pitchFamily="34" charset="0"/>
            </a:endParaRPr>
          </a:p>
          <a:p>
            <a:pPr algn="ctr"/>
            <a:endParaRPr lang="en-US" sz="2000" noProof="0" dirty="0">
              <a:solidFill>
                <a:schemeClr val="accent1"/>
              </a:solidFill>
              <a:latin typeface="Arial" panose="020B0604020202020204" pitchFamily="34" charset="0"/>
            </a:endParaRPr>
          </a:p>
          <a:p>
            <a:pPr algn="ctr"/>
            <a:endParaRPr lang="en-US" sz="2000" noProof="0" dirty="0">
              <a:solidFill>
                <a:schemeClr val="accent1"/>
              </a:solidFill>
              <a:latin typeface="Arial" panose="020B0604020202020204" pitchFamily="34" charset="0"/>
            </a:endParaRPr>
          </a:p>
          <a:p>
            <a:pPr algn="ctr"/>
            <a:endParaRPr lang="en-US" sz="2000" noProof="0" dirty="0">
              <a:solidFill>
                <a:schemeClr val="accent1"/>
              </a:solidFill>
              <a:latin typeface="Arial" panose="020B0604020202020204" pitchFamily="34" charset="0"/>
            </a:endParaRPr>
          </a:p>
          <a:p>
            <a:pPr algn="ctr"/>
            <a:endParaRPr lang="en-US" sz="2000" noProof="0" dirty="0">
              <a:solidFill>
                <a:schemeClr val="accent1"/>
              </a:solidFill>
              <a:latin typeface="Arial" panose="020B0604020202020204" pitchFamily="34" charset="0"/>
            </a:endParaRPr>
          </a:p>
          <a:p>
            <a:pPr algn="ctr"/>
            <a:r>
              <a:rPr lang="en-US" sz="2000" noProof="0" dirty="0">
                <a:solidFill>
                  <a:schemeClr val="accent1"/>
                </a:solidFill>
                <a:latin typeface="Arial" panose="020B0604020202020204" pitchFamily="34" charset="0"/>
              </a:rPr>
              <a:t>of MASLD patients can achieve and maintain the predefined weight loss targets long-term</a:t>
            </a:r>
          </a:p>
        </p:txBody>
      </p:sp>
      <p:sp>
        <p:nvSpPr>
          <p:cNvPr id="18" name="TextBox 17">
            <a:extLst>
              <a:ext uri="{FF2B5EF4-FFF2-40B4-BE49-F238E27FC236}">
                <a16:creationId xmlns:a16="http://schemas.microsoft.com/office/drawing/2014/main" id="{E1C417F7-4B75-2ED1-0D49-6CCF6C7F6A75}"/>
              </a:ext>
            </a:extLst>
          </p:cNvPr>
          <p:cNvSpPr txBox="1"/>
          <p:nvPr/>
        </p:nvSpPr>
        <p:spPr>
          <a:xfrm>
            <a:off x="6096001" y="1752600"/>
            <a:ext cx="5562600" cy="830997"/>
          </a:xfrm>
          <a:prstGeom prst="rect">
            <a:avLst/>
          </a:prstGeom>
          <a:noFill/>
        </p:spPr>
        <p:txBody>
          <a:bodyPr wrap="square">
            <a:spAutoFit/>
          </a:bodyPr>
          <a:lstStyle/>
          <a:p>
            <a:r>
              <a:rPr lang="en-US" sz="1600" b="1" noProof="0" dirty="0">
                <a:latin typeface="Arial" panose="020B0604020202020204" pitchFamily="34" charset="0"/>
              </a:rPr>
              <a:t>Several drugs have been evaluated for the treatment of MASLD, each of them aiming at one or more of the following pathophysiological aspects:</a:t>
            </a:r>
          </a:p>
        </p:txBody>
      </p:sp>
      <p:grpSp>
        <p:nvGrpSpPr>
          <p:cNvPr id="29" name="Group 28">
            <a:extLst>
              <a:ext uri="{FF2B5EF4-FFF2-40B4-BE49-F238E27FC236}">
                <a16:creationId xmlns:a16="http://schemas.microsoft.com/office/drawing/2014/main" id="{B52AF44A-17E0-4FBF-0C0B-8C7576F61BBC}"/>
              </a:ext>
            </a:extLst>
          </p:cNvPr>
          <p:cNvGrpSpPr/>
          <p:nvPr/>
        </p:nvGrpSpPr>
        <p:grpSpPr>
          <a:xfrm rot="10800000">
            <a:off x="3886200" y="3451711"/>
            <a:ext cx="934782" cy="934782"/>
            <a:chOff x="7476605" y="2197331"/>
            <a:chExt cx="609600" cy="609600"/>
          </a:xfrm>
        </p:grpSpPr>
        <p:sp>
          <p:nvSpPr>
            <p:cNvPr id="27" name="Oval 26">
              <a:extLst>
                <a:ext uri="{FF2B5EF4-FFF2-40B4-BE49-F238E27FC236}">
                  <a16:creationId xmlns:a16="http://schemas.microsoft.com/office/drawing/2014/main" id="{2F2533B5-E751-49DA-9CDD-9B453001E5CF}"/>
                </a:ext>
              </a:extLst>
            </p:cNvPr>
            <p:cNvSpPr/>
            <p:nvPr/>
          </p:nvSpPr>
          <p:spPr>
            <a:xfrm rot="5400000">
              <a:off x="7476605" y="2197331"/>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28" name="Graphic 27">
              <a:extLst>
                <a:ext uri="{FF2B5EF4-FFF2-40B4-BE49-F238E27FC236}">
                  <a16:creationId xmlns:a16="http://schemas.microsoft.com/office/drawing/2014/main" id="{8F3A0C91-0CEC-25CA-0F5B-4F88955760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629005" y="2349731"/>
              <a:ext cx="304800" cy="304800"/>
            </a:xfrm>
            <a:prstGeom prst="rect">
              <a:avLst/>
            </a:prstGeom>
          </p:spPr>
        </p:pic>
      </p:grpSp>
      <p:pic>
        <p:nvPicPr>
          <p:cNvPr id="31" name="Graphic 30">
            <a:extLst>
              <a:ext uri="{FF2B5EF4-FFF2-40B4-BE49-F238E27FC236}">
                <a16:creationId xmlns:a16="http://schemas.microsoft.com/office/drawing/2014/main" id="{EC5D5A6D-D4E2-3902-4B55-403E2B60F7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0585" y="2289199"/>
            <a:ext cx="1828800" cy="1828800"/>
          </a:xfrm>
          <a:prstGeom prst="rect">
            <a:avLst/>
          </a:prstGeom>
        </p:spPr>
      </p:pic>
      <p:sp>
        <p:nvSpPr>
          <p:cNvPr id="32" name="TextBox 31">
            <a:extLst>
              <a:ext uri="{FF2B5EF4-FFF2-40B4-BE49-F238E27FC236}">
                <a16:creationId xmlns:a16="http://schemas.microsoft.com/office/drawing/2014/main" id="{5B697E45-DED6-29AB-E3F3-B6F8427107C3}"/>
              </a:ext>
            </a:extLst>
          </p:cNvPr>
          <p:cNvSpPr txBox="1"/>
          <p:nvPr/>
        </p:nvSpPr>
        <p:spPr>
          <a:xfrm>
            <a:off x="642755" y="1793899"/>
            <a:ext cx="2989082" cy="400110"/>
          </a:xfrm>
          <a:prstGeom prst="rect">
            <a:avLst/>
          </a:prstGeom>
          <a:noFill/>
        </p:spPr>
        <p:txBody>
          <a:bodyPr wrap="square" rtlCol="0">
            <a:spAutoFit/>
          </a:bodyPr>
          <a:lstStyle/>
          <a:p>
            <a:pPr algn="ctr"/>
            <a:r>
              <a:rPr lang="en-US" sz="2000" noProof="0" dirty="0">
                <a:solidFill>
                  <a:schemeClr val="accent1"/>
                </a:solidFill>
                <a:latin typeface="Arial" panose="020B0604020202020204" pitchFamily="34" charset="0"/>
              </a:rPr>
              <a:t>Only </a:t>
            </a:r>
          </a:p>
        </p:txBody>
      </p:sp>
      <p:grpSp>
        <p:nvGrpSpPr>
          <p:cNvPr id="33" name="Group 32">
            <a:extLst>
              <a:ext uri="{FF2B5EF4-FFF2-40B4-BE49-F238E27FC236}">
                <a16:creationId xmlns:a16="http://schemas.microsoft.com/office/drawing/2014/main" id="{23026AD4-41EC-218E-3255-1379D5A6F5D7}"/>
              </a:ext>
            </a:extLst>
          </p:cNvPr>
          <p:cNvGrpSpPr/>
          <p:nvPr/>
        </p:nvGrpSpPr>
        <p:grpSpPr>
          <a:xfrm rot="10800000">
            <a:off x="5161218" y="1711746"/>
            <a:ext cx="934782" cy="934782"/>
            <a:chOff x="7476605" y="2197330"/>
            <a:chExt cx="609600" cy="609600"/>
          </a:xfrm>
        </p:grpSpPr>
        <p:sp>
          <p:nvSpPr>
            <p:cNvPr id="34" name="Oval 33">
              <a:extLst>
                <a:ext uri="{FF2B5EF4-FFF2-40B4-BE49-F238E27FC236}">
                  <a16:creationId xmlns:a16="http://schemas.microsoft.com/office/drawing/2014/main" id="{9C9EAD1B-231F-F53F-858F-754E0CC6EC1F}"/>
                </a:ext>
              </a:extLst>
            </p:cNvPr>
            <p:cNvSpPr/>
            <p:nvPr/>
          </p:nvSpPr>
          <p:spPr>
            <a:xfrm rot="5400000">
              <a:off x="7476605" y="2197330"/>
              <a:ext cx="609600" cy="609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5" name="Graphic 34">
              <a:extLst>
                <a:ext uri="{FF2B5EF4-FFF2-40B4-BE49-F238E27FC236}">
                  <a16:creationId xmlns:a16="http://schemas.microsoft.com/office/drawing/2014/main" id="{6D9D202E-D0A2-774E-502A-7AC9E571984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10800000">
              <a:off x="7539588" y="2260314"/>
              <a:ext cx="483632" cy="483632"/>
            </a:xfrm>
            <a:prstGeom prst="rect">
              <a:avLst/>
            </a:prstGeom>
          </p:spPr>
        </p:pic>
      </p:grpSp>
      <p:sp>
        <p:nvSpPr>
          <p:cNvPr id="36" name="Rectangle: Rounded Corners 35">
            <a:extLst>
              <a:ext uri="{FF2B5EF4-FFF2-40B4-BE49-F238E27FC236}">
                <a16:creationId xmlns:a16="http://schemas.microsoft.com/office/drawing/2014/main" id="{2E24CD11-2A38-D204-D1AB-DB9AC1BF4B6D}"/>
              </a:ext>
            </a:extLst>
          </p:cNvPr>
          <p:cNvSpPr/>
          <p:nvPr/>
        </p:nvSpPr>
        <p:spPr>
          <a:xfrm>
            <a:off x="6096000" y="4775200"/>
            <a:ext cx="5615940" cy="115721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sz="2000" b="1" noProof="0" dirty="0">
                <a:solidFill>
                  <a:schemeClr val="tx1"/>
                </a:solidFill>
                <a:latin typeface="Arial" panose="020B0604020202020204" pitchFamily="34" charset="0"/>
              </a:rPr>
              <a:t>Research suggests that incretin analogs are a promising therapeutic agent for the disease, with the most well-studied class being GLP-1RAs</a:t>
            </a:r>
          </a:p>
        </p:txBody>
      </p:sp>
      <p:sp>
        <p:nvSpPr>
          <p:cNvPr id="38" name="TextBox 37">
            <a:extLst>
              <a:ext uri="{FF2B5EF4-FFF2-40B4-BE49-F238E27FC236}">
                <a16:creationId xmlns:a16="http://schemas.microsoft.com/office/drawing/2014/main" id="{BCAAF503-E3BE-E9A8-FA84-A5A066C768D7}"/>
              </a:ext>
            </a:extLst>
          </p:cNvPr>
          <p:cNvSpPr txBox="1"/>
          <p:nvPr/>
        </p:nvSpPr>
        <p:spPr>
          <a:xfrm>
            <a:off x="6178550" y="2586543"/>
            <a:ext cx="3771900" cy="302955"/>
          </a:xfrm>
          <a:prstGeom prst="roundRect">
            <a:avLst>
              <a:gd name="adj" fmla="val 50000"/>
            </a:avLst>
          </a:prstGeom>
          <a:solidFill>
            <a:schemeClr val="tx1"/>
          </a:solidFill>
        </p:spPr>
        <p:txBody>
          <a:bodyPr wrap="square" lIns="18288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1 </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Insulin resistance and lipid metabolism</a:t>
            </a:r>
          </a:p>
        </p:txBody>
      </p:sp>
      <p:sp>
        <p:nvSpPr>
          <p:cNvPr id="39" name="TextBox 38">
            <a:extLst>
              <a:ext uri="{FF2B5EF4-FFF2-40B4-BE49-F238E27FC236}">
                <a16:creationId xmlns:a16="http://schemas.microsoft.com/office/drawing/2014/main" id="{1C996848-108D-94F1-41CD-8461894468D0}"/>
              </a:ext>
            </a:extLst>
          </p:cNvPr>
          <p:cNvSpPr txBox="1"/>
          <p:nvPr/>
        </p:nvSpPr>
        <p:spPr>
          <a:xfrm>
            <a:off x="6178550" y="2922674"/>
            <a:ext cx="3771900" cy="302955"/>
          </a:xfrm>
          <a:prstGeom prst="roundRect">
            <a:avLst>
              <a:gd name="adj" fmla="val 50000"/>
            </a:avLst>
          </a:prstGeom>
          <a:solidFill>
            <a:schemeClr val="tx1"/>
          </a:solidFill>
        </p:spPr>
        <p:txBody>
          <a:bodyPr wrap="square" lIns="18288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2</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 Inflammation and immune activation</a:t>
            </a:r>
          </a:p>
        </p:txBody>
      </p:sp>
      <p:sp>
        <p:nvSpPr>
          <p:cNvPr id="40" name="TextBox 39">
            <a:extLst>
              <a:ext uri="{FF2B5EF4-FFF2-40B4-BE49-F238E27FC236}">
                <a16:creationId xmlns:a16="http://schemas.microsoft.com/office/drawing/2014/main" id="{1EFB7357-6A82-D708-B45D-B0DAA698BD69}"/>
              </a:ext>
            </a:extLst>
          </p:cNvPr>
          <p:cNvSpPr txBox="1"/>
          <p:nvPr/>
        </p:nvSpPr>
        <p:spPr>
          <a:xfrm>
            <a:off x="6178550" y="3258805"/>
            <a:ext cx="3771900" cy="302955"/>
          </a:xfrm>
          <a:prstGeom prst="roundRect">
            <a:avLst>
              <a:gd name="adj" fmla="val 50000"/>
            </a:avLst>
          </a:prstGeom>
          <a:solidFill>
            <a:schemeClr val="tx1"/>
          </a:solidFill>
        </p:spPr>
        <p:txBody>
          <a:bodyPr wrap="square" lIns="18288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noProof="0" dirty="0">
                <a:solidFill>
                  <a:schemeClr val="bg1"/>
                </a:solidFill>
                <a:latin typeface="Arial" panose="020B0604020202020204"/>
              </a:rPr>
              <a:t>3</a:t>
            </a:r>
            <a:r>
              <a:rPr lang="en-US" sz="1400" noProof="0" dirty="0">
                <a:solidFill>
                  <a:schemeClr val="bg1"/>
                </a:solidFill>
                <a:latin typeface="Arial" panose="020B0604020202020204"/>
              </a:rPr>
              <a:t> </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Cell death</a:t>
            </a:r>
          </a:p>
        </p:txBody>
      </p:sp>
      <p:sp>
        <p:nvSpPr>
          <p:cNvPr id="41" name="TextBox 40">
            <a:extLst>
              <a:ext uri="{FF2B5EF4-FFF2-40B4-BE49-F238E27FC236}">
                <a16:creationId xmlns:a16="http://schemas.microsoft.com/office/drawing/2014/main" id="{FE3ADED3-07E1-EC43-C4BA-9B3002B4CF91}"/>
              </a:ext>
            </a:extLst>
          </p:cNvPr>
          <p:cNvSpPr txBox="1"/>
          <p:nvPr/>
        </p:nvSpPr>
        <p:spPr>
          <a:xfrm>
            <a:off x="6178550" y="3594936"/>
            <a:ext cx="3771900" cy="302955"/>
          </a:xfrm>
          <a:prstGeom prst="roundRect">
            <a:avLst>
              <a:gd name="adj" fmla="val 50000"/>
            </a:avLst>
          </a:prstGeom>
          <a:solidFill>
            <a:schemeClr val="tx1"/>
          </a:solidFill>
        </p:spPr>
        <p:txBody>
          <a:bodyPr wrap="square" lIns="18288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4</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 Lipotoxicity</a:t>
            </a:r>
          </a:p>
        </p:txBody>
      </p:sp>
      <p:sp>
        <p:nvSpPr>
          <p:cNvPr id="42" name="TextBox 41">
            <a:extLst>
              <a:ext uri="{FF2B5EF4-FFF2-40B4-BE49-F238E27FC236}">
                <a16:creationId xmlns:a16="http://schemas.microsoft.com/office/drawing/2014/main" id="{89A584EC-BC01-4F50-D3E9-1B301C11C783}"/>
              </a:ext>
            </a:extLst>
          </p:cNvPr>
          <p:cNvSpPr txBox="1"/>
          <p:nvPr/>
        </p:nvSpPr>
        <p:spPr>
          <a:xfrm>
            <a:off x="6178550" y="3931067"/>
            <a:ext cx="3771900" cy="302955"/>
          </a:xfrm>
          <a:prstGeom prst="roundRect">
            <a:avLst>
              <a:gd name="adj" fmla="val 50000"/>
            </a:avLst>
          </a:prstGeom>
          <a:solidFill>
            <a:schemeClr val="tx1"/>
          </a:solidFill>
        </p:spPr>
        <p:txBody>
          <a:bodyPr wrap="square" lIns="18288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5</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 Oxidative stress</a:t>
            </a:r>
          </a:p>
        </p:txBody>
      </p:sp>
      <p:sp>
        <p:nvSpPr>
          <p:cNvPr id="43" name="TextBox 42">
            <a:extLst>
              <a:ext uri="{FF2B5EF4-FFF2-40B4-BE49-F238E27FC236}">
                <a16:creationId xmlns:a16="http://schemas.microsoft.com/office/drawing/2014/main" id="{733519B8-6C1E-7222-A221-76FE50E2D34D}"/>
              </a:ext>
            </a:extLst>
          </p:cNvPr>
          <p:cNvSpPr txBox="1"/>
          <p:nvPr/>
        </p:nvSpPr>
        <p:spPr>
          <a:xfrm>
            <a:off x="6178550" y="4267200"/>
            <a:ext cx="3771900" cy="302955"/>
          </a:xfrm>
          <a:prstGeom prst="roundRect">
            <a:avLst>
              <a:gd name="adj" fmla="val 50000"/>
            </a:avLst>
          </a:prstGeom>
          <a:solidFill>
            <a:schemeClr val="tx1"/>
          </a:solidFill>
        </p:spPr>
        <p:txBody>
          <a:bodyPr wrap="square" lIns="18288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6</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 Fibrogenesis</a:t>
            </a:r>
          </a:p>
        </p:txBody>
      </p:sp>
      <p:sp>
        <p:nvSpPr>
          <p:cNvPr id="5" name="TextBox 4">
            <a:extLst>
              <a:ext uri="{FF2B5EF4-FFF2-40B4-BE49-F238E27FC236}">
                <a16:creationId xmlns:a16="http://schemas.microsoft.com/office/drawing/2014/main" id="{03643635-CE74-547E-E4CD-437C70F9B7A2}"/>
              </a:ext>
            </a:extLst>
          </p:cNvPr>
          <p:cNvSpPr txBox="1"/>
          <p:nvPr/>
        </p:nvSpPr>
        <p:spPr>
          <a:xfrm>
            <a:off x="6096000" y="7956884"/>
            <a:ext cx="65" cy="335348"/>
          </a:xfrm>
          <a:prstGeom prst="rect">
            <a:avLst/>
          </a:prstGeom>
          <a:noFill/>
        </p:spPr>
        <p:txBody>
          <a:bodyPr wrap="none" lIns="0" tIns="0" rIns="0" bIns="0" rtlCol="0">
            <a:spAutoFit/>
          </a:bodyPr>
          <a:lstStyle/>
          <a:p>
            <a:pPr algn="l">
              <a:lnSpc>
                <a:spcPct val="120000"/>
              </a:lnSpc>
            </a:pPr>
            <a:endParaRPr lang="en-US" sz="2000" dirty="0">
              <a:solidFill>
                <a:schemeClr val="tx2"/>
              </a:solidFill>
            </a:endParaRPr>
          </a:p>
        </p:txBody>
      </p:sp>
      <p:grpSp>
        <p:nvGrpSpPr>
          <p:cNvPr id="6" name="Group 5">
            <a:extLst>
              <a:ext uri="{FF2B5EF4-FFF2-40B4-BE49-F238E27FC236}">
                <a16:creationId xmlns:a16="http://schemas.microsoft.com/office/drawing/2014/main" id="{E4C00B17-D822-307C-9B59-3D958E082F94}"/>
              </a:ext>
            </a:extLst>
          </p:cNvPr>
          <p:cNvGrpSpPr/>
          <p:nvPr/>
        </p:nvGrpSpPr>
        <p:grpSpPr>
          <a:xfrm>
            <a:off x="11271379" y="596453"/>
            <a:ext cx="697347" cy="625857"/>
            <a:chOff x="5604392" y="1604803"/>
            <a:chExt cx="899857" cy="869605"/>
          </a:xfrm>
        </p:grpSpPr>
        <p:sp>
          <p:nvSpPr>
            <p:cNvPr id="7" name="Oval 6">
              <a:hlinkClick r:id="rId9" action="ppaction://hlinksldjump"/>
              <a:extLst>
                <a:ext uri="{FF2B5EF4-FFF2-40B4-BE49-F238E27FC236}">
                  <a16:creationId xmlns:a16="http://schemas.microsoft.com/office/drawing/2014/main" id="{4ECCCBDB-06BA-5BBD-A71B-021B69B3C760}"/>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8" name="Graphic 7">
              <a:hlinkClick r:id="rId9" action="ppaction://hlinksldjump"/>
              <a:extLst>
                <a:ext uri="{FF2B5EF4-FFF2-40B4-BE49-F238E27FC236}">
                  <a16:creationId xmlns:a16="http://schemas.microsoft.com/office/drawing/2014/main" id="{2E592163-6C94-4BD4-A49F-6B067271CCC4}"/>
                </a:ext>
              </a:extLst>
            </p:cNvPr>
            <p:cNvPicPr>
              <a:picLocks noChangeAspect="1"/>
            </p:cNvPicPr>
            <p:nvPr/>
          </p:nvPicPr>
          <p:blipFill>
            <a:blip r:embed="rId10">
              <a:extLst>
                <a:ext uri="{96DAC541-7B7A-43D3-8B79-37D633B846F1}">
                  <asvg:svgBlip xmlns:asvg="http://schemas.microsoft.com/office/drawing/2016/SVG/main" r:embed="rId11"/>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9" name="TextBox 8">
            <a:extLst>
              <a:ext uri="{FF2B5EF4-FFF2-40B4-BE49-F238E27FC236}">
                <a16:creationId xmlns:a16="http://schemas.microsoft.com/office/drawing/2014/main" id="{EF484487-C735-2857-2ED0-3E003EC79A7B}"/>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extLst>
      <p:ext uri="{BB962C8B-B14F-4D97-AF65-F5344CB8AC3E}">
        <p14:creationId xmlns:p14="http://schemas.microsoft.com/office/powerpoint/2010/main" val="198775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0B201-B846-C861-D6E6-2ABE8E55B71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37C9854-69DC-A96D-9734-C8BDF5341482}"/>
              </a:ext>
            </a:extLst>
          </p:cNvPr>
          <p:cNvSpPr>
            <a:spLocks noGrp="1"/>
          </p:cNvSpPr>
          <p:nvPr>
            <p:ph type="body" sz="quarter" idx="10"/>
          </p:nvPr>
        </p:nvSpPr>
        <p:spPr>
          <a:xfrm>
            <a:off x="553980" y="1910218"/>
            <a:ext cx="5505508" cy="1814512"/>
          </a:xfrm>
        </p:spPr>
        <p:txBody>
          <a:bodyPr/>
          <a:lstStyle/>
          <a:p>
            <a:r>
              <a:rPr lang="en-US" noProof="0" dirty="0"/>
              <a:t>Cardiovascular disease</a:t>
            </a:r>
          </a:p>
        </p:txBody>
      </p:sp>
      <p:sp>
        <p:nvSpPr>
          <p:cNvPr id="11" name="Text Placeholder 10">
            <a:extLst>
              <a:ext uri="{FF2B5EF4-FFF2-40B4-BE49-F238E27FC236}">
                <a16:creationId xmlns:a16="http://schemas.microsoft.com/office/drawing/2014/main" id="{E9C84A1D-9BC8-0E8F-CC47-9157E0507283}"/>
              </a:ext>
            </a:extLst>
          </p:cNvPr>
          <p:cNvSpPr>
            <a:spLocks noGrp="1"/>
          </p:cNvSpPr>
          <p:nvPr>
            <p:ph type="body" sz="quarter" idx="11"/>
          </p:nvPr>
        </p:nvSpPr>
        <p:spPr/>
        <p:txBody>
          <a:bodyPr/>
          <a:lstStyle/>
          <a:p>
            <a:r>
              <a:rPr lang="en-US" dirty="0"/>
              <a:t>Learning objective: </a:t>
            </a:r>
          </a:p>
          <a:p>
            <a:pPr marL="720000"/>
            <a:r>
              <a:rPr lang="en-US" dirty="0"/>
              <a:t>Demonstrate knowledge of obesity-related cardiovascular complications and identify the benefits of weight reduction</a:t>
            </a:r>
          </a:p>
          <a:p>
            <a:endParaRPr lang="en-US" dirty="0"/>
          </a:p>
        </p:txBody>
      </p:sp>
      <p:pic>
        <p:nvPicPr>
          <p:cNvPr id="2" name="Graphic 1">
            <a:extLst>
              <a:ext uri="{FF2B5EF4-FFF2-40B4-BE49-F238E27FC236}">
                <a16:creationId xmlns:a16="http://schemas.microsoft.com/office/drawing/2014/main" id="{71F6B1E5-F414-9113-99CC-A5BB228D243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7193" y="4279508"/>
            <a:ext cx="683952" cy="683952"/>
          </a:xfrm>
          <a:prstGeom prst="rect">
            <a:avLst/>
          </a:prstGeom>
        </p:spPr>
      </p:pic>
    </p:spTree>
    <p:extLst>
      <p:ext uri="{BB962C8B-B14F-4D97-AF65-F5344CB8AC3E}">
        <p14:creationId xmlns:p14="http://schemas.microsoft.com/office/powerpoint/2010/main" val="309186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53163A-19B3-4546-9027-B15BE8D636FB}"/>
              </a:ext>
            </a:extLst>
          </p:cNvPr>
          <p:cNvSpPr/>
          <p:nvPr/>
        </p:nvSpPr>
        <p:spPr>
          <a:xfrm>
            <a:off x="3914078" y="871400"/>
            <a:ext cx="8277922" cy="52394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itle 2">
            <a:extLst>
              <a:ext uri="{FF2B5EF4-FFF2-40B4-BE49-F238E27FC236}">
                <a16:creationId xmlns:a16="http://schemas.microsoft.com/office/drawing/2014/main" id="{A57D3605-B51C-C9C5-74B9-4483ADADCEFD}"/>
              </a:ext>
            </a:extLst>
          </p:cNvPr>
          <p:cNvSpPr>
            <a:spLocks noGrp="1"/>
          </p:cNvSpPr>
          <p:nvPr>
            <p:ph type="title"/>
          </p:nvPr>
        </p:nvSpPr>
        <p:spPr/>
        <p:txBody>
          <a:bodyPr/>
          <a:lstStyle/>
          <a:p>
            <a:r>
              <a:rPr lang="en-US" noProof="0" dirty="0"/>
              <a:t>Prevalence of hypertension by BMI</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p:txBody>
          <a:bodyPr/>
          <a:lstStyle/>
          <a:p>
            <a:r>
              <a:rPr lang="en-GB" b="1" dirty="0"/>
              <a:t>Hypertension was defined as mean systolic blood pressure ≥140 mm Hg and/or diastolic blood pressure ≥90 mm Hg and/or antihypertensive drug use.</a:t>
            </a:r>
          </a:p>
          <a:p>
            <a:r>
              <a:rPr lang="en-US" noProof="0" dirty="0"/>
              <a:t>Data collected from 7907 community-living adults in the present analyses (Longevity Check-Up 7+ Study).</a:t>
            </a:r>
            <a:br>
              <a:rPr lang="en-US" noProof="0" dirty="0"/>
            </a:br>
            <a:r>
              <a:rPr lang="en-US" noProof="0" dirty="0"/>
              <a:t>BMI, body mass index.</a:t>
            </a:r>
            <a:br>
              <a:rPr lang="en-US" noProof="0" dirty="0"/>
            </a:br>
            <a:r>
              <a:rPr lang="en-US" noProof="0" dirty="0"/>
              <a:t>Landi F et al. Nutrients 2018;10:1976.</a:t>
            </a:r>
          </a:p>
        </p:txBody>
      </p:sp>
      <p:grpSp>
        <p:nvGrpSpPr>
          <p:cNvPr id="13" name="Group 12">
            <a:extLst>
              <a:ext uri="{FF2B5EF4-FFF2-40B4-BE49-F238E27FC236}">
                <a16:creationId xmlns:a16="http://schemas.microsoft.com/office/drawing/2014/main" id="{62190476-BAC9-A6BE-CC31-276EDB4FDFD4}"/>
              </a:ext>
            </a:extLst>
          </p:cNvPr>
          <p:cNvGrpSpPr/>
          <p:nvPr/>
        </p:nvGrpSpPr>
        <p:grpSpPr>
          <a:xfrm>
            <a:off x="4221027" y="1066800"/>
            <a:ext cx="7437572" cy="4495800"/>
            <a:chOff x="6209360" y="2454090"/>
            <a:chExt cx="5720506" cy="3593566"/>
          </a:xfrm>
        </p:grpSpPr>
        <p:sp>
          <p:nvSpPr>
            <p:cNvPr id="14" name="TextBox 13">
              <a:extLst>
                <a:ext uri="{FF2B5EF4-FFF2-40B4-BE49-F238E27FC236}">
                  <a16:creationId xmlns:a16="http://schemas.microsoft.com/office/drawing/2014/main" id="{6FF65CB7-F9EF-E479-9A5C-01254E7D3EA6}"/>
                </a:ext>
              </a:extLst>
            </p:cNvPr>
            <p:cNvSpPr txBox="1"/>
            <p:nvPr/>
          </p:nvSpPr>
          <p:spPr>
            <a:xfrm rot="16200000">
              <a:off x="4648958" y="4014492"/>
              <a:ext cx="3333854" cy="213050"/>
            </a:xfrm>
            <a:prstGeom prst="rect">
              <a:avLst/>
            </a:prstGeom>
            <a:noFill/>
          </p:spPr>
          <p:txBody>
            <a:bodyPr wrap="square" rtlCol="0">
              <a:spAutoFit/>
            </a:bodyPr>
            <a:lstStyle/>
            <a:p>
              <a:pPr algn="ctr"/>
              <a:r>
                <a:rPr lang="en-US" sz="1200" b="1" noProof="0" dirty="0">
                  <a:latin typeface="Arial" panose="020B0604020202020204" pitchFamily="34" charset="0"/>
                  <a:cs typeface="Arial" panose="020B0604020202020204" pitchFamily="34" charset="0"/>
                </a:rPr>
                <a:t>Prevalence (%)</a:t>
              </a:r>
            </a:p>
          </p:txBody>
        </p:sp>
        <p:graphicFrame>
          <p:nvGraphicFramePr>
            <p:cNvPr id="15" name="Chart 14">
              <a:extLst>
                <a:ext uri="{FF2B5EF4-FFF2-40B4-BE49-F238E27FC236}">
                  <a16:creationId xmlns:a16="http://schemas.microsoft.com/office/drawing/2014/main" id="{0D17BFC2-DB18-4A11-93A7-628CA9A5EEBA}"/>
                </a:ext>
              </a:extLst>
            </p:cNvPr>
            <p:cNvGraphicFramePr/>
            <p:nvPr>
              <p:extLst>
                <p:ext uri="{D42A27DB-BD31-4B8C-83A1-F6EECF244321}">
                  <p14:modId xmlns:p14="http://schemas.microsoft.com/office/powerpoint/2010/main" val="2055885310"/>
                </p:ext>
              </p:extLst>
            </p:nvPr>
          </p:nvGraphicFramePr>
          <p:xfrm>
            <a:off x="6458977" y="2472328"/>
            <a:ext cx="5470889" cy="3575328"/>
          </p:xfrm>
          <a:graphic>
            <a:graphicData uri="http://schemas.openxmlformats.org/drawingml/2006/chart">
              <c:chart xmlns:c="http://schemas.openxmlformats.org/drawingml/2006/chart" xmlns:r="http://schemas.openxmlformats.org/officeDocument/2006/relationships" r:id="rId4"/>
            </a:graphicData>
          </a:graphic>
        </p:graphicFrame>
      </p:grpSp>
      <p:sp>
        <p:nvSpPr>
          <p:cNvPr id="41" name="TextBox 40">
            <a:extLst>
              <a:ext uri="{FF2B5EF4-FFF2-40B4-BE49-F238E27FC236}">
                <a16:creationId xmlns:a16="http://schemas.microsoft.com/office/drawing/2014/main" id="{286E32E4-7363-3776-014B-1948750080B7}"/>
              </a:ext>
            </a:extLst>
          </p:cNvPr>
          <p:cNvSpPr txBox="1"/>
          <p:nvPr/>
        </p:nvSpPr>
        <p:spPr>
          <a:xfrm>
            <a:off x="5054381" y="1488522"/>
            <a:ext cx="1697901" cy="261610"/>
          </a:xfrm>
          <a:prstGeom prst="rect">
            <a:avLst/>
          </a:prstGeom>
          <a:noFill/>
        </p:spPr>
        <p:txBody>
          <a:bodyPr wrap="none" rtlCol="0">
            <a:spAutoFit/>
          </a:bodyPr>
          <a:lstStyle/>
          <a:p>
            <a:pPr algn="ctr"/>
            <a:r>
              <a:rPr lang="en-US" sz="1100" noProof="0" dirty="0">
                <a:latin typeface="Arial" panose="020B0604020202020204" pitchFamily="34" charset="0"/>
                <a:cs typeface="Arial" panose="020B0604020202020204" pitchFamily="34" charset="0"/>
              </a:rPr>
              <a:t>P value</a:t>
            </a:r>
            <a:r>
              <a:rPr lang="en-US" sz="1100" i="1" noProof="0" dirty="0">
                <a:latin typeface="Arial" panose="020B0604020202020204" pitchFamily="34" charset="0"/>
                <a:cs typeface="Arial" panose="020B0604020202020204" pitchFamily="34" charset="0"/>
              </a:rPr>
              <a:t> </a:t>
            </a:r>
            <a:r>
              <a:rPr lang="en-US" sz="1100" noProof="0" dirty="0">
                <a:latin typeface="Arial" panose="020B0604020202020204" pitchFamily="34" charset="0"/>
                <a:cs typeface="Arial" panose="020B0604020202020204" pitchFamily="34" charset="0"/>
              </a:rPr>
              <a:t>for trend &lt;0.001</a:t>
            </a:r>
          </a:p>
        </p:txBody>
      </p:sp>
    </p:spTree>
    <p:custDataLst>
      <p:tags r:id="rId1"/>
    </p:custDataLst>
    <p:extLst>
      <p:ext uri="{BB962C8B-B14F-4D97-AF65-F5344CB8AC3E}">
        <p14:creationId xmlns:p14="http://schemas.microsoft.com/office/powerpoint/2010/main" val="214670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BE6E69-666D-D93E-B6F4-9D5D61DDDB20}"/>
              </a:ext>
            </a:extLst>
          </p:cNvPr>
          <p:cNvSpPr/>
          <p:nvPr/>
        </p:nvSpPr>
        <p:spPr>
          <a:xfrm>
            <a:off x="0" y="1765979"/>
            <a:ext cx="12192000" cy="39914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888752EF-A8D8-163F-8F9F-7763DE137BE4}"/>
              </a:ext>
            </a:extLst>
          </p:cNvPr>
          <p:cNvSpPr>
            <a:spLocks noChangeArrowheads="1"/>
          </p:cNvSpPr>
          <p:nvPr/>
        </p:nvSpPr>
        <p:spPr bwMode="auto">
          <a:xfrm>
            <a:off x="8932052" y="2948194"/>
            <a:ext cx="1564498" cy="680085"/>
          </a:xfrm>
          <a:prstGeom prst="roundRect">
            <a:avLst>
              <a:gd name="adj" fmla="val 50000"/>
            </a:avLst>
          </a:prstGeom>
          <a:solidFill>
            <a:schemeClr val="bg2">
              <a:lumMod val="60000"/>
              <a:lumOff val="40000"/>
            </a:schemeClr>
          </a:solidFill>
          <a:ln w="19050" algn="ctr">
            <a:noFill/>
            <a:round/>
            <a:headEnd/>
            <a:tailEnd/>
          </a:ln>
        </p:spPr>
        <p:txBody>
          <a:bodyPr wrap="none" lIns="54000" tIns="54000" rIns="54000" bIns="54000" anchor="ctr"/>
          <a:lstStyle/>
          <a:p>
            <a:pPr algn="r" eaLnBrk="1" hangingPunct="1">
              <a:spcBef>
                <a:spcPct val="50000"/>
              </a:spcBef>
            </a:pPr>
            <a:r>
              <a:rPr lang="en-US" sz="1200" b="0" noProof="0" dirty="0">
                <a:latin typeface="Arial" panose="020B0604020202020204" pitchFamily="34" charset="0"/>
                <a:cs typeface="Arial" panose="020B0604020202020204" pitchFamily="34" charset="0"/>
              </a:rPr>
              <a:t>Uric acid</a:t>
            </a:r>
            <a:r>
              <a:rPr lang="en-US" sz="1200" baseline="30000" dirty="0">
                <a:latin typeface="Arial" panose="020B0604020202020204" pitchFamily="34" charset="0"/>
                <a:cs typeface="Arial" panose="020B0604020202020204" pitchFamily="34" charset="0"/>
              </a:rPr>
              <a:t>†</a:t>
            </a:r>
            <a:endParaRPr lang="en-US" sz="1200" b="0" baseline="30000" noProof="0" dirty="0">
              <a:latin typeface="Arial" panose="020B0604020202020204" pitchFamily="34" charset="0"/>
              <a:cs typeface="Arial" panose="020B0604020202020204" pitchFamily="34" charset="0"/>
            </a:endParaRPr>
          </a:p>
        </p:txBody>
      </p:sp>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lstStyle/>
          <a:p>
            <a:r>
              <a:rPr lang="en-US" noProof="0" dirty="0"/>
              <a:t>Obesity-related hypertension is multifactorial</a:t>
            </a:r>
            <a:r>
              <a:rPr lang="en-US" baseline="30000" noProof="0" dirty="0"/>
              <a:t>1–3</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6020060"/>
            <a:ext cx="10896000" cy="324000"/>
          </a:xfrm>
        </p:spPr>
        <p:txBody>
          <a:bodyPr/>
          <a:lstStyle/>
          <a:p>
            <a:r>
              <a:rPr lang="en-US" noProof="0" dirty="0"/>
              <a:t>*Renal medullary compression by excessive adipose tissue and by glomerular injury, further increasing renal tissue pressure; </a:t>
            </a:r>
            <a:r>
              <a:rPr lang="en-US" baseline="30000" noProof="0" dirty="0"/>
              <a:t>†</a:t>
            </a:r>
            <a:r>
              <a:rPr lang="en-US" dirty="0"/>
              <a:t>I</a:t>
            </a:r>
            <a:r>
              <a:rPr lang="en-US" noProof="0" dirty="0"/>
              <a:t>ncreased fructose consumption leads to an increase in levels of uric acid. </a:t>
            </a:r>
            <a:br>
              <a:rPr lang="en-US" noProof="0" dirty="0"/>
            </a:br>
            <a:r>
              <a:rPr lang="en-US" noProof="0" dirty="0"/>
              <a:t>1. Jansen PM et al. Curr Hypertens Rep 2010;12:220–225; 2. Rinella ME et al. Hepatology 2023;77:1797–1835; 3. Lanaspa MA et al. J Biol Chem 2012;287:40732–40744. </a:t>
            </a:r>
          </a:p>
        </p:txBody>
      </p:sp>
      <p:sp>
        <p:nvSpPr>
          <p:cNvPr id="65" name="Down Arrow 38">
            <a:extLst>
              <a:ext uri="{FF2B5EF4-FFF2-40B4-BE49-F238E27FC236}">
                <a16:creationId xmlns:a16="http://schemas.microsoft.com/office/drawing/2014/main" id="{641F7140-0336-4B55-B969-5FFB4BA9FE98}"/>
              </a:ext>
            </a:extLst>
          </p:cNvPr>
          <p:cNvSpPr>
            <a:spLocks noChangeArrowheads="1"/>
          </p:cNvSpPr>
          <p:nvPr/>
        </p:nvSpPr>
        <p:spPr bwMode="auto">
          <a:xfrm flipV="1">
            <a:off x="3769092" y="3141291"/>
            <a:ext cx="157958" cy="334280"/>
          </a:xfrm>
          <a:prstGeom prst="downArrow">
            <a:avLst>
              <a:gd name="adj1" fmla="val 50000"/>
              <a:gd name="adj2" fmla="val 50006"/>
            </a:avLst>
          </a:prstGeom>
          <a:solidFill>
            <a:schemeClr val="accent1"/>
          </a:solidFill>
          <a:ln w="3175" algn="ctr">
            <a:solidFill>
              <a:schemeClr val="tx1"/>
            </a:solidFill>
            <a:round/>
            <a:headEnd/>
            <a:tailEnd/>
          </a:ln>
        </p:spPr>
        <p:txBody>
          <a:bodyPr wrap="none" lIns="54000" tIns="54000" rIns="54000" bIns="54000" anchor="ctr"/>
          <a:lstStyle/>
          <a:p>
            <a:pPr algn="ctr">
              <a:spcBef>
                <a:spcPct val="50000"/>
              </a:spcBef>
            </a:pPr>
            <a:endParaRPr lang="en-US" sz="1200" noProof="0" dirty="0">
              <a:latin typeface="Arial" panose="020B0604020202020204" pitchFamily="34" charset="0"/>
            </a:endParaRPr>
          </a:p>
        </p:txBody>
      </p:sp>
      <p:sp>
        <p:nvSpPr>
          <p:cNvPr id="60" name="Rounded Rectangle 9">
            <a:extLst>
              <a:ext uri="{FF2B5EF4-FFF2-40B4-BE49-F238E27FC236}">
                <a16:creationId xmlns:a16="http://schemas.microsoft.com/office/drawing/2014/main" id="{4C9F4157-7C34-4FAC-836E-A4BD1B22F9EC}"/>
              </a:ext>
            </a:extLst>
          </p:cNvPr>
          <p:cNvSpPr>
            <a:spLocks noChangeArrowheads="1"/>
          </p:cNvSpPr>
          <p:nvPr/>
        </p:nvSpPr>
        <p:spPr bwMode="auto">
          <a:xfrm>
            <a:off x="5038200" y="2948194"/>
            <a:ext cx="1564498" cy="680085"/>
          </a:xfrm>
          <a:prstGeom prst="roundRect">
            <a:avLst>
              <a:gd name="adj" fmla="val 50000"/>
            </a:avLst>
          </a:prstGeom>
          <a:solidFill>
            <a:schemeClr val="bg2">
              <a:lumMod val="60000"/>
              <a:lumOff val="40000"/>
            </a:schemeClr>
          </a:solidFill>
          <a:ln w="19050" algn="ctr">
            <a:noFill/>
            <a:round/>
            <a:headEnd/>
            <a:tailEnd/>
          </a:ln>
        </p:spPr>
        <p:txBody>
          <a:bodyPr wrap="none" lIns="54000" tIns="54000" rIns="54000" bIns="54000" anchor="ctr"/>
          <a:lstStyle/>
          <a:p>
            <a:pPr algn="r" eaLnBrk="1" hangingPunct="1">
              <a:spcBef>
                <a:spcPct val="50000"/>
              </a:spcBef>
            </a:pPr>
            <a:r>
              <a:rPr lang="en-US" sz="1200" b="0" noProof="0" dirty="0">
                <a:latin typeface="Arial" panose="020B0604020202020204" pitchFamily="34" charset="0"/>
                <a:cs typeface="Arial" panose="020B0604020202020204" pitchFamily="34" charset="0"/>
              </a:rPr>
              <a:t>Aldosterone</a:t>
            </a:r>
          </a:p>
        </p:txBody>
      </p:sp>
      <p:sp>
        <p:nvSpPr>
          <p:cNvPr id="63" name="Rounded Rectangle 9">
            <a:extLst>
              <a:ext uri="{FF2B5EF4-FFF2-40B4-BE49-F238E27FC236}">
                <a16:creationId xmlns:a16="http://schemas.microsoft.com/office/drawing/2014/main" id="{B0C49CD7-410C-461E-93E9-D9975FC0B501}"/>
              </a:ext>
            </a:extLst>
          </p:cNvPr>
          <p:cNvSpPr>
            <a:spLocks noChangeArrowheads="1"/>
          </p:cNvSpPr>
          <p:nvPr/>
        </p:nvSpPr>
        <p:spPr bwMode="auto">
          <a:xfrm>
            <a:off x="3091275" y="2948194"/>
            <a:ext cx="1564498" cy="680085"/>
          </a:xfrm>
          <a:prstGeom prst="roundRect">
            <a:avLst>
              <a:gd name="adj" fmla="val 50000"/>
            </a:avLst>
          </a:prstGeom>
          <a:solidFill>
            <a:schemeClr val="bg2">
              <a:lumMod val="60000"/>
              <a:lumOff val="40000"/>
            </a:schemeClr>
          </a:solidFill>
          <a:ln w="19050" algn="ctr">
            <a:noFill/>
            <a:round/>
            <a:headEnd/>
            <a:tailEnd/>
          </a:ln>
        </p:spPr>
        <p:txBody>
          <a:bodyPr wrap="none" lIns="54000" tIns="54000" rIns="54000" bIns="54000" anchor="ctr"/>
          <a:lstStyle/>
          <a:p>
            <a:pPr algn="r" eaLnBrk="1" hangingPunct="1">
              <a:spcBef>
                <a:spcPts val="0"/>
              </a:spcBef>
            </a:pPr>
            <a:r>
              <a:rPr lang="en-US" sz="1200" b="0" noProof="0" dirty="0">
                <a:latin typeface="Arial" panose="020B0604020202020204" pitchFamily="34" charset="0"/>
                <a:cs typeface="Arial" panose="020B0604020202020204" pitchFamily="34" charset="0"/>
              </a:rPr>
              <a:t>Renin–</a:t>
            </a:r>
            <a:br>
              <a:rPr lang="en-US" sz="1200" b="0" noProof="0" dirty="0">
                <a:latin typeface="Arial" panose="020B0604020202020204" pitchFamily="34" charset="0"/>
                <a:cs typeface="Arial" panose="020B0604020202020204" pitchFamily="34" charset="0"/>
              </a:rPr>
            </a:br>
            <a:r>
              <a:rPr lang="en-US" sz="1200" b="0" noProof="0" dirty="0">
                <a:latin typeface="Arial" panose="020B0604020202020204" pitchFamily="34" charset="0"/>
                <a:cs typeface="Arial" panose="020B0604020202020204" pitchFamily="34" charset="0"/>
              </a:rPr>
              <a:t>angiotensin</a:t>
            </a:r>
          </a:p>
          <a:p>
            <a:pPr algn="r" eaLnBrk="1" hangingPunct="1">
              <a:spcBef>
                <a:spcPts val="0"/>
              </a:spcBef>
            </a:pPr>
            <a:r>
              <a:rPr lang="en-US" sz="1200" b="0" noProof="0" dirty="0">
                <a:latin typeface="Arial" panose="020B0604020202020204" pitchFamily="34" charset="0"/>
                <a:cs typeface="Arial" panose="020B0604020202020204" pitchFamily="34" charset="0"/>
              </a:rPr>
              <a:t>system</a:t>
            </a:r>
          </a:p>
        </p:txBody>
      </p:sp>
      <p:sp>
        <p:nvSpPr>
          <p:cNvPr id="66" name="Rounded Rectangle 9">
            <a:extLst>
              <a:ext uri="{FF2B5EF4-FFF2-40B4-BE49-F238E27FC236}">
                <a16:creationId xmlns:a16="http://schemas.microsoft.com/office/drawing/2014/main" id="{7B6C38C4-5503-4EF0-8DA3-3E8215F3612F}"/>
              </a:ext>
            </a:extLst>
          </p:cNvPr>
          <p:cNvSpPr>
            <a:spLocks noChangeArrowheads="1"/>
          </p:cNvSpPr>
          <p:nvPr/>
        </p:nvSpPr>
        <p:spPr bwMode="auto">
          <a:xfrm>
            <a:off x="1144350" y="2948194"/>
            <a:ext cx="1564498" cy="680085"/>
          </a:xfrm>
          <a:prstGeom prst="roundRect">
            <a:avLst>
              <a:gd name="adj" fmla="val 50000"/>
            </a:avLst>
          </a:prstGeom>
          <a:solidFill>
            <a:schemeClr val="bg2">
              <a:lumMod val="60000"/>
              <a:lumOff val="40000"/>
            </a:schemeClr>
          </a:solidFill>
          <a:ln w="19050" algn="ctr">
            <a:noFill/>
            <a:round/>
            <a:headEnd/>
            <a:tailEnd/>
          </a:ln>
        </p:spPr>
        <p:txBody>
          <a:bodyPr wrap="none" lIns="54000" tIns="54000" rIns="54000" bIns="54000" anchor="ctr"/>
          <a:lstStyle/>
          <a:p>
            <a:pPr algn="r" eaLnBrk="1" hangingPunct="1">
              <a:spcBef>
                <a:spcPct val="50000"/>
              </a:spcBef>
            </a:pPr>
            <a:r>
              <a:rPr lang="en-US" sz="1200" b="0" noProof="0" dirty="0">
                <a:latin typeface="Arial" panose="020B0604020202020204" pitchFamily="34" charset="0"/>
                <a:cs typeface="Arial" panose="020B0604020202020204" pitchFamily="34" charset="0"/>
              </a:rPr>
              <a:t>Sympathetic </a:t>
            </a:r>
            <a:br>
              <a:rPr lang="en-US" sz="1200" b="0" noProof="0" dirty="0">
                <a:latin typeface="Arial" panose="020B0604020202020204" pitchFamily="34" charset="0"/>
                <a:cs typeface="Arial" panose="020B0604020202020204" pitchFamily="34" charset="0"/>
              </a:rPr>
            </a:br>
            <a:r>
              <a:rPr lang="en-US" sz="1200" b="0" noProof="0" dirty="0">
                <a:latin typeface="Arial" panose="020B0604020202020204" pitchFamily="34" charset="0"/>
                <a:cs typeface="Arial" panose="020B0604020202020204" pitchFamily="34" charset="0"/>
              </a:rPr>
              <a:t>nervous </a:t>
            </a:r>
            <a:br>
              <a:rPr lang="en-US" sz="1200" b="0" noProof="0" dirty="0">
                <a:latin typeface="Arial" panose="020B0604020202020204" pitchFamily="34" charset="0"/>
                <a:cs typeface="Arial" panose="020B0604020202020204" pitchFamily="34" charset="0"/>
              </a:rPr>
            </a:br>
            <a:r>
              <a:rPr lang="en-US" sz="1200" b="0" noProof="0" dirty="0">
                <a:latin typeface="Arial" panose="020B0604020202020204" pitchFamily="34" charset="0"/>
                <a:cs typeface="Arial" panose="020B0604020202020204" pitchFamily="34" charset="0"/>
              </a:rPr>
              <a:t>system</a:t>
            </a:r>
          </a:p>
        </p:txBody>
      </p:sp>
      <p:sp>
        <p:nvSpPr>
          <p:cNvPr id="69" name="Rounded Rectangle 9">
            <a:extLst>
              <a:ext uri="{FF2B5EF4-FFF2-40B4-BE49-F238E27FC236}">
                <a16:creationId xmlns:a16="http://schemas.microsoft.com/office/drawing/2014/main" id="{94584260-51B8-4A77-902E-8480977531B2}"/>
              </a:ext>
            </a:extLst>
          </p:cNvPr>
          <p:cNvSpPr>
            <a:spLocks noChangeArrowheads="1"/>
          </p:cNvSpPr>
          <p:nvPr/>
        </p:nvSpPr>
        <p:spPr bwMode="auto">
          <a:xfrm>
            <a:off x="6985125" y="2948194"/>
            <a:ext cx="1564498" cy="680085"/>
          </a:xfrm>
          <a:prstGeom prst="roundRect">
            <a:avLst>
              <a:gd name="adj" fmla="val 50000"/>
            </a:avLst>
          </a:prstGeom>
          <a:solidFill>
            <a:schemeClr val="bg2">
              <a:lumMod val="60000"/>
              <a:lumOff val="40000"/>
            </a:schemeClr>
          </a:solidFill>
          <a:ln w="19050" algn="ctr">
            <a:noFill/>
            <a:round/>
            <a:headEnd/>
            <a:tailEnd/>
          </a:ln>
        </p:spPr>
        <p:txBody>
          <a:bodyPr wrap="none" lIns="54000" tIns="54000" rIns="54000" bIns="54000" anchor="ctr"/>
          <a:lstStyle/>
          <a:p>
            <a:pPr algn="r" eaLnBrk="1" hangingPunct="1">
              <a:spcBef>
                <a:spcPts val="0"/>
              </a:spcBef>
            </a:pPr>
            <a:r>
              <a:rPr lang="en-US" sz="1200" b="0" noProof="0" dirty="0">
                <a:latin typeface="Arial" panose="020B0604020202020204" pitchFamily="34" charset="0"/>
                <a:cs typeface="Arial" panose="020B0604020202020204" pitchFamily="34" charset="0"/>
              </a:rPr>
              <a:t>Physical </a:t>
            </a:r>
            <a:br>
              <a:rPr lang="en-US" sz="1200" b="0" noProof="0" dirty="0">
                <a:latin typeface="Arial" panose="020B0604020202020204" pitchFamily="34" charset="0"/>
                <a:cs typeface="Arial" panose="020B0604020202020204" pitchFamily="34" charset="0"/>
              </a:rPr>
            </a:br>
            <a:r>
              <a:rPr lang="en-US" sz="1200" b="0" noProof="0" dirty="0">
                <a:latin typeface="Arial" panose="020B0604020202020204" pitchFamily="34" charset="0"/>
                <a:cs typeface="Arial" panose="020B0604020202020204" pitchFamily="34" charset="0"/>
              </a:rPr>
              <a:t>pressure </a:t>
            </a:r>
          </a:p>
          <a:p>
            <a:pPr algn="r" eaLnBrk="1" hangingPunct="1">
              <a:spcBef>
                <a:spcPts val="0"/>
              </a:spcBef>
            </a:pPr>
            <a:r>
              <a:rPr lang="en-US" sz="1200" b="0" noProof="0" dirty="0">
                <a:latin typeface="Arial" panose="020B0604020202020204" pitchFamily="34" charset="0"/>
                <a:cs typeface="Arial" panose="020B0604020202020204" pitchFamily="34" charset="0"/>
              </a:rPr>
              <a:t>on kidneys*</a:t>
            </a:r>
          </a:p>
        </p:txBody>
      </p:sp>
      <p:sp>
        <p:nvSpPr>
          <p:cNvPr id="59" name="Rounded Rectangle 6">
            <a:extLst>
              <a:ext uri="{FF2B5EF4-FFF2-40B4-BE49-F238E27FC236}">
                <a16:creationId xmlns:a16="http://schemas.microsoft.com/office/drawing/2014/main" id="{1A212B20-D6D1-44A7-B227-C32A9B805728}"/>
              </a:ext>
            </a:extLst>
          </p:cNvPr>
          <p:cNvSpPr>
            <a:spLocks noChangeArrowheads="1"/>
          </p:cNvSpPr>
          <p:nvPr/>
        </p:nvSpPr>
        <p:spPr bwMode="auto">
          <a:xfrm>
            <a:off x="4145280" y="1981200"/>
            <a:ext cx="3341962" cy="641719"/>
          </a:xfrm>
          <a:prstGeom prst="roundRect">
            <a:avLst>
              <a:gd name="adj" fmla="val 50000"/>
            </a:avLst>
          </a:prstGeom>
          <a:solidFill>
            <a:schemeClr val="tx2"/>
          </a:solidFill>
          <a:ln w="19050" algn="ctr">
            <a:noFill/>
            <a:round/>
            <a:headEnd/>
            <a:tailEnd/>
          </a:ln>
        </p:spPr>
        <p:txBody>
          <a:bodyPr wrap="none" lIns="54000" tIns="54000" rIns="54000" bIns="54000" anchor="ctr"/>
          <a:lstStyle/>
          <a:p>
            <a:pPr algn="ctr">
              <a:spcBef>
                <a:spcPct val="50000"/>
              </a:spcBef>
            </a:pPr>
            <a:r>
              <a:rPr lang="en-US" b="1" noProof="0" dirty="0">
                <a:solidFill>
                  <a:schemeClr val="bg1"/>
                </a:solidFill>
                <a:latin typeface="Arial" panose="020B0604020202020204" pitchFamily="34" charset="0"/>
                <a:cs typeface="Arial" panose="020B0604020202020204" pitchFamily="34" charset="0"/>
              </a:rPr>
              <a:t>Obesity</a:t>
            </a:r>
          </a:p>
        </p:txBody>
      </p:sp>
      <p:sp>
        <p:nvSpPr>
          <p:cNvPr id="72" name="Rounded Rectangle 7">
            <a:extLst>
              <a:ext uri="{FF2B5EF4-FFF2-40B4-BE49-F238E27FC236}">
                <a16:creationId xmlns:a16="http://schemas.microsoft.com/office/drawing/2014/main" id="{E8DA2E8A-B8B8-4554-A076-08F8473FD81E}"/>
              </a:ext>
            </a:extLst>
          </p:cNvPr>
          <p:cNvSpPr>
            <a:spLocks noChangeArrowheads="1"/>
          </p:cNvSpPr>
          <p:nvPr/>
        </p:nvSpPr>
        <p:spPr bwMode="auto">
          <a:xfrm>
            <a:off x="6068738" y="4934805"/>
            <a:ext cx="3341962" cy="641719"/>
          </a:xfrm>
          <a:prstGeom prst="roundRect">
            <a:avLst>
              <a:gd name="adj" fmla="val 50000"/>
            </a:avLst>
          </a:prstGeom>
          <a:solidFill>
            <a:schemeClr val="tx2"/>
          </a:solidFill>
          <a:ln w="19050" algn="ctr">
            <a:noFill/>
            <a:round/>
            <a:headEnd/>
            <a:tailEnd/>
          </a:ln>
        </p:spPr>
        <p:txBody>
          <a:bodyPr wrap="none" lIns="54000" tIns="54000" rIns="54000" bIns="54000" anchor="ctr"/>
          <a:lstStyle/>
          <a:p>
            <a:pPr algn="ctr">
              <a:spcBef>
                <a:spcPct val="50000"/>
              </a:spcBef>
            </a:pPr>
            <a:r>
              <a:rPr lang="en-US" b="1" noProof="0" dirty="0">
                <a:solidFill>
                  <a:schemeClr val="bg1"/>
                </a:solidFill>
                <a:latin typeface="Arial" panose="020B0604020202020204" pitchFamily="34" charset="0"/>
                <a:cs typeface="Arial" panose="020B0604020202020204" pitchFamily="34" charset="0"/>
              </a:rPr>
              <a:t>Hypertension</a:t>
            </a:r>
          </a:p>
        </p:txBody>
      </p:sp>
      <p:sp>
        <p:nvSpPr>
          <p:cNvPr id="73" name="Rounded Rectangle 8">
            <a:extLst>
              <a:ext uri="{FF2B5EF4-FFF2-40B4-BE49-F238E27FC236}">
                <a16:creationId xmlns:a16="http://schemas.microsoft.com/office/drawing/2014/main" id="{B41465C5-9F89-4C1D-AD49-F902FDED6362}"/>
              </a:ext>
            </a:extLst>
          </p:cNvPr>
          <p:cNvSpPr>
            <a:spLocks noChangeArrowheads="1"/>
          </p:cNvSpPr>
          <p:nvPr/>
        </p:nvSpPr>
        <p:spPr bwMode="auto">
          <a:xfrm>
            <a:off x="4636198" y="4115338"/>
            <a:ext cx="2461928" cy="501263"/>
          </a:xfrm>
          <a:prstGeom prst="roundRect">
            <a:avLst>
              <a:gd name="adj" fmla="val 50000"/>
            </a:avLst>
          </a:prstGeom>
          <a:solidFill>
            <a:schemeClr val="bg2">
              <a:lumMod val="60000"/>
              <a:lumOff val="40000"/>
            </a:schemeClr>
          </a:solidFill>
          <a:ln w="19050" algn="ctr">
            <a:noFill/>
            <a:round/>
            <a:headEnd/>
            <a:tailEnd/>
          </a:ln>
        </p:spPr>
        <p:txBody>
          <a:bodyPr wrap="none" lIns="54000" tIns="54000" rIns="54000" bIns="54000" anchor="ctr"/>
          <a:lstStyle/>
          <a:p>
            <a:pPr algn="ctr"/>
            <a:r>
              <a:rPr lang="en-US" sz="1200" b="0" noProof="0" dirty="0">
                <a:latin typeface="Arial" panose="020B0604020202020204" pitchFamily="34" charset="0"/>
                <a:cs typeface="Arial" panose="020B0604020202020204" pitchFamily="34" charset="0"/>
              </a:rPr>
              <a:t>Renal sodium and water retention</a:t>
            </a:r>
          </a:p>
        </p:txBody>
      </p:sp>
      <p:cxnSp>
        <p:nvCxnSpPr>
          <p:cNvPr id="90" name="Straight Arrow Connector 89">
            <a:extLst>
              <a:ext uri="{FF2B5EF4-FFF2-40B4-BE49-F238E27FC236}">
                <a16:creationId xmlns:a16="http://schemas.microsoft.com/office/drawing/2014/main" id="{6595C1B3-5CAA-4E92-A7A3-C5FDB1307653}"/>
              </a:ext>
            </a:extLst>
          </p:cNvPr>
          <p:cNvCxnSpPr>
            <a:cxnSpLocks/>
            <a:stCxn id="63" idx="3"/>
            <a:endCxn id="60" idx="1"/>
          </p:cNvCxnSpPr>
          <p:nvPr/>
        </p:nvCxnSpPr>
        <p:spPr>
          <a:xfrm>
            <a:off x="4655773" y="3288237"/>
            <a:ext cx="382427"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F493D34F-BF3C-41EE-BA69-290E01EF1328}"/>
              </a:ext>
            </a:extLst>
          </p:cNvPr>
          <p:cNvCxnSpPr>
            <a:cxnSpLocks/>
            <a:stCxn id="59" idx="2"/>
            <a:endCxn id="66" idx="0"/>
          </p:cNvCxnSpPr>
          <p:nvPr/>
        </p:nvCxnSpPr>
        <p:spPr>
          <a:xfrm rot="5400000">
            <a:off x="3708793" y="840725"/>
            <a:ext cx="325275" cy="3889662"/>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32E098B3-3A0B-4B27-BB4D-ED031D9D86BD}"/>
              </a:ext>
            </a:extLst>
          </p:cNvPr>
          <p:cNvCxnSpPr>
            <a:cxnSpLocks/>
            <a:stCxn id="66" idx="2"/>
            <a:endCxn id="73" idx="0"/>
          </p:cNvCxnSpPr>
          <p:nvPr/>
        </p:nvCxnSpPr>
        <p:spPr>
          <a:xfrm rot="16200000" flipH="1">
            <a:off x="3653351" y="1901526"/>
            <a:ext cx="487059" cy="3940563"/>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Connector: Elbow 196">
            <a:extLst>
              <a:ext uri="{FF2B5EF4-FFF2-40B4-BE49-F238E27FC236}">
                <a16:creationId xmlns:a16="http://schemas.microsoft.com/office/drawing/2014/main" id="{91881BCD-18A5-40B2-9D53-1BFF2B367346}"/>
              </a:ext>
            </a:extLst>
          </p:cNvPr>
          <p:cNvCxnSpPr>
            <a:cxnSpLocks/>
            <a:stCxn id="69" idx="2"/>
            <a:endCxn id="73" idx="0"/>
          </p:cNvCxnSpPr>
          <p:nvPr/>
        </p:nvCxnSpPr>
        <p:spPr>
          <a:xfrm rot="5400000">
            <a:off x="6573739" y="2921702"/>
            <a:ext cx="487059" cy="1900212"/>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Connector: Elbow 199">
            <a:extLst>
              <a:ext uri="{FF2B5EF4-FFF2-40B4-BE49-F238E27FC236}">
                <a16:creationId xmlns:a16="http://schemas.microsoft.com/office/drawing/2014/main" id="{2D08E0A8-50C8-4A66-8280-C8CCA6749E75}"/>
              </a:ext>
            </a:extLst>
          </p:cNvPr>
          <p:cNvCxnSpPr>
            <a:cxnSpLocks/>
            <a:stCxn id="59" idx="2"/>
            <a:endCxn id="16" idx="0"/>
          </p:cNvCxnSpPr>
          <p:nvPr/>
        </p:nvCxnSpPr>
        <p:spPr>
          <a:xfrm rot="16200000" flipH="1">
            <a:off x="7602644" y="836536"/>
            <a:ext cx="325275" cy="3898040"/>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84AB5B7-CCF6-2D85-22EF-D1EA88C995B6}"/>
              </a:ext>
            </a:extLst>
          </p:cNvPr>
          <p:cNvCxnSpPr>
            <a:cxnSpLocks/>
            <a:stCxn id="59" idx="2"/>
            <a:endCxn id="60" idx="0"/>
          </p:cNvCxnSpPr>
          <p:nvPr/>
        </p:nvCxnSpPr>
        <p:spPr>
          <a:xfrm>
            <a:off x="5816261" y="2622919"/>
            <a:ext cx="4188" cy="325275"/>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CB8504-D2AD-F827-9154-E8754A59ECCC}"/>
              </a:ext>
            </a:extLst>
          </p:cNvPr>
          <p:cNvCxnSpPr>
            <a:cxnSpLocks/>
          </p:cNvCxnSpPr>
          <p:nvPr/>
        </p:nvCxnSpPr>
        <p:spPr>
          <a:xfrm>
            <a:off x="5866172" y="3644628"/>
            <a:ext cx="0" cy="24230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08F3FF-2A73-0295-3388-79813EF81194}"/>
              </a:ext>
            </a:extLst>
          </p:cNvPr>
          <p:cNvCxnSpPr>
            <a:cxnSpLocks/>
          </p:cNvCxnSpPr>
          <p:nvPr/>
        </p:nvCxnSpPr>
        <p:spPr>
          <a:xfrm>
            <a:off x="3924139" y="3644628"/>
            <a:ext cx="0" cy="2423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5" name="Rounded Rectangle 8">
            <a:extLst>
              <a:ext uri="{FF2B5EF4-FFF2-40B4-BE49-F238E27FC236}">
                <a16:creationId xmlns:a16="http://schemas.microsoft.com/office/drawing/2014/main" id="{11C3C9C3-0774-7E57-9203-7B87A0A49E5C}"/>
              </a:ext>
            </a:extLst>
          </p:cNvPr>
          <p:cNvSpPr>
            <a:spLocks noChangeArrowheads="1"/>
          </p:cNvSpPr>
          <p:nvPr/>
        </p:nvSpPr>
        <p:spPr bwMode="auto">
          <a:xfrm>
            <a:off x="8767256" y="4115338"/>
            <a:ext cx="1894089" cy="501263"/>
          </a:xfrm>
          <a:prstGeom prst="roundRect">
            <a:avLst>
              <a:gd name="adj" fmla="val 50000"/>
            </a:avLst>
          </a:prstGeom>
          <a:solidFill>
            <a:schemeClr val="bg2">
              <a:lumMod val="60000"/>
              <a:lumOff val="40000"/>
            </a:schemeClr>
          </a:solidFill>
          <a:ln w="19050" algn="ctr">
            <a:noFill/>
            <a:round/>
            <a:headEnd/>
            <a:tailEnd/>
          </a:ln>
        </p:spPr>
        <p:txBody>
          <a:bodyPr wrap="none" lIns="54000" tIns="54000" rIns="54000" bIns="54000" anchor="ctr"/>
          <a:lstStyle/>
          <a:p>
            <a:pPr algn="ctr"/>
            <a:r>
              <a:rPr lang="en-US" sz="1200" b="0" noProof="0" dirty="0">
                <a:latin typeface="Arial" panose="020B0604020202020204" pitchFamily="34" charset="0"/>
                <a:cs typeface="Arial" panose="020B0604020202020204" pitchFamily="34" charset="0"/>
              </a:rPr>
              <a:t>Oxidative stress</a:t>
            </a:r>
          </a:p>
        </p:txBody>
      </p:sp>
      <p:cxnSp>
        <p:nvCxnSpPr>
          <p:cNvPr id="78" name="Straight Arrow Connector 77">
            <a:extLst>
              <a:ext uri="{FF2B5EF4-FFF2-40B4-BE49-F238E27FC236}">
                <a16:creationId xmlns:a16="http://schemas.microsoft.com/office/drawing/2014/main" id="{071C6C62-401F-8782-80E6-0D314A84F6B5}"/>
              </a:ext>
            </a:extLst>
          </p:cNvPr>
          <p:cNvCxnSpPr>
            <a:cxnSpLocks/>
            <a:stCxn id="16" idx="2"/>
          </p:cNvCxnSpPr>
          <p:nvPr/>
        </p:nvCxnSpPr>
        <p:spPr>
          <a:xfrm>
            <a:off x="9714301" y="3628279"/>
            <a:ext cx="0" cy="49751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1A31940F-1374-B5E4-1CCB-ACB38A7CC995}"/>
              </a:ext>
            </a:extLst>
          </p:cNvPr>
          <p:cNvCxnSpPr>
            <a:cxnSpLocks/>
            <a:stCxn id="73" idx="2"/>
            <a:endCxn id="72" idx="0"/>
          </p:cNvCxnSpPr>
          <p:nvPr/>
        </p:nvCxnSpPr>
        <p:spPr>
          <a:xfrm rot="16200000" flipH="1">
            <a:off x="6644338" y="3839424"/>
            <a:ext cx="318204" cy="1872557"/>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8C1703AC-4A59-DE17-D434-A6455AA8D8AB}"/>
              </a:ext>
            </a:extLst>
          </p:cNvPr>
          <p:cNvCxnSpPr>
            <a:cxnSpLocks/>
            <a:stCxn id="55" idx="2"/>
            <a:endCxn id="72" idx="0"/>
          </p:cNvCxnSpPr>
          <p:nvPr/>
        </p:nvCxnSpPr>
        <p:spPr>
          <a:xfrm rot="5400000">
            <a:off x="8567908" y="3788412"/>
            <a:ext cx="318204" cy="1974582"/>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7" name="Graphic 76">
            <a:extLst>
              <a:ext uri="{FF2B5EF4-FFF2-40B4-BE49-F238E27FC236}">
                <a16:creationId xmlns:a16="http://schemas.microsoft.com/office/drawing/2014/main" id="{96554E11-D9B3-8684-8644-35FB60289F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310" y="3048000"/>
            <a:ext cx="467391" cy="467391"/>
          </a:xfrm>
          <a:prstGeom prst="rect">
            <a:avLst/>
          </a:prstGeom>
        </p:spPr>
      </p:pic>
      <p:pic>
        <p:nvPicPr>
          <p:cNvPr id="79" name="Graphic 78">
            <a:extLst>
              <a:ext uri="{FF2B5EF4-FFF2-40B4-BE49-F238E27FC236}">
                <a16:creationId xmlns:a16="http://schemas.microsoft.com/office/drawing/2014/main" id="{0715C28D-EB62-3CD1-FD44-2538EB1403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163650" y="3048000"/>
            <a:ext cx="467391" cy="467391"/>
          </a:xfrm>
          <a:prstGeom prst="rect">
            <a:avLst/>
          </a:prstGeom>
        </p:spPr>
      </p:pic>
      <p:pic>
        <p:nvPicPr>
          <p:cNvPr id="81" name="Graphic 80">
            <a:extLst>
              <a:ext uri="{FF2B5EF4-FFF2-40B4-BE49-F238E27FC236}">
                <a16:creationId xmlns:a16="http://schemas.microsoft.com/office/drawing/2014/main" id="{4EB125B3-24AD-25AC-D88D-3E273341B3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106750" y="3048000"/>
            <a:ext cx="467391" cy="467391"/>
          </a:xfrm>
          <a:prstGeom prst="rect">
            <a:avLst/>
          </a:prstGeom>
        </p:spPr>
      </p:pic>
      <p:pic>
        <p:nvPicPr>
          <p:cNvPr id="82" name="Graphic 81">
            <a:extLst>
              <a:ext uri="{FF2B5EF4-FFF2-40B4-BE49-F238E27FC236}">
                <a16:creationId xmlns:a16="http://schemas.microsoft.com/office/drawing/2014/main" id="{0054F0A8-B6F5-B75C-CB70-9F944221B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040880" y="3048000"/>
            <a:ext cx="467391" cy="467391"/>
          </a:xfrm>
          <a:prstGeom prst="rect">
            <a:avLst/>
          </a:prstGeom>
        </p:spPr>
      </p:pic>
      <p:pic>
        <p:nvPicPr>
          <p:cNvPr id="84" name="Graphic 83">
            <a:extLst>
              <a:ext uri="{FF2B5EF4-FFF2-40B4-BE49-F238E27FC236}">
                <a16:creationId xmlns:a16="http://schemas.microsoft.com/office/drawing/2014/main" id="{B2A65E17-D9FA-02C2-8786-36D648F0D1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992950" y="3048000"/>
            <a:ext cx="467391" cy="467391"/>
          </a:xfrm>
          <a:prstGeom prst="rect">
            <a:avLst/>
          </a:prstGeom>
        </p:spPr>
      </p:pic>
      <p:cxnSp>
        <p:nvCxnSpPr>
          <p:cNvPr id="88" name="Straight Arrow Connector 87">
            <a:extLst>
              <a:ext uri="{FF2B5EF4-FFF2-40B4-BE49-F238E27FC236}">
                <a16:creationId xmlns:a16="http://schemas.microsoft.com/office/drawing/2014/main" id="{48FB8062-EAD4-696F-0528-4AAAD29D8E48}"/>
              </a:ext>
            </a:extLst>
          </p:cNvPr>
          <p:cNvCxnSpPr>
            <a:cxnSpLocks/>
            <a:stCxn id="66" idx="3"/>
            <a:endCxn id="63" idx="1"/>
          </p:cNvCxnSpPr>
          <p:nvPr/>
        </p:nvCxnSpPr>
        <p:spPr>
          <a:xfrm>
            <a:off x="2708848" y="3288237"/>
            <a:ext cx="382427"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8E3B269A-E14E-63CF-95BD-2FE3A5FA1952}"/>
              </a:ext>
            </a:extLst>
          </p:cNvPr>
          <p:cNvCxnSpPr>
            <a:cxnSpLocks/>
            <a:stCxn id="59" idx="2"/>
            <a:endCxn id="63" idx="0"/>
          </p:cNvCxnSpPr>
          <p:nvPr/>
        </p:nvCxnSpPr>
        <p:spPr>
          <a:xfrm rot="5400000">
            <a:off x="4682256" y="1814188"/>
            <a:ext cx="325275" cy="1942737"/>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84BEE34E-4FED-D9D8-B379-E4C3B44656D9}"/>
              </a:ext>
            </a:extLst>
          </p:cNvPr>
          <p:cNvCxnSpPr>
            <a:cxnSpLocks/>
            <a:stCxn id="59" idx="2"/>
            <a:endCxn id="69" idx="0"/>
          </p:cNvCxnSpPr>
          <p:nvPr/>
        </p:nvCxnSpPr>
        <p:spPr>
          <a:xfrm rot="16200000" flipH="1">
            <a:off x="6629180" y="1809999"/>
            <a:ext cx="325275" cy="1951113"/>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5973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77F8-B186-75D4-FEAF-B39C299358AC}"/>
              </a:ext>
            </a:extLst>
          </p:cNvPr>
          <p:cNvSpPr>
            <a:spLocks noGrp="1"/>
          </p:cNvSpPr>
          <p:nvPr>
            <p:ph type="title"/>
          </p:nvPr>
        </p:nvSpPr>
        <p:spPr/>
        <p:txBody>
          <a:bodyPr/>
          <a:lstStyle/>
          <a:p>
            <a:r>
              <a:rPr lang="en-US" dirty="0"/>
              <a:t>Weight loss lowers blood pressure</a:t>
            </a:r>
            <a:endParaRPr lang="en-GB" dirty="0"/>
          </a:p>
        </p:txBody>
      </p:sp>
      <p:sp>
        <p:nvSpPr>
          <p:cNvPr id="3" name="Text Placeholder 2">
            <a:extLst>
              <a:ext uri="{FF2B5EF4-FFF2-40B4-BE49-F238E27FC236}">
                <a16:creationId xmlns:a16="http://schemas.microsoft.com/office/drawing/2014/main" id="{CD2551F4-CAE1-8790-457B-A1F73589B80E}"/>
              </a:ext>
            </a:extLst>
          </p:cNvPr>
          <p:cNvSpPr>
            <a:spLocks noGrp="1"/>
          </p:cNvSpPr>
          <p:nvPr>
            <p:ph type="body" sz="quarter" idx="13"/>
          </p:nvPr>
        </p:nvSpPr>
        <p:spPr/>
        <p:txBody>
          <a:bodyPr/>
          <a:lstStyle/>
          <a:p>
            <a:r>
              <a:rPr lang="en-US" dirty="0"/>
              <a:t>*SBP/DBP at baseline was 124/80 mm Hg in the semaglutide group and 124/81 mm Hg in the placebo group.</a:t>
            </a:r>
            <a:br>
              <a:rPr lang="en-US" dirty="0"/>
            </a:br>
            <a:r>
              <a:rPr lang="en-US" dirty="0"/>
              <a:t>BP, blood pressure; DBP, diastolic blood pressure; IBT, intensive behavioral therapy; SBP, systolic blood pressure; WL, weight loss.</a:t>
            </a:r>
            <a:br>
              <a:rPr lang="en-US" dirty="0"/>
            </a:br>
            <a:r>
              <a:rPr lang="en-US" dirty="0"/>
              <a:t>1. </a:t>
            </a:r>
            <a:r>
              <a:rPr lang="pt-BR" dirty="0">
                <a:solidFill>
                  <a:schemeClr val="tx1"/>
                </a:solidFill>
                <a:latin typeface="Arial" panose="020B0604020202020204" pitchFamily="34" charset="0"/>
              </a:rPr>
              <a:t>Wadden TA et al. JAMA 2021;325:1403</a:t>
            </a:r>
            <a:r>
              <a:rPr lang="en-US" dirty="0"/>
              <a:t>–</a:t>
            </a:r>
            <a:r>
              <a:rPr lang="pt-BR" dirty="0">
                <a:solidFill>
                  <a:schemeClr val="tx1"/>
                </a:solidFill>
                <a:latin typeface="Arial" panose="020B0604020202020204" pitchFamily="34" charset="0"/>
              </a:rPr>
              <a:t>1413</a:t>
            </a:r>
            <a:r>
              <a:rPr lang="en-GB" dirty="0">
                <a:solidFill>
                  <a:schemeClr val="tx1"/>
                </a:solidFill>
                <a:latin typeface="Arial" panose="020B0604020202020204" pitchFamily="34" charset="0"/>
              </a:rPr>
              <a:t>; </a:t>
            </a:r>
            <a:r>
              <a:rPr lang="en-US" dirty="0"/>
              <a:t>2. Heneghan HM et al. Am J Cardiol 2011;108:1499–1507.</a:t>
            </a:r>
            <a:endParaRPr lang="en-GB" dirty="0"/>
          </a:p>
        </p:txBody>
      </p:sp>
      <p:sp>
        <p:nvSpPr>
          <p:cNvPr id="4" name="TextBox 3">
            <a:extLst>
              <a:ext uri="{FF2B5EF4-FFF2-40B4-BE49-F238E27FC236}">
                <a16:creationId xmlns:a16="http://schemas.microsoft.com/office/drawing/2014/main" id="{387A81DB-130F-414C-AA41-A1CAF3E2231E}"/>
              </a:ext>
            </a:extLst>
          </p:cNvPr>
          <p:cNvSpPr txBox="1"/>
          <p:nvPr/>
        </p:nvSpPr>
        <p:spPr>
          <a:xfrm>
            <a:off x="6534151" y="1701862"/>
            <a:ext cx="5184157" cy="984885"/>
          </a:xfrm>
          <a:prstGeom prst="rect">
            <a:avLst/>
          </a:prstGeom>
          <a:noFill/>
        </p:spPr>
        <p:txBody>
          <a:bodyPr wrap="square" rtlCol="0">
            <a:spAutoFit/>
          </a:bodyPr>
          <a:lstStyle/>
          <a:p>
            <a:pPr algn="ctr" defTabSz="914378" eaLnBrk="1" hangingPunct="1">
              <a:spcBef>
                <a:spcPts val="0"/>
              </a:spcBef>
              <a:buClr>
                <a:srgbClr val="009FDA"/>
              </a:buClr>
              <a:defRPr/>
            </a:pPr>
            <a:r>
              <a:rPr lang="en-US" sz="1600" b="1" noProof="0" dirty="0">
                <a:latin typeface="Arial" panose="020B0604020202020204" pitchFamily="34" charset="0"/>
                <a:cs typeface="Arial" panose="020B0604020202020204" pitchFamily="34" charset="0"/>
              </a:rPr>
              <a:t>Weight loss via bariatric surgery</a:t>
            </a:r>
            <a:r>
              <a:rPr lang="en-US" sz="1600" baseline="30000" noProof="0" dirty="0">
                <a:latin typeface="Arial" panose="020B0604020202020204" pitchFamily="34" charset="0"/>
                <a:cs typeface="Arial" panose="020B0604020202020204" pitchFamily="34" charset="0"/>
              </a:rPr>
              <a:t>2</a:t>
            </a:r>
          </a:p>
          <a:p>
            <a:pPr algn="ctr" defTabSz="914378" eaLnBrk="1" hangingPunct="1">
              <a:spcBef>
                <a:spcPts val="0"/>
              </a:spcBef>
              <a:buClr>
                <a:srgbClr val="009FDA"/>
              </a:buClr>
              <a:defRPr/>
            </a:pPr>
            <a:r>
              <a:rPr lang="en-US" sz="1400" noProof="0" dirty="0">
                <a:latin typeface="Arial" panose="020B0604020202020204" pitchFamily="34" charset="0"/>
                <a:cs typeface="Arial" panose="020B0604020202020204" pitchFamily="34" charset="0"/>
              </a:rPr>
              <a:t>Meta-analysis, N=52 studies</a:t>
            </a:r>
          </a:p>
          <a:p>
            <a:pPr algn="ctr" defTabSz="914378" eaLnBrk="1" hangingPunct="1">
              <a:spcBef>
                <a:spcPts val="0"/>
              </a:spcBef>
              <a:buClr>
                <a:srgbClr val="009FDA"/>
              </a:buClr>
              <a:defRPr/>
            </a:pPr>
            <a:r>
              <a:rPr lang="en-US" sz="1400" b="0" noProof="0" dirty="0">
                <a:latin typeface="Arial" panose="020B0604020202020204" pitchFamily="34" charset="0"/>
                <a:cs typeface="Arial" panose="020B0604020202020204" pitchFamily="34" charset="0"/>
              </a:rPr>
              <a:t>Follow-up, mean 34 months</a:t>
            </a:r>
          </a:p>
          <a:p>
            <a:pPr algn="ctr" defTabSz="914378" eaLnBrk="1" hangingPunct="1">
              <a:spcBef>
                <a:spcPts val="0"/>
              </a:spcBef>
              <a:buClr>
                <a:srgbClr val="009FDA"/>
              </a:buClr>
              <a:defRPr/>
            </a:pPr>
            <a:r>
              <a:rPr lang="en-US" sz="1400" b="0" noProof="0" dirty="0">
                <a:latin typeface="Arial" panose="020B0604020202020204" pitchFamily="34" charset="0"/>
                <a:cs typeface="Arial" panose="020B0604020202020204" pitchFamily="34" charset="0"/>
              </a:rPr>
              <a:t>Mean excess WL: 52% (range, 16–87%)</a:t>
            </a:r>
          </a:p>
        </p:txBody>
      </p:sp>
      <p:graphicFrame>
        <p:nvGraphicFramePr>
          <p:cNvPr id="5" name="Chart 4">
            <a:extLst>
              <a:ext uri="{FF2B5EF4-FFF2-40B4-BE49-F238E27FC236}">
                <a16:creationId xmlns:a16="http://schemas.microsoft.com/office/drawing/2014/main" id="{DA88985A-96DC-AA32-A36B-6B99AB767730}"/>
              </a:ext>
            </a:extLst>
          </p:cNvPr>
          <p:cNvGraphicFramePr/>
          <p:nvPr/>
        </p:nvGraphicFramePr>
        <p:xfrm>
          <a:off x="6553200" y="2705101"/>
          <a:ext cx="4850772" cy="32013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BB87CF3-2007-6DF5-76C4-7935BD453E75}"/>
              </a:ext>
            </a:extLst>
          </p:cNvPr>
          <p:cNvSpPr txBox="1"/>
          <p:nvPr/>
        </p:nvSpPr>
        <p:spPr>
          <a:xfrm>
            <a:off x="487680" y="1701862"/>
            <a:ext cx="5935980" cy="769441"/>
          </a:xfrm>
          <a:prstGeom prst="rect">
            <a:avLst/>
          </a:prstGeom>
          <a:noFill/>
        </p:spPr>
        <p:txBody>
          <a:bodyPr wrap="square" rtlCol="0">
            <a:spAutoFit/>
          </a:bodyPr>
          <a:lstStyle/>
          <a:p>
            <a:pPr algn="ctr" defTabSz="914378" eaLnBrk="1" hangingPunct="1">
              <a:spcBef>
                <a:spcPts val="0"/>
              </a:spcBef>
              <a:buClr>
                <a:srgbClr val="009FDA"/>
              </a:buClr>
              <a:defRPr/>
            </a:pPr>
            <a:r>
              <a:rPr lang="en-US" sz="1600" b="1" noProof="0" dirty="0">
                <a:latin typeface="Arial" panose="020B0604020202020204" pitchFamily="34" charset="0"/>
                <a:cs typeface="Arial" panose="020B0604020202020204" pitchFamily="34" charset="0"/>
              </a:rPr>
              <a:t>Weight loss via pharmacological intervention</a:t>
            </a:r>
            <a:r>
              <a:rPr lang="en-US" sz="1600" b="1" baseline="30000" noProof="0" dirty="0">
                <a:latin typeface="Arial" panose="020B0604020202020204" pitchFamily="34" charset="0"/>
                <a:cs typeface="Arial" panose="020B0604020202020204" pitchFamily="34" charset="0"/>
              </a:rPr>
              <a:t>1</a:t>
            </a:r>
            <a:endParaRPr lang="en-US" sz="1600" baseline="30000" noProof="0" dirty="0">
              <a:latin typeface="Arial" panose="020B0604020202020204" pitchFamily="34" charset="0"/>
              <a:cs typeface="Arial" panose="020B0604020202020204" pitchFamily="34" charset="0"/>
            </a:endParaRPr>
          </a:p>
          <a:p>
            <a:pPr algn="ctr" defTabSz="914378" eaLnBrk="1" hangingPunct="1">
              <a:spcBef>
                <a:spcPts val="0"/>
              </a:spcBef>
              <a:buClr>
                <a:srgbClr val="009FDA"/>
              </a:buClr>
              <a:defRPr/>
            </a:pPr>
            <a:r>
              <a:rPr lang="en-US" sz="1400" b="0" noProof="0" dirty="0">
                <a:latin typeface="Arial" panose="020B0604020202020204" pitchFamily="34" charset="0"/>
                <a:cs typeface="Arial" panose="020B0604020202020204" pitchFamily="34" charset="0"/>
              </a:rPr>
              <a:t>STEP 3: Semaglutide 2.4 mg (n=407) plus IBT vs placebo + IBT (n=204)</a:t>
            </a:r>
          </a:p>
          <a:p>
            <a:pPr algn="ctr" defTabSz="914378" eaLnBrk="1" hangingPunct="1">
              <a:spcBef>
                <a:spcPts val="0"/>
              </a:spcBef>
              <a:buClr>
                <a:srgbClr val="009FDA"/>
              </a:buClr>
              <a:defRPr/>
            </a:pPr>
            <a:r>
              <a:rPr lang="en-US" sz="1400" b="0" noProof="0" dirty="0">
                <a:latin typeface="Arial" panose="020B0604020202020204" pitchFamily="34" charset="0"/>
                <a:cs typeface="Arial" panose="020B0604020202020204" pitchFamily="34" charset="0"/>
              </a:rPr>
              <a:t>Weight loss: 16% vs 5.7% (P&lt;0.001)</a:t>
            </a:r>
          </a:p>
        </p:txBody>
      </p:sp>
      <p:graphicFrame>
        <p:nvGraphicFramePr>
          <p:cNvPr id="12" name="Chart 11">
            <a:extLst>
              <a:ext uri="{FF2B5EF4-FFF2-40B4-BE49-F238E27FC236}">
                <a16:creationId xmlns:a16="http://schemas.microsoft.com/office/drawing/2014/main" id="{A7849BD7-5B6F-BD16-86B1-8E36FB003A14}"/>
              </a:ext>
            </a:extLst>
          </p:cNvPr>
          <p:cNvGraphicFramePr/>
          <p:nvPr/>
        </p:nvGraphicFramePr>
        <p:xfrm>
          <a:off x="934720" y="2628900"/>
          <a:ext cx="5008880" cy="320802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91507826-ABC3-A413-48D2-57E3A1CCF41D}"/>
              </a:ext>
            </a:extLst>
          </p:cNvPr>
          <p:cNvSpPr txBox="1"/>
          <p:nvPr/>
        </p:nvSpPr>
        <p:spPr>
          <a:xfrm>
            <a:off x="2057400" y="5312300"/>
            <a:ext cx="1661795" cy="246221"/>
          </a:xfrm>
          <a:prstGeom prst="rect">
            <a:avLst/>
          </a:prstGeom>
          <a:noFill/>
        </p:spPr>
        <p:txBody>
          <a:bodyPr wrap="square">
            <a:spAutoFit/>
          </a:bodyPr>
          <a:lstStyle/>
          <a:p>
            <a:pPr algn="ctr"/>
            <a:r>
              <a:rPr lang="en-GB" sz="1000" b="0" i="0" u="none" strike="noStrike" baseline="0" dirty="0"/>
              <a:t>P</a:t>
            </a:r>
            <a:r>
              <a:rPr lang="en-GB" sz="1000" dirty="0"/>
              <a:t>=</a:t>
            </a:r>
            <a:r>
              <a:rPr lang="en-GB" sz="1000" b="0" i="0" u="none" strike="noStrike" baseline="0" dirty="0"/>
              <a:t>0.001</a:t>
            </a:r>
            <a:endParaRPr lang="en-GB" sz="2400" dirty="0"/>
          </a:p>
        </p:txBody>
      </p:sp>
      <p:grpSp>
        <p:nvGrpSpPr>
          <p:cNvPr id="14" name="Group 13">
            <a:extLst>
              <a:ext uri="{FF2B5EF4-FFF2-40B4-BE49-F238E27FC236}">
                <a16:creationId xmlns:a16="http://schemas.microsoft.com/office/drawing/2014/main" id="{05D978EC-AF8C-F412-5E3C-19900B97284E}"/>
              </a:ext>
            </a:extLst>
          </p:cNvPr>
          <p:cNvGrpSpPr/>
          <p:nvPr/>
        </p:nvGrpSpPr>
        <p:grpSpPr>
          <a:xfrm flipV="1">
            <a:off x="2543651" y="3931920"/>
            <a:ext cx="648000" cy="1410352"/>
            <a:chOff x="5126181" y="3253740"/>
            <a:chExt cx="1635299" cy="1410352"/>
          </a:xfrm>
        </p:grpSpPr>
        <p:cxnSp>
          <p:nvCxnSpPr>
            <p:cNvPr id="15" name="Straight Connector 14">
              <a:extLst>
                <a:ext uri="{FF2B5EF4-FFF2-40B4-BE49-F238E27FC236}">
                  <a16:creationId xmlns:a16="http://schemas.microsoft.com/office/drawing/2014/main" id="{C8D56FCD-07C2-7354-B9B1-6CBF3BA9C404}"/>
                </a:ext>
              </a:extLst>
            </p:cNvPr>
            <p:cNvCxnSpPr>
              <a:cxnSpLocks/>
            </p:cNvCxnSpPr>
            <p:nvPr/>
          </p:nvCxnSpPr>
          <p:spPr>
            <a:xfrm>
              <a:off x="5128260" y="3256280"/>
              <a:ext cx="1633220" cy="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433BB2-C880-63FF-84E3-EB88794F2E04}"/>
                </a:ext>
              </a:extLst>
            </p:cNvPr>
            <p:cNvCxnSpPr>
              <a:cxnSpLocks/>
            </p:cNvCxnSpPr>
            <p:nvPr/>
          </p:nvCxnSpPr>
          <p:spPr>
            <a:xfrm>
              <a:off x="5126181" y="3253740"/>
              <a:ext cx="0" cy="11637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81DD0B-7869-B920-BAF5-F71CE990A2E3}"/>
                </a:ext>
              </a:extLst>
            </p:cNvPr>
            <p:cNvCxnSpPr>
              <a:cxnSpLocks/>
            </p:cNvCxnSpPr>
            <p:nvPr/>
          </p:nvCxnSpPr>
          <p:spPr>
            <a:xfrm>
              <a:off x="6759401" y="3253740"/>
              <a:ext cx="0" cy="1410352"/>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175C650-2C4F-169A-C0DA-5FB9A8689A0C}"/>
              </a:ext>
            </a:extLst>
          </p:cNvPr>
          <p:cNvGrpSpPr/>
          <p:nvPr/>
        </p:nvGrpSpPr>
        <p:grpSpPr>
          <a:xfrm flipV="1">
            <a:off x="4495800" y="3657600"/>
            <a:ext cx="685800" cy="822960"/>
            <a:chOff x="5126181" y="3253740"/>
            <a:chExt cx="1635299" cy="1092203"/>
          </a:xfrm>
        </p:grpSpPr>
        <p:cxnSp>
          <p:nvCxnSpPr>
            <p:cNvPr id="20" name="Straight Connector 19">
              <a:extLst>
                <a:ext uri="{FF2B5EF4-FFF2-40B4-BE49-F238E27FC236}">
                  <a16:creationId xmlns:a16="http://schemas.microsoft.com/office/drawing/2014/main" id="{CB3623F0-F8FF-DCC9-599B-2D4F6496ABD4}"/>
                </a:ext>
              </a:extLst>
            </p:cNvPr>
            <p:cNvCxnSpPr>
              <a:cxnSpLocks/>
            </p:cNvCxnSpPr>
            <p:nvPr/>
          </p:nvCxnSpPr>
          <p:spPr>
            <a:xfrm>
              <a:off x="5128260" y="3256280"/>
              <a:ext cx="1633220" cy="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235CFF-1F9B-C565-C541-294454C80EB2}"/>
                </a:ext>
              </a:extLst>
            </p:cNvPr>
            <p:cNvCxnSpPr>
              <a:cxnSpLocks/>
            </p:cNvCxnSpPr>
            <p:nvPr/>
          </p:nvCxnSpPr>
          <p:spPr>
            <a:xfrm>
              <a:off x="5126181" y="3253740"/>
              <a:ext cx="0" cy="11637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866DAC-D847-C620-091D-4E8D055C5489}"/>
                </a:ext>
              </a:extLst>
            </p:cNvPr>
            <p:cNvCxnSpPr>
              <a:cxnSpLocks/>
            </p:cNvCxnSpPr>
            <p:nvPr/>
          </p:nvCxnSpPr>
          <p:spPr>
            <a:xfrm>
              <a:off x="6759401" y="3253740"/>
              <a:ext cx="0" cy="1092203"/>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147F7FFE-30AE-B46B-1A99-6742CB603146}"/>
              </a:ext>
            </a:extLst>
          </p:cNvPr>
          <p:cNvSpPr txBox="1"/>
          <p:nvPr/>
        </p:nvSpPr>
        <p:spPr>
          <a:xfrm>
            <a:off x="3997747" y="4572000"/>
            <a:ext cx="1661795" cy="246221"/>
          </a:xfrm>
          <a:prstGeom prst="rect">
            <a:avLst/>
          </a:prstGeom>
          <a:noFill/>
        </p:spPr>
        <p:txBody>
          <a:bodyPr wrap="square">
            <a:spAutoFit/>
          </a:bodyPr>
          <a:lstStyle/>
          <a:p>
            <a:pPr algn="ctr"/>
            <a:r>
              <a:rPr lang="en-GB" sz="1000" b="0" i="0" u="none" strike="noStrike" baseline="0" dirty="0"/>
              <a:t>P</a:t>
            </a:r>
            <a:r>
              <a:rPr lang="en-GB" sz="1000" dirty="0"/>
              <a:t>=</a:t>
            </a:r>
            <a:r>
              <a:rPr lang="en-GB" sz="1000" b="0" i="0" u="none" strike="noStrike" baseline="0" dirty="0"/>
              <a:t>0.008</a:t>
            </a:r>
            <a:endParaRPr lang="en-GB" sz="2400" dirty="0"/>
          </a:p>
        </p:txBody>
      </p:sp>
    </p:spTree>
    <p:extLst>
      <p:ext uri="{BB962C8B-B14F-4D97-AF65-F5344CB8AC3E}">
        <p14:creationId xmlns:p14="http://schemas.microsoft.com/office/powerpoint/2010/main" val="65402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D5AB-3ADC-B2E9-D4DE-480C63CFF482}"/>
              </a:ext>
            </a:extLst>
          </p:cNvPr>
          <p:cNvSpPr>
            <a:spLocks noGrp="1"/>
          </p:cNvSpPr>
          <p:nvPr>
            <p:ph type="title"/>
          </p:nvPr>
        </p:nvSpPr>
        <p:spPr/>
        <p:txBody>
          <a:bodyPr/>
          <a:lstStyle/>
          <a:p>
            <a:r>
              <a:rPr lang="en-US" noProof="0" dirty="0"/>
              <a:t>Obesity-induced inflammation contributes to ASCVD</a:t>
            </a:r>
          </a:p>
        </p:txBody>
      </p:sp>
      <p:sp>
        <p:nvSpPr>
          <p:cNvPr id="3" name="Text Placeholder 2">
            <a:extLst>
              <a:ext uri="{FF2B5EF4-FFF2-40B4-BE49-F238E27FC236}">
                <a16:creationId xmlns:a16="http://schemas.microsoft.com/office/drawing/2014/main" id="{4B804756-EE7C-8F8F-AB08-DC4F639C37DA}"/>
              </a:ext>
            </a:extLst>
          </p:cNvPr>
          <p:cNvSpPr>
            <a:spLocks noGrp="1"/>
          </p:cNvSpPr>
          <p:nvPr>
            <p:ph type="body" sz="quarter" idx="13"/>
          </p:nvPr>
        </p:nvSpPr>
        <p:spPr/>
        <p:txBody>
          <a:bodyPr/>
          <a:lstStyle/>
          <a:p>
            <a:r>
              <a:rPr lang="en-US" noProof="0" dirty="0"/>
              <a:t>ASCVD, atherosclerotic cardiovascular disease; BMI, body mass index.</a:t>
            </a:r>
            <a:br>
              <a:rPr lang="en-US" noProof="0" dirty="0"/>
            </a:br>
            <a:r>
              <a:rPr lang="en-US" noProof="0" dirty="0"/>
              <a:t>Henning RJ. Am J Cardiovasc 2021;11:504–529.</a:t>
            </a:r>
          </a:p>
        </p:txBody>
      </p:sp>
      <p:cxnSp>
        <p:nvCxnSpPr>
          <p:cNvPr id="26" name="Straight Arrow Connector 25">
            <a:extLst>
              <a:ext uri="{FF2B5EF4-FFF2-40B4-BE49-F238E27FC236}">
                <a16:creationId xmlns:a16="http://schemas.microsoft.com/office/drawing/2014/main" id="{48D4C02A-A3E2-57E3-477C-620C37347B43}"/>
              </a:ext>
            </a:extLst>
          </p:cNvPr>
          <p:cNvCxnSpPr>
            <a:cxnSpLocks/>
          </p:cNvCxnSpPr>
          <p:nvPr/>
        </p:nvCxnSpPr>
        <p:spPr>
          <a:xfrm flipH="1">
            <a:off x="8431695" y="2774895"/>
            <a:ext cx="0" cy="30717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EF6CF51-0231-1E60-0177-D500CF42199E}"/>
              </a:ext>
            </a:extLst>
          </p:cNvPr>
          <p:cNvSpPr/>
          <p:nvPr/>
        </p:nvSpPr>
        <p:spPr>
          <a:xfrm>
            <a:off x="3650776" y="1634838"/>
            <a:ext cx="4858603" cy="381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0" dirty="0">
                <a:solidFill>
                  <a:schemeClr val="bg1"/>
                </a:solidFill>
                <a:latin typeface="Arial" panose="020B0604020202020204" pitchFamily="34" charset="0"/>
                <a:cs typeface="Arial" panose="020B0604020202020204" pitchFamily="34" charset="0"/>
              </a:rPr>
              <a:t>Excess visceral and epicardial adipose tissue</a:t>
            </a:r>
          </a:p>
        </p:txBody>
      </p:sp>
      <p:sp>
        <p:nvSpPr>
          <p:cNvPr id="11" name="Rectangle: Rounded Corners 10">
            <a:extLst>
              <a:ext uri="{FF2B5EF4-FFF2-40B4-BE49-F238E27FC236}">
                <a16:creationId xmlns:a16="http://schemas.microsoft.com/office/drawing/2014/main" id="{1ACC93A1-E6DD-6A3D-794D-4E721A47FBBE}"/>
              </a:ext>
            </a:extLst>
          </p:cNvPr>
          <p:cNvSpPr/>
          <p:nvPr/>
        </p:nvSpPr>
        <p:spPr>
          <a:xfrm>
            <a:off x="2940183" y="2291215"/>
            <a:ext cx="1739633" cy="495300"/>
          </a:xfrm>
          <a:prstGeom prst="roundRect">
            <a:avLst>
              <a:gd name="adj" fmla="val 5000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Activation of adipokine/cytokines</a:t>
            </a:r>
          </a:p>
        </p:txBody>
      </p:sp>
      <p:sp>
        <p:nvSpPr>
          <p:cNvPr id="13" name="Rectangle: Rounded Corners 12">
            <a:extLst>
              <a:ext uri="{FF2B5EF4-FFF2-40B4-BE49-F238E27FC236}">
                <a16:creationId xmlns:a16="http://schemas.microsoft.com/office/drawing/2014/main" id="{5A891AA5-1789-7780-68CE-C1CDC782B52B}"/>
              </a:ext>
            </a:extLst>
          </p:cNvPr>
          <p:cNvSpPr/>
          <p:nvPr/>
        </p:nvSpPr>
        <p:spPr>
          <a:xfrm>
            <a:off x="2941558" y="3107385"/>
            <a:ext cx="1736882"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Immune cell </a:t>
            </a:r>
          </a:p>
          <a:p>
            <a:pPr algn="ctr"/>
            <a:r>
              <a:rPr lang="en-US" sz="1200" noProof="0" dirty="0">
                <a:solidFill>
                  <a:schemeClr val="tx1"/>
                </a:solidFill>
                <a:latin typeface="Arial" panose="020B0604020202020204" pitchFamily="34" charset="0"/>
                <a:cs typeface="Arial" panose="020B0604020202020204" pitchFamily="34" charset="0"/>
              </a:rPr>
              <a:t>infiltration into </a:t>
            </a:r>
          </a:p>
          <a:p>
            <a:pPr algn="ctr"/>
            <a:r>
              <a:rPr lang="en-US" sz="1200" noProof="0" dirty="0">
                <a:solidFill>
                  <a:schemeClr val="tx1"/>
                </a:solidFill>
                <a:latin typeface="Arial" panose="020B0604020202020204" pitchFamily="34" charset="0"/>
                <a:cs typeface="Arial" panose="020B0604020202020204" pitchFamily="34" charset="0"/>
              </a:rPr>
              <a:t>adipose tissue</a:t>
            </a:r>
          </a:p>
        </p:txBody>
      </p:sp>
      <p:sp>
        <p:nvSpPr>
          <p:cNvPr id="19" name="Rectangle: Rounded Corners 18">
            <a:extLst>
              <a:ext uri="{FF2B5EF4-FFF2-40B4-BE49-F238E27FC236}">
                <a16:creationId xmlns:a16="http://schemas.microsoft.com/office/drawing/2014/main" id="{BE5DAA76-C9D5-5523-2D95-EB49D2560D21}"/>
              </a:ext>
            </a:extLst>
          </p:cNvPr>
          <p:cNvSpPr/>
          <p:nvPr/>
        </p:nvSpPr>
        <p:spPr>
          <a:xfrm>
            <a:off x="3586727" y="5126182"/>
            <a:ext cx="5003799" cy="31558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0" dirty="0">
                <a:solidFill>
                  <a:schemeClr val="bg1"/>
                </a:solidFill>
                <a:latin typeface="Arial" panose="020B0604020202020204" pitchFamily="34" charset="0"/>
                <a:cs typeface="Arial" panose="020B0604020202020204" pitchFamily="34" charset="0"/>
              </a:rPr>
              <a:t>Atherosclerotic cardiovascular disease</a:t>
            </a:r>
          </a:p>
        </p:txBody>
      </p:sp>
      <p:sp>
        <p:nvSpPr>
          <p:cNvPr id="21" name="Rectangle: Rounded Corners 20">
            <a:extLst>
              <a:ext uri="{FF2B5EF4-FFF2-40B4-BE49-F238E27FC236}">
                <a16:creationId xmlns:a16="http://schemas.microsoft.com/office/drawing/2014/main" id="{3B409DEC-12E8-0E72-CD6B-F4058C289E59}"/>
              </a:ext>
            </a:extLst>
          </p:cNvPr>
          <p:cNvSpPr/>
          <p:nvPr/>
        </p:nvSpPr>
        <p:spPr>
          <a:xfrm>
            <a:off x="5694154" y="3098886"/>
            <a:ext cx="1736882"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Increased blood volume</a:t>
            </a:r>
          </a:p>
        </p:txBody>
      </p:sp>
      <p:sp>
        <p:nvSpPr>
          <p:cNvPr id="22" name="Rectangle: Rounded Corners 21">
            <a:extLst>
              <a:ext uri="{FF2B5EF4-FFF2-40B4-BE49-F238E27FC236}">
                <a16:creationId xmlns:a16="http://schemas.microsoft.com/office/drawing/2014/main" id="{20B3B3E4-CCEA-209F-A3D5-D6123DC42E86}"/>
              </a:ext>
            </a:extLst>
          </p:cNvPr>
          <p:cNvSpPr/>
          <p:nvPr/>
        </p:nvSpPr>
        <p:spPr>
          <a:xfrm>
            <a:off x="7513559" y="3098886"/>
            <a:ext cx="1736882"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Platelet </a:t>
            </a:r>
            <a:br>
              <a:rPr lang="en-US" sz="1200" noProof="0" dirty="0">
                <a:solidFill>
                  <a:schemeClr val="tx1"/>
                </a:solidFill>
                <a:latin typeface="Arial" panose="020B0604020202020204" pitchFamily="34" charset="0"/>
                <a:cs typeface="Arial" panose="020B0604020202020204" pitchFamily="34" charset="0"/>
              </a:rPr>
            </a:br>
            <a:r>
              <a:rPr lang="en-US" sz="1200" noProof="0" dirty="0">
                <a:solidFill>
                  <a:schemeClr val="tx1"/>
                </a:solidFill>
                <a:latin typeface="Arial" panose="020B0604020202020204" pitchFamily="34" charset="0"/>
                <a:cs typeface="Arial" panose="020B0604020202020204" pitchFamily="34" charset="0"/>
              </a:rPr>
              <a:t>aggregation</a:t>
            </a:r>
          </a:p>
        </p:txBody>
      </p:sp>
      <p:sp>
        <p:nvSpPr>
          <p:cNvPr id="23" name="Rectangle: Rounded Corners 22">
            <a:extLst>
              <a:ext uri="{FF2B5EF4-FFF2-40B4-BE49-F238E27FC236}">
                <a16:creationId xmlns:a16="http://schemas.microsoft.com/office/drawing/2014/main" id="{9B464002-3942-4E67-1392-04D8BFEAA3B7}"/>
              </a:ext>
            </a:extLst>
          </p:cNvPr>
          <p:cNvSpPr/>
          <p:nvPr/>
        </p:nvSpPr>
        <p:spPr>
          <a:xfrm>
            <a:off x="9332963" y="3098886"/>
            <a:ext cx="1736882"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Thrombosis</a:t>
            </a:r>
          </a:p>
        </p:txBody>
      </p:sp>
      <p:cxnSp>
        <p:nvCxnSpPr>
          <p:cNvPr id="24" name="Connector: Elbow 23">
            <a:extLst>
              <a:ext uri="{FF2B5EF4-FFF2-40B4-BE49-F238E27FC236}">
                <a16:creationId xmlns:a16="http://schemas.microsoft.com/office/drawing/2014/main" id="{7E26AC0F-6187-9C76-4720-89E41D210253}"/>
              </a:ext>
            </a:extLst>
          </p:cNvPr>
          <p:cNvCxnSpPr/>
          <p:nvPr/>
        </p:nvCxnSpPr>
        <p:spPr>
          <a:xfrm rot="5400000">
            <a:off x="7506672" y="2165709"/>
            <a:ext cx="478446" cy="1371600"/>
          </a:xfrm>
          <a:prstGeom prst="bentConnector3">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19C0DA69-7A5C-7445-097A-B1C9C5BB70D4}"/>
              </a:ext>
            </a:extLst>
          </p:cNvPr>
          <p:cNvCxnSpPr>
            <a:cxnSpLocks/>
          </p:cNvCxnSpPr>
          <p:nvPr/>
        </p:nvCxnSpPr>
        <p:spPr>
          <a:xfrm rot="16200000" flipH="1">
            <a:off x="8878272" y="2165709"/>
            <a:ext cx="478446" cy="1371600"/>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Right Brace 30">
            <a:extLst>
              <a:ext uri="{FF2B5EF4-FFF2-40B4-BE49-F238E27FC236}">
                <a16:creationId xmlns:a16="http://schemas.microsoft.com/office/drawing/2014/main" id="{18AFD75C-7B21-C02E-FBFA-9BEAEE784386}"/>
              </a:ext>
            </a:extLst>
          </p:cNvPr>
          <p:cNvSpPr/>
          <p:nvPr/>
        </p:nvSpPr>
        <p:spPr>
          <a:xfrm rot="5400000">
            <a:off x="8252311" y="1107308"/>
            <a:ext cx="259377" cy="5553887"/>
          </a:xfrm>
          <a:prstGeom prst="rightBrace">
            <a:avLst>
              <a:gd name="adj1" fmla="val 0"/>
              <a:gd name="adj2" fmla="val 6201"/>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943E3BF5-45DF-A01C-BC32-D897E4B081AF}"/>
              </a:ext>
            </a:extLst>
          </p:cNvPr>
          <p:cNvCxnSpPr>
            <a:cxnSpLocks/>
            <a:stCxn id="11" idx="2"/>
          </p:cNvCxnSpPr>
          <p:nvPr/>
        </p:nvCxnSpPr>
        <p:spPr>
          <a:xfrm>
            <a:off x="3810000" y="2786515"/>
            <a:ext cx="1" cy="32087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63060B6-0AE6-A167-4D73-9D91AB6CC234}"/>
              </a:ext>
            </a:extLst>
          </p:cNvPr>
          <p:cNvSpPr/>
          <p:nvPr/>
        </p:nvSpPr>
        <p:spPr>
          <a:xfrm>
            <a:off x="647522" y="4148305"/>
            <a:ext cx="1473588"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Visceral adipose and systemic tissue inflammation</a:t>
            </a:r>
          </a:p>
        </p:txBody>
      </p:sp>
      <p:sp>
        <p:nvSpPr>
          <p:cNvPr id="15" name="Rectangle: Rounded Corners 14">
            <a:extLst>
              <a:ext uri="{FF2B5EF4-FFF2-40B4-BE49-F238E27FC236}">
                <a16:creationId xmlns:a16="http://schemas.microsoft.com/office/drawing/2014/main" id="{BE43481A-7D33-A6B7-94A2-21ECF21711C5}"/>
              </a:ext>
            </a:extLst>
          </p:cNvPr>
          <p:cNvSpPr/>
          <p:nvPr/>
        </p:nvSpPr>
        <p:spPr>
          <a:xfrm>
            <a:off x="3789370" y="4148305"/>
            <a:ext cx="1473588"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Abnormal lipid metabolism</a:t>
            </a:r>
          </a:p>
        </p:txBody>
      </p:sp>
      <p:sp>
        <p:nvSpPr>
          <p:cNvPr id="16" name="Rectangle: Rounded Corners 15">
            <a:extLst>
              <a:ext uri="{FF2B5EF4-FFF2-40B4-BE49-F238E27FC236}">
                <a16:creationId xmlns:a16="http://schemas.microsoft.com/office/drawing/2014/main" id="{D11D4910-1AE8-72A1-087F-C29D13ABE9A4}"/>
              </a:ext>
            </a:extLst>
          </p:cNvPr>
          <p:cNvSpPr/>
          <p:nvPr/>
        </p:nvSpPr>
        <p:spPr>
          <a:xfrm>
            <a:off x="5360294" y="4148305"/>
            <a:ext cx="1473588"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Insulin resistance</a:t>
            </a:r>
          </a:p>
        </p:txBody>
      </p:sp>
      <p:sp>
        <p:nvSpPr>
          <p:cNvPr id="17" name="Rectangle: Rounded Corners 16">
            <a:extLst>
              <a:ext uri="{FF2B5EF4-FFF2-40B4-BE49-F238E27FC236}">
                <a16:creationId xmlns:a16="http://schemas.microsoft.com/office/drawing/2014/main" id="{AED71405-50A1-DF4C-FF20-313F504D8AE7}"/>
              </a:ext>
            </a:extLst>
          </p:cNvPr>
          <p:cNvSpPr/>
          <p:nvPr/>
        </p:nvSpPr>
        <p:spPr>
          <a:xfrm>
            <a:off x="10073068" y="4148305"/>
            <a:ext cx="1473588"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Vascular endothelial dysfunction</a:t>
            </a:r>
          </a:p>
        </p:txBody>
      </p:sp>
      <p:sp>
        <p:nvSpPr>
          <p:cNvPr id="18" name="Rectangle: Rounded Corners 17">
            <a:extLst>
              <a:ext uri="{FF2B5EF4-FFF2-40B4-BE49-F238E27FC236}">
                <a16:creationId xmlns:a16="http://schemas.microsoft.com/office/drawing/2014/main" id="{A5A95F27-EA92-6EF1-025B-C3535C8A59C0}"/>
              </a:ext>
            </a:extLst>
          </p:cNvPr>
          <p:cNvSpPr/>
          <p:nvPr/>
        </p:nvSpPr>
        <p:spPr>
          <a:xfrm>
            <a:off x="8502142" y="4148305"/>
            <a:ext cx="1473588"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noProof="0" dirty="0">
                <a:solidFill>
                  <a:schemeClr val="tx1"/>
                </a:solidFill>
                <a:latin typeface="Arial" panose="020B0604020202020204" pitchFamily="34" charset="0"/>
                <a:cs typeface="Arial" panose="020B0604020202020204" pitchFamily="34" charset="0"/>
              </a:rPr>
              <a:t>Hypercoagulability</a:t>
            </a:r>
          </a:p>
        </p:txBody>
      </p:sp>
      <p:sp>
        <p:nvSpPr>
          <p:cNvPr id="20" name="Rectangle: Rounded Corners 19">
            <a:extLst>
              <a:ext uri="{FF2B5EF4-FFF2-40B4-BE49-F238E27FC236}">
                <a16:creationId xmlns:a16="http://schemas.microsoft.com/office/drawing/2014/main" id="{EF6080E8-5F5D-6D5A-CABC-3A619D1CBD3F}"/>
              </a:ext>
            </a:extLst>
          </p:cNvPr>
          <p:cNvSpPr/>
          <p:nvPr/>
        </p:nvSpPr>
        <p:spPr>
          <a:xfrm>
            <a:off x="6931218" y="4148305"/>
            <a:ext cx="1473588"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noProof="0" dirty="0">
                <a:solidFill>
                  <a:schemeClr val="tx1"/>
                </a:solidFill>
                <a:latin typeface="Arial" panose="020B0604020202020204" pitchFamily="34" charset="0"/>
                <a:cs typeface="Arial" panose="020B0604020202020204" pitchFamily="34" charset="0"/>
              </a:rPr>
              <a:t>Hyperpermeability of vascular endothelial junctions</a:t>
            </a:r>
          </a:p>
        </p:txBody>
      </p:sp>
      <p:sp>
        <p:nvSpPr>
          <p:cNvPr id="32" name="Right Brace 31">
            <a:extLst>
              <a:ext uri="{FF2B5EF4-FFF2-40B4-BE49-F238E27FC236}">
                <a16:creationId xmlns:a16="http://schemas.microsoft.com/office/drawing/2014/main" id="{04864260-44F6-8F3D-7BBC-49D3D23687F9}"/>
              </a:ext>
            </a:extLst>
          </p:cNvPr>
          <p:cNvSpPr/>
          <p:nvPr/>
        </p:nvSpPr>
        <p:spPr>
          <a:xfrm rot="5400000">
            <a:off x="5966311" y="-530918"/>
            <a:ext cx="259377" cy="10968484"/>
          </a:xfrm>
          <a:prstGeom prst="rightBrace">
            <a:avLst>
              <a:gd name="adj1" fmla="val 0"/>
              <a:gd name="adj2" fmla="val 50048"/>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38" name="Right Brace 37">
            <a:extLst>
              <a:ext uri="{FF2B5EF4-FFF2-40B4-BE49-F238E27FC236}">
                <a16:creationId xmlns:a16="http://schemas.microsoft.com/office/drawing/2014/main" id="{1B53395A-90E2-8E17-4320-D3422036DD35}"/>
              </a:ext>
            </a:extLst>
          </p:cNvPr>
          <p:cNvSpPr/>
          <p:nvPr/>
        </p:nvSpPr>
        <p:spPr>
          <a:xfrm rot="16200000" flipV="1">
            <a:off x="5966311" y="-1469224"/>
            <a:ext cx="259377" cy="10968484"/>
          </a:xfrm>
          <a:prstGeom prst="rightBrace">
            <a:avLst>
              <a:gd name="adj1" fmla="val 0"/>
              <a:gd name="adj2" fmla="val 7098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11DB290B-C50E-4002-5D86-57C117EA8F52}"/>
              </a:ext>
            </a:extLst>
          </p:cNvPr>
          <p:cNvCxnSpPr>
            <a:cxnSpLocks/>
          </p:cNvCxnSpPr>
          <p:nvPr/>
        </p:nvCxnSpPr>
        <p:spPr>
          <a:xfrm flipH="1">
            <a:off x="10820400" y="3962400"/>
            <a:ext cx="0" cy="18288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FC854F47-1EB0-7EC7-DE8C-03CC6FEE7C47}"/>
              </a:ext>
            </a:extLst>
          </p:cNvPr>
          <p:cNvSpPr/>
          <p:nvPr/>
        </p:nvSpPr>
        <p:spPr>
          <a:xfrm>
            <a:off x="7512183" y="2291215"/>
            <a:ext cx="1739633" cy="495300"/>
          </a:xfrm>
          <a:prstGeom prst="roundRect">
            <a:avLst>
              <a:gd name="adj" fmla="val 5000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Increased circulating aldosterone</a:t>
            </a:r>
          </a:p>
        </p:txBody>
      </p:sp>
      <p:cxnSp>
        <p:nvCxnSpPr>
          <p:cNvPr id="44" name="Straight Arrow Connector 43">
            <a:extLst>
              <a:ext uri="{FF2B5EF4-FFF2-40B4-BE49-F238E27FC236}">
                <a16:creationId xmlns:a16="http://schemas.microsoft.com/office/drawing/2014/main" id="{7B49983C-6C42-E4C8-7421-279E9F9DA73F}"/>
              </a:ext>
            </a:extLst>
          </p:cNvPr>
          <p:cNvCxnSpPr>
            <a:cxnSpLocks/>
            <a:endCxn id="19" idx="0"/>
          </p:cNvCxnSpPr>
          <p:nvPr/>
        </p:nvCxnSpPr>
        <p:spPr>
          <a:xfrm>
            <a:off x="6088626" y="5035671"/>
            <a:ext cx="1" cy="9051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E299DA9-CB69-2FF4-0FDD-493005FC18B5}"/>
              </a:ext>
            </a:extLst>
          </p:cNvPr>
          <p:cNvSpPr/>
          <p:nvPr/>
        </p:nvSpPr>
        <p:spPr>
          <a:xfrm>
            <a:off x="2057400" y="5465976"/>
            <a:ext cx="8077200" cy="55382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noProof="0" dirty="0">
                <a:latin typeface="Arial" panose="020B0604020202020204" pitchFamily="34" charset="0"/>
                <a:cs typeface="Arial" panose="020B0604020202020204" pitchFamily="34" charset="0"/>
              </a:rPr>
              <a:t>Each 1-point increase in an individual’s BMI above normal weight causes </a:t>
            </a:r>
            <a:br>
              <a:rPr lang="en-US" sz="1600" noProof="0" dirty="0">
                <a:latin typeface="Arial" panose="020B0604020202020204" pitchFamily="34" charset="0"/>
                <a:cs typeface="Arial" panose="020B0604020202020204" pitchFamily="34" charset="0"/>
              </a:rPr>
            </a:br>
            <a:r>
              <a:rPr lang="en-US" sz="1600" noProof="0" dirty="0">
                <a:latin typeface="Arial" panose="020B0604020202020204" pitchFamily="34" charset="0"/>
                <a:cs typeface="Arial" panose="020B0604020202020204" pitchFamily="34" charset="0"/>
              </a:rPr>
              <a:t>a 10% increase in the risk for atherosclerosis and coronary heart disease</a:t>
            </a:r>
          </a:p>
        </p:txBody>
      </p:sp>
      <p:sp>
        <p:nvSpPr>
          <p:cNvPr id="4" name="Rectangle: Rounded Corners 3">
            <a:extLst>
              <a:ext uri="{FF2B5EF4-FFF2-40B4-BE49-F238E27FC236}">
                <a16:creationId xmlns:a16="http://schemas.microsoft.com/office/drawing/2014/main" id="{7FCE0B59-2B85-0E8E-2BFF-4D275883242F}"/>
              </a:ext>
            </a:extLst>
          </p:cNvPr>
          <p:cNvSpPr/>
          <p:nvPr/>
        </p:nvSpPr>
        <p:spPr>
          <a:xfrm>
            <a:off x="2218446" y="4148305"/>
            <a:ext cx="1473588" cy="741003"/>
          </a:xfrm>
          <a:prstGeom prst="roundRect">
            <a:avLst>
              <a:gd name="adj" fmla="val 33421"/>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latin typeface="Arial" panose="020B0604020202020204" pitchFamily="34" charset="0"/>
                <a:cs typeface="Arial" panose="020B0604020202020204" pitchFamily="34" charset="0"/>
              </a:rPr>
              <a:t>Decreased anti-inflammatory/ atheroprotective adipokines</a:t>
            </a:r>
          </a:p>
        </p:txBody>
      </p:sp>
      <p:cxnSp>
        <p:nvCxnSpPr>
          <p:cNvPr id="5" name="Connector: Elbow 4">
            <a:extLst>
              <a:ext uri="{FF2B5EF4-FFF2-40B4-BE49-F238E27FC236}">
                <a16:creationId xmlns:a16="http://schemas.microsoft.com/office/drawing/2014/main" id="{E3526F3D-5F70-C76A-1046-4DA80744157A}"/>
              </a:ext>
            </a:extLst>
          </p:cNvPr>
          <p:cNvCxnSpPr>
            <a:cxnSpLocks/>
            <a:stCxn id="6" idx="2"/>
            <a:endCxn id="12" idx="0"/>
          </p:cNvCxnSpPr>
          <p:nvPr/>
        </p:nvCxnSpPr>
        <p:spPr>
          <a:xfrm rot="16200000" flipH="1">
            <a:off x="7093351" y="1002565"/>
            <a:ext cx="275377" cy="2301922"/>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B5BDDBA5-C577-7436-5BD6-F975728BEAC5}"/>
              </a:ext>
            </a:extLst>
          </p:cNvPr>
          <p:cNvCxnSpPr>
            <a:cxnSpLocks/>
            <a:stCxn id="6" idx="2"/>
            <a:endCxn id="11" idx="0"/>
          </p:cNvCxnSpPr>
          <p:nvPr/>
        </p:nvCxnSpPr>
        <p:spPr>
          <a:xfrm rot="5400000">
            <a:off x="4807351" y="1018487"/>
            <a:ext cx="275377" cy="2270078"/>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30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31CB4-1B4B-1BEA-E5F7-8C539B34EA2E}"/>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FB79BB09-5023-2FFA-728E-22F0B8D44F12}"/>
              </a:ext>
            </a:extLst>
          </p:cNvPr>
          <p:cNvSpPr>
            <a:spLocks noGrp="1"/>
          </p:cNvSpPr>
          <p:nvPr>
            <p:ph type="title"/>
          </p:nvPr>
        </p:nvSpPr>
        <p:spPr>
          <a:xfrm>
            <a:off x="536240" y="414320"/>
            <a:ext cx="10896000" cy="1082209"/>
          </a:xfrm>
        </p:spPr>
        <p:txBody>
          <a:bodyPr>
            <a:normAutofit/>
          </a:bodyPr>
          <a:lstStyle/>
          <a:p>
            <a:r>
              <a:rPr lang="en-US" noProof="0" dirty="0"/>
              <a:t>Obesity is a risk factor for heart failure — </a:t>
            </a:r>
            <a:br>
              <a:rPr lang="en-US" noProof="0" dirty="0"/>
            </a:br>
            <a:r>
              <a:rPr lang="en-US" noProof="0" dirty="0"/>
              <a:t>both reduced EF and preserved EF</a:t>
            </a:r>
          </a:p>
        </p:txBody>
      </p:sp>
      <p:sp>
        <p:nvSpPr>
          <p:cNvPr id="6" name="Text Placeholder 5">
            <a:extLst>
              <a:ext uri="{FF2B5EF4-FFF2-40B4-BE49-F238E27FC236}">
                <a16:creationId xmlns:a16="http://schemas.microsoft.com/office/drawing/2014/main" id="{3BA3D6E9-0889-38FE-B59E-AAB58B9C1E58}"/>
              </a:ext>
            </a:extLst>
          </p:cNvPr>
          <p:cNvSpPr>
            <a:spLocks noGrp="1"/>
          </p:cNvSpPr>
          <p:nvPr>
            <p:ph type="body" sz="quarter" idx="13"/>
          </p:nvPr>
        </p:nvSpPr>
        <p:spPr>
          <a:xfrm>
            <a:off x="536240" y="6020060"/>
            <a:ext cx="10896000" cy="324000"/>
          </a:xfrm>
        </p:spPr>
        <p:txBody>
          <a:bodyPr/>
          <a:lstStyle/>
          <a:p>
            <a:r>
              <a:rPr lang="en-US" noProof="0" dirty="0"/>
              <a:t>BMI, body mass index; EF, ejection fraction; HF, heart failure; HFpEF, heart failure with preserved ejection fraction; HFrEF, heart failure with reduced ejection fraction.</a:t>
            </a:r>
            <a:br>
              <a:rPr lang="en-US" noProof="0" dirty="0"/>
            </a:br>
            <a:r>
              <a:rPr lang="en-US" noProof="0" dirty="0"/>
              <a:t>1. Aune D et al. Circulation 2016;133:639–649; 2. Chrysant SG et al. Hosp Pract (1995) 2019;47:67–72.</a:t>
            </a:r>
          </a:p>
        </p:txBody>
      </p:sp>
      <p:sp>
        <p:nvSpPr>
          <p:cNvPr id="223" name="Freeform: Shape 137">
            <a:extLst>
              <a:ext uri="{FF2B5EF4-FFF2-40B4-BE49-F238E27FC236}">
                <a16:creationId xmlns:a16="http://schemas.microsoft.com/office/drawing/2014/main" id="{258E073B-A5C7-824D-E0D5-1A2CCDCDFBDD}"/>
              </a:ext>
            </a:extLst>
          </p:cNvPr>
          <p:cNvSpPr/>
          <p:nvPr/>
        </p:nvSpPr>
        <p:spPr>
          <a:xfrm>
            <a:off x="8432654" y="2124480"/>
            <a:ext cx="3072216" cy="1112888"/>
          </a:xfrm>
          <a:prstGeom prst="rect">
            <a:avLst/>
          </a:prstGeom>
          <a:noFill/>
          <a:ln w="190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4320" tIns="70689" rIns="87834" bIns="70689" numCol="1" spcCol="1270" anchor="ctr" anchorCtr="0">
            <a:noAutofit/>
          </a:bodyPr>
          <a:lstStyle/>
          <a:p>
            <a:pPr marL="0" lvl="0" indent="0" algn="ctr" defTabSz="400050">
              <a:spcBef>
                <a:spcPct val="0"/>
              </a:spcBef>
              <a:buNone/>
            </a:pPr>
            <a:r>
              <a:rPr lang="en-US" sz="1400" b="0" kern="1200" noProof="0" dirty="0">
                <a:solidFill>
                  <a:schemeClr val="tx1"/>
                </a:solidFill>
                <a:latin typeface="Arial" panose="020B0604020202020204" pitchFamily="34" charset="0"/>
                <a:cs typeface="Arial" panose="020B0604020202020204" pitchFamily="34" charset="0"/>
              </a:rPr>
              <a:t>Risk of HF increases by </a:t>
            </a:r>
            <a:r>
              <a:rPr lang="en-US" sz="1600" b="1" kern="1200" noProof="0" dirty="0">
                <a:solidFill>
                  <a:schemeClr val="tx1"/>
                </a:solidFill>
                <a:latin typeface="Arial" panose="020B0604020202020204" pitchFamily="34" charset="0"/>
                <a:cs typeface="Arial" panose="020B0604020202020204" pitchFamily="34" charset="0"/>
              </a:rPr>
              <a:t>41%</a:t>
            </a:r>
            <a:r>
              <a:rPr lang="en-US" sz="1400" b="1" kern="1200" noProof="0" dirty="0">
                <a:solidFill>
                  <a:schemeClr val="tx1"/>
                </a:solidFill>
                <a:latin typeface="Arial" panose="020B0604020202020204" pitchFamily="34" charset="0"/>
                <a:cs typeface="Arial" panose="020B0604020202020204" pitchFamily="34" charset="0"/>
              </a:rPr>
              <a:t> </a:t>
            </a:r>
            <a:br>
              <a:rPr lang="en-US" sz="1400" b="1" kern="1200" noProof="0" dirty="0">
                <a:solidFill>
                  <a:schemeClr val="tx1"/>
                </a:solidFill>
                <a:latin typeface="Arial" panose="020B0604020202020204" pitchFamily="34" charset="0"/>
                <a:cs typeface="Arial" panose="020B0604020202020204" pitchFamily="34" charset="0"/>
              </a:rPr>
            </a:br>
            <a:r>
              <a:rPr lang="en-US" sz="1400" b="0" kern="1200" noProof="0" dirty="0">
                <a:solidFill>
                  <a:schemeClr val="tx1"/>
                </a:solidFill>
                <a:latin typeface="Arial" panose="020B0604020202020204" pitchFamily="34" charset="0"/>
                <a:cs typeface="Arial" panose="020B0604020202020204" pitchFamily="34" charset="0"/>
              </a:rPr>
              <a:t>for every 5 kg/m</a:t>
            </a:r>
            <a:r>
              <a:rPr lang="en-US" sz="1400" b="0" kern="1200" baseline="30000" noProof="0" dirty="0">
                <a:solidFill>
                  <a:schemeClr val="tx1"/>
                </a:solidFill>
                <a:latin typeface="Arial" panose="020B0604020202020204" pitchFamily="34" charset="0"/>
                <a:cs typeface="Arial" panose="020B0604020202020204" pitchFamily="34" charset="0"/>
              </a:rPr>
              <a:t>2 </a:t>
            </a:r>
            <a:r>
              <a:rPr lang="en-US" sz="1400" b="0" kern="1200" noProof="0" dirty="0">
                <a:solidFill>
                  <a:schemeClr val="tx1"/>
                </a:solidFill>
                <a:latin typeface="Arial" panose="020B0604020202020204" pitchFamily="34" charset="0"/>
                <a:cs typeface="Arial" panose="020B0604020202020204" pitchFamily="34" charset="0"/>
              </a:rPr>
              <a:t>higher BMI</a:t>
            </a:r>
            <a:r>
              <a:rPr lang="en-US" sz="1400" b="0" kern="1200" baseline="30000" noProof="0" dirty="0">
                <a:solidFill>
                  <a:schemeClr val="tx1"/>
                </a:solidFill>
                <a:latin typeface="Arial" panose="020B0604020202020204" pitchFamily="34" charset="0"/>
                <a:cs typeface="Arial" panose="020B0604020202020204" pitchFamily="34" charset="0"/>
              </a:rPr>
              <a:t>1</a:t>
            </a:r>
            <a:endParaRPr lang="en-US" sz="1400" b="0" kern="1200" noProof="0" dirty="0">
              <a:solidFill>
                <a:schemeClr val="tx1"/>
              </a:solidFill>
              <a:latin typeface="Arial" panose="020B0604020202020204" pitchFamily="34" charset="0"/>
              <a:cs typeface="Arial" panose="020B0604020202020204" pitchFamily="34" charset="0"/>
            </a:endParaRPr>
          </a:p>
        </p:txBody>
      </p:sp>
      <p:sp>
        <p:nvSpPr>
          <p:cNvPr id="224" name="Freeform: Shape 139">
            <a:extLst>
              <a:ext uri="{FF2B5EF4-FFF2-40B4-BE49-F238E27FC236}">
                <a16:creationId xmlns:a16="http://schemas.microsoft.com/office/drawing/2014/main" id="{98099D45-BE24-9DA9-282C-9FEAFF8E0E9D}"/>
              </a:ext>
            </a:extLst>
          </p:cNvPr>
          <p:cNvSpPr/>
          <p:nvPr/>
        </p:nvSpPr>
        <p:spPr>
          <a:xfrm>
            <a:off x="8432654" y="4211476"/>
            <a:ext cx="3072216" cy="1112888"/>
          </a:xfrm>
          <a:prstGeom prst="rect">
            <a:avLst/>
          </a:prstGeom>
          <a:noFill/>
          <a:ln w="19050">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7834" tIns="70689" rIns="274320" bIns="70689" numCol="1" spcCol="1270" anchor="ctr" anchorCtr="0">
            <a:noAutofit/>
          </a:bodyPr>
          <a:lstStyle/>
          <a:p>
            <a:pPr marL="0" lvl="0" indent="0" algn="ctr" defTabSz="400050">
              <a:spcBef>
                <a:spcPct val="0"/>
              </a:spcBef>
              <a:buNone/>
            </a:pPr>
            <a:r>
              <a:rPr lang="en-US" sz="1400" b="0" kern="1200" noProof="0" dirty="0">
                <a:solidFill>
                  <a:schemeClr val="tx1"/>
                </a:solidFill>
                <a:latin typeface="Arial" panose="020B0604020202020204" pitchFamily="34" charset="0"/>
                <a:cs typeface="Arial" panose="020B0604020202020204" pitchFamily="34" charset="0"/>
              </a:rPr>
              <a:t>Higher BMI is more strongly </a:t>
            </a:r>
          </a:p>
          <a:p>
            <a:pPr marL="0" lvl="0" indent="0" algn="ctr" defTabSz="400050">
              <a:spcBef>
                <a:spcPct val="0"/>
              </a:spcBef>
              <a:buNone/>
            </a:pPr>
            <a:r>
              <a:rPr lang="en-US" sz="1400" b="0" kern="1200" noProof="0" dirty="0">
                <a:solidFill>
                  <a:schemeClr val="tx1"/>
                </a:solidFill>
                <a:latin typeface="Arial" panose="020B0604020202020204" pitchFamily="34" charset="0"/>
                <a:cs typeface="Arial" panose="020B0604020202020204" pitchFamily="34" charset="0"/>
              </a:rPr>
              <a:t>associated with risk </a:t>
            </a:r>
          </a:p>
          <a:p>
            <a:pPr marL="0" lvl="0" indent="0" algn="ctr" defTabSz="400050">
              <a:spcBef>
                <a:spcPct val="0"/>
              </a:spcBef>
              <a:buNone/>
            </a:pPr>
            <a:r>
              <a:rPr lang="en-US" sz="1400" b="0" kern="1200" noProof="0" dirty="0">
                <a:solidFill>
                  <a:schemeClr val="tx1"/>
                </a:solidFill>
                <a:latin typeface="Arial" panose="020B0604020202020204" pitchFamily="34" charset="0"/>
                <a:cs typeface="Arial" panose="020B0604020202020204" pitchFamily="34" charset="0"/>
              </a:rPr>
              <a:t>of </a:t>
            </a:r>
            <a:r>
              <a:rPr lang="en-US" sz="1400" b="1" kern="1200" noProof="0" dirty="0">
                <a:solidFill>
                  <a:schemeClr val="tx1"/>
                </a:solidFill>
                <a:latin typeface="Arial" panose="020B0604020202020204" pitchFamily="34" charset="0"/>
                <a:cs typeface="Arial" panose="020B0604020202020204" pitchFamily="34" charset="0"/>
              </a:rPr>
              <a:t>HFpEF</a:t>
            </a:r>
            <a:r>
              <a:rPr lang="en-US" sz="1400" kern="1200" noProof="0" dirty="0">
                <a:solidFill>
                  <a:schemeClr val="tx1"/>
                </a:solidFill>
                <a:latin typeface="Arial" panose="020B0604020202020204" pitchFamily="34" charset="0"/>
                <a:cs typeface="Arial" panose="020B0604020202020204" pitchFamily="34" charset="0"/>
              </a:rPr>
              <a:t> </a:t>
            </a:r>
            <a:r>
              <a:rPr lang="en-US" sz="1400" b="0" kern="1200" noProof="0" dirty="0">
                <a:solidFill>
                  <a:schemeClr val="tx1"/>
                </a:solidFill>
                <a:latin typeface="Arial" panose="020B0604020202020204" pitchFamily="34" charset="0"/>
                <a:cs typeface="Arial" panose="020B0604020202020204" pitchFamily="34" charset="0"/>
              </a:rPr>
              <a:t>than</a:t>
            </a:r>
            <a:r>
              <a:rPr lang="en-US" sz="1400" kern="1200" noProof="0" dirty="0">
                <a:solidFill>
                  <a:schemeClr val="tx1"/>
                </a:solidFill>
                <a:latin typeface="Arial" panose="020B0604020202020204" pitchFamily="34" charset="0"/>
                <a:cs typeface="Arial" panose="020B0604020202020204" pitchFamily="34" charset="0"/>
              </a:rPr>
              <a:t> </a:t>
            </a:r>
            <a:r>
              <a:rPr lang="en-US" sz="1400" b="1" kern="1200" noProof="0" dirty="0">
                <a:solidFill>
                  <a:schemeClr val="tx1"/>
                </a:solidFill>
                <a:latin typeface="Arial" panose="020B0604020202020204" pitchFamily="34" charset="0"/>
                <a:cs typeface="Arial" panose="020B0604020202020204" pitchFamily="34" charset="0"/>
              </a:rPr>
              <a:t>HFrEF</a:t>
            </a:r>
            <a:r>
              <a:rPr lang="en-US" sz="1400" kern="1200" baseline="30000" noProof="0" dirty="0">
                <a:solidFill>
                  <a:schemeClr val="tx1"/>
                </a:solidFill>
                <a:latin typeface="Arial" panose="020B0604020202020204" pitchFamily="34" charset="0"/>
                <a:cs typeface="Arial" panose="020B0604020202020204" pitchFamily="34" charset="0"/>
              </a:rPr>
              <a:t>2</a:t>
            </a:r>
          </a:p>
        </p:txBody>
      </p:sp>
      <p:grpSp>
        <p:nvGrpSpPr>
          <p:cNvPr id="27" name="Group 26">
            <a:extLst>
              <a:ext uri="{FF2B5EF4-FFF2-40B4-BE49-F238E27FC236}">
                <a16:creationId xmlns:a16="http://schemas.microsoft.com/office/drawing/2014/main" id="{FD89C606-4093-E03A-2527-1B0F8DE960BB}"/>
              </a:ext>
            </a:extLst>
          </p:cNvPr>
          <p:cNvGrpSpPr/>
          <p:nvPr/>
        </p:nvGrpSpPr>
        <p:grpSpPr>
          <a:xfrm>
            <a:off x="9355769" y="3053596"/>
            <a:ext cx="1225986" cy="1225986"/>
            <a:chOff x="9434968" y="2798522"/>
            <a:chExt cx="935278" cy="935278"/>
          </a:xfrm>
        </p:grpSpPr>
        <p:sp>
          <p:nvSpPr>
            <p:cNvPr id="226" name="Oval 225">
              <a:extLst>
                <a:ext uri="{FF2B5EF4-FFF2-40B4-BE49-F238E27FC236}">
                  <a16:creationId xmlns:a16="http://schemas.microsoft.com/office/drawing/2014/main" id="{F6A584AD-B5BF-000C-DDDB-1C491F5D7AB9}"/>
                </a:ext>
              </a:extLst>
            </p:cNvPr>
            <p:cNvSpPr/>
            <p:nvPr/>
          </p:nvSpPr>
          <p:spPr>
            <a:xfrm>
              <a:off x="9434968" y="2798522"/>
              <a:ext cx="935278" cy="935278"/>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latin typeface="Arial" panose="020B0604020202020204" pitchFamily="34" charset="0"/>
              </a:endParaRPr>
            </a:p>
          </p:txBody>
        </p:sp>
        <p:sp>
          <p:nvSpPr>
            <p:cNvPr id="23" name="Freeform: Shape 22">
              <a:extLst>
                <a:ext uri="{FF2B5EF4-FFF2-40B4-BE49-F238E27FC236}">
                  <a16:creationId xmlns:a16="http://schemas.microsoft.com/office/drawing/2014/main" id="{6360EAD2-CA86-6FE0-0B19-97854CC1F981}"/>
                </a:ext>
              </a:extLst>
            </p:cNvPr>
            <p:cNvSpPr/>
            <p:nvPr/>
          </p:nvSpPr>
          <p:spPr>
            <a:xfrm>
              <a:off x="9686478" y="3077521"/>
              <a:ext cx="115557" cy="147061"/>
            </a:xfrm>
            <a:custGeom>
              <a:avLst/>
              <a:gdLst>
                <a:gd name="connsiteX0" fmla="*/ 33215 w 115557"/>
                <a:gd name="connsiteY0" fmla="*/ 119762 h 147061"/>
                <a:gd name="connsiteX1" fmla="*/ 41650 w 115557"/>
                <a:gd name="connsiteY1" fmla="*/ 147061 h 147061"/>
                <a:gd name="connsiteX2" fmla="*/ 51864 w 115557"/>
                <a:gd name="connsiteY2" fmla="*/ 136900 h 147061"/>
                <a:gd name="connsiteX3" fmla="*/ 46225 w 115557"/>
                <a:gd name="connsiteY3" fmla="*/ 117842 h 147061"/>
                <a:gd name="connsiteX4" fmla="*/ 45252 w 115557"/>
                <a:gd name="connsiteY4" fmla="*/ 114870 h 147061"/>
                <a:gd name="connsiteX5" fmla="*/ 27946 w 115557"/>
                <a:gd name="connsiteY5" fmla="*/ 79472 h 147061"/>
                <a:gd name="connsiteX6" fmla="*/ 17609 w 115557"/>
                <a:gd name="connsiteY6" fmla="*/ 63438 h 147061"/>
                <a:gd name="connsiteX7" fmla="*/ 17168 w 115557"/>
                <a:gd name="connsiteY7" fmla="*/ 62906 h 147061"/>
                <a:gd name="connsiteX8" fmla="*/ 18204 w 115557"/>
                <a:gd name="connsiteY8" fmla="*/ 39988 h 147061"/>
                <a:gd name="connsiteX9" fmla="*/ 25850 w 115557"/>
                <a:gd name="connsiteY9" fmla="*/ 36081 h 147061"/>
                <a:gd name="connsiteX10" fmla="*/ 29192 w 115557"/>
                <a:gd name="connsiteY10" fmla="*/ 35737 h 147061"/>
                <a:gd name="connsiteX11" fmla="*/ 38042 w 115557"/>
                <a:gd name="connsiteY11" fmla="*/ 38398 h 147061"/>
                <a:gd name="connsiteX12" fmla="*/ 53558 w 115557"/>
                <a:gd name="connsiteY12" fmla="*/ 59162 h 147061"/>
                <a:gd name="connsiteX13" fmla="*/ 62494 w 115557"/>
                <a:gd name="connsiteY13" fmla="*/ 61248 h 147061"/>
                <a:gd name="connsiteX14" fmla="*/ 65523 w 115557"/>
                <a:gd name="connsiteY14" fmla="*/ 56404 h 147061"/>
                <a:gd name="connsiteX15" fmla="*/ 66334 w 115557"/>
                <a:gd name="connsiteY15" fmla="*/ 49539 h 147061"/>
                <a:gd name="connsiteX16" fmla="*/ 72220 w 115557"/>
                <a:gd name="connsiteY16" fmla="*/ 21280 h 147061"/>
                <a:gd name="connsiteX17" fmla="*/ 94269 w 115557"/>
                <a:gd name="connsiteY17" fmla="*/ 14944 h 147061"/>
                <a:gd name="connsiteX18" fmla="*/ 101712 w 115557"/>
                <a:gd name="connsiteY18" fmla="*/ 34530 h 147061"/>
                <a:gd name="connsiteX19" fmla="*/ 100985 w 115557"/>
                <a:gd name="connsiteY19" fmla="*/ 37878 h 147061"/>
                <a:gd name="connsiteX20" fmla="*/ 98480 w 115557"/>
                <a:gd name="connsiteY20" fmla="*/ 54003 h 147061"/>
                <a:gd name="connsiteX21" fmla="*/ 96806 w 115557"/>
                <a:gd name="connsiteY21" fmla="*/ 93521 h 147061"/>
                <a:gd name="connsiteX22" fmla="*/ 96878 w 115557"/>
                <a:gd name="connsiteY22" fmla="*/ 96454 h 147061"/>
                <a:gd name="connsiteX23" fmla="*/ 97676 w 115557"/>
                <a:gd name="connsiteY23" fmla="*/ 108056 h 147061"/>
                <a:gd name="connsiteX24" fmla="*/ 100038 w 115557"/>
                <a:gd name="connsiteY24" fmla="*/ 117141 h 147061"/>
                <a:gd name="connsiteX25" fmla="*/ 100109 w 115557"/>
                <a:gd name="connsiteY25" fmla="*/ 117141 h 147061"/>
                <a:gd name="connsiteX26" fmla="*/ 113139 w 115557"/>
                <a:gd name="connsiteY26" fmla="*/ 115590 h 147061"/>
                <a:gd name="connsiteX27" fmla="*/ 110375 w 115557"/>
                <a:gd name="connsiteY27" fmla="*/ 105376 h 147061"/>
                <a:gd name="connsiteX28" fmla="*/ 109849 w 115557"/>
                <a:gd name="connsiteY28" fmla="*/ 96292 h 147061"/>
                <a:gd name="connsiteX29" fmla="*/ 109771 w 115557"/>
                <a:gd name="connsiteY29" fmla="*/ 92859 h 147061"/>
                <a:gd name="connsiteX30" fmla="*/ 111328 w 115557"/>
                <a:gd name="connsiteY30" fmla="*/ 55801 h 147061"/>
                <a:gd name="connsiteX31" fmla="*/ 114119 w 115557"/>
                <a:gd name="connsiteY31" fmla="*/ 38359 h 147061"/>
                <a:gd name="connsiteX32" fmla="*/ 95287 w 115557"/>
                <a:gd name="connsiteY32" fmla="*/ 1432 h 147061"/>
                <a:gd name="connsiteX33" fmla="*/ 92705 w 115557"/>
                <a:gd name="connsiteY33" fmla="*/ 723 h 147061"/>
                <a:gd name="connsiteX34" fmla="*/ 61773 w 115557"/>
                <a:gd name="connsiteY34" fmla="*/ 13577 h 147061"/>
                <a:gd name="connsiteX35" fmla="*/ 55024 w 115557"/>
                <a:gd name="connsiteY35" fmla="*/ 37418 h 147061"/>
                <a:gd name="connsiteX36" fmla="*/ 54907 w 115557"/>
                <a:gd name="connsiteY36" fmla="*/ 37418 h 147061"/>
                <a:gd name="connsiteX37" fmla="*/ 46270 w 115557"/>
                <a:gd name="connsiteY37" fmla="*/ 28236 h 147061"/>
                <a:gd name="connsiteX38" fmla="*/ 31631 w 115557"/>
                <a:gd name="connsiteY38" fmla="*/ 22772 h 147061"/>
                <a:gd name="connsiteX39" fmla="*/ 97 w 115557"/>
                <a:gd name="connsiteY39" fmla="*/ 49561 h 147061"/>
                <a:gd name="connsiteX40" fmla="*/ 7363 w 115557"/>
                <a:gd name="connsiteY40" fmla="*/ 71342 h 147061"/>
                <a:gd name="connsiteX41" fmla="*/ 16915 w 115557"/>
                <a:gd name="connsiteY41" fmla="*/ 86227 h 147061"/>
                <a:gd name="connsiteX42" fmla="*/ 32754 w 115557"/>
                <a:gd name="connsiteY42" fmla="*/ 118400 h 147061"/>
                <a:gd name="connsiteX43" fmla="*/ 33215 w 115557"/>
                <a:gd name="connsiteY43" fmla="*/ 119762 h 14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557" h="147061">
                  <a:moveTo>
                    <a:pt x="33215" y="119762"/>
                  </a:moveTo>
                  <a:cubicBezTo>
                    <a:pt x="34149" y="123422"/>
                    <a:pt x="36933" y="133850"/>
                    <a:pt x="41650" y="147061"/>
                  </a:cubicBezTo>
                  <a:cubicBezTo>
                    <a:pt x="44814" y="143440"/>
                    <a:pt x="48227" y="140045"/>
                    <a:pt x="51864" y="136900"/>
                  </a:cubicBezTo>
                  <a:cubicBezTo>
                    <a:pt x="48321" y="126316"/>
                    <a:pt x="46803" y="120242"/>
                    <a:pt x="46225" y="117842"/>
                  </a:cubicBezTo>
                  <a:cubicBezTo>
                    <a:pt x="45984" y="116825"/>
                    <a:pt x="45659" y="115831"/>
                    <a:pt x="45252" y="114870"/>
                  </a:cubicBezTo>
                  <a:cubicBezTo>
                    <a:pt x="40446" y="102624"/>
                    <a:pt x="34659" y="90786"/>
                    <a:pt x="27946" y="79472"/>
                  </a:cubicBezTo>
                  <a:cubicBezTo>
                    <a:pt x="21379" y="68759"/>
                    <a:pt x="18524" y="64691"/>
                    <a:pt x="17609" y="63438"/>
                  </a:cubicBezTo>
                  <a:cubicBezTo>
                    <a:pt x="17466" y="63257"/>
                    <a:pt x="17323" y="63075"/>
                    <a:pt x="17168" y="62906"/>
                  </a:cubicBezTo>
                  <a:cubicBezTo>
                    <a:pt x="11125" y="56291"/>
                    <a:pt x="11589" y="46031"/>
                    <a:pt x="18204" y="39988"/>
                  </a:cubicBezTo>
                  <a:cubicBezTo>
                    <a:pt x="20356" y="38023"/>
                    <a:pt x="22997" y="36673"/>
                    <a:pt x="25850" y="36081"/>
                  </a:cubicBezTo>
                  <a:cubicBezTo>
                    <a:pt x="26950" y="35855"/>
                    <a:pt x="28069" y="35740"/>
                    <a:pt x="29192" y="35737"/>
                  </a:cubicBezTo>
                  <a:cubicBezTo>
                    <a:pt x="32339" y="35740"/>
                    <a:pt x="35416" y="36665"/>
                    <a:pt x="38042" y="38398"/>
                  </a:cubicBezTo>
                  <a:cubicBezTo>
                    <a:pt x="40638" y="40072"/>
                    <a:pt x="42461" y="41285"/>
                    <a:pt x="53558" y="59162"/>
                  </a:cubicBezTo>
                  <a:cubicBezTo>
                    <a:pt x="55449" y="62206"/>
                    <a:pt x="59450" y="63140"/>
                    <a:pt x="62494" y="61248"/>
                  </a:cubicBezTo>
                  <a:cubicBezTo>
                    <a:pt x="64198" y="60189"/>
                    <a:pt x="65317" y="58400"/>
                    <a:pt x="65523" y="56404"/>
                  </a:cubicBezTo>
                  <a:cubicBezTo>
                    <a:pt x="65757" y="54127"/>
                    <a:pt x="66023" y="51862"/>
                    <a:pt x="66334" y="49539"/>
                  </a:cubicBezTo>
                  <a:cubicBezTo>
                    <a:pt x="69365" y="27743"/>
                    <a:pt x="70714" y="23778"/>
                    <a:pt x="72220" y="21280"/>
                  </a:cubicBezTo>
                  <a:cubicBezTo>
                    <a:pt x="76559" y="13441"/>
                    <a:pt x="86431" y="10605"/>
                    <a:pt x="94269" y="14944"/>
                  </a:cubicBezTo>
                  <a:cubicBezTo>
                    <a:pt x="101199" y="18780"/>
                    <a:pt x="104345" y="27060"/>
                    <a:pt x="101712" y="34530"/>
                  </a:cubicBezTo>
                  <a:cubicBezTo>
                    <a:pt x="101634" y="34757"/>
                    <a:pt x="101225" y="36561"/>
                    <a:pt x="100985" y="37878"/>
                  </a:cubicBezTo>
                  <a:cubicBezTo>
                    <a:pt x="100466" y="40682"/>
                    <a:pt x="99642" y="45665"/>
                    <a:pt x="98480" y="54003"/>
                  </a:cubicBezTo>
                  <a:cubicBezTo>
                    <a:pt x="96853" y="67109"/>
                    <a:pt x="96293" y="80325"/>
                    <a:pt x="96806" y="93521"/>
                  </a:cubicBezTo>
                  <a:cubicBezTo>
                    <a:pt x="96845" y="94248"/>
                    <a:pt x="96858" y="95273"/>
                    <a:pt x="96878" y="96454"/>
                  </a:cubicBezTo>
                  <a:cubicBezTo>
                    <a:pt x="96805" y="100337"/>
                    <a:pt x="97072" y="104219"/>
                    <a:pt x="97676" y="108056"/>
                  </a:cubicBezTo>
                  <a:cubicBezTo>
                    <a:pt x="98072" y="109919"/>
                    <a:pt x="98805" y="113001"/>
                    <a:pt x="100038" y="117141"/>
                  </a:cubicBezTo>
                  <a:lnTo>
                    <a:pt x="100109" y="117141"/>
                  </a:lnTo>
                  <a:cubicBezTo>
                    <a:pt x="105067" y="116440"/>
                    <a:pt x="109375" y="115947"/>
                    <a:pt x="113139" y="115590"/>
                  </a:cubicBezTo>
                  <a:cubicBezTo>
                    <a:pt x="111653" y="110853"/>
                    <a:pt x="110790" y="107329"/>
                    <a:pt x="110375" y="105376"/>
                  </a:cubicBezTo>
                  <a:cubicBezTo>
                    <a:pt x="109975" y="102365"/>
                    <a:pt x="109800" y="99329"/>
                    <a:pt x="109849" y="96292"/>
                  </a:cubicBezTo>
                  <a:cubicBezTo>
                    <a:pt x="109849" y="94916"/>
                    <a:pt x="109849" y="93696"/>
                    <a:pt x="109771" y="92859"/>
                  </a:cubicBezTo>
                  <a:cubicBezTo>
                    <a:pt x="109286" y="80485"/>
                    <a:pt x="109807" y="68091"/>
                    <a:pt x="111328" y="55801"/>
                  </a:cubicBezTo>
                  <a:cubicBezTo>
                    <a:pt x="112892" y="44569"/>
                    <a:pt x="113794" y="39871"/>
                    <a:pt x="114119" y="38359"/>
                  </a:cubicBezTo>
                  <a:cubicBezTo>
                    <a:pt x="119115" y="22961"/>
                    <a:pt x="110684" y="6429"/>
                    <a:pt x="95287" y="1432"/>
                  </a:cubicBezTo>
                  <a:cubicBezTo>
                    <a:pt x="94438" y="1156"/>
                    <a:pt x="93576" y="920"/>
                    <a:pt x="92705" y="723"/>
                  </a:cubicBezTo>
                  <a:cubicBezTo>
                    <a:pt x="80710" y="-2007"/>
                    <a:pt x="68300" y="3150"/>
                    <a:pt x="61773" y="13577"/>
                  </a:cubicBezTo>
                  <a:cubicBezTo>
                    <a:pt x="58995" y="17873"/>
                    <a:pt x="57470" y="21689"/>
                    <a:pt x="55024" y="37418"/>
                  </a:cubicBezTo>
                  <a:cubicBezTo>
                    <a:pt x="55024" y="37502"/>
                    <a:pt x="54953" y="37515"/>
                    <a:pt x="54907" y="37418"/>
                  </a:cubicBezTo>
                  <a:cubicBezTo>
                    <a:pt x="52619" y="33850"/>
                    <a:pt x="49691" y="30737"/>
                    <a:pt x="46270" y="28236"/>
                  </a:cubicBezTo>
                  <a:cubicBezTo>
                    <a:pt x="41981" y="25112"/>
                    <a:pt x="36919" y="23223"/>
                    <a:pt x="31631" y="22772"/>
                  </a:cubicBezTo>
                  <a:cubicBezTo>
                    <a:pt x="15526" y="21461"/>
                    <a:pt x="1407" y="33456"/>
                    <a:pt x="97" y="49561"/>
                  </a:cubicBezTo>
                  <a:cubicBezTo>
                    <a:pt x="-550" y="57508"/>
                    <a:pt x="2074" y="65375"/>
                    <a:pt x="7363" y="71342"/>
                  </a:cubicBezTo>
                  <a:cubicBezTo>
                    <a:pt x="8239" y="72562"/>
                    <a:pt x="10919" y="76436"/>
                    <a:pt x="16915" y="86227"/>
                  </a:cubicBezTo>
                  <a:cubicBezTo>
                    <a:pt x="23011" y="96530"/>
                    <a:pt x="28307" y="107285"/>
                    <a:pt x="32754" y="118400"/>
                  </a:cubicBezTo>
                  <a:cubicBezTo>
                    <a:pt x="32884" y="118893"/>
                    <a:pt x="33176" y="119665"/>
                    <a:pt x="33215" y="119762"/>
                  </a:cubicBezTo>
                  <a:close/>
                </a:path>
              </a:pathLst>
            </a:custGeom>
            <a:solidFill>
              <a:schemeClr val="bg1"/>
            </a:solidFill>
            <a:ln w="12898" cap="flat">
              <a:solidFill>
                <a:schemeClr val="bg1"/>
              </a:solid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1DE27578-52E4-D6BA-5A02-3DFCF952E7A4}"/>
                </a:ext>
              </a:extLst>
            </p:cNvPr>
            <p:cNvSpPr/>
            <p:nvPr/>
          </p:nvSpPr>
          <p:spPr>
            <a:xfrm>
              <a:off x="9703485" y="3009475"/>
              <a:ext cx="390128" cy="532621"/>
            </a:xfrm>
            <a:custGeom>
              <a:avLst/>
              <a:gdLst>
                <a:gd name="connsiteX0" fmla="*/ 376188 w 390128"/>
                <a:gd name="connsiteY0" fmla="*/ 289613 h 532621"/>
                <a:gd name="connsiteX1" fmla="*/ 319416 w 390128"/>
                <a:gd name="connsiteY1" fmla="*/ 184765 h 532621"/>
                <a:gd name="connsiteX2" fmla="*/ 305309 w 390128"/>
                <a:gd name="connsiteY2" fmla="*/ 173734 h 532621"/>
                <a:gd name="connsiteX3" fmla="*/ 294505 w 390128"/>
                <a:gd name="connsiteY3" fmla="*/ 182169 h 532621"/>
                <a:gd name="connsiteX4" fmla="*/ 310241 w 390128"/>
                <a:gd name="connsiteY4" fmla="*/ 193908 h 532621"/>
                <a:gd name="connsiteX5" fmla="*/ 363787 w 390128"/>
                <a:gd name="connsiteY5" fmla="*/ 293442 h 532621"/>
                <a:gd name="connsiteX6" fmla="*/ 374358 w 390128"/>
                <a:gd name="connsiteY6" fmla="*/ 424252 h 532621"/>
                <a:gd name="connsiteX7" fmla="*/ 334957 w 390128"/>
                <a:gd name="connsiteY7" fmla="*/ 505169 h 532621"/>
                <a:gd name="connsiteX8" fmla="*/ 218040 w 390128"/>
                <a:gd name="connsiteY8" fmla="*/ 515986 h 532621"/>
                <a:gd name="connsiteX9" fmla="*/ 101330 w 390128"/>
                <a:gd name="connsiteY9" fmla="*/ 463166 h 532621"/>
                <a:gd name="connsiteX10" fmla="*/ 73142 w 390128"/>
                <a:gd name="connsiteY10" fmla="*/ 439988 h 532621"/>
                <a:gd name="connsiteX11" fmla="*/ 36155 w 390128"/>
                <a:gd name="connsiteY11" fmla="*/ 394494 h 532621"/>
                <a:gd name="connsiteX12" fmla="*/ 13048 w 390128"/>
                <a:gd name="connsiteY12" fmla="*/ 315043 h 532621"/>
                <a:gd name="connsiteX13" fmla="*/ 42858 w 390128"/>
                <a:gd name="connsiteY13" fmla="*/ 233562 h 532621"/>
                <a:gd name="connsiteX14" fmla="*/ 86704 w 390128"/>
                <a:gd name="connsiteY14" fmla="*/ 210883 h 532621"/>
                <a:gd name="connsiteX15" fmla="*/ 111193 w 390128"/>
                <a:gd name="connsiteY15" fmla="*/ 208696 h 532621"/>
                <a:gd name="connsiteX16" fmla="*/ 117578 w 390128"/>
                <a:gd name="connsiteY16" fmla="*/ 207463 h 532621"/>
                <a:gd name="connsiteX17" fmla="*/ 120485 w 390128"/>
                <a:gd name="connsiteY17" fmla="*/ 204985 h 532621"/>
                <a:gd name="connsiteX18" fmla="*/ 120544 w 390128"/>
                <a:gd name="connsiteY18" fmla="*/ 201740 h 532621"/>
                <a:gd name="connsiteX19" fmla="*/ 120660 w 390128"/>
                <a:gd name="connsiteY19" fmla="*/ 189950 h 532621"/>
                <a:gd name="connsiteX20" fmla="*/ 126500 w 390128"/>
                <a:gd name="connsiteY20" fmla="*/ 131978 h 532621"/>
                <a:gd name="connsiteX21" fmla="*/ 155272 w 390128"/>
                <a:gd name="connsiteY21" fmla="*/ 80164 h 532621"/>
                <a:gd name="connsiteX22" fmla="*/ 157868 w 390128"/>
                <a:gd name="connsiteY22" fmla="*/ 77477 h 532621"/>
                <a:gd name="connsiteX23" fmla="*/ 156856 w 390128"/>
                <a:gd name="connsiteY23" fmla="*/ 73902 h 532621"/>
                <a:gd name="connsiteX24" fmla="*/ 153650 w 390128"/>
                <a:gd name="connsiteY24" fmla="*/ 61073 h 532621"/>
                <a:gd name="connsiteX25" fmla="*/ 149757 w 390128"/>
                <a:gd name="connsiteY25" fmla="*/ 34313 h 532621"/>
                <a:gd name="connsiteX26" fmla="*/ 161442 w 390128"/>
                <a:gd name="connsiteY26" fmla="*/ 27037 h 532621"/>
                <a:gd name="connsiteX27" fmla="*/ 168970 w 390128"/>
                <a:gd name="connsiteY27" fmla="*/ 36532 h 532621"/>
                <a:gd name="connsiteX28" fmla="*/ 169016 w 390128"/>
                <a:gd name="connsiteY28" fmla="*/ 37265 h 532621"/>
                <a:gd name="connsiteX29" fmla="*/ 172578 w 390128"/>
                <a:gd name="connsiteY29" fmla="*/ 56330 h 532621"/>
                <a:gd name="connsiteX30" fmla="*/ 174272 w 390128"/>
                <a:gd name="connsiteY30" fmla="*/ 64331 h 532621"/>
                <a:gd name="connsiteX31" fmla="*/ 181676 w 390128"/>
                <a:gd name="connsiteY31" fmla="*/ 60859 h 532621"/>
                <a:gd name="connsiteX32" fmla="*/ 183142 w 390128"/>
                <a:gd name="connsiteY32" fmla="*/ 60243 h 532621"/>
                <a:gd name="connsiteX33" fmla="*/ 188333 w 390128"/>
                <a:gd name="connsiteY33" fmla="*/ 58049 h 532621"/>
                <a:gd name="connsiteX34" fmla="*/ 188165 w 390128"/>
                <a:gd name="connsiteY34" fmla="*/ 53578 h 532621"/>
                <a:gd name="connsiteX35" fmla="*/ 188015 w 390128"/>
                <a:gd name="connsiteY35" fmla="*/ 45240 h 532621"/>
                <a:gd name="connsiteX36" fmla="*/ 189962 w 390128"/>
                <a:gd name="connsiteY36" fmla="*/ 18272 h 532621"/>
                <a:gd name="connsiteX37" fmla="*/ 202950 w 390128"/>
                <a:gd name="connsiteY37" fmla="*/ 13714 h 532621"/>
                <a:gd name="connsiteX38" fmla="*/ 208241 w 390128"/>
                <a:gd name="connsiteY38" fmla="*/ 24579 h 532621"/>
                <a:gd name="connsiteX39" fmla="*/ 208125 w 390128"/>
                <a:gd name="connsiteY39" fmla="*/ 25267 h 532621"/>
                <a:gd name="connsiteX40" fmla="*/ 207476 w 390128"/>
                <a:gd name="connsiteY40" fmla="*/ 45383 h 532621"/>
                <a:gd name="connsiteX41" fmla="*/ 207508 w 390128"/>
                <a:gd name="connsiteY41" fmla="*/ 47232 h 532621"/>
                <a:gd name="connsiteX42" fmla="*/ 207878 w 390128"/>
                <a:gd name="connsiteY42" fmla="*/ 54169 h 532621"/>
                <a:gd name="connsiteX43" fmla="*/ 220395 w 390128"/>
                <a:gd name="connsiteY43" fmla="*/ 55110 h 532621"/>
                <a:gd name="connsiteX44" fmla="*/ 222251 w 390128"/>
                <a:gd name="connsiteY44" fmla="*/ 47842 h 532621"/>
                <a:gd name="connsiteX45" fmla="*/ 223743 w 390128"/>
                <a:gd name="connsiteY45" fmla="*/ 42249 h 532621"/>
                <a:gd name="connsiteX46" fmla="*/ 233211 w 390128"/>
                <a:gd name="connsiteY46" fmla="*/ 16909 h 532621"/>
                <a:gd name="connsiteX47" fmla="*/ 246959 w 390128"/>
                <a:gd name="connsiteY47" fmla="*/ 16236 h 532621"/>
                <a:gd name="connsiteX48" fmla="*/ 248966 w 390128"/>
                <a:gd name="connsiteY48" fmla="*/ 28109 h 532621"/>
                <a:gd name="connsiteX49" fmla="*/ 248654 w 390128"/>
                <a:gd name="connsiteY49" fmla="*/ 28758 h 532621"/>
                <a:gd name="connsiteX50" fmla="*/ 242386 w 390128"/>
                <a:gd name="connsiteY50" fmla="*/ 47855 h 532621"/>
                <a:gd name="connsiteX51" fmla="*/ 239752 w 390128"/>
                <a:gd name="connsiteY51" fmla="*/ 57673 h 532621"/>
                <a:gd name="connsiteX52" fmla="*/ 238713 w 390128"/>
                <a:gd name="connsiteY52" fmla="*/ 62014 h 532621"/>
                <a:gd name="connsiteX53" fmla="*/ 242393 w 390128"/>
                <a:gd name="connsiteY53" fmla="*/ 64538 h 532621"/>
                <a:gd name="connsiteX54" fmla="*/ 249706 w 390128"/>
                <a:gd name="connsiteY54" fmla="*/ 70521 h 532621"/>
                <a:gd name="connsiteX55" fmla="*/ 261288 w 390128"/>
                <a:gd name="connsiteY55" fmla="*/ 63708 h 532621"/>
                <a:gd name="connsiteX56" fmla="*/ 253424 w 390128"/>
                <a:gd name="connsiteY56" fmla="*/ 56570 h 532621"/>
                <a:gd name="connsiteX57" fmla="*/ 254812 w 390128"/>
                <a:gd name="connsiteY57" fmla="*/ 51619 h 532621"/>
                <a:gd name="connsiteX58" fmla="*/ 260542 w 390128"/>
                <a:gd name="connsiteY58" fmla="*/ 34008 h 532621"/>
                <a:gd name="connsiteX59" fmla="*/ 251005 w 390128"/>
                <a:gd name="connsiteY59" fmla="*/ 3338 h 532621"/>
                <a:gd name="connsiteX60" fmla="*/ 223594 w 390128"/>
                <a:gd name="connsiteY60" fmla="*/ 8208 h 532621"/>
                <a:gd name="connsiteX61" fmla="*/ 219753 w 390128"/>
                <a:gd name="connsiteY61" fmla="*/ 13951 h 532621"/>
                <a:gd name="connsiteX62" fmla="*/ 189808 w 390128"/>
                <a:gd name="connsiteY62" fmla="*/ 1812 h 532621"/>
                <a:gd name="connsiteX63" fmla="*/ 175927 w 390128"/>
                <a:gd name="connsiteY63" fmla="*/ 21160 h 532621"/>
                <a:gd name="connsiteX64" fmla="*/ 143834 w 390128"/>
                <a:gd name="connsiteY64" fmla="*/ 19883 h 532621"/>
                <a:gd name="connsiteX65" fmla="*/ 137136 w 390128"/>
                <a:gd name="connsiteY65" fmla="*/ 31360 h 532621"/>
                <a:gd name="connsiteX66" fmla="*/ 141029 w 390128"/>
                <a:gd name="connsiteY66" fmla="*/ 63805 h 532621"/>
                <a:gd name="connsiteX67" fmla="*/ 143462 w 390128"/>
                <a:gd name="connsiteY67" fmla="*/ 73908 h 532621"/>
                <a:gd name="connsiteX68" fmla="*/ 114061 w 390128"/>
                <a:gd name="connsiteY68" fmla="*/ 128577 h 532621"/>
                <a:gd name="connsiteX69" fmla="*/ 107786 w 390128"/>
                <a:gd name="connsiteY69" fmla="*/ 189885 h 532621"/>
                <a:gd name="connsiteX70" fmla="*/ 107741 w 390128"/>
                <a:gd name="connsiteY70" fmla="*/ 195848 h 532621"/>
                <a:gd name="connsiteX71" fmla="*/ 84984 w 390128"/>
                <a:gd name="connsiteY71" fmla="*/ 198067 h 532621"/>
                <a:gd name="connsiteX72" fmla="*/ 33112 w 390128"/>
                <a:gd name="connsiteY72" fmla="*/ 225146 h 532621"/>
                <a:gd name="connsiteX73" fmla="*/ 187 w 390128"/>
                <a:gd name="connsiteY73" fmla="*/ 314537 h 532621"/>
                <a:gd name="connsiteX74" fmla="*/ 25701 w 390128"/>
                <a:gd name="connsiteY74" fmla="*/ 402144 h 532621"/>
                <a:gd name="connsiteX75" fmla="*/ 53480 w 390128"/>
                <a:gd name="connsiteY75" fmla="*/ 437541 h 532621"/>
                <a:gd name="connsiteX76" fmla="*/ 64148 w 390128"/>
                <a:gd name="connsiteY76" fmla="*/ 449325 h 532621"/>
                <a:gd name="connsiteX77" fmla="*/ 93511 w 390128"/>
                <a:gd name="connsiteY77" fmla="*/ 473522 h 532621"/>
                <a:gd name="connsiteX78" fmla="*/ 215561 w 390128"/>
                <a:gd name="connsiteY78" fmla="*/ 528724 h 532621"/>
                <a:gd name="connsiteX79" fmla="*/ 259530 w 390128"/>
                <a:gd name="connsiteY79" fmla="*/ 532617 h 532621"/>
                <a:gd name="connsiteX80" fmla="*/ 342283 w 390128"/>
                <a:gd name="connsiteY80" fmla="*/ 515869 h 532621"/>
                <a:gd name="connsiteX81" fmla="*/ 387238 w 390128"/>
                <a:gd name="connsiteY81" fmla="*/ 425900 h 532621"/>
                <a:gd name="connsiteX82" fmla="*/ 376188 w 390128"/>
                <a:gd name="connsiteY82" fmla="*/ 289613 h 53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128" h="532621">
                  <a:moveTo>
                    <a:pt x="376188" y="289613"/>
                  </a:moveTo>
                  <a:cubicBezTo>
                    <a:pt x="360498" y="238883"/>
                    <a:pt x="333043" y="198392"/>
                    <a:pt x="319416" y="184765"/>
                  </a:cubicBezTo>
                  <a:cubicBezTo>
                    <a:pt x="315072" y="180651"/>
                    <a:pt x="310349" y="176958"/>
                    <a:pt x="305309" y="173734"/>
                  </a:cubicBezTo>
                  <a:cubicBezTo>
                    <a:pt x="301714" y="176286"/>
                    <a:pt x="298113" y="179098"/>
                    <a:pt x="294505" y="182169"/>
                  </a:cubicBezTo>
                  <a:cubicBezTo>
                    <a:pt x="300142" y="185528"/>
                    <a:pt x="305416" y="189461"/>
                    <a:pt x="310241" y="193908"/>
                  </a:cubicBezTo>
                  <a:cubicBezTo>
                    <a:pt x="320999" y="204667"/>
                    <a:pt x="348233" y="243146"/>
                    <a:pt x="363787" y="293442"/>
                  </a:cubicBezTo>
                  <a:cubicBezTo>
                    <a:pt x="376711" y="335771"/>
                    <a:pt x="380317" y="380396"/>
                    <a:pt x="374358" y="424252"/>
                  </a:cubicBezTo>
                  <a:cubicBezTo>
                    <a:pt x="370763" y="452154"/>
                    <a:pt x="353146" y="492723"/>
                    <a:pt x="334957" y="505169"/>
                  </a:cubicBezTo>
                  <a:cubicBezTo>
                    <a:pt x="315640" y="518380"/>
                    <a:pt x="257739" y="523734"/>
                    <a:pt x="218040" y="515986"/>
                  </a:cubicBezTo>
                  <a:cubicBezTo>
                    <a:pt x="175992" y="506373"/>
                    <a:pt x="136303" y="488411"/>
                    <a:pt x="101330" y="463166"/>
                  </a:cubicBezTo>
                  <a:cubicBezTo>
                    <a:pt x="91517" y="455961"/>
                    <a:pt x="82107" y="448223"/>
                    <a:pt x="73142" y="439988"/>
                  </a:cubicBezTo>
                  <a:cubicBezTo>
                    <a:pt x="59812" y="425665"/>
                    <a:pt x="47455" y="410467"/>
                    <a:pt x="36155" y="394494"/>
                  </a:cubicBezTo>
                  <a:cubicBezTo>
                    <a:pt x="19705" y="371378"/>
                    <a:pt x="11561" y="343376"/>
                    <a:pt x="13048" y="315043"/>
                  </a:cubicBezTo>
                  <a:cubicBezTo>
                    <a:pt x="14891" y="271042"/>
                    <a:pt x="30944" y="247461"/>
                    <a:pt x="42858" y="233562"/>
                  </a:cubicBezTo>
                  <a:cubicBezTo>
                    <a:pt x="55187" y="219208"/>
                    <a:pt x="65407" y="213907"/>
                    <a:pt x="86704" y="210883"/>
                  </a:cubicBezTo>
                  <a:cubicBezTo>
                    <a:pt x="94815" y="209657"/>
                    <a:pt x="102993" y="208927"/>
                    <a:pt x="111193" y="208696"/>
                  </a:cubicBezTo>
                  <a:cubicBezTo>
                    <a:pt x="113401" y="209176"/>
                    <a:pt x="115708" y="208731"/>
                    <a:pt x="117578" y="207463"/>
                  </a:cubicBezTo>
                  <a:lnTo>
                    <a:pt x="120485" y="204985"/>
                  </a:lnTo>
                  <a:lnTo>
                    <a:pt x="120544" y="201740"/>
                  </a:lnTo>
                  <a:cubicBezTo>
                    <a:pt x="120608" y="197736"/>
                    <a:pt x="120634" y="193817"/>
                    <a:pt x="120660" y="189950"/>
                  </a:cubicBezTo>
                  <a:cubicBezTo>
                    <a:pt x="119950" y="170450"/>
                    <a:pt x="121915" y="150944"/>
                    <a:pt x="126500" y="131978"/>
                  </a:cubicBezTo>
                  <a:cubicBezTo>
                    <a:pt x="131622" y="112578"/>
                    <a:pt x="141512" y="94767"/>
                    <a:pt x="155272" y="80164"/>
                  </a:cubicBezTo>
                  <a:lnTo>
                    <a:pt x="157868" y="77477"/>
                  </a:lnTo>
                  <a:lnTo>
                    <a:pt x="156856" y="73902"/>
                  </a:lnTo>
                  <a:cubicBezTo>
                    <a:pt x="155603" y="69476"/>
                    <a:pt x="154526" y="65161"/>
                    <a:pt x="153650" y="61073"/>
                  </a:cubicBezTo>
                  <a:cubicBezTo>
                    <a:pt x="148790" y="38297"/>
                    <a:pt x="149264" y="36272"/>
                    <a:pt x="149757" y="34313"/>
                  </a:cubicBezTo>
                  <a:cubicBezTo>
                    <a:pt x="150975" y="29077"/>
                    <a:pt x="156206" y="25819"/>
                    <a:pt x="161442" y="27037"/>
                  </a:cubicBezTo>
                  <a:cubicBezTo>
                    <a:pt x="165856" y="28064"/>
                    <a:pt x="168977" y="32001"/>
                    <a:pt x="168970" y="36532"/>
                  </a:cubicBezTo>
                  <a:lnTo>
                    <a:pt x="169016" y="37265"/>
                  </a:lnTo>
                  <a:cubicBezTo>
                    <a:pt x="169185" y="38758"/>
                    <a:pt x="169879" y="43585"/>
                    <a:pt x="172578" y="56330"/>
                  </a:cubicBezTo>
                  <a:lnTo>
                    <a:pt x="174272" y="64331"/>
                  </a:lnTo>
                  <a:lnTo>
                    <a:pt x="181676" y="60859"/>
                  </a:lnTo>
                  <a:cubicBezTo>
                    <a:pt x="182156" y="60632"/>
                    <a:pt x="182649" y="60437"/>
                    <a:pt x="183142" y="60243"/>
                  </a:cubicBezTo>
                  <a:lnTo>
                    <a:pt x="188333" y="58049"/>
                  </a:lnTo>
                  <a:lnTo>
                    <a:pt x="188165" y="53578"/>
                  </a:lnTo>
                  <a:cubicBezTo>
                    <a:pt x="188067" y="50827"/>
                    <a:pt x="187996" y="48050"/>
                    <a:pt x="188015" y="45240"/>
                  </a:cubicBezTo>
                  <a:cubicBezTo>
                    <a:pt x="188165" y="21958"/>
                    <a:pt x="189073" y="20089"/>
                    <a:pt x="189962" y="18272"/>
                  </a:cubicBezTo>
                  <a:cubicBezTo>
                    <a:pt x="192290" y="13427"/>
                    <a:pt x="198105" y="11386"/>
                    <a:pt x="202950" y="13714"/>
                  </a:cubicBezTo>
                  <a:cubicBezTo>
                    <a:pt x="207021" y="15669"/>
                    <a:pt x="209212" y="20169"/>
                    <a:pt x="208241" y="24579"/>
                  </a:cubicBezTo>
                  <a:lnTo>
                    <a:pt x="208125" y="25267"/>
                  </a:lnTo>
                  <a:cubicBezTo>
                    <a:pt x="207969" y="26753"/>
                    <a:pt x="207579" y="31691"/>
                    <a:pt x="207476" y="45383"/>
                  </a:cubicBezTo>
                  <a:cubicBezTo>
                    <a:pt x="207476" y="46032"/>
                    <a:pt x="207476" y="46616"/>
                    <a:pt x="207508" y="47232"/>
                  </a:cubicBezTo>
                  <a:lnTo>
                    <a:pt x="207878" y="54169"/>
                  </a:lnTo>
                  <a:lnTo>
                    <a:pt x="220395" y="55110"/>
                  </a:lnTo>
                  <a:lnTo>
                    <a:pt x="222251" y="47842"/>
                  </a:lnTo>
                  <a:cubicBezTo>
                    <a:pt x="222718" y="45980"/>
                    <a:pt x="223192" y="44118"/>
                    <a:pt x="223743" y="42249"/>
                  </a:cubicBezTo>
                  <a:cubicBezTo>
                    <a:pt x="230466" y="19940"/>
                    <a:pt x="231861" y="18395"/>
                    <a:pt x="233211" y="16909"/>
                  </a:cubicBezTo>
                  <a:cubicBezTo>
                    <a:pt x="236821" y="12927"/>
                    <a:pt x="242977" y="12625"/>
                    <a:pt x="246959" y="16236"/>
                  </a:cubicBezTo>
                  <a:cubicBezTo>
                    <a:pt x="250290" y="19256"/>
                    <a:pt x="251119" y="24163"/>
                    <a:pt x="248966" y="28109"/>
                  </a:cubicBezTo>
                  <a:lnTo>
                    <a:pt x="248654" y="28758"/>
                  </a:lnTo>
                  <a:cubicBezTo>
                    <a:pt x="248077" y="30173"/>
                    <a:pt x="246299" y="34858"/>
                    <a:pt x="242386" y="47855"/>
                  </a:cubicBezTo>
                  <a:cubicBezTo>
                    <a:pt x="241406" y="51100"/>
                    <a:pt x="240537" y="54422"/>
                    <a:pt x="239752" y="57673"/>
                  </a:cubicBezTo>
                  <a:lnTo>
                    <a:pt x="238713" y="62014"/>
                  </a:lnTo>
                  <a:lnTo>
                    <a:pt x="242393" y="64538"/>
                  </a:lnTo>
                  <a:cubicBezTo>
                    <a:pt x="244975" y="66349"/>
                    <a:pt x="247420" y="68349"/>
                    <a:pt x="249706" y="70521"/>
                  </a:cubicBezTo>
                  <a:cubicBezTo>
                    <a:pt x="253521" y="68129"/>
                    <a:pt x="257382" y="65857"/>
                    <a:pt x="261288" y="63708"/>
                  </a:cubicBezTo>
                  <a:cubicBezTo>
                    <a:pt x="258830" y="61154"/>
                    <a:pt x="256203" y="58770"/>
                    <a:pt x="253424" y="56570"/>
                  </a:cubicBezTo>
                  <a:cubicBezTo>
                    <a:pt x="253859" y="54915"/>
                    <a:pt x="254319" y="53260"/>
                    <a:pt x="254812" y="51619"/>
                  </a:cubicBezTo>
                  <a:cubicBezTo>
                    <a:pt x="258401" y="39712"/>
                    <a:pt x="260055" y="35241"/>
                    <a:pt x="260542" y="34008"/>
                  </a:cubicBezTo>
                  <a:cubicBezTo>
                    <a:pt x="266378" y="22905"/>
                    <a:pt x="262107" y="9174"/>
                    <a:pt x="251005" y="3338"/>
                  </a:cubicBezTo>
                  <a:cubicBezTo>
                    <a:pt x="241827" y="-1485"/>
                    <a:pt x="230548" y="518"/>
                    <a:pt x="223594" y="8208"/>
                  </a:cubicBezTo>
                  <a:cubicBezTo>
                    <a:pt x="222003" y="9895"/>
                    <a:pt x="220705" y="11836"/>
                    <a:pt x="219753" y="13951"/>
                  </a:cubicBezTo>
                  <a:cubicBezTo>
                    <a:pt x="214836" y="2330"/>
                    <a:pt x="201429" y="-3105"/>
                    <a:pt x="189808" y="1812"/>
                  </a:cubicBezTo>
                  <a:cubicBezTo>
                    <a:pt x="181920" y="5149"/>
                    <a:pt x="176561" y="12618"/>
                    <a:pt x="175927" y="21160"/>
                  </a:cubicBezTo>
                  <a:cubicBezTo>
                    <a:pt x="167417" y="11945"/>
                    <a:pt x="153048" y="11374"/>
                    <a:pt x="143834" y="19883"/>
                  </a:cubicBezTo>
                  <a:cubicBezTo>
                    <a:pt x="140507" y="22956"/>
                    <a:pt x="138174" y="26952"/>
                    <a:pt x="137136" y="31360"/>
                  </a:cubicBezTo>
                  <a:cubicBezTo>
                    <a:pt x="136046" y="35974"/>
                    <a:pt x="135754" y="39277"/>
                    <a:pt x="141029" y="63805"/>
                  </a:cubicBezTo>
                  <a:cubicBezTo>
                    <a:pt x="141723" y="67049"/>
                    <a:pt x="142541" y="70456"/>
                    <a:pt x="143462" y="73908"/>
                  </a:cubicBezTo>
                  <a:cubicBezTo>
                    <a:pt x="129524" y="89582"/>
                    <a:pt x="119453" y="108307"/>
                    <a:pt x="114061" y="128577"/>
                  </a:cubicBezTo>
                  <a:cubicBezTo>
                    <a:pt x="109154" y="148626"/>
                    <a:pt x="107041" y="169257"/>
                    <a:pt x="107786" y="189885"/>
                  </a:cubicBezTo>
                  <a:cubicBezTo>
                    <a:pt x="107786" y="191857"/>
                    <a:pt x="107771" y="193845"/>
                    <a:pt x="107741" y="195848"/>
                  </a:cubicBezTo>
                  <a:cubicBezTo>
                    <a:pt x="103283" y="196036"/>
                    <a:pt x="95529" y="196568"/>
                    <a:pt x="84984" y="198067"/>
                  </a:cubicBezTo>
                  <a:cubicBezTo>
                    <a:pt x="60586" y="201532"/>
                    <a:pt x="47491" y="208365"/>
                    <a:pt x="33112" y="225146"/>
                  </a:cubicBezTo>
                  <a:cubicBezTo>
                    <a:pt x="19939" y="240518"/>
                    <a:pt x="2192" y="266506"/>
                    <a:pt x="187" y="314537"/>
                  </a:cubicBezTo>
                  <a:cubicBezTo>
                    <a:pt x="-1437" y="345782"/>
                    <a:pt x="7555" y="376657"/>
                    <a:pt x="25701" y="402144"/>
                  </a:cubicBezTo>
                  <a:cubicBezTo>
                    <a:pt x="37771" y="418691"/>
                    <a:pt x="47465" y="430527"/>
                    <a:pt x="53480" y="437541"/>
                  </a:cubicBezTo>
                  <a:cubicBezTo>
                    <a:pt x="56805" y="441672"/>
                    <a:pt x="60367" y="445607"/>
                    <a:pt x="64148" y="449325"/>
                  </a:cubicBezTo>
                  <a:cubicBezTo>
                    <a:pt x="73483" y="457924"/>
                    <a:pt x="83286" y="466002"/>
                    <a:pt x="93511" y="473522"/>
                  </a:cubicBezTo>
                  <a:cubicBezTo>
                    <a:pt x="130087" y="499911"/>
                    <a:pt x="171591" y="518683"/>
                    <a:pt x="215561" y="528724"/>
                  </a:cubicBezTo>
                  <a:cubicBezTo>
                    <a:pt x="230061" y="531407"/>
                    <a:pt x="244784" y="532710"/>
                    <a:pt x="259530" y="532617"/>
                  </a:cubicBezTo>
                  <a:cubicBezTo>
                    <a:pt x="293272" y="532617"/>
                    <a:pt x="326846" y="526427"/>
                    <a:pt x="342283" y="515869"/>
                  </a:cubicBezTo>
                  <a:cubicBezTo>
                    <a:pt x="364164" y="500893"/>
                    <a:pt x="383196" y="457261"/>
                    <a:pt x="387238" y="425900"/>
                  </a:cubicBezTo>
                  <a:cubicBezTo>
                    <a:pt x="393424" y="380206"/>
                    <a:pt x="389654" y="333714"/>
                    <a:pt x="376188" y="289613"/>
                  </a:cubicBezTo>
                  <a:close/>
                </a:path>
              </a:pathLst>
            </a:custGeom>
            <a:solidFill>
              <a:schemeClr val="bg1"/>
            </a:solidFill>
            <a:ln w="12898" cap="flat">
              <a:solidFill>
                <a:schemeClr val="bg1"/>
              </a:solid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A02BC08-7F26-C3BE-8172-05A46E3781DC}"/>
                </a:ext>
              </a:extLst>
            </p:cNvPr>
            <p:cNvSpPr/>
            <p:nvPr/>
          </p:nvSpPr>
          <p:spPr>
            <a:xfrm>
              <a:off x="9876082" y="3066166"/>
              <a:ext cx="191066" cy="169175"/>
            </a:xfrm>
            <a:custGeom>
              <a:avLst/>
              <a:gdLst>
                <a:gd name="connsiteX0" fmla="*/ 83747 w 191066"/>
                <a:gd name="connsiteY0" fmla="*/ 169176 h 169175"/>
                <a:gd name="connsiteX1" fmla="*/ 82274 w 191066"/>
                <a:gd name="connsiteY1" fmla="*/ 169007 h 169175"/>
                <a:gd name="connsiteX2" fmla="*/ 77413 w 191066"/>
                <a:gd name="connsiteY2" fmla="*/ 161223 h 169175"/>
                <a:gd name="connsiteX3" fmla="*/ 77414 w 191066"/>
                <a:gd name="connsiteY3" fmla="*/ 161220 h 169175"/>
                <a:gd name="connsiteX4" fmla="*/ 101734 w 191066"/>
                <a:gd name="connsiteY4" fmla="*/ 108595 h 169175"/>
                <a:gd name="connsiteX5" fmla="*/ 156105 w 191066"/>
                <a:gd name="connsiteY5" fmla="*/ 76150 h 169175"/>
                <a:gd name="connsiteX6" fmla="*/ 176367 w 191066"/>
                <a:gd name="connsiteY6" fmla="*/ 34981 h 169175"/>
                <a:gd name="connsiteX7" fmla="*/ 135198 w 191066"/>
                <a:gd name="connsiteY7" fmla="*/ 14720 h 169175"/>
                <a:gd name="connsiteX8" fmla="*/ 58589 w 191066"/>
                <a:gd name="connsiteY8" fmla="*/ 60142 h 169175"/>
                <a:gd name="connsiteX9" fmla="*/ 12849 w 191066"/>
                <a:gd name="connsiteY9" fmla="*/ 152778 h 169175"/>
                <a:gd name="connsiteX10" fmla="*/ 5172 w 191066"/>
                <a:gd name="connsiteY10" fmla="*/ 157813 h 169175"/>
                <a:gd name="connsiteX11" fmla="*/ 137 w 191066"/>
                <a:gd name="connsiteY11" fmla="*/ 150137 h 169175"/>
                <a:gd name="connsiteX12" fmla="*/ 49959 w 191066"/>
                <a:gd name="connsiteY12" fmla="*/ 50448 h 169175"/>
                <a:gd name="connsiteX13" fmla="*/ 130993 w 191066"/>
                <a:gd name="connsiteY13" fmla="*/ 2436 h 169175"/>
                <a:gd name="connsiteX14" fmla="*/ 188631 w 191066"/>
                <a:gd name="connsiteY14" fmla="*/ 30796 h 169175"/>
                <a:gd name="connsiteX15" fmla="*/ 160271 w 191066"/>
                <a:gd name="connsiteY15" fmla="*/ 88434 h 169175"/>
                <a:gd name="connsiteX16" fmla="*/ 110345 w 191066"/>
                <a:gd name="connsiteY16" fmla="*/ 118283 h 169175"/>
                <a:gd name="connsiteX17" fmla="*/ 90041 w 191066"/>
                <a:gd name="connsiteY17" fmla="*/ 164147 h 169175"/>
                <a:gd name="connsiteX18" fmla="*/ 83747 w 191066"/>
                <a:gd name="connsiteY18" fmla="*/ 169176 h 16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066" h="169175">
                  <a:moveTo>
                    <a:pt x="83747" y="169176"/>
                  </a:moveTo>
                  <a:cubicBezTo>
                    <a:pt x="83251" y="169174"/>
                    <a:pt x="82757" y="169117"/>
                    <a:pt x="82274" y="169007"/>
                  </a:cubicBezTo>
                  <a:cubicBezTo>
                    <a:pt x="78782" y="168200"/>
                    <a:pt x="76606" y="164715"/>
                    <a:pt x="77413" y="161223"/>
                  </a:cubicBezTo>
                  <a:cubicBezTo>
                    <a:pt x="77413" y="161222"/>
                    <a:pt x="77414" y="161221"/>
                    <a:pt x="77414" y="161220"/>
                  </a:cubicBezTo>
                  <a:cubicBezTo>
                    <a:pt x="80794" y="146646"/>
                    <a:pt x="88445" y="120437"/>
                    <a:pt x="101734" y="108595"/>
                  </a:cubicBezTo>
                  <a:cubicBezTo>
                    <a:pt x="117393" y="94102"/>
                    <a:pt x="135915" y="83050"/>
                    <a:pt x="156105" y="76150"/>
                  </a:cubicBezTo>
                  <a:cubicBezTo>
                    <a:pt x="173068" y="70377"/>
                    <a:pt x="182140" y="51945"/>
                    <a:pt x="176367" y="34981"/>
                  </a:cubicBezTo>
                  <a:cubicBezTo>
                    <a:pt x="170593" y="18018"/>
                    <a:pt x="152161" y="8946"/>
                    <a:pt x="135198" y="14720"/>
                  </a:cubicBezTo>
                  <a:cubicBezTo>
                    <a:pt x="106804" y="24419"/>
                    <a:pt x="80722" y="39883"/>
                    <a:pt x="58589" y="60142"/>
                  </a:cubicBezTo>
                  <a:cubicBezTo>
                    <a:pt x="31732" y="84060"/>
                    <a:pt x="18890" y="123734"/>
                    <a:pt x="12849" y="152778"/>
                  </a:cubicBezTo>
                  <a:cubicBezTo>
                    <a:pt x="12120" y="156289"/>
                    <a:pt x="8683" y="158543"/>
                    <a:pt x="5172" y="157813"/>
                  </a:cubicBezTo>
                  <a:cubicBezTo>
                    <a:pt x="1662" y="157084"/>
                    <a:pt x="-592" y="153648"/>
                    <a:pt x="137" y="150137"/>
                  </a:cubicBezTo>
                  <a:cubicBezTo>
                    <a:pt x="6581" y="119165"/>
                    <a:pt x="20454" y="76728"/>
                    <a:pt x="49959" y="50448"/>
                  </a:cubicBezTo>
                  <a:cubicBezTo>
                    <a:pt x="73374" y="29032"/>
                    <a:pt x="100962" y="12686"/>
                    <a:pt x="130993" y="2436"/>
                  </a:cubicBezTo>
                  <a:cubicBezTo>
                    <a:pt x="154740" y="-5649"/>
                    <a:pt x="180545" y="7048"/>
                    <a:pt x="188631" y="30796"/>
                  </a:cubicBezTo>
                  <a:cubicBezTo>
                    <a:pt x="196716" y="54543"/>
                    <a:pt x="184018" y="80349"/>
                    <a:pt x="160271" y="88434"/>
                  </a:cubicBezTo>
                  <a:cubicBezTo>
                    <a:pt x="141729" y="94793"/>
                    <a:pt x="124723" y="104960"/>
                    <a:pt x="110345" y="118283"/>
                  </a:cubicBezTo>
                  <a:cubicBezTo>
                    <a:pt x="102597" y="125187"/>
                    <a:pt x="95193" y="141909"/>
                    <a:pt x="90041" y="164147"/>
                  </a:cubicBezTo>
                  <a:cubicBezTo>
                    <a:pt x="89364" y="167080"/>
                    <a:pt x="86758" y="169163"/>
                    <a:pt x="83747" y="169176"/>
                  </a:cubicBezTo>
                  <a:close/>
                </a:path>
              </a:pathLst>
            </a:custGeom>
            <a:solidFill>
              <a:schemeClr val="bg1"/>
            </a:solidFill>
            <a:ln w="12898" cap="flat">
              <a:solidFill>
                <a:schemeClr val="bg1"/>
              </a:solid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CD349B21-EFC6-1960-5239-63F4432EE604}"/>
                </a:ext>
              </a:extLst>
            </p:cNvPr>
            <p:cNvSpPr/>
            <p:nvPr/>
          </p:nvSpPr>
          <p:spPr>
            <a:xfrm>
              <a:off x="9956948" y="3231720"/>
              <a:ext cx="93124" cy="248772"/>
            </a:xfrm>
            <a:custGeom>
              <a:avLst/>
              <a:gdLst>
                <a:gd name="connsiteX0" fmla="*/ 92954 w 93124"/>
                <a:gd name="connsiteY0" fmla="*/ 191579 h 248772"/>
                <a:gd name="connsiteX1" fmla="*/ 77997 w 93124"/>
                <a:gd name="connsiteY1" fmla="*/ 159874 h 248772"/>
                <a:gd name="connsiteX2" fmla="*/ 59705 w 93124"/>
                <a:gd name="connsiteY2" fmla="*/ 138766 h 248772"/>
                <a:gd name="connsiteX3" fmla="*/ 36993 w 93124"/>
                <a:gd name="connsiteY3" fmla="*/ 112447 h 248772"/>
                <a:gd name="connsiteX4" fmla="*/ 27753 w 93124"/>
                <a:gd name="connsiteY4" fmla="*/ 100507 h 248772"/>
                <a:gd name="connsiteX5" fmla="*/ 44981 w 93124"/>
                <a:gd name="connsiteY5" fmla="*/ 96341 h 248772"/>
                <a:gd name="connsiteX6" fmla="*/ 65000 w 93124"/>
                <a:gd name="connsiteY6" fmla="*/ 101714 h 248772"/>
                <a:gd name="connsiteX7" fmla="*/ 73906 w 93124"/>
                <a:gd name="connsiteY7" fmla="*/ 99498 h 248772"/>
                <a:gd name="connsiteX8" fmla="*/ 71690 w 93124"/>
                <a:gd name="connsiteY8" fmla="*/ 90592 h 248772"/>
                <a:gd name="connsiteX9" fmla="*/ 46629 w 93124"/>
                <a:gd name="connsiteY9" fmla="*/ 83454 h 248772"/>
                <a:gd name="connsiteX10" fmla="*/ 20765 w 93124"/>
                <a:gd name="connsiteY10" fmla="*/ 89294 h 248772"/>
                <a:gd name="connsiteX11" fmla="*/ 12978 w 93124"/>
                <a:gd name="connsiteY11" fmla="*/ 61145 h 248772"/>
                <a:gd name="connsiteX12" fmla="*/ 31543 w 93124"/>
                <a:gd name="connsiteY12" fmla="*/ 10687 h 248772"/>
                <a:gd name="connsiteX13" fmla="*/ 30793 w 93124"/>
                <a:gd name="connsiteY13" fmla="*/ 1541 h 248772"/>
                <a:gd name="connsiteX14" fmla="*/ 21647 w 93124"/>
                <a:gd name="connsiteY14" fmla="*/ 2291 h 248772"/>
                <a:gd name="connsiteX15" fmla="*/ 0 w 93124"/>
                <a:gd name="connsiteY15" fmla="*/ 61249 h 248772"/>
                <a:gd name="connsiteX16" fmla="*/ 26326 w 93124"/>
                <a:gd name="connsiteY16" fmla="*/ 119870 h 248772"/>
                <a:gd name="connsiteX17" fmla="*/ 25949 w 93124"/>
                <a:gd name="connsiteY17" fmla="*/ 160588 h 248772"/>
                <a:gd name="connsiteX18" fmla="*/ 16274 w 93124"/>
                <a:gd name="connsiteY18" fmla="*/ 183585 h 248772"/>
                <a:gd name="connsiteX19" fmla="*/ 7125 w 93124"/>
                <a:gd name="connsiteY19" fmla="*/ 205251 h 248772"/>
                <a:gd name="connsiteX20" fmla="*/ 3575 w 93124"/>
                <a:gd name="connsiteY20" fmla="*/ 242400 h 248772"/>
                <a:gd name="connsiteX21" fmla="*/ 10064 w 93124"/>
                <a:gd name="connsiteY21" fmla="*/ 248773 h 248772"/>
                <a:gd name="connsiteX22" fmla="*/ 10181 w 93124"/>
                <a:gd name="connsiteY22" fmla="*/ 248773 h 248772"/>
                <a:gd name="connsiteX23" fmla="*/ 16553 w 93124"/>
                <a:gd name="connsiteY23" fmla="*/ 242169 h 248772"/>
                <a:gd name="connsiteX24" fmla="*/ 16553 w 93124"/>
                <a:gd name="connsiteY24" fmla="*/ 242167 h 248772"/>
                <a:gd name="connsiteX25" fmla="*/ 19629 w 93124"/>
                <a:gd name="connsiteY25" fmla="*/ 208710 h 248772"/>
                <a:gd name="connsiteX26" fmla="*/ 27915 w 93124"/>
                <a:gd name="connsiteY26" fmla="*/ 189308 h 248772"/>
                <a:gd name="connsiteX27" fmla="*/ 38447 w 93124"/>
                <a:gd name="connsiteY27" fmla="*/ 164040 h 248772"/>
                <a:gd name="connsiteX28" fmla="*/ 42107 w 93124"/>
                <a:gd name="connsiteY28" fmla="*/ 138383 h 248772"/>
                <a:gd name="connsiteX29" fmla="*/ 49893 w 93124"/>
                <a:gd name="connsiteY29" fmla="*/ 147299 h 248772"/>
                <a:gd name="connsiteX30" fmla="*/ 67972 w 93124"/>
                <a:gd name="connsiteY30" fmla="*/ 168154 h 248772"/>
                <a:gd name="connsiteX31" fmla="*/ 80262 w 93124"/>
                <a:gd name="connsiteY31" fmla="*/ 194558 h 248772"/>
                <a:gd name="connsiteX32" fmla="*/ 86569 w 93124"/>
                <a:gd name="connsiteY32" fmla="*/ 199535 h 248772"/>
                <a:gd name="connsiteX33" fmla="*/ 88120 w 93124"/>
                <a:gd name="connsiteY33" fmla="*/ 199366 h 248772"/>
                <a:gd name="connsiteX34" fmla="*/ 92954 w 93124"/>
                <a:gd name="connsiteY34" fmla="*/ 191579 h 2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124" h="248772">
                  <a:moveTo>
                    <a:pt x="92954" y="191579"/>
                  </a:moveTo>
                  <a:cubicBezTo>
                    <a:pt x="90121" y="180124"/>
                    <a:pt x="85036" y="169346"/>
                    <a:pt x="77997" y="159874"/>
                  </a:cubicBezTo>
                  <a:cubicBezTo>
                    <a:pt x="73202" y="154119"/>
                    <a:pt x="66570" y="146572"/>
                    <a:pt x="59705" y="138766"/>
                  </a:cubicBezTo>
                  <a:cubicBezTo>
                    <a:pt x="51509" y="129441"/>
                    <a:pt x="43028" y="119799"/>
                    <a:pt x="36993" y="112447"/>
                  </a:cubicBezTo>
                  <a:cubicBezTo>
                    <a:pt x="34171" y="109001"/>
                    <a:pt x="30933" y="104971"/>
                    <a:pt x="27753" y="100507"/>
                  </a:cubicBezTo>
                  <a:cubicBezTo>
                    <a:pt x="33173" y="98018"/>
                    <a:pt x="39023" y="96603"/>
                    <a:pt x="44981" y="96341"/>
                  </a:cubicBezTo>
                  <a:cubicBezTo>
                    <a:pt x="51920" y="96927"/>
                    <a:pt x="58699" y="98747"/>
                    <a:pt x="65000" y="101714"/>
                  </a:cubicBezTo>
                  <a:cubicBezTo>
                    <a:pt x="68071" y="103561"/>
                    <a:pt x="72058" y="102569"/>
                    <a:pt x="73906" y="99498"/>
                  </a:cubicBezTo>
                  <a:cubicBezTo>
                    <a:pt x="75753" y="96427"/>
                    <a:pt x="74761" y="92439"/>
                    <a:pt x="71690" y="90592"/>
                  </a:cubicBezTo>
                  <a:cubicBezTo>
                    <a:pt x="63882" y="86602"/>
                    <a:pt x="55368" y="84177"/>
                    <a:pt x="46629" y="83454"/>
                  </a:cubicBezTo>
                  <a:cubicBezTo>
                    <a:pt x="37679" y="83431"/>
                    <a:pt x="28837" y="85427"/>
                    <a:pt x="20765" y="89294"/>
                  </a:cubicBezTo>
                  <a:cubicBezTo>
                    <a:pt x="15920" y="80683"/>
                    <a:pt x="13247" y="71021"/>
                    <a:pt x="12978" y="61145"/>
                  </a:cubicBezTo>
                  <a:cubicBezTo>
                    <a:pt x="13677" y="42786"/>
                    <a:pt x="20176" y="25121"/>
                    <a:pt x="31543" y="10687"/>
                  </a:cubicBezTo>
                  <a:cubicBezTo>
                    <a:pt x="33861" y="7955"/>
                    <a:pt x="33526" y="3860"/>
                    <a:pt x="30793" y="1541"/>
                  </a:cubicBezTo>
                  <a:cubicBezTo>
                    <a:pt x="28061" y="-777"/>
                    <a:pt x="23966" y="-442"/>
                    <a:pt x="21647" y="2291"/>
                  </a:cubicBezTo>
                  <a:cubicBezTo>
                    <a:pt x="8207" y="19064"/>
                    <a:pt x="607" y="39764"/>
                    <a:pt x="0" y="61249"/>
                  </a:cubicBezTo>
                  <a:cubicBezTo>
                    <a:pt x="221" y="87471"/>
                    <a:pt x="16268" y="107586"/>
                    <a:pt x="26326" y="119870"/>
                  </a:cubicBezTo>
                  <a:cubicBezTo>
                    <a:pt x="30399" y="133157"/>
                    <a:pt x="30268" y="147379"/>
                    <a:pt x="25949" y="160588"/>
                  </a:cubicBezTo>
                  <a:cubicBezTo>
                    <a:pt x="23427" y="168530"/>
                    <a:pt x="20188" y="176228"/>
                    <a:pt x="16274" y="183585"/>
                  </a:cubicBezTo>
                  <a:cubicBezTo>
                    <a:pt x="12578" y="190517"/>
                    <a:pt x="9516" y="197768"/>
                    <a:pt x="7125" y="205251"/>
                  </a:cubicBezTo>
                  <a:cubicBezTo>
                    <a:pt x="4518" y="217457"/>
                    <a:pt x="3327" y="229922"/>
                    <a:pt x="3575" y="242400"/>
                  </a:cubicBezTo>
                  <a:cubicBezTo>
                    <a:pt x="3639" y="245938"/>
                    <a:pt x="6526" y="248773"/>
                    <a:pt x="10064" y="248773"/>
                  </a:cubicBezTo>
                  <a:lnTo>
                    <a:pt x="10181" y="248773"/>
                  </a:lnTo>
                  <a:cubicBezTo>
                    <a:pt x="13764" y="248708"/>
                    <a:pt x="16617" y="245752"/>
                    <a:pt x="16553" y="242169"/>
                  </a:cubicBezTo>
                  <a:cubicBezTo>
                    <a:pt x="16553" y="242168"/>
                    <a:pt x="16553" y="242167"/>
                    <a:pt x="16553" y="242167"/>
                  </a:cubicBezTo>
                  <a:cubicBezTo>
                    <a:pt x="16336" y="230935"/>
                    <a:pt x="17368" y="219714"/>
                    <a:pt x="19629" y="208710"/>
                  </a:cubicBezTo>
                  <a:cubicBezTo>
                    <a:pt x="21824" y="202015"/>
                    <a:pt x="24596" y="195523"/>
                    <a:pt x="27915" y="189308"/>
                  </a:cubicBezTo>
                  <a:cubicBezTo>
                    <a:pt x="32202" y="181231"/>
                    <a:pt x="35728" y="172771"/>
                    <a:pt x="38447" y="164040"/>
                  </a:cubicBezTo>
                  <a:cubicBezTo>
                    <a:pt x="40813" y="155691"/>
                    <a:pt x="42044" y="147061"/>
                    <a:pt x="42107" y="138383"/>
                  </a:cubicBezTo>
                  <a:cubicBezTo>
                    <a:pt x="44702" y="141342"/>
                    <a:pt x="47298" y="144327"/>
                    <a:pt x="49893" y="147299"/>
                  </a:cubicBezTo>
                  <a:cubicBezTo>
                    <a:pt x="56674" y="155014"/>
                    <a:pt x="63228" y="162470"/>
                    <a:pt x="67972" y="168154"/>
                  </a:cubicBezTo>
                  <a:cubicBezTo>
                    <a:pt x="73717" y="176089"/>
                    <a:pt x="77889" y="185053"/>
                    <a:pt x="80262" y="194558"/>
                  </a:cubicBezTo>
                  <a:cubicBezTo>
                    <a:pt x="80960" y="197475"/>
                    <a:pt x="83568" y="199533"/>
                    <a:pt x="86569" y="199535"/>
                  </a:cubicBezTo>
                  <a:cubicBezTo>
                    <a:pt x="87091" y="199538"/>
                    <a:pt x="87611" y="199482"/>
                    <a:pt x="88120" y="199366"/>
                  </a:cubicBezTo>
                  <a:cubicBezTo>
                    <a:pt x="91602" y="198546"/>
                    <a:pt x="93764" y="195064"/>
                    <a:pt x="92954" y="191579"/>
                  </a:cubicBezTo>
                  <a:close/>
                </a:path>
              </a:pathLst>
            </a:custGeom>
            <a:solidFill>
              <a:schemeClr val="bg1"/>
            </a:solidFill>
            <a:ln w="12898" cap="flat">
              <a:solidFill>
                <a:schemeClr val="bg1"/>
              </a:solidFill>
              <a:prstDash val="solid"/>
              <a:miter/>
            </a:ln>
          </p:spPr>
          <p:txBody>
            <a:bodyPr rtlCol="0" anchor="ctr"/>
            <a:lstStyle/>
            <a:p>
              <a:endParaRPr lang="en-US" noProof="0" dirty="0"/>
            </a:p>
          </p:txBody>
        </p:sp>
      </p:grpSp>
      <p:sp>
        <p:nvSpPr>
          <p:cNvPr id="10" name="TextBox 9">
            <a:extLst>
              <a:ext uri="{FF2B5EF4-FFF2-40B4-BE49-F238E27FC236}">
                <a16:creationId xmlns:a16="http://schemas.microsoft.com/office/drawing/2014/main" id="{8C0F55B9-47B9-ED5B-CFDC-8ECB35279B34}"/>
              </a:ext>
            </a:extLst>
          </p:cNvPr>
          <p:cNvSpPr txBox="1"/>
          <p:nvPr/>
        </p:nvSpPr>
        <p:spPr>
          <a:xfrm>
            <a:off x="4902200" y="2316907"/>
            <a:ext cx="3086100" cy="307777"/>
          </a:xfrm>
          <a:prstGeom prst="rect">
            <a:avLst/>
          </a:prstGeom>
          <a:noFill/>
        </p:spPr>
        <p:txBody>
          <a:bodyPr wrap="square">
            <a:spAutoFit/>
          </a:bodyPr>
          <a:lstStyle/>
          <a:p>
            <a:pPr algn="ctr"/>
            <a:r>
              <a:rPr lang="en-US" sz="1400" b="1" noProof="0" dirty="0">
                <a:solidFill>
                  <a:schemeClr val="tx1"/>
                </a:solidFill>
                <a:latin typeface="Arial" panose="020B0604020202020204" pitchFamily="34" charset="0"/>
                <a:cs typeface="Arial" panose="020B0604020202020204" pitchFamily="34" charset="0"/>
              </a:rPr>
              <a:t>HFrEF: </a:t>
            </a:r>
            <a:r>
              <a:rPr lang="en-US" sz="1400" noProof="0" dirty="0">
                <a:solidFill>
                  <a:schemeClr val="tx1"/>
                </a:solidFill>
                <a:latin typeface="Arial" panose="020B0604020202020204" pitchFamily="34" charset="0"/>
                <a:cs typeface="Arial" panose="020B0604020202020204" pitchFamily="34" charset="0"/>
              </a:rPr>
              <a:t>≤40% ejection fraction</a:t>
            </a:r>
          </a:p>
        </p:txBody>
      </p:sp>
      <p:sp>
        <p:nvSpPr>
          <p:cNvPr id="14" name="TextBox 13">
            <a:extLst>
              <a:ext uri="{FF2B5EF4-FFF2-40B4-BE49-F238E27FC236}">
                <a16:creationId xmlns:a16="http://schemas.microsoft.com/office/drawing/2014/main" id="{8C345AB1-C777-3FAF-E5E3-D9AD4615D725}"/>
              </a:ext>
            </a:extLst>
          </p:cNvPr>
          <p:cNvSpPr txBox="1"/>
          <p:nvPr/>
        </p:nvSpPr>
        <p:spPr>
          <a:xfrm>
            <a:off x="1245394" y="2316907"/>
            <a:ext cx="2717800" cy="307777"/>
          </a:xfrm>
          <a:prstGeom prst="rect">
            <a:avLst/>
          </a:prstGeom>
          <a:noFill/>
        </p:spPr>
        <p:txBody>
          <a:bodyPr wrap="square">
            <a:spAutoFit/>
          </a:bodyPr>
          <a:lstStyle/>
          <a:p>
            <a:pPr algn="ctr"/>
            <a:r>
              <a:rPr lang="en-US" sz="1400" b="1" noProof="0" dirty="0">
                <a:solidFill>
                  <a:schemeClr val="tx1"/>
                </a:solidFill>
                <a:latin typeface="Arial" panose="020B0604020202020204" pitchFamily="34" charset="0"/>
                <a:cs typeface="Arial" panose="020B0604020202020204" pitchFamily="34" charset="0"/>
              </a:rPr>
              <a:t>HFpEF</a:t>
            </a:r>
            <a:r>
              <a:rPr lang="en-US" sz="1400" b="1" noProof="0" dirty="0">
                <a:latin typeface="Arial" panose="020B0604020202020204" pitchFamily="34" charset="0"/>
                <a:cs typeface="Arial" panose="020B0604020202020204" pitchFamily="34" charset="0"/>
              </a:rPr>
              <a:t>: </a:t>
            </a:r>
            <a:r>
              <a:rPr lang="en-US" sz="1400" noProof="0" dirty="0">
                <a:solidFill>
                  <a:schemeClr val="tx1"/>
                </a:solidFill>
                <a:latin typeface="Arial" panose="020B0604020202020204" pitchFamily="34" charset="0"/>
                <a:cs typeface="Arial" panose="020B0604020202020204" pitchFamily="34" charset="0"/>
              </a:rPr>
              <a:t>≥50% ejection fraction</a:t>
            </a:r>
          </a:p>
        </p:txBody>
      </p:sp>
      <p:sp>
        <p:nvSpPr>
          <p:cNvPr id="18" name="Rectangle 17">
            <a:extLst>
              <a:ext uri="{FF2B5EF4-FFF2-40B4-BE49-F238E27FC236}">
                <a16:creationId xmlns:a16="http://schemas.microsoft.com/office/drawing/2014/main" id="{1BEF8851-55D0-966C-72DB-A3402155999B}"/>
              </a:ext>
            </a:extLst>
          </p:cNvPr>
          <p:cNvSpPr/>
          <p:nvPr/>
        </p:nvSpPr>
        <p:spPr>
          <a:xfrm>
            <a:off x="6410325" y="4308148"/>
            <a:ext cx="69850" cy="133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E331C18F-4D20-3042-9CE2-D8820B878E62}"/>
              </a:ext>
            </a:extLst>
          </p:cNvPr>
          <p:cNvSpPr/>
          <p:nvPr/>
        </p:nvSpPr>
        <p:spPr>
          <a:xfrm>
            <a:off x="564662" y="4417810"/>
            <a:ext cx="4079265" cy="72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noProof="0" dirty="0">
                <a:solidFill>
                  <a:schemeClr val="tx1"/>
                </a:solidFill>
                <a:latin typeface="Arial" panose="020B0604020202020204" pitchFamily="34" charset="0"/>
                <a:cs typeface="Arial" panose="020B0604020202020204" pitchFamily="34" charset="0"/>
              </a:rPr>
              <a:t>The left ventricle loses its ability to relax normally, and the heart is unable to properly fill with blood during the resting period between each beat</a:t>
            </a:r>
          </a:p>
        </p:txBody>
      </p:sp>
      <p:sp>
        <p:nvSpPr>
          <p:cNvPr id="7" name="Rectangle 6">
            <a:extLst>
              <a:ext uri="{FF2B5EF4-FFF2-40B4-BE49-F238E27FC236}">
                <a16:creationId xmlns:a16="http://schemas.microsoft.com/office/drawing/2014/main" id="{694DF096-2581-D20C-1445-E2BA46D6FFBF}"/>
              </a:ext>
            </a:extLst>
          </p:cNvPr>
          <p:cNvSpPr/>
          <p:nvPr/>
        </p:nvSpPr>
        <p:spPr>
          <a:xfrm>
            <a:off x="4695826" y="4411460"/>
            <a:ext cx="3498849" cy="72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noProof="0" dirty="0">
                <a:solidFill>
                  <a:schemeClr val="tx1"/>
                </a:solidFill>
                <a:latin typeface="Arial" panose="020B0604020202020204" pitchFamily="34" charset="0"/>
                <a:cs typeface="Arial" panose="020B0604020202020204" pitchFamily="34" charset="0"/>
              </a:rPr>
              <a:t>The left ventricle loses its ability to contract normally, and the heart is unable to pump enough blood into circulation</a:t>
            </a:r>
          </a:p>
        </p:txBody>
      </p:sp>
      <p:sp>
        <p:nvSpPr>
          <p:cNvPr id="28" name="Rectangle: Rounded Corners 27">
            <a:extLst>
              <a:ext uri="{FF2B5EF4-FFF2-40B4-BE49-F238E27FC236}">
                <a16:creationId xmlns:a16="http://schemas.microsoft.com/office/drawing/2014/main" id="{6E98B5AC-0281-603A-BC9E-6F24CDCE71B9}"/>
              </a:ext>
            </a:extLst>
          </p:cNvPr>
          <p:cNvSpPr/>
          <p:nvPr/>
        </p:nvSpPr>
        <p:spPr>
          <a:xfrm>
            <a:off x="524847" y="2169999"/>
            <a:ext cx="4158894" cy="3091218"/>
          </a:xfrm>
          <a:prstGeom prst="roundRect">
            <a:avLst>
              <a:gd name="adj" fmla="val 298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9" name="Rectangle: Rounded Corners 28">
            <a:extLst>
              <a:ext uri="{FF2B5EF4-FFF2-40B4-BE49-F238E27FC236}">
                <a16:creationId xmlns:a16="http://schemas.microsoft.com/office/drawing/2014/main" id="{F88A73DA-CD22-751B-4B09-313F355DE2B5}"/>
              </a:ext>
            </a:extLst>
          </p:cNvPr>
          <p:cNvSpPr/>
          <p:nvPr/>
        </p:nvSpPr>
        <p:spPr>
          <a:xfrm>
            <a:off x="4751222" y="2169999"/>
            <a:ext cx="3388057" cy="3091218"/>
          </a:xfrm>
          <a:prstGeom prst="roundRect">
            <a:avLst>
              <a:gd name="adj" fmla="val 298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0" name="Rectangle: Rounded Corners 29">
            <a:extLst>
              <a:ext uri="{FF2B5EF4-FFF2-40B4-BE49-F238E27FC236}">
                <a16:creationId xmlns:a16="http://schemas.microsoft.com/office/drawing/2014/main" id="{DFF849A2-97A7-6A07-EED0-7D3DA2637007}"/>
              </a:ext>
            </a:extLst>
          </p:cNvPr>
          <p:cNvSpPr/>
          <p:nvPr/>
        </p:nvSpPr>
        <p:spPr>
          <a:xfrm>
            <a:off x="8295206" y="2169999"/>
            <a:ext cx="3347113" cy="3091218"/>
          </a:xfrm>
          <a:prstGeom prst="roundRect">
            <a:avLst>
              <a:gd name="adj" fmla="val 298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22" name="Group 21">
            <a:extLst>
              <a:ext uri="{FF2B5EF4-FFF2-40B4-BE49-F238E27FC236}">
                <a16:creationId xmlns:a16="http://schemas.microsoft.com/office/drawing/2014/main" id="{F0B7517D-D2E3-5A76-6BEB-BEF5287BD46C}"/>
              </a:ext>
            </a:extLst>
          </p:cNvPr>
          <p:cNvGrpSpPr/>
          <p:nvPr/>
        </p:nvGrpSpPr>
        <p:grpSpPr>
          <a:xfrm>
            <a:off x="1796475" y="2591267"/>
            <a:ext cx="1861125" cy="1810512"/>
            <a:chOff x="1796475" y="2591267"/>
            <a:chExt cx="1861125" cy="1810512"/>
          </a:xfrm>
        </p:grpSpPr>
        <p:pic>
          <p:nvPicPr>
            <p:cNvPr id="13" name="Picture 12" descr="A diagram of a heart&#10;&#10;AI-generated content may be incorrect.">
              <a:extLst>
                <a:ext uri="{FF2B5EF4-FFF2-40B4-BE49-F238E27FC236}">
                  <a16:creationId xmlns:a16="http://schemas.microsoft.com/office/drawing/2014/main" id="{829C1A17-8ACC-C39A-0897-C324593A0536}"/>
                </a:ext>
              </a:extLst>
            </p:cNvPr>
            <p:cNvPicPr>
              <a:picLocks noChangeAspect="1"/>
            </p:cNvPicPr>
            <p:nvPr/>
          </p:nvPicPr>
          <p:blipFill>
            <a:blip r:embed="rId4">
              <a:extLst>
                <a:ext uri="{28A0092B-C50C-407E-A947-70E740481C1C}">
                  <a14:useLocalDpi xmlns:a14="http://schemas.microsoft.com/office/drawing/2010/main" val="0"/>
                </a:ext>
              </a:extLst>
            </a:blip>
            <a:srcRect l="36092" t="21306" r="33208" b="16776"/>
            <a:stretch>
              <a:fillRect/>
            </a:stretch>
          </p:blipFill>
          <p:spPr>
            <a:xfrm>
              <a:off x="1796475" y="2591267"/>
              <a:ext cx="1615638" cy="1810512"/>
            </a:xfrm>
            <a:prstGeom prst="rect">
              <a:avLst/>
            </a:prstGeom>
          </p:spPr>
        </p:pic>
        <p:sp>
          <p:nvSpPr>
            <p:cNvPr id="19" name="TextBox 18">
              <a:extLst>
                <a:ext uri="{FF2B5EF4-FFF2-40B4-BE49-F238E27FC236}">
                  <a16:creationId xmlns:a16="http://schemas.microsoft.com/office/drawing/2014/main" id="{C7B6AAC9-D640-5AAE-99B7-C290BF114A5D}"/>
                </a:ext>
              </a:extLst>
            </p:cNvPr>
            <p:cNvSpPr txBox="1"/>
            <p:nvPr/>
          </p:nvSpPr>
          <p:spPr>
            <a:xfrm>
              <a:off x="3276600" y="2819400"/>
              <a:ext cx="381000" cy="675897"/>
            </a:xfrm>
            <a:prstGeom prst="rect">
              <a:avLst/>
            </a:prstGeom>
            <a:solidFill>
              <a:schemeClr val="bg1"/>
            </a:solidFill>
          </p:spPr>
          <p:txBody>
            <a:bodyPr wrap="square" lIns="0" tIns="0" rIns="0" bIns="0" rtlCol="0">
              <a:spAutoFit/>
            </a:bodyPr>
            <a:lstStyle/>
            <a:p>
              <a:pPr algn="l">
                <a:lnSpc>
                  <a:spcPct val="120000"/>
                </a:lnSpc>
              </a:pPr>
              <a:endParaRPr lang="en-US" sz="2000" dirty="0" err="1">
                <a:solidFill>
                  <a:schemeClr val="tx2"/>
                </a:solidFill>
              </a:endParaRPr>
            </a:p>
          </p:txBody>
        </p:sp>
      </p:grpSp>
      <p:grpSp>
        <p:nvGrpSpPr>
          <p:cNvPr id="32" name="Group 31">
            <a:extLst>
              <a:ext uri="{FF2B5EF4-FFF2-40B4-BE49-F238E27FC236}">
                <a16:creationId xmlns:a16="http://schemas.microsoft.com/office/drawing/2014/main" id="{4D299963-9E48-34E0-DADE-BE48004C2D39}"/>
              </a:ext>
            </a:extLst>
          </p:cNvPr>
          <p:cNvGrpSpPr/>
          <p:nvPr/>
        </p:nvGrpSpPr>
        <p:grpSpPr>
          <a:xfrm>
            <a:off x="5479275" y="2591267"/>
            <a:ext cx="1776024" cy="1849533"/>
            <a:chOff x="5479275" y="2591267"/>
            <a:chExt cx="1776024" cy="1849533"/>
          </a:xfrm>
        </p:grpSpPr>
        <p:pic>
          <p:nvPicPr>
            <p:cNvPr id="12" name="Picture 11" descr="A diagram of a heart&#10;&#10;AI-generated content may be incorrect.">
              <a:extLst>
                <a:ext uri="{FF2B5EF4-FFF2-40B4-BE49-F238E27FC236}">
                  <a16:creationId xmlns:a16="http://schemas.microsoft.com/office/drawing/2014/main" id="{71BD9A5C-8D23-0083-3376-4B8F0ED52EA0}"/>
                </a:ext>
              </a:extLst>
            </p:cNvPr>
            <p:cNvPicPr>
              <a:picLocks noChangeAspect="1"/>
            </p:cNvPicPr>
            <p:nvPr/>
          </p:nvPicPr>
          <p:blipFill>
            <a:blip r:embed="rId4">
              <a:extLst>
                <a:ext uri="{28A0092B-C50C-407E-A947-70E740481C1C}">
                  <a14:useLocalDpi xmlns:a14="http://schemas.microsoft.com/office/drawing/2010/main" val="0"/>
                </a:ext>
              </a:extLst>
            </a:blip>
            <a:srcRect l="64669" t="21379" r="4505" b="16702"/>
            <a:stretch>
              <a:fillRect/>
            </a:stretch>
          </p:blipFill>
          <p:spPr>
            <a:xfrm>
              <a:off x="5635202" y="2591267"/>
              <a:ext cx="1620097" cy="1808060"/>
            </a:xfrm>
            <a:prstGeom prst="rect">
              <a:avLst/>
            </a:prstGeom>
          </p:spPr>
        </p:pic>
        <p:sp>
          <p:nvSpPr>
            <p:cNvPr id="31" name="TextBox 30">
              <a:extLst>
                <a:ext uri="{FF2B5EF4-FFF2-40B4-BE49-F238E27FC236}">
                  <a16:creationId xmlns:a16="http://schemas.microsoft.com/office/drawing/2014/main" id="{FFD391DE-4EBC-4E66-6D7C-75DB14AE5764}"/>
                </a:ext>
              </a:extLst>
            </p:cNvPr>
            <p:cNvSpPr txBox="1"/>
            <p:nvPr/>
          </p:nvSpPr>
          <p:spPr>
            <a:xfrm>
              <a:off x="5479275" y="3764903"/>
              <a:ext cx="381000" cy="675897"/>
            </a:xfrm>
            <a:prstGeom prst="rect">
              <a:avLst/>
            </a:prstGeom>
            <a:solidFill>
              <a:schemeClr val="bg1"/>
            </a:solidFill>
          </p:spPr>
          <p:txBody>
            <a:bodyPr wrap="square" lIns="0" tIns="0" rIns="0" bIns="0" rtlCol="0">
              <a:spAutoFit/>
            </a:bodyPr>
            <a:lstStyle/>
            <a:p>
              <a:pPr algn="l">
                <a:lnSpc>
                  <a:spcPct val="120000"/>
                </a:lnSpc>
              </a:pPr>
              <a:endParaRPr lang="en-US" sz="2000" dirty="0" err="1">
                <a:solidFill>
                  <a:schemeClr val="tx2"/>
                </a:solidFill>
              </a:endParaRPr>
            </a:p>
          </p:txBody>
        </p:sp>
      </p:grpSp>
    </p:spTree>
    <p:custDataLst>
      <p:tags r:id="rId1"/>
    </p:custDataLst>
    <p:extLst>
      <p:ext uri="{BB962C8B-B14F-4D97-AF65-F5344CB8AC3E}">
        <p14:creationId xmlns:p14="http://schemas.microsoft.com/office/powerpoint/2010/main" val="63490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CC31-560E-BD6C-5AA7-443703748846}"/>
              </a:ext>
            </a:extLst>
          </p:cNvPr>
          <p:cNvSpPr>
            <a:spLocks noGrp="1"/>
          </p:cNvSpPr>
          <p:nvPr>
            <p:ph type="title"/>
          </p:nvPr>
        </p:nvSpPr>
        <p:spPr>
          <a:xfrm>
            <a:off x="536240" y="414320"/>
            <a:ext cx="3154209" cy="5562000"/>
          </a:xfrm>
        </p:spPr>
        <p:txBody>
          <a:bodyPr/>
          <a:lstStyle/>
          <a:p>
            <a:r>
              <a:rPr lang="en-GB" dirty="0"/>
              <a:t>Table of Contents</a:t>
            </a:r>
          </a:p>
        </p:txBody>
      </p:sp>
      <p:sp>
        <p:nvSpPr>
          <p:cNvPr id="3" name="Rectangle: Rounded Corners 2">
            <a:extLst>
              <a:ext uri="{FF2B5EF4-FFF2-40B4-BE49-F238E27FC236}">
                <a16:creationId xmlns:a16="http://schemas.microsoft.com/office/drawing/2014/main" id="{FFD652C1-E519-6BD4-C8C7-2DC4219D7870}"/>
              </a:ext>
            </a:extLst>
          </p:cNvPr>
          <p:cNvSpPr/>
          <p:nvPr/>
        </p:nvSpPr>
        <p:spPr>
          <a:xfrm>
            <a:off x="4006849" y="862800"/>
            <a:ext cx="7669213" cy="469115"/>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noProof="0" dirty="0">
                <a:latin typeface="Arial" panose="020B0604020202020204" pitchFamily="34" charset="0"/>
                <a:cs typeface="Arial" panose="020B0604020202020204" pitchFamily="34" charset="0"/>
              </a:rPr>
              <a:t>Click on the icons</a:t>
            </a:r>
            <a:r>
              <a:rPr lang="en-US" sz="1400" i="1" dirty="0">
                <a:latin typeface="Arial" panose="020B0604020202020204" pitchFamily="34" charset="0"/>
                <a:cs typeface="Arial" panose="020B0604020202020204" pitchFamily="34" charset="0"/>
              </a:rPr>
              <a:t> below to view each chapter.</a:t>
            </a:r>
            <a:endParaRPr lang="en-US" sz="1400" i="1" noProof="0" dirty="0">
              <a:latin typeface="Arial" panose="020B0604020202020204" pitchFamily="34" charset="0"/>
              <a:cs typeface="Arial" panose="020B0604020202020204" pitchFamily="34" charset="0"/>
            </a:endParaRPr>
          </a:p>
        </p:txBody>
      </p:sp>
      <p:pic>
        <p:nvPicPr>
          <p:cNvPr id="4" name="Graphic 3" descr="Home with solid fill">
            <a:hlinkClick r:id="rId3" action="ppaction://hlinksldjump"/>
            <a:extLst>
              <a:ext uri="{FF2B5EF4-FFF2-40B4-BE49-F238E27FC236}">
                <a16:creationId xmlns:a16="http://schemas.microsoft.com/office/drawing/2014/main" id="{65B4754B-71BB-62B7-8D57-5070766C1A2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7150" y="85056"/>
            <a:ext cx="548640" cy="548640"/>
          </a:xfrm>
          <a:prstGeom prst="rect">
            <a:avLst/>
          </a:prstGeom>
        </p:spPr>
      </p:pic>
      <p:sp>
        <p:nvSpPr>
          <p:cNvPr id="7" name="TextBox 6">
            <a:extLst>
              <a:ext uri="{FF2B5EF4-FFF2-40B4-BE49-F238E27FC236}">
                <a16:creationId xmlns:a16="http://schemas.microsoft.com/office/drawing/2014/main" id="{9AD0BA9D-06B9-30A2-E410-1E69D0C0D114}"/>
              </a:ext>
            </a:extLst>
          </p:cNvPr>
          <p:cNvSpPr txBox="1"/>
          <p:nvPr/>
        </p:nvSpPr>
        <p:spPr>
          <a:xfrm>
            <a:off x="720434" y="151210"/>
            <a:ext cx="3154209" cy="430887"/>
          </a:xfrm>
          <a:prstGeom prst="rect">
            <a:avLst/>
          </a:prstGeom>
          <a:noFill/>
        </p:spPr>
        <p:txBody>
          <a:bodyPr wrap="square" lIns="0" tIns="0" rIns="0" bIns="0" rtlCol="0">
            <a:spAutoFit/>
          </a:bodyPr>
          <a:lstStyle/>
          <a:p>
            <a:pPr algn="l"/>
            <a:r>
              <a:rPr lang="en-US" sz="1400" i="1" dirty="0">
                <a:solidFill>
                  <a:schemeClr val="bg1"/>
                </a:solidFill>
              </a:rPr>
              <a:t>Use the navigation arrow at the end of each section to return to this page.</a:t>
            </a:r>
          </a:p>
        </p:txBody>
      </p:sp>
      <p:graphicFrame>
        <p:nvGraphicFramePr>
          <p:cNvPr id="10" name="Content Placeholder 4">
            <a:extLst>
              <a:ext uri="{FF2B5EF4-FFF2-40B4-BE49-F238E27FC236}">
                <a16:creationId xmlns:a16="http://schemas.microsoft.com/office/drawing/2014/main" id="{A4E52B8D-1545-4AB6-D199-33E7C500F25D}"/>
              </a:ext>
            </a:extLst>
          </p:cNvPr>
          <p:cNvGraphicFramePr>
            <a:graphicFrameLocks noGrp="1"/>
          </p:cNvGraphicFramePr>
          <p:nvPr>
            <p:ph idx="1"/>
            <p:extLst>
              <p:ext uri="{D42A27DB-BD31-4B8C-83A1-F6EECF244321}">
                <p14:modId xmlns:p14="http://schemas.microsoft.com/office/powerpoint/2010/main" val="3692974033"/>
              </p:ext>
            </p:extLst>
          </p:nvPr>
        </p:nvGraphicFramePr>
        <p:xfrm>
          <a:off x="4006850" y="1445638"/>
          <a:ext cx="7669213" cy="5120640"/>
        </p:xfrm>
        <a:graphic>
          <a:graphicData uri="http://schemas.openxmlformats.org/drawingml/2006/table">
            <a:tbl>
              <a:tblPr bandRow="1">
                <a:tableStyleId>{5FD0F851-EC5A-4D38-B0AD-8093EC10F338}</a:tableStyleId>
              </a:tblPr>
              <a:tblGrid>
                <a:gridCol w="977380">
                  <a:extLst>
                    <a:ext uri="{9D8B030D-6E8A-4147-A177-3AD203B41FA5}">
                      <a16:colId xmlns:a16="http://schemas.microsoft.com/office/drawing/2014/main" val="3027636635"/>
                    </a:ext>
                  </a:extLst>
                </a:gridCol>
                <a:gridCol w="6691833">
                  <a:extLst>
                    <a:ext uri="{9D8B030D-6E8A-4147-A177-3AD203B41FA5}">
                      <a16:colId xmlns:a16="http://schemas.microsoft.com/office/drawing/2014/main" val="3766158220"/>
                    </a:ext>
                  </a:extLst>
                </a:gridCol>
              </a:tblGrid>
              <a:tr h="0">
                <a:tc>
                  <a:txBody>
                    <a:bodyPr/>
                    <a:lstStyle/>
                    <a:p>
                      <a:r>
                        <a:rPr lang="en-GB" dirty="0"/>
                        <a:t>1. </a:t>
                      </a:r>
                    </a:p>
                  </a:txBody>
                  <a:tcPr marT="182880" marB="182880"/>
                </a:tc>
                <a:tc>
                  <a:txBody>
                    <a:bodyPr/>
                    <a:lstStyle/>
                    <a:p>
                      <a:r>
                        <a:rPr lang="en-GB" dirty="0">
                          <a:hlinkClick r:id="rId6" action="ppaction://hlinksldjump"/>
                        </a:rPr>
                        <a:t>Overview of obesity-related complications</a:t>
                      </a:r>
                      <a:endParaRPr lang="en-GB" dirty="0"/>
                    </a:p>
                  </a:txBody>
                  <a:tcPr marT="182880" marB="182880"/>
                </a:tc>
                <a:extLst>
                  <a:ext uri="{0D108BD9-81ED-4DB2-BD59-A6C34878D82A}">
                    <a16:rowId xmlns:a16="http://schemas.microsoft.com/office/drawing/2014/main" val="1102785200"/>
                  </a:ext>
                </a:extLst>
              </a:tr>
              <a:tr h="0">
                <a:tc>
                  <a:txBody>
                    <a:bodyPr/>
                    <a:lstStyle/>
                    <a:p>
                      <a:r>
                        <a:rPr lang="en-GB" dirty="0"/>
                        <a:t>2. </a:t>
                      </a:r>
                    </a:p>
                  </a:txBody>
                  <a:tcPr marT="182880" marB="182880"/>
                </a:tc>
                <a:tc>
                  <a:txBody>
                    <a:bodyPr/>
                    <a:lstStyle/>
                    <a:p>
                      <a:r>
                        <a:rPr lang="en-GB" dirty="0">
                          <a:hlinkClick r:id="rId7" action="ppaction://hlinksldjump"/>
                        </a:rPr>
                        <a:t>Metabolic complications</a:t>
                      </a:r>
                      <a:endParaRPr lang="en-GB" dirty="0"/>
                    </a:p>
                  </a:txBody>
                  <a:tcPr marT="182880" marB="182880"/>
                </a:tc>
                <a:extLst>
                  <a:ext uri="{0D108BD9-81ED-4DB2-BD59-A6C34878D82A}">
                    <a16:rowId xmlns:a16="http://schemas.microsoft.com/office/drawing/2014/main" val="1750479733"/>
                  </a:ext>
                </a:extLst>
              </a:tr>
              <a:tr h="0">
                <a:tc>
                  <a:txBody>
                    <a:bodyPr/>
                    <a:lstStyle/>
                    <a:p>
                      <a:r>
                        <a:rPr lang="en-GB" dirty="0"/>
                        <a:t>3.</a:t>
                      </a:r>
                    </a:p>
                  </a:txBody>
                  <a:tcPr marT="182880" marB="182880"/>
                </a:tc>
                <a:tc>
                  <a:txBody>
                    <a:bodyPr/>
                    <a:lstStyle/>
                    <a:p>
                      <a:r>
                        <a:rPr lang="en-GB" dirty="0">
                          <a:hlinkClick r:id="rId8" action="ppaction://hlinksldjump"/>
                        </a:rPr>
                        <a:t>Cardiovascular disease</a:t>
                      </a:r>
                      <a:endParaRPr lang="en-GB" dirty="0"/>
                    </a:p>
                  </a:txBody>
                  <a:tcPr marT="182880" marB="182880"/>
                </a:tc>
                <a:extLst>
                  <a:ext uri="{0D108BD9-81ED-4DB2-BD59-A6C34878D82A}">
                    <a16:rowId xmlns:a16="http://schemas.microsoft.com/office/drawing/2014/main" val="3810560949"/>
                  </a:ext>
                </a:extLst>
              </a:tr>
              <a:tr h="0">
                <a:tc>
                  <a:txBody>
                    <a:bodyPr/>
                    <a:lstStyle/>
                    <a:p>
                      <a:r>
                        <a:rPr lang="en-GB" dirty="0"/>
                        <a:t>4.</a:t>
                      </a:r>
                    </a:p>
                  </a:txBody>
                  <a:tcPr marT="182880" marB="182880"/>
                </a:tc>
                <a:tc>
                  <a:txBody>
                    <a:bodyPr/>
                    <a:lstStyle/>
                    <a:p>
                      <a:r>
                        <a:rPr lang="en-GB" dirty="0">
                          <a:hlinkClick r:id="rId9" action="ppaction://hlinksldjump"/>
                        </a:rPr>
                        <a:t>Chronic kidney disease</a:t>
                      </a:r>
                      <a:endParaRPr lang="en-GB" dirty="0"/>
                    </a:p>
                  </a:txBody>
                  <a:tcPr marT="182880" marB="182880"/>
                </a:tc>
                <a:extLst>
                  <a:ext uri="{0D108BD9-81ED-4DB2-BD59-A6C34878D82A}">
                    <a16:rowId xmlns:a16="http://schemas.microsoft.com/office/drawing/2014/main" val="1271986382"/>
                  </a:ext>
                </a:extLst>
              </a:tr>
              <a:tr h="0">
                <a:tc>
                  <a:txBody>
                    <a:bodyPr/>
                    <a:lstStyle/>
                    <a:p>
                      <a:r>
                        <a:rPr lang="en-GB" dirty="0"/>
                        <a:t>5.</a:t>
                      </a:r>
                    </a:p>
                  </a:txBody>
                  <a:tcPr marT="182880" marB="182880"/>
                </a:tc>
                <a:tc>
                  <a:txBody>
                    <a:bodyPr/>
                    <a:lstStyle/>
                    <a:p>
                      <a:r>
                        <a:rPr lang="en-GB" dirty="0">
                          <a:hlinkClick r:id="rId10" action="ppaction://hlinksldjump"/>
                        </a:rPr>
                        <a:t>Biomechanical complications </a:t>
                      </a:r>
                      <a:endParaRPr lang="en-GB" dirty="0"/>
                    </a:p>
                  </a:txBody>
                  <a:tcPr marT="182880" marB="182880"/>
                </a:tc>
                <a:extLst>
                  <a:ext uri="{0D108BD9-81ED-4DB2-BD59-A6C34878D82A}">
                    <a16:rowId xmlns:a16="http://schemas.microsoft.com/office/drawing/2014/main" val="2241448532"/>
                  </a:ext>
                </a:extLst>
              </a:tr>
              <a:tr h="0">
                <a:tc>
                  <a:txBody>
                    <a:bodyPr/>
                    <a:lstStyle/>
                    <a:p>
                      <a:r>
                        <a:rPr lang="en-GB" dirty="0"/>
                        <a:t>6.</a:t>
                      </a:r>
                    </a:p>
                  </a:txBody>
                  <a:tcPr marT="182880" marB="182880"/>
                </a:tc>
                <a:tc>
                  <a:txBody>
                    <a:bodyPr/>
                    <a:lstStyle/>
                    <a:p>
                      <a:r>
                        <a:rPr lang="en-GB" dirty="0">
                          <a:hlinkClick r:id="rId11" action="ppaction://hlinksldjump"/>
                        </a:rPr>
                        <a:t>Reproductive complications</a:t>
                      </a:r>
                      <a:endParaRPr lang="en-GB" dirty="0"/>
                    </a:p>
                  </a:txBody>
                  <a:tcPr marT="182880" marB="182880"/>
                </a:tc>
                <a:extLst>
                  <a:ext uri="{0D108BD9-81ED-4DB2-BD59-A6C34878D82A}">
                    <a16:rowId xmlns:a16="http://schemas.microsoft.com/office/drawing/2014/main" val="1917946206"/>
                  </a:ext>
                </a:extLst>
              </a:tr>
              <a:tr h="0">
                <a:tc>
                  <a:txBody>
                    <a:bodyPr/>
                    <a:lstStyle/>
                    <a:p>
                      <a:r>
                        <a:rPr lang="en-GB" dirty="0"/>
                        <a:t>7.</a:t>
                      </a:r>
                    </a:p>
                  </a:txBody>
                  <a:tcPr marT="182880" marB="182880"/>
                </a:tc>
                <a:tc>
                  <a:txBody>
                    <a:bodyPr/>
                    <a:lstStyle/>
                    <a:p>
                      <a:r>
                        <a:rPr lang="en-GB" dirty="0">
                          <a:hlinkClick r:id="rId12" action="ppaction://hlinksldjump"/>
                        </a:rPr>
                        <a:t>Psychological complications</a:t>
                      </a:r>
                      <a:endParaRPr lang="en-GB" dirty="0"/>
                    </a:p>
                  </a:txBody>
                  <a:tcPr marT="182880" marB="182880"/>
                </a:tc>
                <a:extLst>
                  <a:ext uri="{0D108BD9-81ED-4DB2-BD59-A6C34878D82A}">
                    <a16:rowId xmlns:a16="http://schemas.microsoft.com/office/drawing/2014/main" val="1892033895"/>
                  </a:ext>
                </a:extLst>
              </a:tr>
              <a:tr h="0">
                <a:tc>
                  <a:txBody>
                    <a:bodyPr/>
                    <a:lstStyle/>
                    <a:p>
                      <a:r>
                        <a:rPr lang="en-GB" dirty="0"/>
                        <a:t>8.</a:t>
                      </a:r>
                    </a:p>
                  </a:txBody>
                  <a:tcPr marT="182880" marB="182880"/>
                </a:tc>
                <a:tc>
                  <a:txBody>
                    <a:bodyPr/>
                    <a:lstStyle/>
                    <a:p>
                      <a:r>
                        <a:rPr lang="en-GB" dirty="0">
                          <a:hlinkClick r:id="rId13" action="ppaction://hlinksldjump"/>
                        </a:rPr>
                        <a:t>Key takeaways and assessment</a:t>
                      </a:r>
                      <a:endParaRPr lang="en-GB" dirty="0"/>
                    </a:p>
                  </a:txBody>
                  <a:tcPr marT="182880" marB="182880"/>
                </a:tc>
                <a:extLst>
                  <a:ext uri="{0D108BD9-81ED-4DB2-BD59-A6C34878D82A}">
                    <a16:rowId xmlns:a16="http://schemas.microsoft.com/office/drawing/2014/main" val="862583161"/>
                  </a:ext>
                </a:extLst>
              </a:tr>
            </a:tbl>
          </a:graphicData>
        </a:graphic>
      </p:graphicFrame>
      <p:pic>
        <p:nvPicPr>
          <p:cNvPr id="50" name="Graphic 49">
            <a:hlinkClick r:id="rId12" action="ppaction://hlinksldjump"/>
            <a:extLst>
              <a:ext uri="{FF2B5EF4-FFF2-40B4-BE49-F238E27FC236}">
                <a16:creationId xmlns:a16="http://schemas.microsoft.com/office/drawing/2014/main" id="{746800C7-0524-2B41-CAD1-61C51DF9E74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22098" y="5351390"/>
            <a:ext cx="463544" cy="463544"/>
          </a:xfrm>
          <a:prstGeom prst="rect">
            <a:avLst/>
          </a:prstGeom>
        </p:spPr>
      </p:pic>
      <p:pic>
        <p:nvPicPr>
          <p:cNvPr id="52" name="Graphic 51">
            <a:hlinkClick r:id="rId11" action="ppaction://hlinksldjump"/>
            <a:extLst>
              <a:ext uri="{FF2B5EF4-FFF2-40B4-BE49-F238E27FC236}">
                <a16:creationId xmlns:a16="http://schemas.microsoft.com/office/drawing/2014/main" id="{E3561AA6-B32F-AE37-0008-1334A737FF3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22098" y="4724400"/>
            <a:ext cx="463544" cy="463544"/>
          </a:xfrm>
          <a:prstGeom prst="rect">
            <a:avLst/>
          </a:prstGeom>
        </p:spPr>
      </p:pic>
      <p:pic>
        <p:nvPicPr>
          <p:cNvPr id="53" name="Graphic 52">
            <a:hlinkClick r:id="rId10" action="ppaction://hlinksldjump"/>
            <a:extLst>
              <a:ext uri="{FF2B5EF4-FFF2-40B4-BE49-F238E27FC236}">
                <a16:creationId xmlns:a16="http://schemas.microsoft.com/office/drawing/2014/main" id="{CB6B37E5-2921-F41B-776A-80CDFAFA5423}"/>
              </a:ext>
            </a:extLst>
          </p:cNvPr>
          <p:cNvPicPr>
            <a:picLocks noChangeAspect="1"/>
          </p:cNvPicPr>
          <p:nvPr/>
        </p:nvPicPr>
        <p:blipFill>
          <a:blip r:embed="rId18">
            <a:extLst>
              <a:ext uri="{96DAC541-7B7A-43D3-8B79-37D633B846F1}">
                <asvg:svgBlip xmlns:asvg="http://schemas.microsoft.com/office/drawing/2016/SVG/main" r:embed="rId19"/>
              </a:ext>
            </a:extLst>
          </a:blip>
          <a:srcRect l="13" r="13"/>
          <a:stretch/>
        </p:blipFill>
        <p:spPr>
          <a:xfrm>
            <a:off x="4422158" y="4099712"/>
            <a:ext cx="463424" cy="463544"/>
          </a:xfrm>
          <a:prstGeom prst="rect">
            <a:avLst/>
          </a:prstGeom>
        </p:spPr>
      </p:pic>
      <p:pic>
        <p:nvPicPr>
          <p:cNvPr id="54" name="Graphic 53">
            <a:hlinkClick r:id="rId9" action="ppaction://hlinksldjump"/>
            <a:extLst>
              <a:ext uri="{FF2B5EF4-FFF2-40B4-BE49-F238E27FC236}">
                <a16:creationId xmlns:a16="http://schemas.microsoft.com/office/drawing/2014/main" id="{B9353E19-A46E-1589-C5D7-7B19B23B8E58}"/>
              </a:ext>
            </a:extLst>
          </p:cNvPr>
          <p:cNvPicPr>
            <a:picLocks noChangeAspect="1"/>
          </p:cNvPicPr>
          <p:nvPr/>
        </p:nvPicPr>
        <p:blipFill>
          <a:blip r:embed="rId20">
            <a:extLst>
              <a:ext uri="{96DAC541-7B7A-43D3-8B79-37D633B846F1}">
                <asvg:svgBlip xmlns:asvg="http://schemas.microsoft.com/office/drawing/2016/SVG/main" r:embed="rId21"/>
              </a:ext>
            </a:extLst>
          </a:blip>
          <a:srcRect l="19" r="19"/>
          <a:stretch/>
        </p:blipFill>
        <p:spPr>
          <a:xfrm>
            <a:off x="4422160" y="3429000"/>
            <a:ext cx="463364" cy="463544"/>
          </a:xfrm>
          <a:prstGeom prst="rect">
            <a:avLst/>
          </a:prstGeom>
        </p:spPr>
      </p:pic>
      <p:pic>
        <p:nvPicPr>
          <p:cNvPr id="55" name="Graphic 54">
            <a:hlinkClick r:id="rId8" action="ppaction://hlinksldjump"/>
            <a:extLst>
              <a:ext uri="{FF2B5EF4-FFF2-40B4-BE49-F238E27FC236}">
                <a16:creationId xmlns:a16="http://schemas.microsoft.com/office/drawing/2014/main" id="{687AC9AF-7EEE-5649-2082-166339152CB8}"/>
              </a:ext>
            </a:extLst>
          </p:cNvPr>
          <p:cNvPicPr>
            <a:picLocks noChangeAspect="1"/>
          </p:cNvPicPr>
          <p:nvPr/>
        </p:nvPicPr>
        <p:blipFill>
          <a:blip r:embed="rId22">
            <a:extLst>
              <a:ext uri="{96DAC541-7B7A-43D3-8B79-37D633B846F1}">
                <asvg:svgBlip xmlns:asvg="http://schemas.microsoft.com/office/drawing/2016/SVG/main" r:embed="rId23"/>
              </a:ext>
            </a:extLst>
          </a:blip>
          <a:srcRect l="23" r="23"/>
          <a:stretch/>
        </p:blipFill>
        <p:spPr>
          <a:xfrm>
            <a:off x="4422204" y="2803063"/>
            <a:ext cx="463332" cy="463544"/>
          </a:xfrm>
          <a:prstGeom prst="rect">
            <a:avLst/>
          </a:prstGeom>
        </p:spPr>
      </p:pic>
      <p:pic>
        <p:nvPicPr>
          <p:cNvPr id="56" name="Graphic 55">
            <a:hlinkClick r:id="rId7" action="ppaction://hlinksldjump"/>
            <a:extLst>
              <a:ext uri="{FF2B5EF4-FFF2-40B4-BE49-F238E27FC236}">
                <a16:creationId xmlns:a16="http://schemas.microsoft.com/office/drawing/2014/main" id="{049C7208-5F80-75E0-E8C8-4914DFB74D90}"/>
              </a:ext>
            </a:extLst>
          </p:cNvPr>
          <p:cNvPicPr>
            <a:picLocks noChangeAspect="1"/>
          </p:cNvPicPr>
          <p:nvPr/>
        </p:nvPicPr>
        <p:blipFill>
          <a:blip r:embed="rId24">
            <a:extLst>
              <a:ext uri="{96DAC541-7B7A-43D3-8B79-37D633B846F1}">
                <asvg:svgBlip xmlns:asvg="http://schemas.microsoft.com/office/drawing/2016/SVG/main" r:embed="rId25"/>
              </a:ext>
            </a:extLst>
          </a:blip>
          <a:srcRect l="24" r="24"/>
          <a:stretch/>
        </p:blipFill>
        <p:spPr>
          <a:xfrm>
            <a:off x="4422211" y="2188466"/>
            <a:ext cx="463318" cy="463544"/>
          </a:xfrm>
          <a:prstGeom prst="rect">
            <a:avLst/>
          </a:prstGeom>
        </p:spPr>
      </p:pic>
      <p:pic>
        <p:nvPicPr>
          <p:cNvPr id="9" name="Graphic 8">
            <a:hlinkClick r:id="rId13" action="ppaction://hlinksldjump"/>
            <a:extLst>
              <a:ext uri="{FF2B5EF4-FFF2-40B4-BE49-F238E27FC236}">
                <a16:creationId xmlns:a16="http://schemas.microsoft.com/office/drawing/2014/main" id="{AB93BE3D-5CAC-59A5-E6D0-940293A58B7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78658" y="6014802"/>
            <a:ext cx="444330" cy="444330"/>
          </a:xfrm>
          <a:prstGeom prst="rect">
            <a:avLst/>
          </a:prstGeom>
        </p:spPr>
      </p:pic>
      <p:pic>
        <p:nvPicPr>
          <p:cNvPr id="57" name="Graphic 56">
            <a:hlinkClick r:id="rId6" action="ppaction://hlinksldjump"/>
            <a:extLst>
              <a:ext uri="{FF2B5EF4-FFF2-40B4-BE49-F238E27FC236}">
                <a16:creationId xmlns:a16="http://schemas.microsoft.com/office/drawing/2014/main" id="{7E23E74D-0386-0DA6-EE52-D187D608F5BD}"/>
              </a:ext>
            </a:extLst>
          </p:cNvPr>
          <p:cNvPicPr>
            <a:picLocks noChangeAspect="1"/>
          </p:cNvPicPr>
          <p:nvPr/>
        </p:nvPicPr>
        <p:blipFill>
          <a:blip r:embed="rId28">
            <a:extLst>
              <a:ext uri="{96DAC541-7B7A-43D3-8B79-37D633B846F1}">
                <asvg:svgBlip xmlns:asvg="http://schemas.microsoft.com/office/drawing/2016/SVG/main" r:embed="rId29"/>
              </a:ext>
            </a:extLst>
          </a:blip>
          <a:srcRect l="25" r="25"/>
          <a:stretch/>
        </p:blipFill>
        <p:spPr>
          <a:xfrm>
            <a:off x="4422215" y="1513910"/>
            <a:ext cx="463309" cy="463544"/>
          </a:xfrm>
          <a:prstGeom prst="rect">
            <a:avLst/>
          </a:prstGeom>
        </p:spPr>
      </p:pic>
    </p:spTree>
    <p:extLst>
      <p:ext uri="{BB962C8B-B14F-4D97-AF65-F5344CB8AC3E}">
        <p14:creationId xmlns:p14="http://schemas.microsoft.com/office/powerpoint/2010/main" val="102577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lstStyle/>
          <a:p>
            <a:r>
              <a:rPr lang="en-US" noProof="0" dirty="0"/>
              <a:t>Impact of weight loss on HFpEF</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6020060"/>
            <a:ext cx="10896000" cy="324000"/>
          </a:xfrm>
        </p:spPr>
        <p:txBody>
          <a:bodyPr/>
          <a:lstStyle/>
          <a:p>
            <a:r>
              <a:rPr lang="en-US" noProof="0" dirty="0"/>
              <a:t>*No AOMs have been approved for the treatment of HFpEF. </a:t>
            </a:r>
            <a:br>
              <a:rPr lang="en-US" noProof="0" dirty="0"/>
            </a:br>
            <a:r>
              <a:rPr lang="en-US" noProof="0" dirty="0"/>
              <a:t>AOM, anti-obesity medication; BMI, body mass index; CV, cardiovascular; HFpEF, heart failure with preserved ejection fraction; MRI, magnetic resonance imaging.</a:t>
            </a:r>
            <a:br>
              <a:rPr lang="en-US" noProof="0" dirty="0"/>
            </a:br>
            <a:r>
              <a:rPr lang="en-US" noProof="0" dirty="0"/>
              <a:t>1. Kitzman DW et al. JAMA 2016;315:36–46; 2. Aminian A et al. JAMA 2019;322:1271–1282; 3. Kosiborod MN et al. N Engl J Med 2023;389:1069–1084; 4. Borlaug BA et al. Nat Med 2025;31:544–551.</a:t>
            </a:r>
          </a:p>
        </p:txBody>
      </p:sp>
      <p:sp>
        <p:nvSpPr>
          <p:cNvPr id="3" name="Rectangle 2">
            <a:extLst>
              <a:ext uri="{FF2B5EF4-FFF2-40B4-BE49-F238E27FC236}">
                <a16:creationId xmlns:a16="http://schemas.microsoft.com/office/drawing/2014/main" id="{E18BFFF6-1065-4C69-BC21-4C65C5CCE9B1}"/>
              </a:ext>
            </a:extLst>
          </p:cNvPr>
          <p:cNvSpPr/>
          <p:nvPr/>
        </p:nvSpPr>
        <p:spPr>
          <a:xfrm>
            <a:off x="522288" y="2057400"/>
            <a:ext cx="3441970" cy="310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1200"/>
              </a:spcAft>
            </a:pPr>
            <a:r>
              <a:rPr lang="en-US" sz="2000" b="1" noProof="0" dirty="0">
                <a:solidFill>
                  <a:schemeClr val="tx1"/>
                </a:solidFill>
                <a:latin typeface="Arial"/>
                <a:cs typeface="Arial"/>
              </a:rPr>
              <a:t>7% intentional weight loss in patients with obesity and HFpEF resulted in:</a:t>
            </a:r>
            <a:r>
              <a:rPr lang="en-US" sz="2000" baseline="30000" noProof="0" dirty="0">
                <a:solidFill>
                  <a:schemeClr val="tx1"/>
                </a:solidFill>
                <a:latin typeface="Arial"/>
                <a:cs typeface="Arial"/>
              </a:rPr>
              <a:t>1</a:t>
            </a:r>
          </a:p>
          <a:p>
            <a:pPr algn="ctr">
              <a:spcAft>
                <a:spcPts val="1200"/>
              </a:spcAft>
            </a:pPr>
            <a:r>
              <a:rPr lang="en-US" sz="2000" noProof="0" dirty="0">
                <a:solidFill>
                  <a:schemeClr val="tx1"/>
                </a:solidFill>
                <a:latin typeface="Arial"/>
                <a:cs typeface="Arial"/>
              </a:rPr>
              <a:t>Increased exercise tolerance </a:t>
            </a:r>
            <a:endParaRPr lang="en-US" sz="2000" noProof="0" dirty="0">
              <a:solidFill>
                <a:schemeClr val="tx1"/>
              </a:solidFill>
              <a:latin typeface="Arial" panose="020B0604020202020204" pitchFamily="34" charset="0"/>
              <a:cs typeface="Arial" panose="020B0604020202020204" pitchFamily="34" charset="0"/>
            </a:endParaRPr>
          </a:p>
          <a:p>
            <a:pPr algn="ctr">
              <a:spcAft>
                <a:spcPts val="1200"/>
              </a:spcAft>
            </a:pPr>
            <a:r>
              <a:rPr lang="en-US" sz="2000" noProof="0" dirty="0">
                <a:solidFill>
                  <a:schemeClr val="tx1"/>
                </a:solidFill>
                <a:latin typeface="Arial"/>
                <a:cs typeface="Arial"/>
              </a:rPr>
              <a:t>Improved MRI and e</a:t>
            </a:r>
            <a:r>
              <a:rPr lang="en-US" sz="2000" noProof="0" dirty="0">
                <a:solidFill>
                  <a:schemeClr val="tx1"/>
                </a:solidFill>
                <a:latin typeface="Arial" panose="020B0604020202020204" pitchFamily="34" charset="0"/>
                <a:cs typeface="Arial" panose="020B0604020202020204" pitchFamily="34" charset="0"/>
              </a:rPr>
              <a:t>chocardiographic measures of diastolic heart function</a:t>
            </a:r>
          </a:p>
        </p:txBody>
      </p:sp>
      <p:sp>
        <p:nvSpPr>
          <p:cNvPr id="314" name="Rectangle 313">
            <a:extLst>
              <a:ext uri="{FF2B5EF4-FFF2-40B4-BE49-F238E27FC236}">
                <a16:creationId xmlns:a16="http://schemas.microsoft.com/office/drawing/2014/main" id="{3B76AFA8-67E7-4698-B201-350B60A0AF8B}"/>
              </a:ext>
            </a:extLst>
          </p:cNvPr>
          <p:cNvSpPr/>
          <p:nvPr/>
        </p:nvSpPr>
        <p:spPr>
          <a:xfrm>
            <a:off x="4474723" y="1634835"/>
            <a:ext cx="6879077"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719138"/>
            <a:r>
              <a:rPr lang="en-US" sz="2000" b="1" noProof="0" dirty="0">
                <a:solidFill>
                  <a:schemeClr val="accent1"/>
                </a:solidFill>
                <a:latin typeface="Arial" panose="020B0604020202020204" pitchFamily="34" charset="0"/>
                <a:cs typeface="Arial" panose="020B0604020202020204" pitchFamily="34" charset="0"/>
              </a:rPr>
              <a:t>Bariatric surgery </a:t>
            </a:r>
            <a:r>
              <a:rPr lang="en-US" sz="2000" noProof="0" dirty="0">
                <a:solidFill>
                  <a:schemeClr val="accent1"/>
                </a:solidFill>
                <a:latin typeface="Arial" panose="020B0604020202020204" pitchFamily="34" charset="0"/>
                <a:cs typeface="Arial" panose="020B0604020202020204" pitchFamily="34" charset="0"/>
              </a:rPr>
              <a:t>is associated with </a:t>
            </a:r>
            <a:r>
              <a:rPr lang="en-US" sz="2000" b="1" noProof="0" dirty="0">
                <a:solidFill>
                  <a:schemeClr val="accent1"/>
                </a:solidFill>
                <a:latin typeface="Arial" panose="020B0604020202020204" pitchFamily="34" charset="0"/>
                <a:cs typeface="Arial" panose="020B0604020202020204" pitchFamily="34" charset="0"/>
              </a:rPr>
              <a:t>decreased risk of developing heart failure</a:t>
            </a:r>
            <a:r>
              <a:rPr lang="en-US" sz="2000" noProof="0" dirty="0">
                <a:solidFill>
                  <a:schemeClr val="accent1"/>
                </a:solidFill>
                <a:latin typeface="Arial" panose="020B0604020202020204" pitchFamily="34" charset="0"/>
                <a:cs typeface="Arial" panose="020B0604020202020204" pitchFamily="34" charset="0"/>
              </a:rPr>
              <a:t> in patients with diabetes and obesity</a:t>
            </a:r>
            <a:r>
              <a:rPr lang="en-US" sz="2000" baseline="30000" noProof="0" dirty="0">
                <a:solidFill>
                  <a:schemeClr val="accent1"/>
                </a:solidFill>
                <a:latin typeface="Arial" panose="020B0604020202020204" pitchFamily="34" charset="0"/>
                <a:cs typeface="Arial" panose="020B0604020202020204" pitchFamily="34" charset="0"/>
              </a:rPr>
              <a:t>2 </a:t>
            </a:r>
            <a:r>
              <a:rPr lang="en-US" sz="2000" noProof="0" dirty="0">
                <a:solidFill>
                  <a:schemeClr val="accent1"/>
                </a:solidFill>
                <a:latin typeface="Arial" panose="020B0604020202020204" pitchFamily="34" charset="0"/>
                <a:cs typeface="Arial" panose="020B0604020202020204" pitchFamily="34" charset="0"/>
              </a:rPr>
              <a:t>(BMI ≥30 kg/m</a:t>
            </a:r>
            <a:r>
              <a:rPr lang="en-US" sz="2000" baseline="30000" noProof="0" dirty="0">
                <a:solidFill>
                  <a:schemeClr val="accent1"/>
                </a:solidFill>
                <a:latin typeface="Arial" panose="020B0604020202020204" pitchFamily="34" charset="0"/>
                <a:cs typeface="Arial" panose="020B0604020202020204" pitchFamily="34" charset="0"/>
              </a:rPr>
              <a:t>2</a:t>
            </a:r>
            <a:r>
              <a:rPr lang="en-US" sz="2000" noProof="0" dirty="0">
                <a:solidFill>
                  <a:schemeClr val="accent1"/>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27CCD21F-F067-EFF0-279E-38D022A12C9B}"/>
              </a:ext>
            </a:extLst>
          </p:cNvPr>
          <p:cNvSpPr/>
          <p:nvPr/>
        </p:nvSpPr>
        <p:spPr>
          <a:xfrm>
            <a:off x="4474723" y="2987947"/>
            <a:ext cx="6879077" cy="2929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719138">
              <a:spcAft>
                <a:spcPts val="600"/>
              </a:spcAft>
            </a:pPr>
            <a:r>
              <a:rPr lang="en-US" b="1" noProof="0" dirty="0">
                <a:solidFill>
                  <a:schemeClr val="accent1"/>
                </a:solidFill>
                <a:latin typeface="Arial" panose="020B0604020202020204" pitchFamily="34" charset="0"/>
                <a:cs typeface="Arial" panose="020B0604020202020204" pitchFamily="34" charset="0"/>
              </a:rPr>
              <a:t>In patients with HFpEF and obesity, </a:t>
            </a:r>
            <a:r>
              <a:rPr lang="en-US" b="1" dirty="0">
                <a:solidFill>
                  <a:schemeClr val="accent1"/>
                </a:solidFill>
                <a:latin typeface="Arial" panose="020B0604020202020204" pitchFamily="34" charset="0"/>
                <a:cs typeface="Arial" panose="020B0604020202020204" pitchFamily="34" charset="0"/>
              </a:rPr>
              <a:t>AOMs</a:t>
            </a:r>
            <a:r>
              <a:rPr lang="en-US" b="1" noProof="0" dirty="0">
                <a:solidFill>
                  <a:schemeClr val="accent1"/>
                </a:solidFill>
                <a:latin typeface="Arial" panose="020B0604020202020204" pitchFamily="34" charset="0"/>
                <a:cs typeface="Arial" panose="020B0604020202020204" pitchFamily="34" charset="0"/>
              </a:rPr>
              <a:t>* have been shown to:</a:t>
            </a:r>
            <a:r>
              <a:rPr lang="en-US" baseline="30000" noProof="0" dirty="0">
                <a:solidFill>
                  <a:schemeClr val="accent1"/>
                </a:solidFill>
                <a:latin typeface="Arial" panose="020B0604020202020204" pitchFamily="34" charset="0"/>
                <a:cs typeface="Arial" panose="020B0604020202020204" pitchFamily="34" charset="0"/>
              </a:rPr>
              <a:t>3,4</a:t>
            </a:r>
            <a:r>
              <a:rPr lang="en-US" b="1" noProof="0" dirty="0">
                <a:solidFill>
                  <a:schemeClr val="accent1"/>
                </a:solidFill>
                <a:latin typeface="Arial" panose="020B0604020202020204" pitchFamily="34" charset="0"/>
                <a:cs typeface="Arial" panose="020B0604020202020204" pitchFamily="34" charset="0"/>
              </a:rPr>
              <a:t> </a:t>
            </a:r>
          </a:p>
          <a:p>
            <a:pPr marL="955675" indent="-236538">
              <a:spcAft>
                <a:spcPts val="600"/>
              </a:spcAft>
              <a:buFont typeface="Arial" panose="020B0604020202020204" pitchFamily="34" charset="0"/>
              <a:buChar char="•"/>
            </a:pPr>
            <a:r>
              <a:rPr lang="en-US" noProof="0" dirty="0">
                <a:solidFill>
                  <a:schemeClr val="accent1"/>
                </a:solidFill>
                <a:latin typeface="Arial" panose="020B0604020202020204" pitchFamily="34" charset="0"/>
                <a:cs typeface="Arial" panose="020B0604020202020204" pitchFamily="34" charset="0"/>
              </a:rPr>
              <a:t>lead to larger reductions in </a:t>
            </a:r>
            <a:r>
              <a:rPr lang="en-US" b="1" noProof="0" dirty="0">
                <a:solidFill>
                  <a:schemeClr val="accent1"/>
                </a:solidFill>
                <a:latin typeface="Arial" panose="020B0604020202020204" pitchFamily="34" charset="0"/>
                <a:cs typeface="Arial" panose="020B0604020202020204" pitchFamily="34" charset="0"/>
              </a:rPr>
              <a:t>symptoms</a:t>
            </a:r>
            <a:r>
              <a:rPr lang="en-US" noProof="0" dirty="0">
                <a:solidFill>
                  <a:schemeClr val="accent1"/>
                </a:solidFill>
                <a:latin typeface="Arial" panose="020B0604020202020204" pitchFamily="34" charset="0"/>
                <a:cs typeface="Arial" panose="020B0604020202020204" pitchFamily="34" charset="0"/>
              </a:rPr>
              <a:t> and </a:t>
            </a:r>
            <a:r>
              <a:rPr lang="en-US" b="1" noProof="0" dirty="0">
                <a:solidFill>
                  <a:schemeClr val="accent1"/>
                </a:solidFill>
                <a:latin typeface="Arial" panose="020B0604020202020204" pitchFamily="34" charset="0"/>
                <a:cs typeface="Arial" panose="020B0604020202020204" pitchFamily="34" charset="0"/>
              </a:rPr>
              <a:t>physical limitations</a:t>
            </a:r>
          </a:p>
          <a:p>
            <a:pPr marL="955675" indent="-236538">
              <a:spcAft>
                <a:spcPts val="600"/>
              </a:spcAft>
              <a:buFont typeface="Arial" panose="020B0604020202020204" pitchFamily="34" charset="0"/>
              <a:buChar char="•"/>
            </a:pPr>
            <a:r>
              <a:rPr lang="en-US" noProof="0" dirty="0">
                <a:solidFill>
                  <a:schemeClr val="accent1"/>
                </a:solidFill>
                <a:latin typeface="Arial" panose="020B0604020202020204" pitchFamily="34" charset="0"/>
                <a:cs typeface="Arial" panose="020B0604020202020204" pitchFamily="34" charset="0"/>
              </a:rPr>
              <a:t>achieve greater improvements in </a:t>
            </a:r>
            <a:r>
              <a:rPr lang="en-US" b="1" noProof="0" dirty="0">
                <a:solidFill>
                  <a:schemeClr val="accent1"/>
                </a:solidFill>
                <a:latin typeface="Arial" panose="020B0604020202020204" pitchFamily="34" charset="0"/>
                <a:cs typeface="Arial" panose="020B0604020202020204" pitchFamily="34" charset="0"/>
              </a:rPr>
              <a:t>exercise function</a:t>
            </a:r>
          </a:p>
          <a:p>
            <a:pPr marL="955675" indent="-236538">
              <a:spcAft>
                <a:spcPts val="600"/>
              </a:spcAft>
              <a:buFont typeface="Arial" panose="020B0604020202020204" pitchFamily="34" charset="0"/>
              <a:buChar char="•"/>
            </a:pPr>
            <a:r>
              <a:rPr lang="en-US" noProof="0" dirty="0">
                <a:solidFill>
                  <a:schemeClr val="accent1"/>
                </a:solidFill>
                <a:latin typeface="Arial" panose="020B0604020202020204" pitchFamily="34" charset="0"/>
                <a:cs typeface="Arial" panose="020B0604020202020204" pitchFamily="34" charset="0"/>
              </a:rPr>
              <a:t>provide reduced </a:t>
            </a:r>
            <a:r>
              <a:rPr lang="en-US" b="1" noProof="0" dirty="0">
                <a:solidFill>
                  <a:schemeClr val="accent1"/>
                </a:solidFill>
                <a:latin typeface="Arial" panose="020B0604020202020204" pitchFamily="34" charset="0"/>
                <a:cs typeface="Arial" panose="020B0604020202020204" pitchFamily="34" charset="0"/>
              </a:rPr>
              <a:t>circulatory volume-pressure overload </a:t>
            </a:r>
            <a:r>
              <a:rPr lang="en-US" noProof="0" dirty="0">
                <a:solidFill>
                  <a:schemeClr val="accent1"/>
                </a:solidFill>
                <a:latin typeface="Arial" panose="020B0604020202020204" pitchFamily="34" charset="0"/>
                <a:cs typeface="Arial" panose="020B0604020202020204" pitchFamily="34" charset="0"/>
              </a:rPr>
              <a:t>and </a:t>
            </a:r>
            <a:r>
              <a:rPr lang="en-US" b="1" noProof="0" dirty="0">
                <a:solidFill>
                  <a:schemeClr val="accent1"/>
                </a:solidFill>
                <a:latin typeface="Arial" panose="020B0604020202020204" pitchFamily="34" charset="0"/>
                <a:cs typeface="Arial" panose="020B0604020202020204" pitchFamily="34" charset="0"/>
              </a:rPr>
              <a:t>systemic inflammation</a:t>
            </a:r>
            <a:endParaRPr lang="en-US" b="1" baseline="30000" noProof="0" dirty="0">
              <a:solidFill>
                <a:schemeClr val="accent1"/>
              </a:solidFill>
              <a:latin typeface="Arial" panose="020B0604020202020204" pitchFamily="34" charset="0"/>
              <a:cs typeface="Arial" panose="020B0604020202020204" pitchFamily="34" charset="0"/>
            </a:endParaRPr>
          </a:p>
          <a:p>
            <a:pPr marL="955675" indent="-236538">
              <a:spcAft>
                <a:spcPts val="600"/>
              </a:spcAft>
              <a:buFont typeface="Arial" panose="020B0604020202020204" pitchFamily="34" charset="0"/>
              <a:buChar char="•"/>
            </a:pPr>
            <a:r>
              <a:rPr lang="en-US" noProof="0" dirty="0">
                <a:solidFill>
                  <a:schemeClr val="accent1"/>
                </a:solidFill>
                <a:latin typeface="Arial" panose="020B0604020202020204" pitchFamily="34" charset="0"/>
                <a:cs typeface="Arial" panose="020B0604020202020204" pitchFamily="34" charset="0"/>
              </a:rPr>
              <a:t>mitigate </a:t>
            </a:r>
            <a:r>
              <a:rPr lang="en-US" b="1" noProof="0" dirty="0">
                <a:solidFill>
                  <a:schemeClr val="accent1"/>
                </a:solidFill>
                <a:latin typeface="Arial" panose="020B0604020202020204" pitchFamily="34" charset="0"/>
                <a:cs typeface="Arial" panose="020B0604020202020204" pitchFamily="34" charset="0"/>
              </a:rPr>
              <a:t>CV/kidney end-organ injury</a:t>
            </a:r>
            <a:endParaRPr lang="en-US" noProof="0" dirty="0">
              <a:solidFill>
                <a:schemeClr val="accent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7ADBD03D-FE3B-BCFF-9CDA-D9DA01A86698}"/>
              </a:ext>
            </a:extLst>
          </p:cNvPr>
          <p:cNvSpPr/>
          <p:nvPr/>
        </p:nvSpPr>
        <p:spPr>
          <a:xfrm>
            <a:off x="4475018" y="1671851"/>
            <a:ext cx="7183582" cy="1237604"/>
          </a:xfrm>
          <a:prstGeom prst="roundRect">
            <a:avLst>
              <a:gd name="adj" fmla="val 298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5" name="Rectangle: Rounded Corners 14">
            <a:extLst>
              <a:ext uri="{FF2B5EF4-FFF2-40B4-BE49-F238E27FC236}">
                <a16:creationId xmlns:a16="http://schemas.microsoft.com/office/drawing/2014/main" id="{7300C5B7-56EE-1C48-9225-436A2C17F88E}"/>
              </a:ext>
            </a:extLst>
          </p:cNvPr>
          <p:cNvSpPr/>
          <p:nvPr/>
        </p:nvSpPr>
        <p:spPr>
          <a:xfrm>
            <a:off x="4475018" y="3048000"/>
            <a:ext cx="7183582" cy="2763982"/>
          </a:xfrm>
          <a:prstGeom prst="roundRect">
            <a:avLst>
              <a:gd name="adj" fmla="val 298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8" name="Oval 17">
            <a:extLst>
              <a:ext uri="{FF2B5EF4-FFF2-40B4-BE49-F238E27FC236}">
                <a16:creationId xmlns:a16="http://schemas.microsoft.com/office/drawing/2014/main" id="{482F78FF-2E58-149C-9552-1D0841F9B63F}"/>
              </a:ext>
            </a:extLst>
          </p:cNvPr>
          <p:cNvSpPr/>
          <p:nvPr/>
        </p:nvSpPr>
        <p:spPr>
          <a:xfrm>
            <a:off x="4128654" y="1821873"/>
            <a:ext cx="955964" cy="9559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7" name="Graphic 16">
            <a:extLst>
              <a:ext uri="{FF2B5EF4-FFF2-40B4-BE49-F238E27FC236}">
                <a16:creationId xmlns:a16="http://schemas.microsoft.com/office/drawing/2014/main" id="{5581833A-8B51-3F8D-AC77-5EBE2F0A86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3345" y="1981200"/>
            <a:ext cx="685800" cy="685800"/>
          </a:xfrm>
          <a:prstGeom prst="rect">
            <a:avLst/>
          </a:prstGeom>
        </p:spPr>
      </p:pic>
      <p:sp>
        <p:nvSpPr>
          <p:cNvPr id="20" name="Oval 19">
            <a:extLst>
              <a:ext uri="{FF2B5EF4-FFF2-40B4-BE49-F238E27FC236}">
                <a16:creationId xmlns:a16="http://schemas.microsoft.com/office/drawing/2014/main" id="{990558C0-73E4-B1EA-6E5B-13BBC04440C3}"/>
              </a:ext>
            </a:extLst>
          </p:cNvPr>
          <p:cNvSpPr/>
          <p:nvPr/>
        </p:nvSpPr>
        <p:spPr>
          <a:xfrm>
            <a:off x="4128654" y="3886201"/>
            <a:ext cx="955964" cy="9559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21" name="Graphic 20">
            <a:extLst>
              <a:ext uri="{FF2B5EF4-FFF2-40B4-BE49-F238E27FC236}">
                <a16:creationId xmlns:a16="http://schemas.microsoft.com/office/drawing/2014/main" id="{618B6392-E5CD-ED01-046B-CDA0EA1B8ED6}"/>
              </a:ext>
            </a:extLst>
          </p:cNvPr>
          <p:cNvPicPr>
            <a:picLocks noChangeAspect="1"/>
          </p:cNvPicPr>
          <p:nvPr/>
        </p:nvPicPr>
        <p:blipFill>
          <a:blip r:embed="rId6">
            <a:extLst>
              <a:ext uri="{96DAC541-7B7A-43D3-8B79-37D633B846F1}">
                <asvg:svgBlip xmlns:asvg="http://schemas.microsoft.com/office/drawing/2016/SVG/main" r:embed="rId7"/>
              </a:ext>
            </a:extLst>
          </a:blip>
          <a:srcRect l="11" r="11"/>
          <a:stretch/>
        </p:blipFill>
        <p:spPr>
          <a:xfrm>
            <a:off x="4253345" y="4045528"/>
            <a:ext cx="685653" cy="685800"/>
          </a:xfrm>
          <a:prstGeom prst="rect">
            <a:avLst/>
          </a:prstGeom>
        </p:spPr>
      </p:pic>
    </p:spTree>
    <p:custDataLst>
      <p:tags r:id="rId1"/>
    </p:custDataLst>
    <p:extLst>
      <p:ext uri="{BB962C8B-B14F-4D97-AF65-F5344CB8AC3E}">
        <p14:creationId xmlns:p14="http://schemas.microsoft.com/office/powerpoint/2010/main" val="59581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d06_AFIB_10.30.25">
            <a:hlinkClick r:id="" action="ppaction://media"/>
            <a:extLst>
              <a:ext uri="{FF2B5EF4-FFF2-40B4-BE49-F238E27FC236}">
                <a16:creationId xmlns:a16="http://schemas.microsoft.com/office/drawing/2014/main" id="{4691B292-129D-7B5C-E20A-41D8D0FF3E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6806" y="1723554"/>
            <a:ext cx="10998389" cy="4296246"/>
          </a:xfrm>
          <a:prstGeom prst="rect">
            <a:avLst/>
          </a:prstGeom>
        </p:spPr>
      </p:pic>
      <p:sp>
        <p:nvSpPr>
          <p:cNvPr id="2" name="Title 1">
            <a:extLst>
              <a:ext uri="{FF2B5EF4-FFF2-40B4-BE49-F238E27FC236}">
                <a16:creationId xmlns:a16="http://schemas.microsoft.com/office/drawing/2014/main" id="{D6E9C2F1-5804-4C6B-2C9A-1B6610C8DC68}"/>
              </a:ext>
            </a:extLst>
          </p:cNvPr>
          <p:cNvSpPr>
            <a:spLocks noGrp="1"/>
          </p:cNvSpPr>
          <p:nvPr>
            <p:ph type="title"/>
          </p:nvPr>
        </p:nvSpPr>
        <p:spPr>
          <a:xfrm>
            <a:off x="536240" y="414320"/>
            <a:ext cx="10896000" cy="1082209"/>
          </a:xfrm>
        </p:spPr>
        <p:txBody>
          <a:bodyPr/>
          <a:lstStyle/>
          <a:p>
            <a:r>
              <a:rPr lang="en-US" dirty="0"/>
              <a:t>Obesity is associated with an increased risk </a:t>
            </a:r>
            <a:br>
              <a:rPr lang="en-US" dirty="0"/>
            </a:br>
            <a:r>
              <a:rPr lang="en-US" dirty="0"/>
              <a:t>of atrial fibrillation</a:t>
            </a:r>
            <a:r>
              <a:rPr lang="en-US" baseline="30000" dirty="0"/>
              <a:t>1–3</a:t>
            </a:r>
            <a:r>
              <a:rPr lang="en-US" dirty="0"/>
              <a:t> </a:t>
            </a:r>
            <a:endParaRPr lang="en-GB" dirty="0"/>
          </a:p>
        </p:txBody>
      </p:sp>
      <p:sp>
        <p:nvSpPr>
          <p:cNvPr id="3" name="Text Placeholder 2">
            <a:extLst>
              <a:ext uri="{FF2B5EF4-FFF2-40B4-BE49-F238E27FC236}">
                <a16:creationId xmlns:a16="http://schemas.microsoft.com/office/drawing/2014/main" id="{04D0B212-E8C7-1401-8F62-5EBE9C0E6D38}"/>
              </a:ext>
            </a:extLst>
          </p:cNvPr>
          <p:cNvSpPr>
            <a:spLocks noGrp="1"/>
          </p:cNvSpPr>
          <p:nvPr>
            <p:ph type="body" sz="quarter" idx="13"/>
          </p:nvPr>
        </p:nvSpPr>
        <p:spPr>
          <a:xfrm>
            <a:off x="536240" y="6020060"/>
            <a:ext cx="10896000" cy="324000"/>
          </a:xfrm>
        </p:spPr>
        <p:txBody>
          <a:bodyPr/>
          <a:lstStyle/>
          <a:p>
            <a:r>
              <a:rPr lang="en-GB" dirty="0"/>
              <a:t>1. Sha R et al. J Am Heart Assoc 2024;13:e032277; 2. Patel KHK et al. BMJ Med 2022;1:e000308; 3. Shu H et al. Cardiovasc Diabetol 2023;22:192.</a:t>
            </a:r>
          </a:p>
        </p:txBody>
      </p:sp>
      <p:grpSp>
        <p:nvGrpSpPr>
          <p:cNvPr id="8" name="Group 7">
            <a:extLst>
              <a:ext uri="{FF2B5EF4-FFF2-40B4-BE49-F238E27FC236}">
                <a16:creationId xmlns:a16="http://schemas.microsoft.com/office/drawing/2014/main" id="{1553D14E-9991-CCD2-DFC2-D1361D168B05}"/>
              </a:ext>
            </a:extLst>
          </p:cNvPr>
          <p:cNvGrpSpPr/>
          <p:nvPr/>
        </p:nvGrpSpPr>
        <p:grpSpPr>
          <a:xfrm>
            <a:off x="10884677" y="722162"/>
            <a:ext cx="1357087" cy="1030438"/>
            <a:chOff x="10548774" y="1480567"/>
            <a:chExt cx="1357087" cy="1030438"/>
          </a:xfrm>
        </p:grpSpPr>
        <p:grpSp>
          <p:nvGrpSpPr>
            <p:cNvPr id="9" name="Group 8">
              <a:extLst>
                <a:ext uri="{FF2B5EF4-FFF2-40B4-BE49-F238E27FC236}">
                  <a16:creationId xmlns:a16="http://schemas.microsoft.com/office/drawing/2014/main" id="{81145517-AE55-857D-2F28-F1711D122DBB}"/>
                </a:ext>
              </a:extLst>
            </p:cNvPr>
            <p:cNvGrpSpPr/>
            <p:nvPr/>
          </p:nvGrpSpPr>
          <p:grpSpPr>
            <a:xfrm>
              <a:off x="10797765" y="1675915"/>
              <a:ext cx="895738" cy="835090"/>
              <a:chOff x="282165" y="52999"/>
              <a:chExt cx="895738" cy="835090"/>
            </a:xfrm>
          </p:grpSpPr>
          <p:sp>
            <p:nvSpPr>
              <p:cNvPr id="15" name="Oval 14">
                <a:extLst>
                  <a:ext uri="{FF2B5EF4-FFF2-40B4-BE49-F238E27FC236}">
                    <a16:creationId xmlns:a16="http://schemas.microsoft.com/office/drawing/2014/main" id="{89C62CDD-52B9-D512-3653-61D803548E79}"/>
                  </a:ext>
                </a:extLst>
              </p:cNvPr>
              <p:cNvSpPr/>
              <p:nvPr/>
            </p:nvSpPr>
            <p:spPr>
              <a:xfrm>
                <a:off x="282165" y="52999"/>
                <a:ext cx="895738" cy="83509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ctr"/>
                <a:endParaRPr lang="en-US" sz="2000" noProof="0" dirty="0"/>
              </a:p>
            </p:txBody>
          </p:sp>
          <p:pic>
            <p:nvPicPr>
              <p:cNvPr id="16" name="Graphic 15" descr="Presentation with media outline">
                <a:extLst>
                  <a:ext uri="{FF2B5EF4-FFF2-40B4-BE49-F238E27FC236}">
                    <a16:creationId xmlns:a16="http://schemas.microsoft.com/office/drawing/2014/main" id="{F8950A6B-48A4-06F8-E1A0-1C3B57C932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923" y="72433"/>
                <a:ext cx="796222" cy="796222"/>
              </a:xfrm>
              <a:prstGeom prst="rect">
                <a:avLst/>
              </a:prstGeom>
            </p:spPr>
          </p:pic>
        </p:grpSp>
        <p:sp>
          <p:nvSpPr>
            <p:cNvPr id="10" name="TextBox 9">
              <a:extLst>
                <a:ext uri="{FF2B5EF4-FFF2-40B4-BE49-F238E27FC236}">
                  <a16:creationId xmlns:a16="http://schemas.microsoft.com/office/drawing/2014/main" id="{410F6958-B4BA-B3F5-D124-379EBC7BDB65}"/>
                </a:ext>
              </a:extLst>
            </p:cNvPr>
            <p:cNvSpPr txBox="1"/>
            <p:nvPr/>
          </p:nvSpPr>
          <p:spPr>
            <a:xfrm>
              <a:off x="10548774" y="1480567"/>
              <a:ext cx="1357087" cy="153888"/>
            </a:xfrm>
            <a:prstGeom prst="rect">
              <a:avLst/>
            </a:prstGeom>
            <a:noFill/>
          </p:spPr>
          <p:txBody>
            <a:bodyPr wrap="square" lIns="0" tIns="0" rIns="0" bIns="0" rtlCol="0">
              <a:spAutoFit/>
            </a:bodyPr>
            <a:lstStyle/>
            <a:p>
              <a:pPr algn="ctr"/>
              <a:r>
                <a:rPr lang="en-US" sz="1000" i="1" dirty="0">
                  <a:solidFill>
                    <a:schemeClr val="accent3"/>
                  </a:solidFill>
                </a:rPr>
                <a:t>Click to play video</a:t>
              </a:r>
            </a:p>
          </p:txBody>
        </p:sp>
      </p:grpSp>
    </p:spTree>
    <p:extLst>
      <p:ext uri="{BB962C8B-B14F-4D97-AF65-F5344CB8AC3E}">
        <p14:creationId xmlns:p14="http://schemas.microsoft.com/office/powerpoint/2010/main" val="266965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314644-6DAB-4A0F-9EC7-BD24BA9F0EA2}"/>
              </a:ext>
            </a:extLst>
          </p:cNvPr>
          <p:cNvSpPr/>
          <p:nvPr/>
        </p:nvSpPr>
        <p:spPr>
          <a:xfrm>
            <a:off x="0" y="167428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AAEF6953-67CF-4B0D-9F95-889AC6A67791}"/>
              </a:ext>
            </a:extLst>
          </p:cNvPr>
          <p:cNvSpPr>
            <a:spLocks noGrp="1"/>
          </p:cNvSpPr>
          <p:nvPr>
            <p:ph type="title"/>
          </p:nvPr>
        </p:nvSpPr>
        <p:spPr>
          <a:xfrm>
            <a:off x="536240" y="414320"/>
            <a:ext cx="10896000" cy="1082209"/>
          </a:xfrm>
        </p:spPr>
        <p:txBody>
          <a:bodyPr/>
          <a:lstStyle/>
          <a:p>
            <a:r>
              <a:rPr lang="en-US" noProof="0" dirty="0"/>
              <a:t>Impact of weight loss on atrial fibrillation </a:t>
            </a:r>
          </a:p>
        </p:txBody>
      </p:sp>
      <p:sp>
        <p:nvSpPr>
          <p:cNvPr id="3" name="Text Placeholder 2">
            <a:extLst>
              <a:ext uri="{FF2B5EF4-FFF2-40B4-BE49-F238E27FC236}">
                <a16:creationId xmlns:a16="http://schemas.microsoft.com/office/drawing/2014/main" id="{429AB4D4-960C-4246-BC3D-CAD64041AB2E}"/>
              </a:ext>
            </a:extLst>
          </p:cNvPr>
          <p:cNvSpPr>
            <a:spLocks noGrp="1"/>
          </p:cNvSpPr>
          <p:nvPr>
            <p:ph type="body" sz="quarter" idx="13"/>
          </p:nvPr>
        </p:nvSpPr>
        <p:spPr>
          <a:xfrm>
            <a:off x="536575" y="6019800"/>
            <a:ext cx="10895013" cy="323850"/>
          </a:xfrm>
        </p:spPr>
        <p:txBody>
          <a:bodyPr/>
          <a:lstStyle/>
          <a:p>
            <a:r>
              <a:rPr lang="en-US" noProof="0" dirty="0"/>
              <a:t>AF, atrial fibrillation.</a:t>
            </a:r>
            <a:br>
              <a:rPr lang="en-US" noProof="0" dirty="0"/>
            </a:br>
            <a:r>
              <a:rPr lang="en-US" dirty="0"/>
              <a:t>Middeldorp</a:t>
            </a:r>
            <a:r>
              <a:rPr lang="en-US" noProof="0" dirty="0"/>
              <a:t> ME et al. Europace 2018;20:1929–1935.</a:t>
            </a:r>
          </a:p>
        </p:txBody>
      </p:sp>
      <p:sp>
        <p:nvSpPr>
          <p:cNvPr id="17" name="TextBox 16">
            <a:extLst>
              <a:ext uri="{FF2B5EF4-FFF2-40B4-BE49-F238E27FC236}">
                <a16:creationId xmlns:a16="http://schemas.microsoft.com/office/drawing/2014/main" id="{2D51E49B-69A0-4719-B1B9-51A5B4D89B95}"/>
              </a:ext>
            </a:extLst>
          </p:cNvPr>
          <p:cNvSpPr txBox="1"/>
          <p:nvPr/>
        </p:nvSpPr>
        <p:spPr>
          <a:xfrm>
            <a:off x="3127248" y="2150348"/>
            <a:ext cx="2170043" cy="307777"/>
          </a:xfrm>
          <a:prstGeom prst="rect">
            <a:avLst/>
          </a:prstGeom>
          <a:noFill/>
        </p:spPr>
        <p:txBody>
          <a:bodyPr wrap="square" rtlCol="0">
            <a:spAutoFit/>
          </a:bodyPr>
          <a:lstStyle/>
          <a:p>
            <a:pPr algn="ctr"/>
            <a:r>
              <a:rPr lang="en-US" sz="1400" noProof="0" dirty="0">
                <a:latin typeface="Arial" panose="020B0604020202020204" pitchFamily="34" charset="0"/>
                <a:cs typeface="Arial" panose="020B0604020202020204" pitchFamily="34" charset="0"/>
              </a:rPr>
              <a:t>P value</a:t>
            </a:r>
            <a:r>
              <a:rPr lang="en-US" sz="1400" i="1" noProof="0" dirty="0">
                <a:latin typeface="Arial" panose="020B0604020202020204" pitchFamily="34" charset="0"/>
                <a:cs typeface="Arial" panose="020B0604020202020204" pitchFamily="34" charset="0"/>
              </a:rPr>
              <a:t> </a:t>
            </a:r>
            <a:r>
              <a:rPr lang="en-US" sz="1400" noProof="0" dirty="0">
                <a:latin typeface="Arial" panose="020B0604020202020204" pitchFamily="34" charset="0"/>
                <a:cs typeface="Arial" panose="020B0604020202020204" pitchFamily="34" charset="0"/>
              </a:rPr>
              <a:t>for trend &lt;0.001</a:t>
            </a:r>
          </a:p>
        </p:txBody>
      </p:sp>
      <p:grpSp>
        <p:nvGrpSpPr>
          <p:cNvPr id="51" name="Group 50">
            <a:extLst>
              <a:ext uri="{FF2B5EF4-FFF2-40B4-BE49-F238E27FC236}">
                <a16:creationId xmlns:a16="http://schemas.microsoft.com/office/drawing/2014/main" id="{6940B493-B142-0089-60BB-16F2062FA53F}"/>
              </a:ext>
            </a:extLst>
          </p:cNvPr>
          <p:cNvGrpSpPr/>
          <p:nvPr/>
        </p:nvGrpSpPr>
        <p:grpSpPr>
          <a:xfrm>
            <a:off x="1951397" y="1789886"/>
            <a:ext cx="8190130" cy="3844044"/>
            <a:chOff x="1847488" y="1980957"/>
            <a:chExt cx="8190130" cy="3844044"/>
          </a:xfrm>
        </p:grpSpPr>
        <p:cxnSp>
          <p:nvCxnSpPr>
            <p:cNvPr id="45" name="Straight Connector 44">
              <a:extLst>
                <a:ext uri="{FF2B5EF4-FFF2-40B4-BE49-F238E27FC236}">
                  <a16:creationId xmlns:a16="http://schemas.microsoft.com/office/drawing/2014/main" id="{0ED8CF7E-FC6A-1DB1-2DD9-DBFE0A99F666}"/>
                </a:ext>
              </a:extLst>
            </p:cNvPr>
            <p:cNvCxnSpPr>
              <a:cxnSpLocks/>
            </p:cNvCxnSpPr>
            <p:nvPr/>
          </p:nvCxnSpPr>
          <p:spPr>
            <a:xfrm>
              <a:off x="2773597" y="2201494"/>
              <a:ext cx="726402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4B7279D-F4B7-33D6-2250-01A6E8533F2F}"/>
                </a:ext>
              </a:extLst>
            </p:cNvPr>
            <p:cNvCxnSpPr>
              <a:cxnSpLocks/>
            </p:cNvCxnSpPr>
            <p:nvPr/>
          </p:nvCxnSpPr>
          <p:spPr>
            <a:xfrm>
              <a:off x="2773597" y="2807681"/>
              <a:ext cx="726402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41497B-ACFD-A266-5642-56FC652148C7}"/>
                </a:ext>
              </a:extLst>
            </p:cNvPr>
            <p:cNvCxnSpPr>
              <a:cxnSpLocks/>
            </p:cNvCxnSpPr>
            <p:nvPr/>
          </p:nvCxnSpPr>
          <p:spPr>
            <a:xfrm>
              <a:off x="2773597" y="3417281"/>
              <a:ext cx="726402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352A2D2-BA62-ABF7-B549-9300584CC8B6}"/>
                </a:ext>
              </a:extLst>
            </p:cNvPr>
            <p:cNvCxnSpPr>
              <a:cxnSpLocks/>
            </p:cNvCxnSpPr>
            <p:nvPr/>
          </p:nvCxnSpPr>
          <p:spPr>
            <a:xfrm>
              <a:off x="2773597" y="4033705"/>
              <a:ext cx="726402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9103478-3CD5-2D4E-92DA-E18CC41C2833}"/>
                </a:ext>
              </a:extLst>
            </p:cNvPr>
            <p:cNvCxnSpPr>
              <a:cxnSpLocks/>
            </p:cNvCxnSpPr>
            <p:nvPr/>
          </p:nvCxnSpPr>
          <p:spPr>
            <a:xfrm>
              <a:off x="2773597" y="4636481"/>
              <a:ext cx="726402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EF0946-FAD5-4B04-8ABA-6176BC71F0FA}"/>
                </a:ext>
              </a:extLst>
            </p:cNvPr>
            <p:cNvSpPr txBox="1"/>
            <p:nvPr/>
          </p:nvSpPr>
          <p:spPr>
            <a:xfrm>
              <a:off x="2265218" y="2056194"/>
              <a:ext cx="550977" cy="276999"/>
            </a:xfrm>
            <a:prstGeom prst="rect">
              <a:avLst/>
            </a:prstGeom>
            <a:noFill/>
          </p:spPr>
          <p:txBody>
            <a:bodyPr wrap="square" rtlCol="0">
              <a:spAutoFit/>
            </a:bodyPr>
            <a:lstStyle/>
            <a:p>
              <a:pPr algn="r"/>
              <a:r>
                <a:rPr lang="en-US" sz="1200" b="0" noProof="0" dirty="0">
                  <a:latin typeface="Arial" panose="020B0604020202020204" pitchFamily="34" charset="0"/>
                  <a:cs typeface="Arial" panose="020B0604020202020204" pitchFamily="34" charset="0"/>
                </a:rPr>
                <a:t>100</a:t>
              </a:r>
            </a:p>
          </p:txBody>
        </p:sp>
        <p:sp>
          <p:nvSpPr>
            <p:cNvPr id="12" name="TextBox 11">
              <a:extLst>
                <a:ext uri="{FF2B5EF4-FFF2-40B4-BE49-F238E27FC236}">
                  <a16:creationId xmlns:a16="http://schemas.microsoft.com/office/drawing/2014/main" id="{73E91A4C-8557-4873-83AD-3F57A0971D32}"/>
                </a:ext>
              </a:extLst>
            </p:cNvPr>
            <p:cNvSpPr txBox="1"/>
            <p:nvPr/>
          </p:nvSpPr>
          <p:spPr>
            <a:xfrm>
              <a:off x="2366295" y="2673917"/>
              <a:ext cx="449900" cy="276999"/>
            </a:xfrm>
            <a:prstGeom prst="rect">
              <a:avLst/>
            </a:prstGeom>
            <a:noFill/>
          </p:spPr>
          <p:txBody>
            <a:bodyPr wrap="square" rtlCol="0">
              <a:spAutoFit/>
            </a:bodyPr>
            <a:lstStyle/>
            <a:p>
              <a:pPr algn="r"/>
              <a:r>
                <a:rPr lang="en-US" sz="1200" b="0" noProof="0" dirty="0">
                  <a:latin typeface="Arial" panose="020B0604020202020204" pitchFamily="34" charset="0"/>
                  <a:cs typeface="Arial" panose="020B0604020202020204" pitchFamily="34" charset="0"/>
                </a:rPr>
                <a:t>80</a:t>
              </a:r>
            </a:p>
          </p:txBody>
        </p:sp>
        <p:sp>
          <p:nvSpPr>
            <p:cNvPr id="13" name="TextBox 12">
              <a:extLst>
                <a:ext uri="{FF2B5EF4-FFF2-40B4-BE49-F238E27FC236}">
                  <a16:creationId xmlns:a16="http://schemas.microsoft.com/office/drawing/2014/main" id="{8711A0F3-7BA5-45E4-9776-403E6E59DD8F}"/>
                </a:ext>
              </a:extLst>
            </p:cNvPr>
            <p:cNvSpPr txBox="1"/>
            <p:nvPr/>
          </p:nvSpPr>
          <p:spPr>
            <a:xfrm>
              <a:off x="2366295" y="3289691"/>
              <a:ext cx="449900" cy="276999"/>
            </a:xfrm>
            <a:prstGeom prst="rect">
              <a:avLst/>
            </a:prstGeom>
            <a:noFill/>
          </p:spPr>
          <p:txBody>
            <a:bodyPr wrap="square" rtlCol="0">
              <a:spAutoFit/>
            </a:bodyPr>
            <a:lstStyle/>
            <a:p>
              <a:pPr algn="r"/>
              <a:r>
                <a:rPr lang="en-US" sz="1200" b="0" noProof="0" dirty="0">
                  <a:latin typeface="Arial" panose="020B0604020202020204" pitchFamily="34" charset="0"/>
                  <a:cs typeface="Arial" panose="020B0604020202020204" pitchFamily="34" charset="0"/>
                </a:rPr>
                <a:t>60</a:t>
              </a:r>
            </a:p>
          </p:txBody>
        </p:sp>
        <p:sp>
          <p:nvSpPr>
            <p:cNvPr id="14" name="TextBox 13">
              <a:extLst>
                <a:ext uri="{FF2B5EF4-FFF2-40B4-BE49-F238E27FC236}">
                  <a16:creationId xmlns:a16="http://schemas.microsoft.com/office/drawing/2014/main" id="{1C2EDE5B-EF1C-4388-AC1F-ADEA7F069A90}"/>
                </a:ext>
              </a:extLst>
            </p:cNvPr>
            <p:cNvSpPr txBox="1"/>
            <p:nvPr/>
          </p:nvSpPr>
          <p:spPr>
            <a:xfrm>
              <a:off x="2366295" y="3905465"/>
              <a:ext cx="449900" cy="276999"/>
            </a:xfrm>
            <a:prstGeom prst="rect">
              <a:avLst/>
            </a:prstGeom>
            <a:noFill/>
          </p:spPr>
          <p:txBody>
            <a:bodyPr wrap="square" rtlCol="0">
              <a:spAutoFit/>
            </a:bodyPr>
            <a:lstStyle/>
            <a:p>
              <a:pPr algn="r"/>
              <a:r>
                <a:rPr lang="en-US" sz="1200" b="0" noProof="0" dirty="0">
                  <a:latin typeface="Arial" panose="020B0604020202020204" pitchFamily="34" charset="0"/>
                  <a:cs typeface="Arial" panose="020B0604020202020204" pitchFamily="34" charset="0"/>
                </a:rPr>
                <a:t>40</a:t>
              </a:r>
            </a:p>
          </p:txBody>
        </p:sp>
        <p:sp>
          <p:nvSpPr>
            <p:cNvPr id="15" name="TextBox 14">
              <a:extLst>
                <a:ext uri="{FF2B5EF4-FFF2-40B4-BE49-F238E27FC236}">
                  <a16:creationId xmlns:a16="http://schemas.microsoft.com/office/drawing/2014/main" id="{FC79C29E-8DD6-456E-8EA6-9EE392695201}"/>
                </a:ext>
              </a:extLst>
            </p:cNvPr>
            <p:cNvSpPr txBox="1"/>
            <p:nvPr/>
          </p:nvSpPr>
          <p:spPr>
            <a:xfrm>
              <a:off x="2366295" y="4500767"/>
              <a:ext cx="449900" cy="276999"/>
            </a:xfrm>
            <a:prstGeom prst="rect">
              <a:avLst/>
            </a:prstGeom>
            <a:noFill/>
          </p:spPr>
          <p:txBody>
            <a:bodyPr wrap="square" rtlCol="0">
              <a:spAutoFit/>
            </a:bodyPr>
            <a:lstStyle/>
            <a:p>
              <a:pPr algn="r"/>
              <a:r>
                <a:rPr lang="en-US" sz="1200" b="0" noProof="0" dirty="0">
                  <a:latin typeface="Arial" panose="020B0604020202020204" pitchFamily="34" charset="0"/>
                  <a:cs typeface="Arial" panose="020B0604020202020204" pitchFamily="34" charset="0"/>
                </a:rPr>
                <a:t>20</a:t>
              </a:r>
            </a:p>
          </p:txBody>
        </p:sp>
        <p:sp>
          <p:nvSpPr>
            <p:cNvPr id="16" name="TextBox 15">
              <a:extLst>
                <a:ext uri="{FF2B5EF4-FFF2-40B4-BE49-F238E27FC236}">
                  <a16:creationId xmlns:a16="http://schemas.microsoft.com/office/drawing/2014/main" id="{1A9DC59F-839E-4DFC-9CAB-70F57A9B8F8B}"/>
                </a:ext>
              </a:extLst>
            </p:cNvPr>
            <p:cNvSpPr txBox="1"/>
            <p:nvPr/>
          </p:nvSpPr>
          <p:spPr>
            <a:xfrm>
              <a:off x="2531688" y="5123765"/>
              <a:ext cx="284507" cy="276999"/>
            </a:xfrm>
            <a:prstGeom prst="rect">
              <a:avLst/>
            </a:prstGeom>
            <a:noFill/>
          </p:spPr>
          <p:txBody>
            <a:bodyPr wrap="square" rtlCol="0">
              <a:spAutoFit/>
            </a:bodyPr>
            <a:lstStyle/>
            <a:p>
              <a:pPr algn="r"/>
              <a:r>
                <a:rPr lang="en-US" sz="1200" b="0" noProof="0" dirty="0">
                  <a:latin typeface="Arial" panose="020B0604020202020204" pitchFamily="34" charset="0"/>
                  <a:cs typeface="Arial" panose="020B0604020202020204" pitchFamily="34" charset="0"/>
                </a:rPr>
                <a:t>0</a:t>
              </a:r>
            </a:p>
          </p:txBody>
        </p:sp>
        <p:sp>
          <p:nvSpPr>
            <p:cNvPr id="18" name="TextBox 17">
              <a:extLst>
                <a:ext uri="{FF2B5EF4-FFF2-40B4-BE49-F238E27FC236}">
                  <a16:creationId xmlns:a16="http://schemas.microsoft.com/office/drawing/2014/main" id="{E2E29A56-D776-4FE3-89C2-7ACC8F0BF5FA}"/>
                </a:ext>
              </a:extLst>
            </p:cNvPr>
            <p:cNvSpPr txBox="1"/>
            <p:nvPr/>
          </p:nvSpPr>
          <p:spPr>
            <a:xfrm>
              <a:off x="3212277" y="5301781"/>
              <a:ext cx="1981105" cy="523220"/>
            </a:xfrm>
            <a:prstGeom prst="rect">
              <a:avLst/>
            </a:prstGeom>
            <a:noFill/>
          </p:spPr>
          <p:txBody>
            <a:bodyPr wrap="square" rtlCol="0">
              <a:spAutoFit/>
            </a:bodyPr>
            <a:lstStyle/>
            <a:p>
              <a:pPr algn="ctr"/>
              <a:r>
                <a:rPr lang="en-US" sz="1400" b="0" noProof="0" dirty="0">
                  <a:latin typeface="Arial" panose="020B0604020202020204" pitchFamily="34" charset="0"/>
                  <a:cs typeface="Arial" panose="020B0604020202020204" pitchFamily="34" charset="0"/>
                </a:rPr>
                <a:t>&lt;3% weight loss or</a:t>
              </a:r>
              <a:br>
                <a:rPr lang="en-US" sz="1400" b="0" noProof="0" dirty="0">
                  <a:latin typeface="Arial" panose="020B0604020202020204" pitchFamily="34" charset="0"/>
                  <a:cs typeface="Arial" panose="020B0604020202020204" pitchFamily="34" charset="0"/>
                </a:rPr>
              </a:br>
              <a:r>
                <a:rPr lang="en-US" sz="1400" b="0" noProof="0" dirty="0">
                  <a:latin typeface="Arial" panose="020B0604020202020204" pitchFamily="34" charset="0"/>
                  <a:cs typeface="Arial" panose="020B0604020202020204" pitchFamily="34" charset="0"/>
                </a:rPr>
                <a:t>weight gain</a:t>
              </a:r>
            </a:p>
          </p:txBody>
        </p:sp>
        <p:sp>
          <p:nvSpPr>
            <p:cNvPr id="19" name="Rectangle 18">
              <a:extLst>
                <a:ext uri="{FF2B5EF4-FFF2-40B4-BE49-F238E27FC236}">
                  <a16:creationId xmlns:a16="http://schemas.microsoft.com/office/drawing/2014/main" id="{D24C2290-6044-475A-99CD-7082BB8F5B41}"/>
                </a:ext>
              </a:extLst>
            </p:cNvPr>
            <p:cNvSpPr/>
            <p:nvPr/>
          </p:nvSpPr>
          <p:spPr>
            <a:xfrm>
              <a:off x="3738077" y="4486200"/>
              <a:ext cx="1057509" cy="760529"/>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latin typeface="Arial" panose="020B0604020202020204" pitchFamily="34" charset="0"/>
              </a:endParaRPr>
            </a:p>
          </p:txBody>
        </p:sp>
        <p:sp>
          <p:nvSpPr>
            <p:cNvPr id="20" name="TextBox 19">
              <a:extLst>
                <a:ext uri="{FF2B5EF4-FFF2-40B4-BE49-F238E27FC236}">
                  <a16:creationId xmlns:a16="http://schemas.microsoft.com/office/drawing/2014/main" id="{FCBED03E-B0E5-4984-9349-57834299F631}"/>
                </a:ext>
              </a:extLst>
            </p:cNvPr>
            <p:cNvSpPr txBox="1"/>
            <p:nvPr/>
          </p:nvSpPr>
          <p:spPr>
            <a:xfrm>
              <a:off x="5716816" y="5301781"/>
              <a:ext cx="1847770" cy="307777"/>
            </a:xfrm>
            <a:prstGeom prst="rect">
              <a:avLst/>
            </a:prstGeom>
            <a:noFill/>
          </p:spPr>
          <p:txBody>
            <a:bodyPr wrap="square" rtlCol="0">
              <a:spAutoFit/>
            </a:bodyPr>
            <a:lstStyle/>
            <a:p>
              <a:pPr algn="ctr"/>
              <a:r>
                <a:rPr lang="en-US" sz="1400" noProof="0" dirty="0">
                  <a:latin typeface="Arial" panose="020B0604020202020204" pitchFamily="34" charset="0"/>
                  <a:cs typeface="Arial" panose="020B0604020202020204" pitchFamily="34" charset="0"/>
                </a:rPr>
                <a:t>3–9% weight loss</a:t>
              </a:r>
              <a:endParaRPr lang="en-US" sz="1400" b="0" noProof="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D8004A8-F7EF-4B48-8F5F-AADCF1407BEA}"/>
                </a:ext>
              </a:extLst>
            </p:cNvPr>
            <p:cNvSpPr/>
            <p:nvPr/>
          </p:nvSpPr>
          <p:spPr>
            <a:xfrm>
              <a:off x="6111949" y="3718737"/>
              <a:ext cx="1057509" cy="152799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latin typeface="Arial" panose="020B0604020202020204" pitchFamily="34" charset="0"/>
              </a:endParaRPr>
            </a:p>
          </p:txBody>
        </p:sp>
        <p:sp>
          <p:nvSpPr>
            <p:cNvPr id="22" name="TextBox 21">
              <a:extLst>
                <a:ext uri="{FF2B5EF4-FFF2-40B4-BE49-F238E27FC236}">
                  <a16:creationId xmlns:a16="http://schemas.microsoft.com/office/drawing/2014/main" id="{D2C5B800-285C-4405-AB8B-B994DB5EBF3C}"/>
                </a:ext>
              </a:extLst>
            </p:cNvPr>
            <p:cNvSpPr txBox="1"/>
            <p:nvPr/>
          </p:nvSpPr>
          <p:spPr>
            <a:xfrm>
              <a:off x="8060242" y="5313767"/>
              <a:ext cx="1869277" cy="307777"/>
            </a:xfrm>
            <a:prstGeom prst="rect">
              <a:avLst/>
            </a:prstGeom>
            <a:noFill/>
          </p:spPr>
          <p:txBody>
            <a:bodyPr wrap="square" rtlCol="0">
              <a:spAutoFit/>
            </a:bodyPr>
            <a:lstStyle/>
            <a:p>
              <a:pPr algn="ctr"/>
              <a:r>
                <a:rPr lang="en-US" sz="1400" b="0" noProof="0" dirty="0">
                  <a:latin typeface="Arial" panose="020B0604020202020204" pitchFamily="34" charset="0"/>
                  <a:cs typeface="Arial" panose="020B0604020202020204" pitchFamily="34" charset="0"/>
                </a:rPr>
                <a:t>≥10% weight loss</a:t>
              </a:r>
            </a:p>
          </p:txBody>
        </p:sp>
        <p:sp>
          <p:nvSpPr>
            <p:cNvPr id="27" name="Rectangle 26">
              <a:extLst>
                <a:ext uri="{FF2B5EF4-FFF2-40B4-BE49-F238E27FC236}">
                  <a16:creationId xmlns:a16="http://schemas.microsoft.com/office/drawing/2014/main" id="{B63045B6-22F5-4C09-A2AA-3A0066FFEF53}"/>
                </a:ext>
              </a:extLst>
            </p:cNvPr>
            <p:cNvSpPr/>
            <p:nvPr/>
          </p:nvSpPr>
          <p:spPr>
            <a:xfrm>
              <a:off x="8466129" y="2580426"/>
              <a:ext cx="1057509" cy="267737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latin typeface="Arial" panose="020B0604020202020204" pitchFamily="34" charset="0"/>
              </a:endParaRPr>
            </a:p>
          </p:txBody>
        </p:sp>
        <p:sp>
          <p:nvSpPr>
            <p:cNvPr id="34" name="TextBox 33">
              <a:extLst>
                <a:ext uri="{FF2B5EF4-FFF2-40B4-BE49-F238E27FC236}">
                  <a16:creationId xmlns:a16="http://schemas.microsoft.com/office/drawing/2014/main" id="{A714BB01-E48D-428B-8027-F1939F307211}"/>
                </a:ext>
              </a:extLst>
            </p:cNvPr>
            <p:cNvSpPr txBox="1"/>
            <p:nvPr/>
          </p:nvSpPr>
          <p:spPr>
            <a:xfrm rot="16200000">
              <a:off x="352000" y="3476445"/>
              <a:ext cx="3514196" cy="523220"/>
            </a:xfrm>
            <a:prstGeom prst="rect">
              <a:avLst/>
            </a:prstGeom>
            <a:noFill/>
          </p:spPr>
          <p:txBody>
            <a:bodyPr wrap="square" rtlCol="0">
              <a:spAutoFit/>
            </a:bodyPr>
            <a:lstStyle/>
            <a:p>
              <a:pPr algn="ctr"/>
              <a:r>
                <a:rPr lang="en-US" sz="1400" b="1" noProof="0" dirty="0">
                  <a:latin typeface="Arial" panose="020B0604020202020204" pitchFamily="34" charset="0"/>
                  <a:cs typeface="Arial" panose="020B0604020202020204" pitchFamily="34" charset="0"/>
                </a:rPr>
                <a:t>Reversal of AF </a:t>
              </a:r>
              <a:br>
                <a:rPr lang="en-US" sz="1400" b="1" noProof="0" dirty="0">
                  <a:latin typeface="Arial" panose="020B0604020202020204" pitchFamily="34" charset="0"/>
                  <a:cs typeface="Arial" panose="020B0604020202020204" pitchFamily="34" charset="0"/>
                </a:rPr>
              </a:br>
              <a:r>
                <a:rPr lang="en-US" sz="1400" b="1" noProof="0" dirty="0">
                  <a:latin typeface="Arial" panose="020B0604020202020204" pitchFamily="34" charset="0"/>
                  <a:cs typeface="Arial" panose="020B0604020202020204" pitchFamily="34" charset="0"/>
                </a:rPr>
                <a:t>(Persistent to paroxysmal or no AF) (%)</a:t>
              </a:r>
            </a:p>
          </p:txBody>
        </p:sp>
        <p:sp>
          <p:nvSpPr>
            <p:cNvPr id="35" name="TextBox 34">
              <a:extLst>
                <a:ext uri="{FF2B5EF4-FFF2-40B4-BE49-F238E27FC236}">
                  <a16:creationId xmlns:a16="http://schemas.microsoft.com/office/drawing/2014/main" id="{AC8787C3-66F7-42FD-AB77-4EC521DD4500}"/>
                </a:ext>
              </a:extLst>
            </p:cNvPr>
            <p:cNvSpPr txBox="1"/>
            <p:nvPr/>
          </p:nvSpPr>
          <p:spPr>
            <a:xfrm>
              <a:off x="3918086" y="4809353"/>
              <a:ext cx="697488" cy="394210"/>
            </a:xfrm>
            <a:prstGeom prst="rect">
              <a:avLst/>
            </a:prstGeom>
            <a:noFill/>
          </p:spPr>
          <p:txBody>
            <a:bodyPr vert="horz" wrap="square" lIns="91440" tIns="45720" rIns="91440" bIns="45720" rtlCol="0">
              <a:spAutoFit/>
            </a:bodyPr>
            <a:lstStyle/>
            <a:p>
              <a:pPr algn="ctr">
                <a:lnSpc>
                  <a:spcPct val="120000"/>
                </a:lnSpc>
              </a:pPr>
              <a:r>
                <a:rPr lang="en-US" b="1" noProof="0" dirty="0">
                  <a:solidFill>
                    <a:schemeClr val="bg1"/>
                  </a:solidFill>
                  <a:latin typeface="Arial" panose="020B0604020202020204" pitchFamily="34" charset="0"/>
                  <a:cs typeface="Arial" panose="020B0604020202020204" pitchFamily="34" charset="0"/>
                </a:rPr>
                <a:t>26</a:t>
              </a:r>
            </a:p>
          </p:txBody>
        </p:sp>
        <p:sp>
          <p:nvSpPr>
            <p:cNvPr id="36" name="TextBox 35">
              <a:extLst>
                <a:ext uri="{FF2B5EF4-FFF2-40B4-BE49-F238E27FC236}">
                  <a16:creationId xmlns:a16="http://schemas.microsoft.com/office/drawing/2014/main" id="{0D3336D2-16AF-412B-8986-F288DDF164FA}"/>
                </a:ext>
              </a:extLst>
            </p:cNvPr>
            <p:cNvSpPr txBox="1"/>
            <p:nvPr/>
          </p:nvSpPr>
          <p:spPr>
            <a:xfrm>
              <a:off x="6291958" y="4809353"/>
              <a:ext cx="697488" cy="394210"/>
            </a:xfrm>
            <a:prstGeom prst="rect">
              <a:avLst/>
            </a:prstGeom>
            <a:noFill/>
          </p:spPr>
          <p:txBody>
            <a:bodyPr vert="horz" wrap="square" lIns="91440" tIns="45720" rIns="91440" bIns="45720" rtlCol="0">
              <a:spAutoFit/>
            </a:bodyPr>
            <a:lstStyle/>
            <a:p>
              <a:pPr algn="ctr">
                <a:lnSpc>
                  <a:spcPct val="120000"/>
                </a:lnSpc>
              </a:pPr>
              <a:r>
                <a:rPr lang="en-US" b="1" noProof="0" dirty="0">
                  <a:solidFill>
                    <a:schemeClr val="bg1"/>
                  </a:solidFill>
                  <a:latin typeface="Arial" panose="020B0604020202020204" pitchFamily="34" charset="0"/>
                  <a:cs typeface="Arial" panose="020B0604020202020204" pitchFamily="34" charset="0"/>
                </a:rPr>
                <a:t>49</a:t>
              </a:r>
            </a:p>
          </p:txBody>
        </p:sp>
        <p:sp>
          <p:nvSpPr>
            <p:cNvPr id="39" name="TextBox 38">
              <a:extLst>
                <a:ext uri="{FF2B5EF4-FFF2-40B4-BE49-F238E27FC236}">
                  <a16:creationId xmlns:a16="http://schemas.microsoft.com/office/drawing/2014/main" id="{3334C6EB-2313-4E64-9521-C211B4A0DDD2}"/>
                </a:ext>
              </a:extLst>
            </p:cNvPr>
            <p:cNvSpPr txBox="1"/>
            <p:nvPr/>
          </p:nvSpPr>
          <p:spPr>
            <a:xfrm>
              <a:off x="8646138" y="4809353"/>
              <a:ext cx="697488" cy="394210"/>
            </a:xfrm>
            <a:prstGeom prst="rect">
              <a:avLst/>
            </a:prstGeom>
            <a:noFill/>
          </p:spPr>
          <p:txBody>
            <a:bodyPr vert="horz" wrap="square" lIns="91440" tIns="45720" rIns="91440" bIns="45720" rtlCol="0">
              <a:spAutoFit/>
            </a:bodyPr>
            <a:lstStyle/>
            <a:p>
              <a:pPr algn="ctr">
                <a:lnSpc>
                  <a:spcPct val="120000"/>
                </a:lnSpc>
              </a:pPr>
              <a:r>
                <a:rPr lang="en-US" b="1" noProof="0" dirty="0">
                  <a:solidFill>
                    <a:schemeClr val="bg1"/>
                  </a:solidFill>
                  <a:latin typeface="Arial" panose="020B0604020202020204" pitchFamily="34" charset="0"/>
                  <a:cs typeface="Arial" panose="020B0604020202020204" pitchFamily="34" charset="0"/>
                </a:rPr>
                <a:t>88</a:t>
              </a:r>
            </a:p>
          </p:txBody>
        </p:sp>
        <p:cxnSp>
          <p:nvCxnSpPr>
            <p:cNvPr id="50" name="Straight Connector 49">
              <a:extLst>
                <a:ext uri="{FF2B5EF4-FFF2-40B4-BE49-F238E27FC236}">
                  <a16:creationId xmlns:a16="http://schemas.microsoft.com/office/drawing/2014/main" id="{50892E1A-28E2-600C-D156-A0C9919AB9A9}"/>
                </a:ext>
              </a:extLst>
            </p:cNvPr>
            <p:cNvCxnSpPr>
              <a:cxnSpLocks/>
            </p:cNvCxnSpPr>
            <p:nvPr/>
          </p:nvCxnSpPr>
          <p:spPr>
            <a:xfrm>
              <a:off x="2773597" y="5246081"/>
              <a:ext cx="72640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41B4648-5157-ED9B-56EF-94AC3402F5E0}"/>
              </a:ext>
            </a:extLst>
          </p:cNvPr>
          <p:cNvGrpSpPr/>
          <p:nvPr/>
        </p:nvGrpSpPr>
        <p:grpSpPr>
          <a:xfrm>
            <a:off x="11271379" y="596453"/>
            <a:ext cx="697347" cy="625857"/>
            <a:chOff x="5604392" y="1604803"/>
            <a:chExt cx="899857" cy="869605"/>
          </a:xfrm>
        </p:grpSpPr>
        <p:sp>
          <p:nvSpPr>
            <p:cNvPr id="6" name="Oval 5">
              <a:hlinkClick r:id="rId3" action="ppaction://hlinksldjump"/>
              <a:extLst>
                <a:ext uri="{FF2B5EF4-FFF2-40B4-BE49-F238E27FC236}">
                  <a16:creationId xmlns:a16="http://schemas.microsoft.com/office/drawing/2014/main" id="{D4979A83-3FCC-88C2-B6DF-F4FA0A351AEB}"/>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0" name="Graphic 9">
              <a:hlinkClick r:id="rId3" action="ppaction://hlinksldjump"/>
              <a:extLst>
                <a:ext uri="{FF2B5EF4-FFF2-40B4-BE49-F238E27FC236}">
                  <a16:creationId xmlns:a16="http://schemas.microsoft.com/office/drawing/2014/main" id="{0EEDD0FB-923E-7F8C-D0F8-2CCE228D95C6}"/>
                </a:ext>
              </a:extLst>
            </p:cNvPr>
            <p:cNvPicPr>
              <a:picLocks noChangeAspect="1"/>
            </p:cNvPicPr>
            <p:nvPr/>
          </p:nvPicPr>
          <p:blipFill>
            <a:blip r:embed="rId4">
              <a:extLst>
                <a:ext uri="{96DAC541-7B7A-43D3-8B79-37D633B846F1}">
                  <asvg:svgBlip xmlns:asvg="http://schemas.microsoft.com/office/drawing/2016/SVG/main" r:embed="rId5"/>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23" name="TextBox 22">
            <a:extLst>
              <a:ext uri="{FF2B5EF4-FFF2-40B4-BE49-F238E27FC236}">
                <a16:creationId xmlns:a16="http://schemas.microsoft.com/office/drawing/2014/main" id="{6BCB4F93-C19F-0A92-A768-727A16118EC6}"/>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extLst>
      <p:ext uri="{BB962C8B-B14F-4D97-AF65-F5344CB8AC3E}">
        <p14:creationId xmlns:p14="http://schemas.microsoft.com/office/powerpoint/2010/main" val="374994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99CD9-FD84-A672-01F0-58CEDD67046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F7ABCFB-DE7C-0413-E4A0-8509603FB326}"/>
              </a:ext>
            </a:extLst>
          </p:cNvPr>
          <p:cNvSpPr>
            <a:spLocks noGrp="1"/>
          </p:cNvSpPr>
          <p:nvPr>
            <p:ph type="body" sz="quarter" idx="10"/>
          </p:nvPr>
        </p:nvSpPr>
        <p:spPr>
          <a:xfrm>
            <a:off x="553980" y="1910218"/>
            <a:ext cx="5505508" cy="1814512"/>
          </a:xfrm>
        </p:spPr>
        <p:txBody>
          <a:bodyPr/>
          <a:lstStyle/>
          <a:p>
            <a:r>
              <a:rPr lang="en-US" noProof="0" dirty="0"/>
              <a:t>Chronic kidney disease</a:t>
            </a:r>
          </a:p>
        </p:txBody>
      </p:sp>
      <p:sp>
        <p:nvSpPr>
          <p:cNvPr id="11" name="Text Placeholder 10">
            <a:extLst>
              <a:ext uri="{FF2B5EF4-FFF2-40B4-BE49-F238E27FC236}">
                <a16:creationId xmlns:a16="http://schemas.microsoft.com/office/drawing/2014/main" id="{E658AF71-BF99-1606-D448-A667A14AD34A}"/>
              </a:ext>
            </a:extLst>
          </p:cNvPr>
          <p:cNvSpPr>
            <a:spLocks noGrp="1"/>
          </p:cNvSpPr>
          <p:nvPr>
            <p:ph type="body" sz="quarter" idx="11"/>
          </p:nvPr>
        </p:nvSpPr>
        <p:spPr/>
        <p:txBody>
          <a:bodyPr/>
          <a:lstStyle/>
          <a:p>
            <a:r>
              <a:rPr lang="en-US" dirty="0"/>
              <a:t>Learning objective: </a:t>
            </a:r>
          </a:p>
          <a:p>
            <a:pPr marL="720000"/>
            <a:r>
              <a:rPr lang="en-US" dirty="0"/>
              <a:t>Demonstrate knowledge of obesity-related renal complications</a:t>
            </a:r>
            <a:endParaRPr lang="en-US" noProof="0" dirty="0"/>
          </a:p>
        </p:txBody>
      </p:sp>
      <p:pic>
        <p:nvPicPr>
          <p:cNvPr id="2" name="Graphic 1">
            <a:extLst>
              <a:ext uri="{FF2B5EF4-FFF2-40B4-BE49-F238E27FC236}">
                <a16:creationId xmlns:a16="http://schemas.microsoft.com/office/drawing/2014/main" id="{5B625BBE-EF26-F7FA-8432-277EFAD0F87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7193" y="4279508"/>
            <a:ext cx="683952" cy="683952"/>
          </a:xfrm>
          <a:prstGeom prst="rect">
            <a:avLst/>
          </a:prstGeom>
        </p:spPr>
      </p:pic>
    </p:spTree>
    <p:extLst>
      <p:ext uri="{BB962C8B-B14F-4D97-AF65-F5344CB8AC3E}">
        <p14:creationId xmlns:p14="http://schemas.microsoft.com/office/powerpoint/2010/main" val="262241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A031-CE8D-4040-F7D0-BEB2EA5DAE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92A4C8-2374-F232-FFCE-66E5A9C73B64}"/>
              </a:ext>
            </a:extLst>
          </p:cNvPr>
          <p:cNvSpPr>
            <a:spLocks noGrp="1"/>
          </p:cNvSpPr>
          <p:nvPr>
            <p:ph type="title"/>
          </p:nvPr>
        </p:nvSpPr>
        <p:spPr/>
        <p:txBody>
          <a:bodyPr/>
          <a:lstStyle/>
          <a:p>
            <a:r>
              <a:rPr lang="en-US" noProof="0" dirty="0"/>
              <a:t>Chronic Kidney Disease: KDIGO definition</a:t>
            </a:r>
          </a:p>
        </p:txBody>
      </p:sp>
      <p:sp>
        <p:nvSpPr>
          <p:cNvPr id="2" name="Text Placeholder 1">
            <a:extLst>
              <a:ext uri="{FF2B5EF4-FFF2-40B4-BE49-F238E27FC236}">
                <a16:creationId xmlns:a16="http://schemas.microsoft.com/office/drawing/2014/main" id="{F53FC9C3-7078-F692-E66B-44330321614A}"/>
              </a:ext>
            </a:extLst>
          </p:cNvPr>
          <p:cNvSpPr>
            <a:spLocks noGrp="1"/>
          </p:cNvSpPr>
          <p:nvPr>
            <p:ph type="body" sz="quarter" idx="13"/>
          </p:nvPr>
        </p:nvSpPr>
        <p:spPr/>
        <p:txBody>
          <a:bodyPr/>
          <a:lstStyle/>
          <a:p>
            <a:r>
              <a:rPr lang="en-GB" dirty="0"/>
              <a:t>ACR, albumin-to-creatinine ratio; CKD, chronic kidney disease; ESKD, end-stage kidney disease; GFR, glomerular filtration rate; KDIGO, Kidney Disease: Improving Global Outcomes.</a:t>
            </a:r>
            <a:br>
              <a:rPr lang="en-GB" dirty="0"/>
            </a:br>
            <a:r>
              <a:rPr lang="en-GB" dirty="0"/>
              <a:t>1. KDIGO 2024 Clinical Practice Guideline for the Evaluation and Management of Chronic Kidney Disease</a:t>
            </a:r>
            <a:r>
              <a:rPr lang="en-US" dirty="0"/>
              <a:t>. Kidney Int 2024;105(4S):S117–S314</a:t>
            </a:r>
            <a:r>
              <a:rPr lang="en-GB" dirty="0"/>
              <a:t>; 2. Rodger RSC et al. Clin Med 2012;12:472–475; </a:t>
            </a:r>
            <a:r>
              <a:rPr lang="en-US" dirty="0"/>
              <a:t>3</a:t>
            </a:r>
            <a:r>
              <a:rPr lang="en-GB" dirty="0"/>
              <a:t>. A KDIGO Consensus Conference on Nomenclature. June 27–29, 2019. https://kdigo.org/wp-content/uploads/2018/10/KDIGO-Nomenclature-Conf_Scope-for-Public-Review.pdf. Accessed December 2025. </a:t>
            </a:r>
            <a:endParaRPr lang="en-US" noProof="0" dirty="0"/>
          </a:p>
        </p:txBody>
      </p:sp>
      <p:sp>
        <p:nvSpPr>
          <p:cNvPr id="18" name="TextBox 17">
            <a:extLst>
              <a:ext uri="{FF2B5EF4-FFF2-40B4-BE49-F238E27FC236}">
                <a16:creationId xmlns:a16="http://schemas.microsoft.com/office/drawing/2014/main" id="{41F2AC4B-23A7-E200-CE95-1FBE0A5B668E}"/>
              </a:ext>
            </a:extLst>
          </p:cNvPr>
          <p:cNvSpPr txBox="1"/>
          <p:nvPr/>
        </p:nvSpPr>
        <p:spPr>
          <a:xfrm>
            <a:off x="6922686" y="2833509"/>
            <a:ext cx="4605186" cy="3030857"/>
          </a:xfrm>
          <a:prstGeom prst="round2SameRect">
            <a:avLst>
              <a:gd name="adj1" fmla="val 0"/>
              <a:gd name="adj2" fmla="val 13289"/>
            </a:avLst>
          </a:prstGeom>
          <a:noFill/>
          <a:ln w="12700">
            <a:noFill/>
          </a:ln>
        </p:spPr>
        <p:txBody>
          <a:bodyPr wrap="square" lIns="36000" tIns="36000" rIns="36000" bIns="36000" rtlCol="0">
            <a:noAutofit/>
          </a:bodyPr>
          <a:lstStyle/>
          <a:p>
            <a:pPr algn="ctr"/>
            <a:r>
              <a:rPr lang="en-US" sz="1600" b="1" dirty="0">
                <a:solidFill>
                  <a:schemeClr val="tx2"/>
                </a:solidFill>
              </a:rPr>
              <a:t>ESKD is the final stage of kidney disease when the kidneys no longer function well enough to meet the needs of everyday life</a:t>
            </a:r>
            <a:r>
              <a:rPr lang="en-US" sz="1600" b="1" baseline="30000" dirty="0">
                <a:solidFill>
                  <a:schemeClr val="tx2"/>
                </a:solidFill>
              </a:rPr>
              <a:t>2</a:t>
            </a:r>
          </a:p>
        </p:txBody>
      </p:sp>
      <p:sp>
        <p:nvSpPr>
          <p:cNvPr id="25" name="TextBox 24">
            <a:extLst>
              <a:ext uri="{FF2B5EF4-FFF2-40B4-BE49-F238E27FC236}">
                <a16:creationId xmlns:a16="http://schemas.microsoft.com/office/drawing/2014/main" id="{CE87D6CD-3D16-2294-5CEF-2D588F1A8034}"/>
              </a:ext>
            </a:extLst>
          </p:cNvPr>
          <p:cNvSpPr txBox="1"/>
          <p:nvPr/>
        </p:nvSpPr>
        <p:spPr>
          <a:xfrm>
            <a:off x="595835" y="2839603"/>
            <a:ext cx="5744029" cy="2400657"/>
          </a:xfrm>
          <a:prstGeom prst="rect">
            <a:avLst/>
          </a:prstGeom>
          <a:noFill/>
        </p:spPr>
        <p:txBody>
          <a:bodyPr wrap="square">
            <a:spAutoFit/>
          </a:bodyPr>
          <a:lstStyle/>
          <a:p>
            <a:pPr marL="17100" lvl="1"/>
            <a:r>
              <a:rPr lang="en-US" sz="1400" dirty="0">
                <a:solidFill>
                  <a:schemeClr val="tx2"/>
                </a:solidFill>
              </a:rPr>
              <a:t>Criteria for CKD include either of the following present for ≥3 months</a:t>
            </a:r>
          </a:p>
          <a:p>
            <a:pPr marL="236538" lvl="1" indent="-220663">
              <a:buFont typeface="+mj-lt"/>
              <a:buAutoNum type="alphaLcPeriod"/>
            </a:pPr>
            <a:r>
              <a:rPr lang="en-US" sz="1400" dirty="0">
                <a:solidFill>
                  <a:schemeClr val="tx2"/>
                </a:solidFill>
              </a:rPr>
              <a:t>≥1 markers of kidney damage</a:t>
            </a:r>
          </a:p>
          <a:p>
            <a:pPr marL="427038" lvl="2" indent="-174625">
              <a:buFont typeface="Arial" panose="020B0604020202020204" pitchFamily="34" charset="0"/>
              <a:buChar char="•"/>
            </a:pPr>
            <a:r>
              <a:rPr lang="en-GB" sz="1400" dirty="0"/>
              <a:t>Albuminuria (ACR </a:t>
            </a:r>
            <a:r>
              <a:rPr lang="en-US" sz="1400" dirty="0">
                <a:solidFill>
                  <a:schemeClr val="tx2"/>
                </a:solidFill>
              </a:rPr>
              <a:t>≥30 mg/g [≥</a:t>
            </a:r>
            <a:r>
              <a:rPr lang="en-GB" sz="1400" dirty="0"/>
              <a:t>3 mg/mmol])</a:t>
            </a:r>
          </a:p>
          <a:p>
            <a:pPr marL="427038" lvl="2" indent="-174625">
              <a:buFont typeface="Arial" panose="020B0604020202020204" pitchFamily="34" charset="0"/>
              <a:buChar char="•"/>
            </a:pPr>
            <a:r>
              <a:rPr lang="en-GB" sz="1400" dirty="0"/>
              <a:t>Urine sediment abnormalities</a:t>
            </a:r>
          </a:p>
          <a:p>
            <a:pPr marL="427038" lvl="2" indent="-174625">
              <a:buFont typeface="Arial" panose="020B0604020202020204" pitchFamily="34" charset="0"/>
              <a:buChar char="•"/>
            </a:pPr>
            <a:r>
              <a:rPr lang="en-GB" sz="1400" dirty="0"/>
              <a:t>Persistent hematuria</a:t>
            </a:r>
          </a:p>
          <a:p>
            <a:pPr marL="427038" lvl="2" indent="-174625">
              <a:buFont typeface="Arial" panose="020B0604020202020204" pitchFamily="34" charset="0"/>
              <a:buChar char="•"/>
            </a:pPr>
            <a:r>
              <a:rPr lang="en-GB" sz="1400" dirty="0"/>
              <a:t>Electrolyte and other abnormalities due to tubular disorders</a:t>
            </a:r>
          </a:p>
          <a:p>
            <a:pPr marL="427038" lvl="2" indent="-174625">
              <a:buFont typeface="Arial" panose="020B0604020202020204" pitchFamily="34" charset="0"/>
              <a:buChar char="•"/>
            </a:pPr>
            <a:r>
              <a:rPr lang="en-GB" sz="1400" dirty="0"/>
              <a:t>Abnormalities detected by histology</a:t>
            </a:r>
          </a:p>
          <a:p>
            <a:pPr marL="427038" lvl="2" indent="-174625">
              <a:buFont typeface="Arial" panose="020B0604020202020204" pitchFamily="34" charset="0"/>
              <a:buChar char="•"/>
            </a:pPr>
            <a:r>
              <a:rPr lang="en-GB" sz="1400" dirty="0"/>
              <a:t>Structural abnormalities detected by imaging</a:t>
            </a:r>
          </a:p>
          <a:p>
            <a:pPr marL="427038" lvl="2" indent="-174625">
              <a:spcAft>
                <a:spcPts val="1200"/>
              </a:spcAft>
              <a:buFont typeface="Arial" panose="020B0604020202020204" pitchFamily="34" charset="0"/>
              <a:buChar char="•"/>
            </a:pPr>
            <a:r>
              <a:rPr lang="en-GB" sz="1400" dirty="0"/>
              <a:t>History of kidney transplantation</a:t>
            </a:r>
          </a:p>
          <a:p>
            <a:pPr marL="236538" lvl="1" indent="-220663">
              <a:buFont typeface="+mj-lt"/>
              <a:buAutoNum type="alphaLcPeriod"/>
            </a:pPr>
            <a:r>
              <a:rPr lang="en-US" sz="1400" dirty="0">
                <a:solidFill>
                  <a:schemeClr val="tx2"/>
                </a:solidFill>
              </a:rPr>
              <a:t>GFR &lt;60 mL/min/1.73 m</a:t>
            </a:r>
            <a:r>
              <a:rPr lang="en-US" sz="1400" baseline="30000" dirty="0">
                <a:solidFill>
                  <a:schemeClr val="tx2"/>
                </a:solidFill>
              </a:rPr>
              <a:t>2</a:t>
            </a:r>
            <a:endParaRPr lang="en-US" dirty="0">
              <a:solidFill>
                <a:schemeClr val="tx2"/>
              </a:solidFill>
            </a:endParaRPr>
          </a:p>
        </p:txBody>
      </p:sp>
      <p:sp>
        <p:nvSpPr>
          <p:cNvPr id="27" name="TextBox 26">
            <a:extLst>
              <a:ext uri="{FF2B5EF4-FFF2-40B4-BE49-F238E27FC236}">
                <a16:creationId xmlns:a16="http://schemas.microsoft.com/office/drawing/2014/main" id="{104777B5-9878-6F9E-9323-0C24D0E287E3}"/>
              </a:ext>
            </a:extLst>
          </p:cNvPr>
          <p:cNvSpPr txBox="1"/>
          <p:nvPr/>
        </p:nvSpPr>
        <p:spPr>
          <a:xfrm>
            <a:off x="7166759" y="4862624"/>
            <a:ext cx="4117040" cy="584775"/>
          </a:xfrm>
          <a:prstGeom prst="rect">
            <a:avLst/>
          </a:prstGeom>
          <a:noFill/>
        </p:spPr>
        <p:txBody>
          <a:bodyPr wrap="square">
            <a:spAutoFit/>
          </a:bodyPr>
          <a:lstStyle/>
          <a:p>
            <a:pPr algn="ctr"/>
            <a:r>
              <a:rPr lang="en-GB" sz="1600" dirty="0"/>
              <a:t>Defined as GFR &lt;15 mL/min/1.73 m</a:t>
            </a:r>
            <a:r>
              <a:rPr lang="en-GB" sz="1600" baseline="30000" dirty="0"/>
              <a:t>2</a:t>
            </a:r>
            <a:r>
              <a:rPr lang="en-GB" sz="1600" dirty="0"/>
              <a:t> or treatment by dialysis</a:t>
            </a:r>
            <a:r>
              <a:rPr lang="en-GB" sz="1600" baseline="30000" dirty="0"/>
              <a:t>3</a:t>
            </a:r>
          </a:p>
        </p:txBody>
      </p:sp>
      <p:sp>
        <p:nvSpPr>
          <p:cNvPr id="5" name="Rectangle: Rounded Corners 4">
            <a:extLst>
              <a:ext uri="{FF2B5EF4-FFF2-40B4-BE49-F238E27FC236}">
                <a16:creationId xmlns:a16="http://schemas.microsoft.com/office/drawing/2014/main" id="{77AFF085-1300-9AAF-1E35-E6209D58F935}"/>
              </a:ext>
            </a:extLst>
          </p:cNvPr>
          <p:cNvSpPr/>
          <p:nvPr/>
        </p:nvSpPr>
        <p:spPr>
          <a:xfrm>
            <a:off x="558799" y="1868973"/>
            <a:ext cx="6012000" cy="90028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36000" rIns="18000" bIns="36000" rtlCol="0" anchor="ctr">
            <a:noAutofit/>
          </a:bodyPr>
          <a:lstStyle/>
          <a:p>
            <a:pPr algn="ctr"/>
            <a:r>
              <a:rPr lang="en-GB" sz="1600" b="1" dirty="0"/>
              <a:t>The National Kidney Foundation KDIGO defines CKD as:</a:t>
            </a:r>
          </a:p>
          <a:p>
            <a:pPr algn="ctr"/>
            <a:r>
              <a:rPr lang="en-GB" sz="1600" b="1" dirty="0"/>
              <a:t>Abnormalities of kidney structure or function, present for a minimum of 3 months, with implications for health</a:t>
            </a:r>
            <a:r>
              <a:rPr lang="en-GB" sz="1600" b="1" baseline="30000" dirty="0"/>
              <a:t>1</a:t>
            </a:r>
          </a:p>
        </p:txBody>
      </p:sp>
      <p:sp>
        <p:nvSpPr>
          <p:cNvPr id="6" name="Rectangle: Rounded Corners 5">
            <a:extLst>
              <a:ext uri="{FF2B5EF4-FFF2-40B4-BE49-F238E27FC236}">
                <a16:creationId xmlns:a16="http://schemas.microsoft.com/office/drawing/2014/main" id="{842F85D4-2830-4669-528F-777F0673C4C0}"/>
              </a:ext>
            </a:extLst>
          </p:cNvPr>
          <p:cNvSpPr/>
          <p:nvPr/>
        </p:nvSpPr>
        <p:spPr>
          <a:xfrm>
            <a:off x="6791959" y="1868973"/>
            <a:ext cx="4866641" cy="90028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36000" rIns="18000" bIns="36000" rtlCol="0" anchor="ctr">
            <a:noAutofit/>
          </a:bodyPr>
          <a:lstStyle/>
          <a:p>
            <a:pPr algn="ctr"/>
            <a:r>
              <a:rPr lang="en-US" sz="1600" b="1" dirty="0"/>
              <a:t>End-stage kidney disease</a:t>
            </a:r>
          </a:p>
        </p:txBody>
      </p:sp>
      <p:grpSp>
        <p:nvGrpSpPr>
          <p:cNvPr id="3" name="Group 2">
            <a:extLst>
              <a:ext uri="{FF2B5EF4-FFF2-40B4-BE49-F238E27FC236}">
                <a16:creationId xmlns:a16="http://schemas.microsoft.com/office/drawing/2014/main" id="{7B10E1F9-CA59-A800-7D18-79D27F1C0568}"/>
              </a:ext>
            </a:extLst>
          </p:cNvPr>
          <p:cNvGrpSpPr/>
          <p:nvPr/>
        </p:nvGrpSpPr>
        <p:grpSpPr>
          <a:xfrm>
            <a:off x="8649969" y="3674609"/>
            <a:ext cx="1150620" cy="1150620"/>
            <a:chOff x="8732520" y="3674609"/>
            <a:chExt cx="1150620" cy="1150620"/>
          </a:xfrm>
        </p:grpSpPr>
        <p:sp>
          <p:nvSpPr>
            <p:cNvPr id="7" name="Oval 6">
              <a:extLst>
                <a:ext uri="{FF2B5EF4-FFF2-40B4-BE49-F238E27FC236}">
                  <a16:creationId xmlns:a16="http://schemas.microsoft.com/office/drawing/2014/main" id="{846B82C3-E749-78F5-7C53-44FCFED64313}"/>
                </a:ext>
              </a:extLst>
            </p:cNvPr>
            <p:cNvSpPr/>
            <p:nvPr/>
          </p:nvSpPr>
          <p:spPr>
            <a:xfrm>
              <a:off x="8732520" y="3674609"/>
              <a:ext cx="1150620" cy="11506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3" name="Graphic 12">
              <a:extLst>
                <a:ext uri="{FF2B5EF4-FFF2-40B4-BE49-F238E27FC236}">
                  <a16:creationId xmlns:a16="http://schemas.microsoft.com/office/drawing/2014/main" id="{8312B2F1-A9E7-7119-4375-54B5CECE15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57310" y="3879257"/>
              <a:ext cx="731520" cy="731520"/>
            </a:xfrm>
            <a:prstGeom prst="rect">
              <a:avLst/>
            </a:prstGeom>
          </p:spPr>
        </p:pic>
      </p:grpSp>
    </p:spTree>
    <p:extLst>
      <p:ext uri="{BB962C8B-B14F-4D97-AF65-F5344CB8AC3E}">
        <p14:creationId xmlns:p14="http://schemas.microsoft.com/office/powerpoint/2010/main" val="403419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7CB09006-D989-4B4B-7C11-F79684C447EF}"/>
              </a:ext>
            </a:extLst>
          </p:cNvPr>
          <p:cNvGraphicFramePr>
            <a:graphicFrameLocks/>
          </p:cNvGraphicFramePr>
          <p:nvPr>
            <p:custDataLst>
              <p:tags r:id="rId1"/>
            </p:custDataLst>
            <p:extLst>
              <p:ext uri="{D42A27DB-BD31-4B8C-83A1-F6EECF244321}">
                <p14:modId xmlns:p14="http://schemas.microsoft.com/office/powerpoint/2010/main" val="830956358"/>
              </p:ext>
            </p:extLst>
          </p:nvPr>
        </p:nvGraphicFramePr>
        <p:xfrm>
          <a:off x="6926580" y="2908738"/>
          <a:ext cx="2575560" cy="25479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 name="Table 43">
            <a:extLst>
              <a:ext uri="{FF2B5EF4-FFF2-40B4-BE49-F238E27FC236}">
                <a16:creationId xmlns:a16="http://schemas.microsoft.com/office/drawing/2014/main" id="{009B2C10-9D86-CF9B-EA54-3158A30E9EC9}"/>
              </a:ext>
            </a:extLst>
          </p:cNvPr>
          <p:cNvGraphicFramePr>
            <a:graphicFrameLocks noGrp="1"/>
          </p:cNvGraphicFramePr>
          <p:nvPr>
            <p:extLst>
              <p:ext uri="{D42A27DB-BD31-4B8C-83A1-F6EECF244321}">
                <p14:modId xmlns:p14="http://schemas.microsoft.com/office/powerpoint/2010/main" val="3719114891"/>
              </p:ext>
            </p:extLst>
          </p:nvPr>
        </p:nvGraphicFramePr>
        <p:xfrm>
          <a:off x="5166360" y="2628900"/>
          <a:ext cx="6492239" cy="2543448"/>
        </p:xfrm>
        <a:graphic>
          <a:graphicData uri="http://schemas.openxmlformats.org/drawingml/2006/table">
            <a:tbl>
              <a:tblPr firstRow="1">
                <a:tableStyleId>{9D7B26C5-4107-4FEC-AEDC-1716B250A1EF}</a:tableStyleId>
              </a:tblPr>
              <a:tblGrid>
                <a:gridCol w="2323509">
                  <a:extLst>
                    <a:ext uri="{9D8B030D-6E8A-4147-A177-3AD203B41FA5}">
                      <a16:colId xmlns:a16="http://schemas.microsoft.com/office/drawing/2014/main" val="721405391"/>
                    </a:ext>
                  </a:extLst>
                </a:gridCol>
                <a:gridCol w="2004651">
                  <a:extLst>
                    <a:ext uri="{9D8B030D-6E8A-4147-A177-3AD203B41FA5}">
                      <a16:colId xmlns:a16="http://schemas.microsoft.com/office/drawing/2014/main" val="2995376996"/>
                    </a:ext>
                  </a:extLst>
                </a:gridCol>
                <a:gridCol w="2164079">
                  <a:extLst>
                    <a:ext uri="{9D8B030D-6E8A-4147-A177-3AD203B41FA5}">
                      <a16:colId xmlns:a16="http://schemas.microsoft.com/office/drawing/2014/main" val="1085176324"/>
                    </a:ext>
                  </a:extLst>
                </a:gridCol>
              </a:tblGrid>
              <a:tr h="423908">
                <a:tc>
                  <a:txBody>
                    <a:bodyPr/>
                    <a:lstStyle/>
                    <a:p>
                      <a:r>
                        <a:rPr lang="pl-PL" sz="1100" b="1" kern="1200" dirty="0">
                          <a:solidFill>
                            <a:schemeClr val="tx2"/>
                          </a:solidFill>
                          <a:effectLst/>
                        </a:rPr>
                        <a:t>BMI, kg/m</a:t>
                      </a:r>
                      <a:r>
                        <a:rPr lang="pl-PL" sz="1100" b="1" kern="1200" baseline="30000" dirty="0">
                          <a:solidFill>
                            <a:schemeClr val="tx2"/>
                          </a:solidFill>
                          <a:effectLst/>
                        </a:rPr>
                        <a:t>2</a:t>
                      </a:r>
                      <a:endParaRPr lang="en-GB" sz="1100" b="1" baseline="30000" dirty="0">
                        <a:solidFill>
                          <a:schemeClr val="tx2"/>
                        </a:solidFill>
                      </a:endParaRPr>
                    </a:p>
                  </a:txBody>
                  <a:tcPr marT="91440" marB="91440" anchor="ctr"/>
                </a:tc>
                <a:tc>
                  <a:txBody>
                    <a:bodyPr/>
                    <a:lstStyle/>
                    <a:p>
                      <a:endParaRPr lang="en-GB" sz="1100" b="1" dirty="0">
                        <a:solidFill>
                          <a:schemeClr val="tx2"/>
                        </a:solidFill>
                      </a:endParaRPr>
                    </a:p>
                  </a:txBody>
                  <a:tcPr marT="91440" marB="91440" anchor="ctr"/>
                </a:tc>
                <a:tc>
                  <a:txBody>
                    <a:bodyPr/>
                    <a:lstStyle/>
                    <a:p>
                      <a:pPr algn="ctr"/>
                      <a:r>
                        <a:rPr lang="en-GB" sz="1100" b="1" dirty="0">
                          <a:solidFill>
                            <a:schemeClr val="tx2"/>
                          </a:solidFill>
                        </a:rPr>
                        <a:t>aRR (95% CI)</a:t>
                      </a:r>
                      <a:r>
                        <a:rPr lang="en-GB" sz="1100" b="1" baseline="30000" dirty="0">
                          <a:solidFill>
                            <a:schemeClr val="tx2"/>
                          </a:solidFill>
                          <a:effectLst/>
                        </a:rPr>
                        <a:t>†</a:t>
                      </a:r>
                      <a:endParaRPr lang="en-GB" sz="1100" b="1" dirty="0">
                        <a:solidFill>
                          <a:schemeClr val="tx2"/>
                        </a:solidFill>
                      </a:endParaRPr>
                    </a:p>
                  </a:txBody>
                  <a:tcPr marT="91440" marB="91440" anchor="ctr"/>
                </a:tc>
                <a:extLst>
                  <a:ext uri="{0D108BD9-81ED-4DB2-BD59-A6C34878D82A}">
                    <a16:rowId xmlns:a16="http://schemas.microsoft.com/office/drawing/2014/main" val="1051439779"/>
                  </a:ext>
                </a:extLst>
              </a:tr>
              <a:tr h="423908">
                <a:tc>
                  <a:txBody>
                    <a:bodyPr/>
                    <a:lstStyle/>
                    <a:p>
                      <a:r>
                        <a:rPr lang="pl-PL" sz="1100" b="0" kern="1200" dirty="0">
                          <a:solidFill>
                            <a:schemeClr val="tx2"/>
                          </a:solidFill>
                          <a:effectLst/>
                        </a:rPr>
                        <a:t>18.5</a:t>
                      </a:r>
                      <a:r>
                        <a:rPr lang="pl-PL" sz="1100" b="0" kern="1200" dirty="0">
                          <a:solidFill>
                            <a:schemeClr val="tx2"/>
                          </a:solidFill>
                          <a:effectLst/>
                          <a:latin typeface="Arial" panose="020B0604020202020204" pitchFamily="34" charset="0"/>
                          <a:cs typeface="Arial" panose="020B0604020202020204" pitchFamily="34" charset="0"/>
                        </a:rPr>
                        <a:t>‒</a:t>
                      </a:r>
                      <a:r>
                        <a:rPr lang="pl-PL" sz="1100" b="0" kern="1200" dirty="0">
                          <a:solidFill>
                            <a:schemeClr val="tx2"/>
                          </a:solidFill>
                          <a:effectLst/>
                        </a:rPr>
                        <a:t>24.9</a:t>
                      </a:r>
                      <a:r>
                        <a:rPr lang="en-GB" sz="1100" b="0" kern="1200" dirty="0">
                          <a:solidFill>
                            <a:schemeClr val="tx2"/>
                          </a:solidFill>
                          <a:effectLst/>
                        </a:rPr>
                        <a:t> (Reference)</a:t>
                      </a:r>
                      <a:endParaRPr lang="en-GB" sz="1100" dirty="0">
                        <a:solidFill>
                          <a:schemeClr val="tx2"/>
                        </a:solidFill>
                      </a:endParaRPr>
                    </a:p>
                  </a:txBody>
                  <a:tcPr marT="91440" marB="9144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5">
                  <a:txBody>
                    <a:bodyPr/>
                    <a:lstStyle/>
                    <a:p>
                      <a:endParaRPr lang="en-GB" sz="1100" dirty="0">
                        <a:solidFill>
                          <a:schemeClr val="tx2"/>
                        </a:solidFill>
                      </a:endParaRP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GB" sz="1100" dirty="0">
                          <a:solidFill>
                            <a:schemeClr val="tx2"/>
                          </a:solidFill>
                        </a:rPr>
                        <a:t>1.00</a:t>
                      </a:r>
                    </a:p>
                  </a:txBody>
                  <a:tcPr marT="91440" marB="9144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96811521"/>
                  </a:ext>
                </a:extLst>
              </a:tr>
              <a:tr h="423908">
                <a:tc>
                  <a:txBody>
                    <a:bodyPr/>
                    <a:lstStyle/>
                    <a:p>
                      <a:r>
                        <a:rPr lang="en-GB" sz="1100" b="0" kern="1200" dirty="0">
                          <a:solidFill>
                            <a:schemeClr val="tx2"/>
                          </a:solidFill>
                          <a:effectLst/>
                        </a:rPr>
                        <a:t>25.0</a:t>
                      </a:r>
                      <a:r>
                        <a:rPr lang="pl-PL" sz="1100" b="0" kern="1200">
                          <a:solidFill>
                            <a:schemeClr val="tx2"/>
                          </a:solidFill>
                          <a:effectLst/>
                          <a:latin typeface="Arial" panose="020B0604020202020204" pitchFamily="34" charset="0"/>
                          <a:cs typeface="Arial" panose="020B0604020202020204" pitchFamily="34" charset="0"/>
                        </a:rPr>
                        <a:t>‒</a:t>
                      </a:r>
                      <a:r>
                        <a:rPr lang="en-GB" sz="1100" b="0" kern="1200" dirty="0">
                          <a:solidFill>
                            <a:schemeClr val="tx2"/>
                          </a:solidFill>
                          <a:effectLst/>
                        </a:rPr>
                        <a:t>29.9</a:t>
                      </a:r>
                      <a:endParaRPr lang="en-GB" sz="1100" dirty="0">
                        <a:solidFill>
                          <a:schemeClr val="tx2"/>
                        </a:solidFill>
                      </a:endParaRPr>
                    </a:p>
                  </a:txBody>
                  <a:tcPr marT="91440" marB="9144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n-GB" sz="1400"/>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pl-PL" sz="1100" b="0" kern="1200">
                          <a:solidFill>
                            <a:schemeClr val="tx2"/>
                          </a:solidFill>
                          <a:effectLst/>
                        </a:rPr>
                        <a:t>1.87 (1.64</a:t>
                      </a:r>
                      <a:r>
                        <a:rPr lang="en-GB" sz="1100" b="0" kern="1200" dirty="0">
                          <a:solidFill>
                            <a:schemeClr val="tx2"/>
                          </a:solidFill>
                          <a:effectLst/>
                        </a:rPr>
                        <a:t>, </a:t>
                      </a:r>
                      <a:r>
                        <a:rPr lang="pl-PL" sz="1100" b="0" kern="1200">
                          <a:solidFill>
                            <a:schemeClr val="tx2"/>
                          </a:solidFill>
                          <a:effectLst/>
                        </a:rPr>
                        <a:t>2.14</a:t>
                      </a:r>
                      <a:r>
                        <a:rPr lang="en-GB" sz="1100" b="0" kern="1200" dirty="0">
                          <a:solidFill>
                            <a:schemeClr val="tx2"/>
                          </a:solidFill>
                          <a:effectLst/>
                        </a:rPr>
                        <a:t>)</a:t>
                      </a:r>
                      <a:endParaRPr lang="en-GB" sz="1100" dirty="0">
                        <a:solidFill>
                          <a:schemeClr val="tx2"/>
                        </a:solidFill>
                      </a:endParaRPr>
                    </a:p>
                  </a:txBody>
                  <a:tcPr marT="91440" marB="9144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089274"/>
                  </a:ext>
                </a:extLst>
              </a:tr>
              <a:tr h="423908">
                <a:tc>
                  <a:txBody>
                    <a:bodyPr/>
                    <a:lstStyle/>
                    <a:p>
                      <a:r>
                        <a:rPr lang="en-GB" sz="1100" b="0" kern="1200" dirty="0">
                          <a:solidFill>
                            <a:schemeClr val="tx2"/>
                          </a:solidFill>
                          <a:effectLst/>
                        </a:rPr>
                        <a:t>30.0</a:t>
                      </a:r>
                      <a:r>
                        <a:rPr lang="pl-PL" sz="1100" b="0" kern="1200">
                          <a:solidFill>
                            <a:schemeClr val="tx2"/>
                          </a:solidFill>
                          <a:effectLst/>
                          <a:latin typeface="Arial" panose="020B0604020202020204" pitchFamily="34" charset="0"/>
                          <a:cs typeface="Arial" panose="020B0604020202020204" pitchFamily="34" charset="0"/>
                        </a:rPr>
                        <a:t>‒</a:t>
                      </a:r>
                      <a:r>
                        <a:rPr lang="en-GB" sz="1100" b="0" kern="1200" dirty="0">
                          <a:solidFill>
                            <a:schemeClr val="tx2"/>
                          </a:solidFill>
                          <a:effectLst/>
                        </a:rPr>
                        <a:t>34.9</a:t>
                      </a:r>
                      <a:endParaRPr lang="en-GB" sz="1100" dirty="0">
                        <a:solidFill>
                          <a:schemeClr val="tx2"/>
                        </a:solidFill>
                      </a:endParaRPr>
                    </a:p>
                  </a:txBody>
                  <a:tcPr marT="91440" marB="9144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n-GB" sz="1400"/>
                    </a:p>
                  </a:txBody>
                  <a:tcPr/>
                </a:tc>
                <a:tc>
                  <a:txBody>
                    <a:bodyPr/>
                    <a:lstStyle/>
                    <a:p>
                      <a:pPr algn="ctr"/>
                      <a:r>
                        <a:rPr lang="pl-PL" sz="1100" dirty="0">
                          <a:solidFill>
                            <a:schemeClr val="tx2"/>
                          </a:solidFill>
                        </a:rPr>
                        <a:t>3.57 (3.05</a:t>
                      </a:r>
                      <a:r>
                        <a:rPr lang="en-GB" sz="1100" dirty="0">
                          <a:solidFill>
                            <a:schemeClr val="tx2"/>
                          </a:solidFill>
                        </a:rPr>
                        <a:t>,</a:t>
                      </a:r>
                      <a:r>
                        <a:rPr lang="pl-PL" sz="1100" dirty="0">
                          <a:solidFill>
                            <a:schemeClr val="tx2"/>
                          </a:solidFill>
                        </a:rPr>
                        <a:t> 4.18) </a:t>
                      </a:r>
                      <a:endParaRPr lang="en-GB" sz="1100" dirty="0">
                        <a:solidFill>
                          <a:schemeClr val="tx2"/>
                        </a:solidFill>
                      </a:endParaRPr>
                    </a:p>
                  </a:txBody>
                  <a:tcPr marT="91440" marB="9144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45902847"/>
                  </a:ext>
                </a:extLst>
              </a:tr>
              <a:tr h="423908">
                <a:tc>
                  <a:txBody>
                    <a:bodyPr/>
                    <a:lstStyle/>
                    <a:p>
                      <a:r>
                        <a:rPr lang="en-GB" sz="1100" b="0" kern="1200" dirty="0">
                          <a:solidFill>
                            <a:schemeClr val="tx2"/>
                          </a:solidFill>
                          <a:effectLst/>
                        </a:rPr>
                        <a:t>35.0</a:t>
                      </a:r>
                      <a:r>
                        <a:rPr lang="pl-PL" sz="1100" b="0" kern="1200">
                          <a:solidFill>
                            <a:schemeClr val="tx2"/>
                          </a:solidFill>
                          <a:effectLst/>
                          <a:latin typeface="Arial" panose="020B0604020202020204" pitchFamily="34" charset="0"/>
                          <a:cs typeface="Arial" panose="020B0604020202020204" pitchFamily="34" charset="0"/>
                        </a:rPr>
                        <a:t>‒</a:t>
                      </a:r>
                      <a:r>
                        <a:rPr lang="en-GB" sz="1100" b="0" kern="1200" dirty="0">
                          <a:solidFill>
                            <a:schemeClr val="tx2"/>
                          </a:solidFill>
                          <a:effectLst/>
                        </a:rPr>
                        <a:t>39.9</a:t>
                      </a:r>
                      <a:endParaRPr lang="en-GB" sz="1100" dirty="0">
                        <a:solidFill>
                          <a:schemeClr val="tx2"/>
                        </a:solidFill>
                      </a:endParaRPr>
                    </a:p>
                  </a:txBody>
                  <a:tcPr marT="91440" marB="9144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n-GB" sz="1400"/>
                    </a:p>
                  </a:txBody>
                  <a:tcPr/>
                </a:tc>
                <a:tc>
                  <a:txBody>
                    <a:bodyPr/>
                    <a:lstStyle/>
                    <a:p>
                      <a:pPr algn="ctr"/>
                      <a:r>
                        <a:rPr lang="pl-PL" sz="1100" b="0" kern="1200">
                          <a:solidFill>
                            <a:schemeClr val="tx2"/>
                          </a:solidFill>
                          <a:effectLst/>
                        </a:rPr>
                        <a:t>6.12 (4.97</a:t>
                      </a:r>
                      <a:r>
                        <a:rPr lang="en-GB" sz="1100" b="0" kern="1200" dirty="0">
                          <a:solidFill>
                            <a:schemeClr val="tx2"/>
                          </a:solidFill>
                          <a:effectLst/>
                        </a:rPr>
                        <a:t>, </a:t>
                      </a:r>
                      <a:r>
                        <a:rPr lang="pl-PL" sz="1100" b="0" kern="1200">
                          <a:solidFill>
                            <a:schemeClr val="tx2"/>
                          </a:solidFill>
                          <a:effectLst/>
                        </a:rPr>
                        <a:t>7.54</a:t>
                      </a:r>
                      <a:r>
                        <a:rPr lang="en-GB" sz="1100" b="0" kern="1200" dirty="0">
                          <a:solidFill>
                            <a:schemeClr val="tx2"/>
                          </a:solidFill>
                          <a:effectLst/>
                        </a:rPr>
                        <a:t>)</a:t>
                      </a:r>
                      <a:endParaRPr lang="en-GB" sz="1100" dirty="0">
                        <a:solidFill>
                          <a:schemeClr val="tx2"/>
                        </a:solidFill>
                      </a:endParaRPr>
                    </a:p>
                  </a:txBody>
                  <a:tcPr marT="91440" marB="9144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44444891"/>
                  </a:ext>
                </a:extLst>
              </a:tr>
              <a:tr h="423908">
                <a:tc>
                  <a:txBody>
                    <a:bodyPr/>
                    <a:lstStyle/>
                    <a:p>
                      <a:r>
                        <a:rPr lang="en-GB" sz="1100" b="0" kern="1200" dirty="0">
                          <a:solidFill>
                            <a:schemeClr val="tx2"/>
                          </a:solidFill>
                          <a:effectLst/>
                        </a:rPr>
                        <a:t>≥40</a:t>
                      </a:r>
                      <a:endParaRPr lang="en-GB" sz="1100" dirty="0">
                        <a:solidFill>
                          <a:schemeClr val="tx2"/>
                        </a:solidFill>
                      </a:endParaRPr>
                    </a:p>
                  </a:txBody>
                  <a:tcPr marT="91440" marB="9144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vMerge="1">
                  <a:txBody>
                    <a:bodyPr/>
                    <a:lstStyle/>
                    <a:p>
                      <a:endParaRPr lang="en-GB" sz="1400"/>
                    </a:p>
                  </a:txBody>
                  <a:tcPr/>
                </a:tc>
                <a:tc>
                  <a:txBody>
                    <a:bodyPr/>
                    <a:lstStyle/>
                    <a:p>
                      <a:pPr algn="ctr"/>
                      <a:r>
                        <a:rPr lang="pl-PL" sz="1100" dirty="0">
                          <a:solidFill>
                            <a:schemeClr val="tx2"/>
                          </a:solidFill>
                        </a:rPr>
                        <a:t>7.07 (5.37</a:t>
                      </a:r>
                      <a:r>
                        <a:rPr lang="en-GB" sz="1100" dirty="0">
                          <a:solidFill>
                            <a:schemeClr val="tx2"/>
                          </a:solidFill>
                        </a:rPr>
                        <a:t>, </a:t>
                      </a:r>
                      <a:r>
                        <a:rPr lang="pl-PL" sz="1100" dirty="0">
                          <a:solidFill>
                            <a:schemeClr val="tx2"/>
                          </a:solidFill>
                        </a:rPr>
                        <a:t>9.31)</a:t>
                      </a:r>
                      <a:endParaRPr lang="en-GB" sz="1100" dirty="0">
                        <a:solidFill>
                          <a:schemeClr val="tx2"/>
                        </a:solidFill>
                      </a:endParaRPr>
                    </a:p>
                  </a:txBody>
                  <a:tcPr marT="91440" marB="9144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44704000"/>
                  </a:ext>
                </a:extLst>
              </a:tr>
            </a:tbl>
          </a:graphicData>
        </a:graphic>
      </p:graphicFrame>
      <p:sp>
        <p:nvSpPr>
          <p:cNvPr id="2" name="Title 1">
            <a:extLst>
              <a:ext uri="{FF2B5EF4-FFF2-40B4-BE49-F238E27FC236}">
                <a16:creationId xmlns:a16="http://schemas.microsoft.com/office/drawing/2014/main" id="{69DA5D80-2533-1C30-DD70-6E84E8CA314B}"/>
              </a:ext>
            </a:extLst>
          </p:cNvPr>
          <p:cNvSpPr>
            <a:spLocks noGrp="1"/>
          </p:cNvSpPr>
          <p:nvPr>
            <p:ph type="title"/>
          </p:nvPr>
        </p:nvSpPr>
        <p:spPr>
          <a:xfrm>
            <a:off x="536240" y="414320"/>
            <a:ext cx="10896000" cy="1082209"/>
          </a:xfrm>
        </p:spPr>
        <p:txBody>
          <a:bodyPr/>
          <a:lstStyle/>
          <a:p>
            <a:r>
              <a:rPr lang="en-GB" dirty="0"/>
              <a:t>Impact of obesity on CKD</a:t>
            </a:r>
          </a:p>
        </p:txBody>
      </p:sp>
      <p:sp>
        <p:nvSpPr>
          <p:cNvPr id="40" name="Text Placeholder 39">
            <a:extLst>
              <a:ext uri="{FF2B5EF4-FFF2-40B4-BE49-F238E27FC236}">
                <a16:creationId xmlns:a16="http://schemas.microsoft.com/office/drawing/2014/main" id="{F7B71250-63EA-CA44-5819-E52EED3AA34C}"/>
              </a:ext>
            </a:extLst>
          </p:cNvPr>
          <p:cNvSpPr>
            <a:spLocks noGrp="1"/>
          </p:cNvSpPr>
          <p:nvPr>
            <p:ph type="body" sz="quarter" idx="13"/>
          </p:nvPr>
        </p:nvSpPr>
        <p:spPr/>
        <p:txBody>
          <a:bodyPr/>
          <a:lstStyle/>
          <a:p>
            <a:pPr>
              <a:spcAft>
                <a:spcPts val="0"/>
              </a:spcAft>
            </a:pPr>
            <a:r>
              <a:rPr lang="en-US" dirty="0"/>
              <a:t>*Data are from 2017 to March 2020; </a:t>
            </a:r>
            <a:r>
              <a:rPr lang="en-GB" baseline="30000" dirty="0"/>
              <a:t>†</a:t>
            </a:r>
            <a:r>
              <a:rPr lang="en-GB" dirty="0"/>
              <a:t>Multivariable models adjusted for age, sex, race, education level, smoking status, history of myocardial infarction, serum cholesterol level, urinalysis proteinuria, urinalysis hematuria, and serum creatinine level; </a:t>
            </a:r>
            <a:r>
              <a:rPr lang="en-GB" baseline="30000" dirty="0">
                <a:cs typeface="Arial" panose="020B0604020202020204" pitchFamily="34" charset="0"/>
              </a:rPr>
              <a:t>‡</a:t>
            </a:r>
            <a:r>
              <a:rPr lang="en-GB" dirty="0"/>
              <a:t>Higher baseline BMI remained an independent predictor for kidney failure after additional adjustments for baseline blood pressure level and presence or absence of diabetes mellitus.</a:t>
            </a:r>
            <a:br>
              <a:rPr lang="en-US" dirty="0"/>
            </a:br>
            <a:r>
              <a:rPr lang="en-US" dirty="0"/>
              <a:t>aRR, adjusted relative risk; BMI, body mass index; CI, confidence interval; CKD, chronic kidney disease.</a:t>
            </a:r>
          </a:p>
          <a:p>
            <a:pPr>
              <a:spcAft>
                <a:spcPts val="0"/>
              </a:spcAft>
            </a:pPr>
            <a:r>
              <a:rPr lang="en-US" dirty="0"/>
              <a:t>1. </a:t>
            </a:r>
            <a:r>
              <a:rPr lang="en-CA" dirty="0"/>
              <a:t>NIH. NIDDK. USRDS. 2024 Annual Data Report: Chronic Kidney Disease. Figure 1.1: Prevalence of CKD in U.S. Adults, see the Obesity tab. https://usrds-adr.niddk.nih.gov/2024/chronic-kidney-disease/1-ckd-in-the-general-population. Accessed December 2025; 2. Hsu C-Y et al. </a:t>
            </a:r>
            <a:r>
              <a:rPr lang="sv-SE" dirty="0">
                <a:solidFill>
                  <a:schemeClr val="tx1"/>
                </a:solidFill>
              </a:rPr>
              <a:t>Ann Intern Med 2006;144:21</a:t>
            </a:r>
            <a:r>
              <a:rPr lang="pl-PL" dirty="0">
                <a:latin typeface="Arial" panose="020B0604020202020204" pitchFamily="34" charset="0"/>
                <a:cs typeface="Arial" panose="020B0604020202020204" pitchFamily="34" charset="0"/>
              </a:rPr>
              <a:t>‒</a:t>
            </a:r>
            <a:r>
              <a:rPr lang="sv-SE" dirty="0">
                <a:solidFill>
                  <a:schemeClr val="tx1"/>
                </a:solidFill>
              </a:rPr>
              <a:t>28.</a:t>
            </a:r>
            <a:endParaRPr lang="en-GB" dirty="0"/>
          </a:p>
        </p:txBody>
      </p:sp>
      <p:grpSp>
        <p:nvGrpSpPr>
          <p:cNvPr id="4" name="Group 3">
            <a:extLst>
              <a:ext uri="{FF2B5EF4-FFF2-40B4-BE49-F238E27FC236}">
                <a16:creationId xmlns:a16="http://schemas.microsoft.com/office/drawing/2014/main" id="{F23B9B76-3A34-C4F9-CD1E-51EFCD6CCF94}"/>
              </a:ext>
            </a:extLst>
          </p:cNvPr>
          <p:cNvGrpSpPr/>
          <p:nvPr/>
        </p:nvGrpSpPr>
        <p:grpSpPr>
          <a:xfrm>
            <a:off x="938765" y="3060093"/>
            <a:ext cx="4109315" cy="2494004"/>
            <a:chOff x="1018594" y="3342522"/>
            <a:chExt cx="4109315" cy="2185425"/>
          </a:xfrm>
        </p:grpSpPr>
        <p:graphicFrame>
          <p:nvGraphicFramePr>
            <p:cNvPr id="6" name="Chart 5">
              <a:extLst>
                <a:ext uri="{FF2B5EF4-FFF2-40B4-BE49-F238E27FC236}">
                  <a16:creationId xmlns:a16="http://schemas.microsoft.com/office/drawing/2014/main" id="{1D3B70F3-917C-54F1-8745-BC8E58EAE00C}"/>
                </a:ext>
              </a:extLst>
            </p:cNvPr>
            <p:cNvGraphicFramePr/>
            <p:nvPr>
              <p:extLst>
                <p:ext uri="{D42A27DB-BD31-4B8C-83A1-F6EECF244321}">
                  <p14:modId xmlns:p14="http://schemas.microsoft.com/office/powerpoint/2010/main" val="413355312"/>
                </p:ext>
              </p:extLst>
            </p:nvPr>
          </p:nvGraphicFramePr>
          <p:xfrm>
            <a:off x="1018594" y="3370195"/>
            <a:ext cx="4109315" cy="2157752"/>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6881E83F-5752-BA45-A93F-8E4EA5BD45C8}"/>
                </a:ext>
              </a:extLst>
            </p:cNvPr>
            <p:cNvSpPr txBox="1"/>
            <p:nvPr/>
          </p:nvSpPr>
          <p:spPr>
            <a:xfrm>
              <a:off x="1729256" y="3342522"/>
              <a:ext cx="3051042" cy="377574"/>
            </a:xfrm>
            <a:prstGeom prst="rect">
              <a:avLst/>
            </a:prstGeom>
            <a:noFill/>
          </p:spPr>
          <p:txBody>
            <a:bodyPr wrap="square" lIns="0" tIns="0" rIns="0" bIns="0"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tx2"/>
                  </a:solidFill>
                  <a:effectLst/>
                  <a:uLnTx/>
                  <a:uFillTx/>
                  <a:latin typeface="+mj-lt"/>
                  <a:ea typeface="+mn-ea"/>
                  <a:cs typeface="+mn-cs"/>
                </a:rPr>
                <a:t>Prevalence of CKD in US adults </a:t>
              </a:r>
              <a:br>
                <a:rPr kumimoji="0" lang="en-CA" sz="1400" b="1" i="0" u="none" strike="noStrike" kern="1200" cap="none" spc="0" normalizeH="0" baseline="0" noProof="0" dirty="0">
                  <a:ln>
                    <a:noFill/>
                  </a:ln>
                  <a:solidFill>
                    <a:schemeClr val="tx2"/>
                  </a:solidFill>
                  <a:effectLst/>
                  <a:uLnTx/>
                  <a:uFillTx/>
                  <a:latin typeface="+mj-lt"/>
                  <a:ea typeface="+mn-ea"/>
                  <a:cs typeface="+mn-cs"/>
                </a:rPr>
              </a:br>
              <a:r>
                <a:rPr kumimoji="0" lang="en-CA" sz="1400" b="1" i="0" u="none" strike="noStrike" kern="1200" cap="none" spc="0" normalizeH="0" baseline="0" noProof="0" dirty="0">
                  <a:ln>
                    <a:noFill/>
                  </a:ln>
                  <a:solidFill>
                    <a:schemeClr val="tx2"/>
                  </a:solidFill>
                  <a:effectLst/>
                  <a:uLnTx/>
                  <a:uFillTx/>
                  <a:latin typeface="+mj-lt"/>
                  <a:ea typeface="+mn-ea"/>
                  <a:cs typeface="+mn-cs"/>
                </a:rPr>
                <a:t>by obesity status</a:t>
              </a:r>
              <a:r>
                <a:rPr kumimoji="0" lang="en-CA" sz="1400" i="0" u="none" strike="noStrike" kern="1200" cap="none" spc="0" normalizeH="0" baseline="0" noProof="0" dirty="0">
                  <a:ln>
                    <a:noFill/>
                  </a:ln>
                  <a:solidFill>
                    <a:schemeClr val="tx2"/>
                  </a:solidFill>
                  <a:effectLst/>
                  <a:uLnTx/>
                  <a:uFillTx/>
                  <a:latin typeface="+mj-lt"/>
                  <a:ea typeface="+mn-ea"/>
                  <a:cs typeface="+mn-cs"/>
                </a:rPr>
                <a:t>*</a:t>
              </a:r>
              <a:r>
                <a:rPr kumimoji="0" lang="en-CA" sz="1400" i="0" u="none" strike="noStrike" kern="1200" cap="none" spc="0" normalizeH="0" baseline="30000" noProof="0" dirty="0">
                  <a:ln>
                    <a:noFill/>
                  </a:ln>
                  <a:solidFill>
                    <a:schemeClr val="tx2"/>
                  </a:solidFill>
                  <a:effectLst/>
                  <a:uLnTx/>
                  <a:uFillTx/>
                  <a:latin typeface="+mj-lt"/>
                  <a:ea typeface="+mn-ea"/>
                  <a:cs typeface="+mn-cs"/>
                </a:rPr>
                <a:t>,1</a:t>
              </a:r>
            </a:p>
          </p:txBody>
        </p:sp>
      </p:grpSp>
      <p:sp>
        <p:nvSpPr>
          <p:cNvPr id="7" name="TextBox 6">
            <a:extLst>
              <a:ext uri="{FF2B5EF4-FFF2-40B4-BE49-F238E27FC236}">
                <a16:creationId xmlns:a16="http://schemas.microsoft.com/office/drawing/2014/main" id="{A24CA77F-7EC1-5C77-5691-5630944B853A}"/>
              </a:ext>
            </a:extLst>
          </p:cNvPr>
          <p:cNvSpPr txBox="1"/>
          <p:nvPr/>
        </p:nvSpPr>
        <p:spPr>
          <a:xfrm>
            <a:off x="2126477" y="1911877"/>
            <a:ext cx="3232139" cy="615553"/>
          </a:xfrm>
          <a:prstGeom prst="rect">
            <a:avLst/>
          </a:prstGeom>
          <a:noFill/>
        </p:spPr>
        <p:txBody>
          <a:bodyPr wrap="square" lIns="0" tIns="0" rIns="0" bIns="0" rtlCol="0">
            <a:spAutoFit/>
          </a:bodyPr>
          <a:lstStyle/>
          <a:p>
            <a:pPr marL="0" marR="0" lvl="0" indent="0" algn="l" defTabSz="685800" rtl="0" eaLnBrk="1" fontAlgn="auto" latinLnBrk="0" hangingPunct="1">
              <a:spcBef>
                <a:spcPts val="0"/>
              </a:spcBef>
              <a:spcAft>
                <a:spcPts val="0"/>
              </a:spcAft>
              <a:buClrTx/>
              <a:buSzTx/>
              <a:buFontTx/>
              <a:buNone/>
              <a:tabLst/>
              <a:defRPr/>
            </a:pPr>
            <a:r>
              <a:rPr kumimoji="0" lang="en-CA" sz="2000" b="1" i="0" u="none" strike="noStrike" kern="1200" cap="none" spc="0" normalizeH="0" baseline="0" noProof="0" dirty="0">
                <a:ln>
                  <a:noFill/>
                </a:ln>
                <a:solidFill>
                  <a:srgbClr val="001965"/>
                </a:solidFill>
                <a:effectLst/>
                <a:uLnTx/>
                <a:uFillTx/>
                <a:latin typeface="+mj-lt"/>
                <a:ea typeface="+mn-ea"/>
                <a:cs typeface="+mn-cs"/>
              </a:rPr>
              <a:t>CKD affects ~1 in 6 adults with obesity in the US</a:t>
            </a:r>
            <a:r>
              <a:rPr kumimoji="0" lang="en-CA" sz="2000" i="0" u="none" strike="noStrike" kern="1200" cap="none" spc="0" normalizeH="0" baseline="30000" noProof="0" dirty="0">
                <a:ln>
                  <a:noFill/>
                </a:ln>
                <a:solidFill>
                  <a:srgbClr val="001965"/>
                </a:solidFill>
                <a:effectLst/>
                <a:uLnTx/>
                <a:uFillTx/>
                <a:latin typeface="+mj-lt"/>
                <a:ea typeface="+mn-ea"/>
                <a:cs typeface="+mn-cs"/>
              </a:rPr>
              <a:t>1</a:t>
            </a:r>
          </a:p>
        </p:txBody>
      </p:sp>
      <p:grpSp>
        <p:nvGrpSpPr>
          <p:cNvPr id="8" name="Group 7">
            <a:extLst>
              <a:ext uri="{FF2B5EF4-FFF2-40B4-BE49-F238E27FC236}">
                <a16:creationId xmlns:a16="http://schemas.microsoft.com/office/drawing/2014/main" id="{10409DFF-0733-0DE1-8201-348E9A2FA1F8}"/>
              </a:ext>
            </a:extLst>
          </p:cNvPr>
          <p:cNvGrpSpPr/>
          <p:nvPr/>
        </p:nvGrpSpPr>
        <p:grpSpPr>
          <a:xfrm>
            <a:off x="802339" y="1792958"/>
            <a:ext cx="527293" cy="527292"/>
            <a:chOff x="359396" y="1637774"/>
            <a:chExt cx="885980" cy="885980"/>
          </a:xfrm>
        </p:grpSpPr>
        <p:sp>
          <p:nvSpPr>
            <p:cNvPr id="9" name="Oval 8">
              <a:extLst>
                <a:ext uri="{FF2B5EF4-FFF2-40B4-BE49-F238E27FC236}">
                  <a16:creationId xmlns:a16="http://schemas.microsoft.com/office/drawing/2014/main" id="{C2BC3C00-5C56-E505-DDBB-3205B957D8C7}"/>
                </a:ext>
              </a:extLst>
            </p:cNvPr>
            <p:cNvSpPr/>
            <p:nvPr/>
          </p:nvSpPr>
          <p:spPr>
            <a:xfrm>
              <a:off x="359396" y="1637774"/>
              <a:ext cx="885980" cy="885980"/>
            </a:xfrm>
            <a:prstGeom prst="ellipse">
              <a:avLst/>
            </a:prstGeom>
            <a:solidFill>
              <a:srgbClr val="CDF0EE">
                <a:alpha val="50196"/>
              </a:srgbClr>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mj-lt"/>
                <a:ea typeface="+mn-ea"/>
                <a:cs typeface="+mn-cs"/>
              </a:endParaRPr>
            </a:p>
          </p:txBody>
        </p:sp>
        <p:grpSp>
          <p:nvGrpSpPr>
            <p:cNvPr id="10" name="Group 31">
              <a:extLst>
                <a:ext uri="{FF2B5EF4-FFF2-40B4-BE49-F238E27FC236}">
                  <a16:creationId xmlns:a16="http://schemas.microsoft.com/office/drawing/2014/main" id="{50926682-FCC2-C688-EA04-E69FDB306069}"/>
                </a:ext>
              </a:extLst>
            </p:cNvPr>
            <p:cNvGrpSpPr>
              <a:grpSpLocks noChangeAspect="1"/>
            </p:cNvGrpSpPr>
            <p:nvPr/>
          </p:nvGrpSpPr>
          <p:grpSpPr bwMode="auto">
            <a:xfrm>
              <a:off x="552483" y="1867155"/>
              <a:ext cx="499807" cy="427218"/>
              <a:chOff x="1766" y="669"/>
              <a:chExt cx="2224" cy="1901"/>
            </a:xfrm>
            <a:solidFill>
              <a:schemeClr val="tx2"/>
            </a:solidFill>
          </p:grpSpPr>
          <p:sp>
            <p:nvSpPr>
              <p:cNvPr id="11" name="Freeform 32">
                <a:extLst>
                  <a:ext uri="{FF2B5EF4-FFF2-40B4-BE49-F238E27FC236}">
                    <a16:creationId xmlns:a16="http://schemas.microsoft.com/office/drawing/2014/main" id="{12D87D24-924C-BDA8-7273-B80CB0D06331}"/>
                  </a:ext>
                </a:extLst>
              </p:cNvPr>
              <p:cNvSpPr>
                <a:spLocks noEditPoints="1"/>
              </p:cNvSpPr>
              <p:nvPr/>
            </p:nvSpPr>
            <p:spPr bwMode="auto">
              <a:xfrm>
                <a:off x="1766" y="669"/>
                <a:ext cx="1055" cy="1901"/>
              </a:xfrm>
              <a:custGeom>
                <a:avLst/>
                <a:gdLst>
                  <a:gd name="T0" fmla="*/ 637 w 700"/>
                  <a:gd name="T1" fmla="*/ 1261 h 1261"/>
                  <a:gd name="T2" fmla="*/ 612 w 700"/>
                  <a:gd name="T3" fmla="*/ 1210 h 1261"/>
                  <a:gd name="T4" fmla="*/ 613 w 700"/>
                  <a:gd name="T5" fmla="*/ 589 h 1261"/>
                  <a:gd name="T6" fmla="*/ 571 w 700"/>
                  <a:gd name="T7" fmla="*/ 547 h 1261"/>
                  <a:gd name="T8" fmla="*/ 517 w 700"/>
                  <a:gd name="T9" fmla="*/ 547 h 1261"/>
                  <a:gd name="T10" fmla="*/ 497 w 700"/>
                  <a:gd name="T11" fmla="*/ 566 h 1261"/>
                  <a:gd name="T12" fmla="*/ 493 w 700"/>
                  <a:gd name="T13" fmla="*/ 693 h 1261"/>
                  <a:gd name="T14" fmla="*/ 484 w 700"/>
                  <a:gd name="T15" fmla="*/ 769 h 1261"/>
                  <a:gd name="T16" fmla="*/ 213 w 700"/>
                  <a:gd name="T17" fmla="*/ 908 h 1261"/>
                  <a:gd name="T18" fmla="*/ 23 w 700"/>
                  <a:gd name="T19" fmla="*/ 690 h 1261"/>
                  <a:gd name="T20" fmla="*/ 0 w 700"/>
                  <a:gd name="T21" fmla="*/ 579 h 1261"/>
                  <a:gd name="T22" fmla="*/ 0 w 700"/>
                  <a:gd name="T23" fmla="*/ 462 h 1261"/>
                  <a:gd name="T24" fmla="*/ 4 w 700"/>
                  <a:gd name="T25" fmla="*/ 440 h 1261"/>
                  <a:gd name="T26" fmla="*/ 41 w 700"/>
                  <a:gd name="T27" fmla="*/ 286 h 1261"/>
                  <a:gd name="T28" fmla="*/ 303 w 700"/>
                  <a:gd name="T29" fmla="*/ 22 h 1261"/>
                  <a:gd name="T30" fmla="*/ 399 w 700"/>
                  <a:gd name="T31" fmla="*/ 0 h 1261"/>
                  <a:gd name="T32" fmla="*/ 480 w 700"/>
                  <a:gd name="T33" fmla="*/ 0 h 1261"/>
                  <a:gd name="T34" fmla="*/ 523 w 700"/>
                  <a:gd name="T35" fmla="*/ 11 h 1261"/>
                  <a:gd name="T36" fmla="*/ 633 w 700"/>
                  <a:gd name="T37" fmla="*/ 298 h 1261"/>
                  <a:gd name="T38" fmla="*/ 585 w 700"/>
                  <a:gd name="T39" fmla="*/ 362 h 1261"/>
                  <a:gd name="T40" fmla="*/ 521 w 700"/>
                  <a:gd name="T41" fmla="*/ 472 h 1261"/>
                  <a:gd name="T42" fmla="*/ 588 w 700"/>
                  <a:gd name="T43" fmla="*/ 472 h 1261"/>
                  <a:gd name="T44" fmla="*/ 686 w 700"/>
                  <a:gd name="T45" fmla="*/ 571 h 1261"/>
                  <a:gd name="T46" fmla="*/ 687 w 700"/>
                  <a:gd name="T47" fmla="*/ 1212 h 1261"/>
                  <a:gd name="T48" fmla="*/ 664 w 700"/>
                  <a:gd name="T49" fmla="*/ 1261 h 1261"/>
                  <a:gd name="T50" fmla="*/ 637 w 700"/>
                  <a:gd name="T51" fmla="*/ 1261 h 1261"/>
                  <a:gd name="T52" fmla="*/ 75 w 700"/>
                  <a:gd name="T53" fmla="*/ 518 h 1261"/>
                  <a:gd name="T54" fmla="*/ 102 w 700"/>
                  <a:gd name="T55" fmla="*/ 690 h 1261"/>
                  <a:gd name="T56" fmla="*/ 266 w 700"/>
                  <a:gd name="T57" fmla="*/ 846 h 1261"/>
                  <a:gd name="T58" fmla="*/ 399 w 700"/>
                  <a:gd name="T59" fmla="*/ 786 h 1261"/>
                  <a:gd name="T60" fmla="*/ 419 w 700"/>
                  <a:gd name="T61" fmla="*/ 673 h 1261"/>
                  <a:gd name="T62" fmla="*/ 542 w 700"/>
                  <a:gd name="T63" fmla="*/ 296 h 1261"/>
                  <a:gd name="T64" fmla="*/ 578 w 700"/>
                  <a:gd name="T65" fmla="*/ 237 h 1261"/>
                  <a:gd name="T66" fmla="*/ 490 w 700"/>
                  <a:gd name="T67" fmla="*/ 81 h 1261"/>
                  <a:gd name="T68" fmla="*/ 175 w 700"/>
                  <a:gd name="T69" fmla="*/ 197 h 1261"/>
                  <a:gd name="T70" fmla="*/ 75 w 700"/>
                  <a:gd name="T71" fmla="*/ 518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0" h="1261">
                    <a:moveTo>
                      <a:pt x="637" y="1261"/>
                    </a:moveTo>
                    <a:cubicBezTo>
                      <a:pt x="617" y="1250"/>
                      <a:pt x="612" y="1232"/>
                      <a:pt x="612" y="1210"/>
                    </a:cubicBezTo>
                    <a:cubicBezTo>
                      <a:pt x="613" y="1003"/>
                      <a:pt x="613" y="796"/>
                      <a:pt x="613" y="589"/>
                    </a:cubicBezTo>
                    <a:cubicBezTo>
                      <a:pt x="613" y="550"/>
                      <a:pt x="609" y="547"/>
                      <a:pt x="571" y="547"/>
                    </a:cubicBezTo>
                    <a:cubicBezTo>
                      <a:pt x="553" y="547"/>
                      <a:pt x="535" y="548"/>
                      <a:pt x="517" y="547"/>
                    </a:cubicBezTo>
                    <a:cubicBezTo>
                      <a:pt x="502" y="546"/>
                      <a:pt x="497" y="552"/>
                      <a:pt x="497" y="566"/>
                    </a:cubicBezTo>
                    <a:cubicBezTo>
                      <a:pt x="496" y="608"/>
                      <a:pt x="495" y="651"/>
                      <a:pt x="493" y="693"/>
                    </a:cubicBezTo>
                    <a:cubicBezTo>
                      <a:pt x="492" y="719"/>
                      <a:pt x="490" y="744"/>
                      <a:pt x="484" y="769"/>
                    </a:cubicBezTo>
                    <a:cubicBezTo>
                      <a:pt x="453" y="898"/>
                      <a:pt x="336" y="959"/>
                      <a:pt x="213" y="908"/>
                    </a:cubicBezTo>
                    <a:cubicBezTo>
                      <a:pt x="114" y="868"/>
                      <a:pt x="52" y="792"/>
                      <a:pt x="23" y="690"/>
                    </a:cubicBezTo>
                    <a:cubicBezTo>
                      <a:pt x="13" y="654"/>
                      <a:pt x="7" y="616"/>
                      <a:pt x="0" y="579"/>
                    </a:cubicBezTo>
                    <a:cubicBezTo>
                      <a:pt x="0" y="540"/>
                      <a:pt x="0" y="501"/>
                      <a:pt x="0" y="462"/>
                    </a:cubicBezTo>
                    <a:cubicBezTo>
                      <a:pt x="1" y="455"/>
                      <a:pt x="3" y="448"/>
                      <a:pt x="4" y="440"/>
                    </a:cubicBezTo>
                    <a:cubicBezTo>
                      <a:pt x="16" y="389"/>
                      <a:pt x="23" y="336"/>
                      <a:pt x="41" y="286"/>
                    </a:cubicBezTo>
                    <a:cubicBezTo>
                      <a:pt x="87" y="159"/>
                      <a:pt x="169" y="63"/>
                      <a:pt x="303" y="22"/>
                    </a:cubicBezTo>
                    <a:cubicBezTo>
                      <a:pt x="334" y="12"/>
                      <a:pt x="367" y="7"/>
                      <a:pt x="399" y="0"/>
                    </a:cubicBezTo>
                    <a:cubicBezTo>
                      <a:pt x="426" y="0"/>
                      <a:pt x="453" y="0"/>
                      <a:pt x="480" y="0"/>
                    </a:cubicBezTo>
                    <a:cubicBezTo>
                      <a:pt x="494" y="4"/>
                      <a:pt x="509" y="7"/>
                      <a:pt x="523" y="11"/>
                    </a:cubicBezTo>
                    <a:cubicBezTo>
                      <a:pt x="649" y="47"/>
                      <a:pt x="700" y="178"/>
                      <a:pt x="633" y="298"/>
                    </a:cubicBezTo>
                    <a:cubicBezTo>
                      <a:pt x="620" y="321"/>
                      <a:pt x="602" y="342"/>
                      <a:pt x="585" y="362"/>
                    </a:cubicBezTo>
                    <a:cubicBezTo>
                      <a:pt x="558" y="395"/>
                      <a:pt x="536" y="429"/>
                      <a:pt x="521" y="472"/>
                    </a:cubicBezTo>
                    <a:cubicBezTo>
                      <a:pt x="545" y="472"/>
                      <a:pt x="567" y="472"/>
                      <a:pt x="588" y="472"/>
                    </a:cubicBezTo>
                    <a:cubicBezTo>
                      <a:pt x="647" y="473"/>
                      <a:pt x="686" y="512"/>
                      <a:pt x="686" y="571"/>
                    </a:cubicBezTo>
                    <a:cubicBezTo>
                      <a:pt x="686" y="784"/>
                      <a:pt x="686" y="998"/>
                      <a:pt x="687" y="1212"/>
                    </a:cubicBezTo>
                    <a:cubicBezTo>
                      <a:pt x="687" y="1233"/>
                      <a:pt x="682" y="1249"/>
                      <a:pt x="664" y="1261"/>
                    </a:cubicBezTo>
                    <a:cubicBezTo>
                      <a:pt x="655" y="1261"/>
                      <a:pt x="646" y="1261"/>
                      <a:pt x="637" y="1261"/>
                    </a:cubicBezTo>
                    <a:close/>
                    <a:moveTo>
                      <a:pt x="75" y="518"/>
                    </a:moveTo>
                    <a:cubicBezTo>
                      <a:pt x="74" y="577"/>
                      <a:pt x="81" y="635"/>
                      <a:pt x="102" y="690"/>
                    </a:cubicBezTo>
                    <a:cubicBezTo>
                      <a:pt x="131" y="768"/>
                      <a:pt x="184" y="823"/>
                      <a:pt x="266" y="846"/>
                    </a:cubicBezTo>
                    <a:cubicBezTo>
                      <a:pt x="323" y="861"/>
                      <a:pt x="373" y="838"/>
                      <a:pt x="399" y="786"/>
                    </a:cubicBezTo>
                    <a:cubicBezTo>
                      <a:pt x="416" y="750"/>
                      <a:pt x="421" y="712"/>
                      <a:pt x="419" y="673"/>
                    </a:cubicBezTo>
                    <a:cubicBezTo>
                      <a:pt x="412" y="531"/>
                      <a:pt x="443" y="403"/>
                      <a:pt x="542" y="296"/>
                    </a:cubicBezTo>
                    <a:cubicBezTo>
                      <a:pt x="558" y="280"/>
                      <a:pt x="570" y="259"/>
                      <a:pt x="578" y="237"/>
                    </a:cubicBezTo>
                    <a:cubicBezTo>
                      <a:pt x="606" y="162"/>
                      <a:pt x="570" y="93"/>
                      <a:pt x="490" y="81"/>
                    </a:cubicBezTo>
                    <a:cubicBezTo>
                      <a:pt x="366" y="63"/>
                      <a:pt x="255" y="95"/>
                      <a:pt x="175" y="197"/>
                    </a:cubicBezTo>
                    <a:cubicBezTo>
                      <a:pt x="101" y="291"/>
                      <a:pt x="77" y="402"/>
                      <a:pt x="75" y="5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sp>
            <p:nvSpPr>
              <p:cNvPr id="12" name="Freeform 33">
                <a:extLst>
                  <a:ext uri="{FF2B5EF4-FFF2-40B4-BE49-F238E27FC236}">
                    <a16:creationId xmlns:a16="http://schemas.microsoft.com/office/drawing/2014/main" id="{368D7ABE-55F5-05F5-AB12-839109603454}"/>
                  </a:ext>
                </a:extLst>
              </p:cNvPr>
              <p:cNvSpPr>
                <a:spLocks/>
              </p:cNvSpPr>
              <p:nvPr/>
            </p:nvSpPr>
            <p:spPr bwMode="auto">
              <a:xfrm>
                <a:off x="2955" y="1257"/>
                <a:ext cx="404" cy="1313"/>
              </a:xfrm>
              <a:custGeom>
                <a:avLst/>
                <a:gdLst>
                  <a:gd name="T0" fmla="*/ 23 w 268"/>
                  <a:gd name="T1" fmla="*/ 871 h 871"/>
                  <a:gd name="T2" fmla="*/ 0 w 268"/>
                  <a:gd name="T3" fmla="*/ 819 h 871"/>
                  <a:gd name="T4" fmla="*/ 1 w 268"/>
                  <a:gd name="T5" fmla="*/ 186 h 871"/>
                  <a:gd name="T6" fmla="*/ 106 w 268"/>
                  <a:gd name="T7" fmla="*/ 82 h 871"/>
                  <a:gd name="T8" fmla="*/ 167 w 268"/>
                  <a:gd name="T9" fmla="*/ 82 h 871"/>
                  <a:gd name="T10" fmla="*/ 157 w 268"/>
                  <a:gd name="T11" fmla="*/ 54 h 871"/>
                  <a:gd name="T12" fmla="*/ 176 w 268"/>
                  <a:gd name="T13" fmla="*/ 9 h 871"/>
                  <a:gd name="T14" fmla="*/ 225 w 268"/>
                  <a:gd name="T15" fmla="*/ 24 h 871"/>
                  <a:gd name="T16" fmla="*/ 266 w 268"/>
                  <a:gd name="T17" fmla="*/ 181 h 871"/>
                  <a:gd name="T18" fmla="*/ 232 w 268"/>
                  <a:gd name="T19" fmla="*/ 219 h 871"/>
                  <a:gd name="T20" fmla="*/ 193 w 268"/>
                  <a:gd name="T21" fmla="*/ 189 h 871"/>
                  <a:gd name="T22" fmla="*/ 188 w 268"/>
                  <a:gd name="T23" fmla="*/ 157 h 871"/>
                  <a:gd name="T24" fmla="*/ 95 w 268"/>
                  <a:gd name="T25" fmla="*/ 158 h 871"/>
                  <a:gd name="T26" fmla="*/ 77 w 268"/>
                  <a:gd name="T27" fmla="*/ 177 h 871"/>
                  <a:gd name="T28" fmla="*/ 76 w 268"/>
                  <a:gd name="T29" fmla="*/ 197 h 871"/>
                  <a:gd name="T30" fmla="*/ 77 w 268"/>
                  <a:gd name="T31" fmla="*/ 814 h 871"/>
                  <a:gd name="T32" fmla="*/ 54 w 268"/>
                  <a:gd name="T33" fmla="*/ 871 h 871"/>
                  <a:gd name="T34" fmla="*/ 23 w 268"/>
                  <a:gd name="T35" fmla="*/ 871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8" h="871">
                    <a:moveTo>
                      <a:pt x="23" y="871"/>
                    </a:moveTo>
                    <a:cubicBezTo>
                      <a:pt x="5" y="858"/>
                      <a:pt x="0" y="840"/>
                      <a:pt x="0" y="819"/>
                    </a:cubicBezTo>
                    <a:cubicBezTo>
                      <a:pt x="1" y="608"/>
                      <a:pt x="1" y="397"/>
                      <a:pt x="1" y="186"/>
                    </a:cubicBezTo>
                    <a:cubicBezTo>
                      <a:pt x="1" y="120"/>
                      <a:pt x="39" y="82"/>
                      <a:pt x="106" y="82"/>
                    </a:cubicBezTo>
                    <a:cubicBezTo>
                      <a:pt x="125" y="82"/>
                      <a:pt x="144" y="82"/>
                      <a:pt x="167" y="82"/>
                    </a:cubicBezTo>
                    <a:cubicBezTo>
                      <a:pt x="163" y="71"/>
                      <a:pt x="160" y="63"/>
                      <a:pt x="157" y="54"/>
                    </a:cubicBezTo>
                    <a:cubicBezTo>
                      <a:pt x="151" y="35"/>
                      <a:pt x="159" y="17"/>
                      <a:pt x="176" y="9"/>
                    </a:cubicBezTo>
                    <a:cubicBezTo>
                      <a:pt x="194" y="0"/>
                      <a:pt x="216" y="6"/>
                      <a:pt x="225" y="24"/>
                    </a:cubicBezTo>
                    <a:cubicBezTo>
                      <a:pt x="249" y="73"/>
                      <a:pt x="263" y="126"/>
                      <a:pt x="266" y="181"/>
                    </a:cubicBezTo>
                    <a:cubicBezTo>
                      <a:pt x="268" y="201"/>
                      <a:pt x="252" y="217"/>
                      <a:pt x="232" y="219"/>
                    </a:cubicBezTo>
                    <a:cubicBezTo>
                      <a:pt x="214" y="220"/>
                      <a:pt x="198" y="208"/>
                      <a:pt x="193" y="189"/>
                    </a:cubicBezTo>
                    <a:cubicBezTo>
                      <a:pt x="191" y="179"/>
                      <a:pt x="190" y="170"/>
                      <a:pt x="188" y="157"/>
                    </a:cubicBezTo>
                    <a:cubicBezTo>
                      <a:pt x="157" y="157"/>
                      <a:pt x="126" y="156"/>
                      <a:pt x="95" y="158"/>
                    </a:cubicBezTo>
                    <a:cubicBezTo>
                      <a:pt x="88" y="159"/>
                      <a:pt x="81" y="170"/>
                      <a:pt x="77" y="177"/>
                    </a:cubicBezTo>
                    <a:cubicBezTo>
                      <a:pt x="74" y="182"/>
                      <a:pt x="76" y="190"/>
                      <a:pt x="76" y="197"/>
                    </a:cubicBezTo>
                    <a:cubicBezTo>
                      <a:pt x="76" y="403"/>
                      <a:pt x="76" y="608"/>
                      <a:pt x="77" y="814"/>
                    </a:cubicBezTo>
                    <a:cubicBezTo>
                      <a:pt x="77" y="837"/>
                      <a:pt x="73" y="856"/>
                      <a:pt x="54" y="871"/>
                    </a:cubicBezTo>
                    <a:cubicBezTo>
                      <a:pt x="44" y="871"/>
                      <a:pt x="33" y="871"/>
                      <a:pt x="23" y="8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sp>
            <p:nvSpPr>
              <p:cNvPr id="13" name="Freeform 34">
                <a:extLst>
                  <a:ext uri="{FF2B5EF4-FFF2-40B4-BE49-F238E27FC236}">
                    <a16:creationId xmlns:a16="http://schemas.microsoft.com/office/drawing/2014/main" id="{3978CAEA-D06D-E580-02E1-1B2CCB1AEB48}"/>
                  </a:ext>
                </a:extLst>
              </p:cNvPr>
              <p:cNvSpPr>
                <a:spLocks/>
              </p:cNvSpPr>
              <p:nvPr/>
            </p:nvSpPr>
            <p:spPr bwMode="auto">
              <a:xfrm>
                <a:off x="3831" y="1448"/>
                <a:ext cx="159" cy="341"/>
              </a:xfrm>
              <a:custGeom>
                <a:avLst/>
                <a:gdLst>
                  <a:gd name="T0" fmla="*/ 106 w 106"/>
                  <a:gd name="T1" fmla="*/ 75 h 226"/>
                  <a:gd name="T2" fmla="*/ 83 w 106"/>
                  <a:gd name="T3" fmla="*/ 175 h 226"/>
                  <a:gd name="T4" fmla="*/ 74 w 106"/>
                  <a:gd name="T5" fmla="*/ 202 h 226"/>
                  <a:gd name="T6" fmla="*/ 28 w 106"/>
                  <a:gd name="T7" fmla="*/ 219 h 226"/>
                  <a:gd name="T8" fmla="*/ 4 w 106"/>
                  <a:gd name="T9" fmla="*/ 176 h 226"/>
                  <a:gd name="T10" fmla="*/ 32 w 106"/>
                  <a:gd name="T11" fmla="*/ 39 h 226"/>
                  <a:gd name="T12" fmla="*/ 60 w 106"/>
                  <a:gd name="T13" fmla="*/ 9 h 226"/>
                  <a:gd name="T14" fmla="*/ 106 w 106"/>
                  <a:gd name="T15" fmla="*/ 30 h 226"/>
                  <a:gd name="T16" fmla="*/ 106 w 106"/>
                  <a:gd name="T17" fmla="*/ 7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26">
                    <a:moveTo>
                      <a:pt x="106" y="75"/>
                    </a:moveTo>
                    <a:cubicBezTo>
                      <a:pt x="98" y="109"/>
                      <a:pt x="91" y="142"/>
                      <a:pt x="83" y="175"/>
                    </a:cubicBezTo>
                    <a:cubicBezTo>
                      <a:pt x="81" y="184"/>
                      <a:pt x="78" y="194"/>
                      <a:pt x="74" y="202"/>
                    </a:cubicBezTo>
                    <a:cubicBezTo>
                      <a:pt x="65" y="219"/>
                      <a:pt x="45" y="226"/>
                      <a:pt x="28" y="219"/>
                    </a:cubicBezTo>
                    <a:cubicBezTo>
                      <a:pt x="10" y="212"/>
                      <a:pt x="0" y="195"/>
                      <a:pt x="4" y="176"/>
                    </a:cubicBezTo>
                    <a:cubicBezTo>
                      <a:pt x="13" y="130"/>
                      <a:pt x="21" y="84"/>
                      <a:pt x="32" y="39"/>
                    </a:cubicBezTo>
                    <a:cubicBezTo>
                      <a:pt x="35" y="27"/>
                      <a:pt x="48" y="14"/>
                      <a:pt x="60" y="9"/>
                    </a:cubicBezTo>
                    <a:cubicBezTo>
                      <a:pt x="80" y="0"/>
                      <a:pt x="94" y="15"/>
                      <a:pt x="106" y="30"/>
                    </a:cubicBezTo>
                    <a:cubicBezTo>
                      <a:pt x="106" y="45"/>
                      <a:pt x="106" y="60"/>
                      <a:pt x="106"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sp>
            <p:nvSpPr>
              <p:cNvPr id="14" name="Freeform 35">
                <a:extLst>
                  <a:ext uri="{FF2B5EF4-FFF2-40B4-BE49-F238E27FC236}">
                    <a16:creationId xmlns:a16="http://schemas.microsoft.com/office/drawing/2014/main" id="{9F2DB01C-D6C2-C318-8D01-18FF89F568EA}"/>
                  </a:ext>
                </a:extLst>
              </p:cNvPr>
              <p:cNvSpPr>
                <a:spLocks/>
              </p:cNvSpPr>
              <p:nvPr/>
            </p:nvSpPr>
            <p:spPr bwMode="auto">
              <a:xfrm>
                <a:off x="3095" y="669"/>
                <a:ext cx="329" cy="161"/>
              </a:xfrm>
              <a:custGeom>
                <a:avLst/>
                <a:gdLst>
                  <a:gd name="T0" fmla="*/ 195 w 218"/>
                  <a:gd name="T1" fmla="*/ 0 h 107"/>
                  <a:gd name="T2" fmla="*/ 206 w 218"/>
                  <a:gd name="T3" fmla="*/ 10 h 107"/>
                  <a:gd name="T4" fmla="*/ 217 w 218"/>
                  <a:gd name="T5" fmla="*/ 50 h 107"/>
                  <a:gd name="T6" fmla="*/ 182 w 218"/>
                  <a:gd name="T7" fmla="*/ 76 h 107"/>
                  <a:gd name="T8" fmla="*/ 56 w 218"/>
                  <a:gd name="T9" fmla="*/ 98 h 107"/>
                  <a:gd name="T10" fmla="*/ 9 w 218"/>
                  <a:gd name="T11" fmla="*/ 80 h 107"/>
                  <a:gd name="T12" fmla="*/ 26 w 218"/>
                  <a:gd name="T13" fmla="*/ 31 h 107"/>
                  <a:gd name="T14" fmla="*/ 114 w 218"/>
                  <a:gd name="T15" fmla="*/ 0 h 107"/>
                  <a:gd name="T16" fmla="*/ 195 w 21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107">
                    <a:moveTo>
                      <a:pt x="195" y="0"/>
                    </a:moveTo>
                    <a:cubicBezTo>
                      <a:pt x="198" y="3"/>
                      <a:pt x="204" y="6"/>
                      <a:pt x="206" y="10"/>
                    </a:cubicBezTo>
                    <a:cubicBezTo>
                      <a:pt x="211" y="23"/>
                      <a:pt x="218" y="37"/>
                      <a:pt x="217" y="50"/>
                    </a:cubicBezTo>
                    <a:cubicBezTo>
                      <a:pt x="215" y="67"/>
                      <a:pt x="200" y="76"/>
                      <a:pt x="182" y="76"/>
                    </a:cubicBezTo>
                    <a:cubicBezTo>
                      <a:pt x="139" y="74"/>
                      <a:pt x="97" y="77"/>
                      <a:pt x="56" y="98"/>
                    </a:cubicBezTo>
                    <a:cubicBezTo>
                      <a:pt x="38" y="107"/>
                      <a:pt x="17" y="97"/>
                      <a:pt x="9" y="80"/>
                    </a:cubicBezTo>
                    <a:cubicBezTo>
                      <a:pt x="0" y="61"/>
                      <a:pt x="6" y="40"/>
                      <a:pt x="26" y="31"/>
                    </a:cubicBezTo>
                    <a:cubicBezTo>
                      <a:pt x="54" y="18"/>
                      <a:pt x="84" y="10"/>
                      <a:pt x="114" y="0"/>
                    </a:cubicBezTo>
                    <a:cubicBezTo>
                      <a:pt x="141" y="0"/>
                      <a:pt x="168" y="0"/>
                      <a:pt x="1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sp>
            <p:nvSpPr>
              <p:cNvPr id="15" name="Freeform 36">
                <a:extLst>
                  <a:ext uri="{FF2B5EF4-FFF2-40B4-BE49-F238E27FC236}">
                    <a16:creationId xmlns:a16="http://schemas.microsoft.com/office/drawing/2014/main" id="{65EEE1FC-73BE-A81F-D5A0-C37DC593AA78}"/>
                  </a:ext>
                </a:extLst>
              </p:cNvPr>
              <p:cNvSpPr>
                <a:spLocks/>
              </p:cNvSpPr>
              <p:nvPr/>
            </p:nvSpPr>
            <p:spPr bwMode="auto">
              <a:xfrm>
                <a:off x="3249" y="1686"/>
                <a:ext cx="202" cy="319"/>
              </a:xfrm>
              <a:custGeom>
                <a:avLst/>
                <a:gdLst>
                  <a:gd name="T0" fmla="*/ 0 w 134"/>
                  <a:gd name="T1" fmla="*/ 43 h 211"/>
                  <a:gd name="T2" fmla="*/ 33 w 134"/>
                  <a:gd name="T3" fmla="*/ 3 h 211"/>
                  <a:gd name="T4" fmla="*/ 74 w 134"/>
                  <a:gd name="T5" fmla="*/ 34 h 211"/>
                  <a:gd name="T6" fmla="*/ 120 w 134"/>
                  <a:gd name="T7" fmla="*/ 148 h 211"/>
                  <a:gd name="T8" fmla="*/ 115 w 134"/>
                  <a:gd name="T9" fmla="*/ 198 h 211"/>
                  <a:gd name="T10" fmla="*/ 64 w 134"/>
                  <a:gd name="T11" fmla="*/ 197 h 211"/>
                  <a:gd name="T12" fmla="*/ 3 w 134"/>
                  <a:gd name="T13" fmla="*/ 70 h 211"/>
                  <a:gd name="T14" fmla="*/ 0 w 134"/>
                  <a:gd name="T15" fmla="*/ 43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211">
                    <a:moveTo>
                      <a:pt x="0" y="43"/>
                    </a:moveTo>
                    <a:cubicBezTo>
                      <a:pt x="0" y="21"/>
                      <a:pt x="13" y="5"/>
                      <a:pt x="33" y="3"/>
                    </a:cubicBezTo>
                    <a:cubicBezTo>
                      <a:pt x="54" y="0"/>
                      <a:pt x="72" y="13"/>
                      <a:pt x="74" y="34"/>
                    </a:cubicBezTo>
                    <a:cubicBezTo>
                      <a:pt x="79" y="76"/>
                      <a:pt x="90" y="116"/>
                      <a:pt x="120" y="148"/>
                    </a:cubicBezTo>
                    <a:cubicBezTo>
                      <a:pt x="134" y="163"/>
                      <a:pt x="129" y="186"/>
                      <a:pt x="115" y="198"/>
                    </a:cubicBezTo>
                    <a:cubicBezTo>
                      <a:pt x="100" y="211"/>
                      <a:pt x="79" y="211"/>
                      <a:pt x="64" y="197"/>
                    </a:cubicBezTo>
                    <a:cubicBezTo>
                      <a:pt x="28" y="162"/>
                      <a:pt x="12" y="118"/>
                      <a:pt x="3" y="70"/>
                    </a:cubicBezTo>
                    <a:cubicBezTo>
                      <a:pt x="2" y="60"/>
                      <a:pt x="1" y="51"/>
                      <a:pt x="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sp>
            <p:nvSpPr>
              <p:cNvPr id="16" name="Freeform 37">
                <a:extLst>
                  <a:ext uri="{FF2B5EF4-FFF2-40B4-BE49-F238E27FC236}">
                    <a16:creationId xmlns:a16="http://schemas.microsoft.com/office/drawing/2014/main" id="{A6D110E2-645D-5630-32A5-0E51AF27320B}"/>
                  </a:ext>
                </a:extLst>
              </p:cNvPr>
              <p:cNvSpPr>
                <a:spLocks/>
              </p:cNvSpPr>
              <p:nvPr/>
            </p:nvSpPr>
            <p:spPr bwMode="auto">
              <a:xfrm>
                <a:off x="3804" y="1026"/>
                <a:ext cx="185" cy="332"/>
              </a:xfrm>
              <a:custGeom>
                <a:avLst/>
                <a:gdLst>
                  <a:gd name="T0" fmla="*/ 123 w 123"/>
                  <a:gd name="T1" fmla="*/ 177 h 220"/>
                  <a:gd name="T2" fmla="*/ 86 w 123"/>
                  <a:gd name="T3" fmla="*/ 217 h 220"/>
                  <a:gd name="T4" fmla="*/ 44 w 123"/>
                  <a:gd name="T5" fmla="*/ 192 h 220"/>
                  <a:gd name="T6" fmla="*/ 5 w 123"/>
                  <a:gd name="T7" fmla="*/ 52 h 220"/>
                  <a:gd name="T8" fmla="*/ 26 w 123"/>
                  <a:gd name="T9" fmla="*/ 8 h 220"/>
                  <a:gd name="T10" fmla="*/ 74 w 123"/>
                  <a:gd name="T11" fmla="*/ 25 h 220"/>
                  <a:gd name="T12" fmla="*/ 123 w 123"/>
                  <a:gd name="T13" fmla="*/ 177 h 220"/>
                </a:gdLst>
                <a:ahLst/>
                <a:cxnLst>
                  <a:cxn ang="0">
                    <a:pos x="T0" y="T1"/>
                  </a:cxn>
                  <a:cxn ang="0">
                    <a:pos x="T2" y="T3"/>
                  </a:cxn>
                  <a:cxn ang="0">
                    <a:pos x="T4" y="T5"/>
                  </a:cxn>
                  <a:cxn ang="0">
                    <a:pos x="T6" y="T7"/>
                  </a:cxn>
                  <a:cxn ang="0">
                    <a:pos x="T8" y="T9"/>
                  </a:cxn>
                  <a:cxn ang="0">
                    <a:pos x="T10" y="T11"/>
                  </a:cxn>
                  <a:cxn ang="0">
                    <a:pos x="T12" y="T13"/>
                  </a:cxn>
                </a:cxnLst>
                <a:rect l="0" t="0" r="r" b="b"/>
                <a:pathLst>
                  <a:path w="123" h="220">
                    <a:moveTo>
                      <a:pt x="123" y="177"/>
                    </a:moveTo>
                    <a:cubicBezTo>
                      <a:pt x="118" y="198"/>
                      <a:pt x="105" y="214"/>
                      <a:pt x="86" y="217"/>
                    </a:cubicBezTo>
                    <a:cubicBezTo>
                      <a:pt x="67" y="220"/>
                      <a:pt x="50" y="210"/>
                      <a:pt x="44" y="192"/>
                    </a:cubicBezTo>
                    <a:cubicBezTo>
                      <a:pt x="31" y="145"/>
                      <a:pt x="18" y="99"/>
                      <a:pt x="5" y="52"/>
                    </a:cubicBezTo>
                    <a:cubicBezTo>
                      <a:pt x="0" y="34"/>
                      <a:pt x="10" y="15"/>
                      <a:pt x="26" y="8"/>
                    </a:cubicBezTo>
                    <a:cubicBezTo>
                      <a:pt x="44" y="0"/>
                      <a:pt x="67" y="6"/>
                      <a:pt x="74" y="25"/>
                    </a:cubicBezTo>
                    <a:cubicBezTo>
                      <a:pt x="92" y="75"/>
                      <a:pt x="107" y="126"/>
                      <a:pt x="123"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sp>
            <p:nvSpPr>
              <p:cNvPr id="17" name="Freeform 38">
                <a:extLst>
                  <a:ext uri="{FF2B5EF4-FFF2-40B4-BE49-F238E27FC236}">
                    <a16:creationId xmlns:a16="http://schemas.microsoft.com/office/drawing/2014/main" id="{55D34F4C-EFC4-5FD8-0609-DF74D867B4B6}"/>
                  </a:ext>
                </a:extLst>
              </p:cNvPr>
              <p:cNvSpPr>
                <a:spLocks/>
              </p:cNvSpPr>
              <p:nvPr/>
            </p:nvSpPr>
            <p:spPr bwMode="auto">
              <a:xfrm>
                <a:off x="3519" y="720"/>
                <a:ext cx="298" cy="249"/>
              </a:xfrm>
              <a:custGeom>
                <a:avLst/>
                <a:gdLst>
                  <a:gd name="T0" fmla="*/ 43 w 198"/>
                  <a:gd name="T1" fmla="*/ 2 h 165"/>
                  <a:gd name="T2" fmla="*/ 52 w 198"/>
                  <a:gd name="T3" fmla="*/ 3 h 165"/>
                  <a:gd name="T4" fmla="*/ 187 w 198"/>
                  <a:gd name="T5" fmla="*/ 105 h 165"/>
                  <a:gd name="T6" fmla="*/ 180 w 198"/>
                  <a:gd name="T7" fmla="*/ 151 h 165"/>
                  <a:gd name="T8" fmla="*/ 131 w 198"/>
                  <a:gd name="T9" fmla="*/ 151 h 165"/>
                  <a:gd name="T10" fmla="*/ 20 w 198"/>
                  <a:gd name="T11" fmla="*/ 69 h 165"/>
                  <a:gd name="T12" fmla="*/ 5 w 198"/>
                  <a:gd name="T13" fmla="*/ 26 h 165"/>
                  <a:gd name="T14" fmla="*/ 43 w 198"/>
                  <a:gd name="T15" fmla="*/ 2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 h="165">
                    <a:moveTo>
                      <a:pt x="43" y="2"/>
                    </a:moveTo>
                    <a:cubicBezTo>
                      <a:pt x="46" y="2"/>
                      <a:pt x="49" y="1"/>
                      <a:pt x="52" y="3"/>
                    </a:cubicBezTo>
                    <a:cubicBezTo>
                      <a:pt x="106" y="25"/>
                      <a:pt x="152" y="58"/>
                      <a:pt x="187" y="105"/>
                    </a:cubicBezTo>
                    <a:cubicBezTo>
                      <a:pt x="198" y="120"/>
                      <a:pt x="195" y="138"/>
                      <a:pt x="180" y="151"/>
                    </a:cubicBezTo>
                    <a:cubicBezTo>
                      <a:pt x="166" y="163"/>
                      <a:pt x="144" y="165"/>
                      <a:pt x="131" y="151"/>
                    </a:cubicBezTo>
                    <a:cubicBezTo>
                      <a:pt x="99" y="117"/>
                      <a:pt x="62" y="90"/>
                      <a:pt x="20" y="69"/>
                    </a:cubicBezTo>
                    <a:cubicBezTo>
                      <a:pt x="4" y="61"/>
                      <a:pt x="0" y="44"/>
                      <a:pt x="5" y="26"/>
                    </a:cubicBezTo>
                    <a:cubicBezTo>
                      <a:pt x="11" y="9"/>
                      <a:pt x="24" y="0"/>
                      <a:pt x="4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sp>
            <p:nvSpPr>
              <p:cNvPr id="18" name="Freeform 39">
                <a:extLst>
                  <a:ext uri="{FF2B5EF4-FFF2-40B4-BE49-F238E27FC236}">
                    <a16:creationId xmlns:a16="http://schemas.microsoft.com/office/drawing/2014/main" id="{837DD0C8-BAAF-B47C-9F90-F737976B6AA2}"/>
                  </a:ext>
                </a:extLst>
              </p:cNvPr>
              <p:cNvSpPr>
                <a:spLocks/>
              </p:cNvSpPr>
              <p:nvPr/>
            </p:nvSpPr>
            <p:spPr bwMode="auto">
              <a:xfrm>
                <a:off x="3525" y="1843"/>
                <a:ext cx="315" cy="217"/>
              </a:xfrm>
              <a:custGeom>
                <a:avLst/>
                <a:gdLst>
                  <a:gd name="T0" fmla="*/ 41 w 209"/>
                  <a:gd name="T1" fmla="*/ 144 h 144"/>
                  <a:gd name="T2" fmla="*/ 3 w 209"/>
                  <a:gd name="T3" fmla="*/ 111 h 144"/>
                  <a:gd name="T4" fmla="*/ 29 w 209"/>
                  <a:gd name="T5" fmla="*/ 70 h 144"/>
                  <a:gd name="T6" fmla="*/ 141 w 209"/>
                  <a:gd name="T7" fmla="*/ 13 h 144"/>
                  <a:gd name="T8" fmla="*/ 192 w 209"/>
                  <a:gd name="T9" fmla="*/ 15 h 144"/>
                  <a:gd name="T10" fmla="*/ 197 w 209"/>
                  <a:gd name="T11" fmla="*/ 62 h 144"/>
                  <a:gd name="T12" fmla="*/ 41 w 209"/>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209" h="144">
                    <a:moveTo>
                      <a:pt x="41" y="144"/>
                    </a:moveTo>
                    <a:cubicBezTo>
                      <a:pt x="21" y="144"/>
                      <a:pt x="5" y="130"/>
                      <a:pt x="3" y="111"/>
                    </a:cubicBezTo>
                    <a:cubicBezTo>
                      <a:pt x="0" y="92"/>
                      <a:pt x="11" y="74"/>
                      <a:pt x="29" y="70"/>
                    </a:cubicBezTo>
                    <a:cubicBezTo>
                      <a:pt x="73" y="62"/>
                      <a:pt x="109" y="42"/>
                      <a:pt x="141" y="13"/>
                    </a:cubicBezTo>
                    <a:cubicBezTo>
                      <a:pt x="157" y="0"/>
                      <a:pt x="180" y="1"/>
                      <a:pt x="192" y="15"/>
                    </a:cubicBezTo>
                    <a:cubicBezTo>
                      <a:pt x="206" y="29"/>
                      <a:pt x="209" y="48"/>
                      <a:pt x="197" y="62"/>
                    </a:cubicBezTo>
                    <a:cubicBezTo>
                      <a:pt x="155" y="108"/>
                      <a:pt x="101" y="134"/>
                      <a:pt x="41"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sp>
            <p:nvSpPr>
              <p:cNvPr id="19" name="Freeform 40">
                <a:extLst>
                  <a:ext uri="{FF2B5EF4-FFF2-40B4-BE49-F238E27FC236}">
                    <a16:creationId xmlns:a16="http://schemas.microsoft.com/office/drawing/2014/main" id="{50926767-2377-AB54-8F3F-1C45EB3DB89F}"/>
                  </a:ext>
                </a:extLst>
              </p:cNvPr>
              <p:cNvSpPr>
                <a:spLocks/>
              </p:cNvSpPr>
              <p:nvPr/>
            </p:nvSpPr>
            <p:spPr bwMode="auto">
              <a:xfrm>
                <a:off x="2993" y="940"/>
                <a:ext cx="193" cy="267"/>
              </a:xfrm>
              <a:custGeom>
                <a:avLst/>
                <a:gdLst>
                  <a:gd name="T0" fmla="*/ 2 w 128"/>
                  <a:gd name="T1" fmla="*/ 1 h 177"/>
                  <a:gd name="T2" fmla="*/ 61 w 128"/>
                  <a:gd name="T3" fmla="*/ 2 h 177"/>
                  <a:gd name="T4" fmla="*/ 76 w 128"/>
                  <a:gd name="T5" fmla="*/ 16 h 177"/>
                  <a:gd name="T6" fmla="*/ 115 w 128"/>
                  <a:gd name="T7" fmla="*/ 112 h 177"/>
                  <a:gd name="T8" fmla="*/ 111 w 128"/>
                  <a:gd name="T9" fmla="*/ 163 h 177"/>
                  <a:gd name="T10" fmla="*/ 62 w 128"/>
                  <a:gd name="T11" fmla="*/ 164 h 177"/>
                  <a:gd name="T12" fmla="*/ 2 w 128"/>
                  <a:gd name="T13" fmla="*/ 1 h 177"/>
                </a:gdLst>
                <a:ahLst/>
                <a:cxnLst>
                  <a:cxn ang="0">
                    <a:pos x="T0" y="T1"/>
                  </a:cxn>
                  <a:cxn ang="0">
                    <a:pos x="T2" y="T3"/>
                  </a:cxn>
                  <a:cxn ang="0">
                    <a:pos x="T4" y="T5"/>
                  </a:cxn>
                  <a:cxn ang="0">
                    <a:pos x="T6" y="T7"/>
                  </a:cxn>
                  <a:cxn ang="0">
                    <a:pos x="T8" y="T9"/>
                  </a:cxn>
                  <a:cxn ang="0">
                    <a:pos x="T10" y="T11"/>
                  </a:cxn>
                  <a:cxn ang="0">
                    <a:pos x="T12" y="T13"/>
                  </a:cxn>
                </a:cxnLst>
                <a:rect l="0" t="0" r="r" b="b"/>
                <a:pathLst>
                  <a:path w="128" h="177">
                    <a:moveTo>
                      <a:pt x="2" y="1"/>
                    </a:moveTo>
                    <a:cubicBezTo>
                      <a:pt x="23" y="1"/>
                      <a:pt x="42" y="0"/>
                      <a:pt x="61" y="2"/>
                    </a:cubicBezTo>
                    <a:cubicBezTo>
                      <a:pt x="67" y="2"/>
                      <a:pt x="75" y="11"/>
                      <a:pt x="76" y="16"/>
                    </a:cubicBezTo>
                    <a:cubicBezTo>
                      <a:pt x="79" y="52"/>
                      <a:pt x="94" y="83"/>
                      <a:pt x="115" y="112"/>
                    </a:cubicBezTo>
                    <a:cubicBezTo>
                      <a:pt x="128" y="129"/>
                      <a:pt x="125" y="150"/>
                      <a:pt x="111" y="163"/>
                    </a:cubicBezTo>
                    <a:cubicBezTo>
                      <a:pt x="98" y="175"/>
                      <a:pt x="75" y="177"/>
                      <a:pt x="62" y="164"/>
                    </a:cubicBezTo>
                    <a:cubicBezTo>
                      <a:pt x="21" y="118"/>
                      <a:pt x="0" y="65"/>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mj-lt"/>
                  <a:ea typeface="+mn-ea"/>
                  <a:cs typeface="+mn-cs"/>
                </a:endParaRPr>
              </a:p>
            </p:txBody>
          </p:sp>
        </p:grpSp>
      </p:grpSp>
      <p:grpSp>
        <p:nvGrpSpPr>
          <p:cNvPr id="20" name="Group 19">
            <a:extLst>
              <a:ext uri="{FF2B5EF4-FFF2-40B4-BE49-F238E27FC236}">
                <a16:creationId xmlns:a16="http://schemas.microsoft.com/office/drawing/2014/main" id="{1E15631F-B864-6496-A968-08C64AADB2A9}"/>
              </a:ext>
            </a:extLst>
          </p:cNvPr>
          <p:cNvGrpSpPr/>
          <p:nvPr/>
        </p:nvGrpSpPr>
        <p:grpSpPr>
          <a:xfrm>
            <a:off x="1235416" y="1782353"/>
            <a:ext cx="527293" cy="527292"/>
            <a:chOff x="1315245" y="1811382"/>
            <a:chExt cx="527293" cy="527292"/>
          </a:xfrm>
        </p:grpSpPr>
        <p:sp>
          <p:nvSpPr>
            <p:cNvPr id="21" name="Oval 20">
              <a:extLst>
                <a:ext uri="{FF2B5EF4-FFF2-40B4-BE49-F238E27FC236}">
                  <a16:creationId xmlns:a16="http://schemas.microsoft.com/office/drawing/2014/main" id="{175FCA02-0601-5572-790D-479A4D261CE2}"/>
                </a:ext>
              </a:extLst>
            </p:cNvPr>
            <p:cNvSpPr/>
            <p:nvPr/>
          </p:nvSpPr>
          <p:spPr>
            <a:xfrm>
              <a:off x="1315245" y="1811382"/>
              <a:ext cx="527293" cy="527292"/>
            </a:xfrm>
            <a:prstGeom prst="ellipse">
              <a:avLst/>
            </a:prstGeom>
            <a:solidFill>
              <a:schemeClr val="accent2">
                <a:lumMod val="40000"/>
                <a:lumOff val="60000"/>
                <a:alpha val="50196"/>
              </a:schemeClr>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mj-lt"/>
                <a:ea typeface="+mn-ea"/>
                <a:cs typeface="+mn-cs"/>
              </a:endParaRPr>
            </a:p>
          </p:txBody>
        </p:sp>
        <p:grpSp>
          <p:nvGrpSpPr>
            <p:cNvPr id="22" name="Group 258">
              <a:extLst>
                <a:ext uri="{FF2B5EF4-FFF2-40B4-BE49-F238E27FC236}">
                  <a16:creationId xmlns:a16="http://schemas.microsoft.com/office/drawing/2014/main" id="{C2F20EAD-4FE4-2F8C-23B9-A8B0A9F4279F}"/>
                </a:ext>
              </a:extLst>
            </p:cNvPr>
            <p:cNvGrpSpPr>
              <a:grpSpLocks noChangeAspect="1"/>
            </p:cNvGrpSpPr>
            <p:nvPr/>
          </p:nvGrpSpPr>
          <p:grpSpPr bwMode="auto">
            <a:xfrm>
              <a:off x="1432507" y="1962707"/>
              <a:ext cx="326274" cy="280146"/>
              <a:chOff x="1932" y="760"/>
              <a:chExt cx="2023" cy="1737"/>
            </a:xfrm>
            <a:solidFill>
              <a:schemeClr val="tx2"/>
            </a:solidFill>
          </p:grpSpPr>
          <p:sp>
            <p:nvSpPr>
              <p:cNvPr id="23" name="Freeform 259">
                <a:extLst>
                  <a:ext uri="{FF2B5EF4-FFF2-40B4-BE49-F238E27FC236}">
                    <a16:creationId xmlns:a16="http://schemas.microsoft.com/office/drawing/2014/main" id="{4F4E7291-3F57-2DCF-81AA-C5E566ECD1A5}"/>
                  </a:ext>
                </a:extLst>
              </p:cNvPr>
              <p:cNvSpPr>
                <a:spLocks noEditPoints="1"/>
              </p:cNvSpPr>
              <p:nvPr/>
            </p:nvSpPr>
            <p:spPr bwMode="auto">
              <a:xfrm>
                <a:off x="1932" y="760"/>
                <a:ext cx="2023" cy="1737"/>
              </a:xfrm>
              <a:custGeom>
                <a:avLst/>
                <a:gdLst>
                  <a:gd name="T0" fmla="*/ 1341 w 1341"/>
                  <a:gd name="T1" fmla="*/ 118 h 1151"/>
                  <a:gd name="T2" fmla="*/ 1341 w 1341"/>
                  <a:gd name="T3" fmla="*/ 168 h 1151"/>
                  <a:gd name="T4" fmla="*/ 1337 w 1341"/>
                  <a:gd name="T5" fmla="*/ 184 h 1151"/>
                  <a:gd name="T6" fmla="*/ 1308 w 1341"/>
                  <a:gd name="T7" fmla="*/ 445 h 1151"/>
                  <a:gd name="T8" fmla="*/ 1239 w 1341"/>
                  <a:gd name="T9" fmla="*/ 1091 h 1151"/>
                  <a:gd name="T10" fmla="*/ 1208 w 1341"/>
                  <a:gd name="T11" fmla="*/ 1151 h 1151"/>
                  <a:gd name="T12" fmla="*/ 121 w 1341"/>
                  <a:gd name="T13" fmla="*/ 1151 h 1151"/>
                  <a:gd name="T14" fmla="*/ 89 w 1341"/>
                  <a:gd name="T15" fmla="*/ 1098 h 1151"/>
                  <a:gd name="T16" fmla="*/ 56 w 1341"/>
                  <a:gd name="T17" fmla="*/ 750 h 1151"/>
                  <a:gd name="T18" fmla="*/ 11 w 1341"/>
                  <a:gd name="T19" fmla="*/ 266 h 1151"/>
                  <a:gd name="T20" fmla="*/ 0 w 1341"/>
                  <a:gd name="T21" fmla="*/ 168 h 1151"/>
                  <a:gd name="T22" fmla="*/ 0 w 1341"/>
                  <a:gd name="T23" fmla="*/ 114 h 1151"/>
                  <a:gd name="T24" fmla="*/ 4 w 1341"/>
                  <a:gd name="T25" fmla="*/ 103 h 1151"/>
                  <a:gd name="T26" fmla="*/ 101 w 1341"/>
                  <a:gd name="T27" fmla="*/ 5 h 1151"/>
                  <a:gd name="T28" fmla="*/ 114 w 1341"/>
                  <a:gd name="T29" fmla="*/ 0 h 1151"/>
                  <a:gd name="T30" fmla="*/ 1222 w 1341"/>
                  <a:gd name="T31" fmla="*/ 0 h 1151"/>
                  <a:gd name="T32" fmla="*/ 1237 w 1341"/>
                  <a:gd name="T33" fmla="*/ 5 h 1151"/>
                  <a:gd name="T34" fmla="*/ 1329 w 1341"/>
                  <a:gd name="T35" fmla="*/ 85 h 1151"/>
                  <a:gd name="T36" fmla="*/ 1341 w 1341"/>
                  <a:gd name="T37" fmla="*/ 118 h 1151"/>
                  <a:gd name="T38" fmla="*/ 149 w 1341"/>
                  <a:gd name="T39" fmla="*/ 1091 h 1151"/>
                  <a:gd name="T40" fmla="*/ 174 w 1341"/>
                  <a:gd name="T41" fmla="*/ 1091 h 1151"/>
                  <a:gd name="T42" fmla="*/ 946 w 1341"/>
                  <a:gd name="T43" fmla="*/ 1091 h 1151"/>
                  <a:gd name="T44" fmla="*/ 1163 w 1341"/>
                  <a:gd name="T45" fmla="*/ 1091 h 1151"/>
                  <a:gd name="T46" fmla="*/ 1180 w 1341"/>
                  <a:gd name="T47" fmla="*/ 1077 h 1151"/>
                  <a:gd name="T48" fmla="*/ 1205 w 1341"/>
                  <a:gd name="T49" fmla="*/ 836 h 1151"/>
                  <a:gd name="T50" fmla="*/ 1279 w 1341"/>
                  <a:gd name="T51" fmla="*/ 160 h 1151"/>
                  <a:gd name="T52" fmla="*/ 1192 w 1341"/>
                  <a:gd name="T53" fmla="*/ 60 h 1151"/>
                  <a:gd name="T54" fmla="*/ 147 w 1341"/>
                  <a:gd name="T55" fmla="*/ 60 h 1151"/>
                  <a:gd name="T56" fmla="*/ 60 w 1341"/>
                  <a:gd name="T57" fmla="*/ 154 h 1151"/>
                  <a:gd name="T58" fmla="*/ 97 w 1341"/>
                  <a:gd name="T59" fmla="*/ 544 h 1151"/>
                  <a:gd name="T60" fmla="*/ 139 w 1341"/>
                  <a:gd name="T61" fmla="*/ 990 h 1151"/>
                  <a:gd name="T62" fmla="*/ 149 w 1341"/>
                  <a:gd name="T63" fmla="*/ 1091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1" h="1151">
                    <a:moveTo>
                      <a:pt x="1341" y="118"/>
                    </a:moveTo>
                    <a:cubicBezTo>
                      <a:pt x="1341" y="135"/>
                      <a:pt x="1341" y="151"/>
                      <a:pt x="1341" y="168"/>
                    </a:cubicBezTo>
                    <a:cubicBezTo>
                      <a:pt x="1339" y="173"/>
                      <a:pt x="1337" y="178"/>
                      <a:pt x="1337" y="184"/>
                    </a:cubicBezTo>
                    <a:cubicBezTo>
                      <a:pt x="1327" y="271"/>
                      <a:pt x="1318" y="358"/>
                      <a:pt x="1308" y="445"/>
                    </a:cubicBezTo>
                    <a:cubicBezTo>
                      <a:pt x="1285" y="660"/>
                      <a:pt x="1262" y="876"/>
                      <a:pt x="1239" y="1091"/>
                    </a:cubicBezTo>
                    <a:cubicBezTo>
                      <a:pt x="1237" y="1116"/>
                      <a:pt x="1230" y="1137"/>
                      <a:pt x="1208" y="1151"/>
                    </a:cubicBezTo>
                    <a:cubicBezTo>
                      <a:pt x="846" y="1151"/>
                      <a:pt x="484" y="1151"/>
                      <a:pt x="121" y="1151"/>
                    </a:cubicBezTo>
                    <a:cubicBezTo>
                      <a:pt x="100" y="1140"/>
                      <a:pt x="91" y="1122"/>
                      <a:pt x="89" y="1098"/>
                    </a:cubicBezTo>
                    <a:cubicBezTo>
                      <a:pt x="79" y="982"/>
                      <a:pt x="67" y="866"/>
                      <a:pt x="56" y="750"/>
                    </a:cubicBezTo>
                    <a:cubicBezTo>
                      <a:pt x="41" y="589"/>
                      <a:pt x="26" y="427"/>
                      <a:pt x="11" y="266"/>
                    </a:cubicBezTo>
                    <a:cubicBezTo>
                      <a:pt x="7" y="233"/>
                      <a:pt x="3" y="201"/>
                      <a:pt x="0" y="168"/>
                    </a:cubicBezTo>
                    <a:cubicBezTo>
                      <a:pt x="0" y="150"/>
                      <a:pt x="0" y="132"/>
                      <a:pt x="0" y="114"/>
                    </a:cubicBezTo>
                    <a:cubicBezTo>
                      <a:pt x="1" y="111"/>
                      <a:pt x="3" y="107"/>
                      <a:pt x="4" y="103"/>
                    </a:cubicBezTo>
                    <a:cubicBezTo>
                      <a:pt x="19" y="54"/>
                      <a:pt x="52" y="21"/>
                      <a:pt x="101" y="5"/>
                    </a:cubicBezTo>
                    <a:cubicBezTo>
                      <a:pt x="106" y="4"/>
                      <a:pt x="110" y="1"/>
                      <a:pt x="114" y="0"/>
                    </a:cubicBezTo>
                    <a:cubicBezTo>
                      <a:pt x="484" y="0"/>
                      <a:pt x="853" y="0"/>
                      <a:pt x="1222" y="0"/>
                    </a:cubicBezTo>
                    <a:cubicBezTo>
                      <a:pt x="1227" y="1"/>
                      <a:pt x="1232" y="3"/>
                      <a:pt x="1237" y="5"/>
                    </a:cubicBezTo>
                    <a:cubicBezTo>
                      <a:pt x="1280" y="17"/>
                      <a:pt x="1311" y="44"/>
                      <a:pt x="1329" y="85"/>
                    </a:cubicBezTo>
                    <a:cubicBezTo>
                      <a:pt x="1334" y="95"/>
                      <a:pt x="1337" y="107"/>
                      <a:pt x="1341" y="118"/>
                    </a:cubicBezTo>
                    <a:close/>
                    <a:moveTo>
                      <a:pt x="149" y="1091"/>
                    </a:moveTo>
                    <a:cubicBezTo>
                      <a:pt x="158" y="1091"/>
                      <a:pt x="166" y="1091"/>
                      <a:pt x="174" y="1091"/>
                    </a:cubicBezTo>
                    <a:cubicBezTo>
                      <a:pt x="431" y="1091"/>
                      <a:pt x="689" y="1091"/>
                      <a:pt x="946" y="1091"/>
                    </a:cubicBezTo>
                    <a:cubicBezTo>
                      <a:pt x="1018" y="1091"/>
                      <a:pt x="1091" y="1091"/>
                      <a:pt x="1163" y="1091"/>
                    </a:cubicBezTo>
                    <a:cubicBezTo>
                      <a:pt x="1174" y="1091"/>
                      <a:pt x="1179" y="1089"/>
                      <a:pt x="1180" y="1077"/>
                    </a:cubicBezTo>
                    <a:cubicBezTo>
                      <a:pt x="1188" y="996"/>
                      <a:pt x="1197" y="916"/>
                      <a:pt x="1205" y="836"/>
                    </a:cubicBezTo>
                    <a:cubicBezTo>
                      <a:pt x="1230" y="611"/>
                      <a:pt x="1255" y="385"/>
                      <a:pt x="1279" y="160"/>
                    </a:cubicBezTo>
                    <a:cubicBezTo>
                      <a:pt x="1286" y="100"/>
                      <a:pt x="1252" y="60"/>
                      <a:pt x="1192" y="60"/>
                    </a:cubicBezTo>
                    <a:cubicBezTo>
                      <a:pt x="844" y="60"/>
                      <a:pt x="495" y="60"/>
                      <a:pt x="147" y="60"/>
                    </a:cubicBezTo>
                    <a:cubicBezTo>
                      <a:pt x="91" y="60"/>
                      <a:pt x="55" y="97"/>
                      <a:pt x="60" y="154"/>
                    </a:cubicBezTo>
                    <a:cubicBezTo>
                      <a:pt x="72" y="284"/>
                      <a:pt x="85" y="414"/>
                      <a:pt x="97" y="544"/>
                    </a:cubicBezTo>
                    <a:cubicBezTo>
                      <a:pt x="111" y="693"/>
                      <a:pt x="125" y="841"/>
                      <a:pt x="139" y="990"/>
                    </a:cubicBezTo>
                    <a:cubicBezTo>
                      <a:pt x="142" y="1023"/>
                      <a:pt x="146" y="1056"/>
                      <a:pt x="149" y="10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 name="Freeform 260">
                <a:extLst>
                  <a:ext uri="{FF2B5EF4-FFF2-40B4-BE49-F238E27FC236}">
                    <a16:creationId xmlns:a16="http://schemas.microsoft.com/office/drawing/2014/main" id="{E89C84C6-AFF4-513E-53E9-782CE3D04EAB}"/>
                  </a:ext>
                </a:extLst>
              </p:cNvPr>
              <p:cNvSpPr>
                <a:spLocks noEditPoints="1"/>
              </p:cNvSpPr>
              <p:nvPr/>
            </p:nvSpPr>
            <p:spPr bwMode="auto">
              <a:xfrm>
                <a:off x="2409" y="941"/>
                <a:ext cx="987" cy="450"/>
              </a:xfrm>
              <a:custGeom>
                <a:avLst/>
                <a:gdLst>
                  <a:gd name="T0" fmla="*/ 655 w 655"/>
                  <a:gd name="T1" fmla="*/ 298 h 298"/>
                  <a:gd name="T2" fmla="*/ 0 w 655"/>
                  <a:gd name="T3" fmla="*/ 298 h 298"/>
                  <a:gd name="T4" fmla="*/ 309 w 655"/>
                  <a:gd name="T5" fmla="*/ 8 h 298"/>
                  <a:gd name="T6" fmla="*/ 655 w 655"/>
                  <a:gd name="T7" fmla="*/ 298 h 298"/>
                  <a:gd name="T8" fmla="*/ 578 w 655"/>
                  <a:gd name="T9" fmla="*/ 240 h 298"/>
                  <a:gd name="T10" fmla="*/ 306 w 655"/>
                  <a:gd name="T11" fmla="*/ 68 h 298"/>
                  <a:gd name="T12" fmla="*/ 82 w 655"/>
                  <a:gd name="T13" fmla="*/ 239 h 298"/>
                  <a:gd name="T14" fmla="*/ 290 w 655"/>
                  <a:gd name="T15" fmla="*/ 239 h 298"/>
                  <a:gd name="T16" fmla="*/ 247 w 655"/>
                  <a:gd name="T17" fmla="*/ 162 h 298"/>
                  <a:gd name="T18" fmla="*/ 254 w 655"/>
                  <a:gd name="T19" fmla="*/ 116 h 298"/>
                  <a:gd name="T20" fmla="*/ 299 w 655"/>
                  <a:gd name="T21" fmla="*/ 132 h 298"/>
                  <a:gd name="T22" fmla="*/ 354 w 655"/>
                  <a:gd name="T23" fmla="*/ 228 h 298"/>
                  <a:gd name="T24" fmla="*/ 370 w 655"/>
                  <a:gd name="T25" fmla="*/ 240 h 298"/>
                  <a:gd name="T26" fmla="*/ 578 w 655"/>
                  <a:gd name="T27" fmla="*/ 24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298">
                    <a:moveTo>
                      <a:pt x="655" y="298"/>
                    </a:moveTo>
                    <a:cubicBezTo>
                      <a:pt x="436" y="298"/>
                      <a:pt x="218" y="298"/>
                      <a:pt x="0" y="298"/>
                    </a:cubicBezTo>
                    <a:cubicBezTo>
                      <a:pt x="21" y="144"/>
                      <a:pt x="153" y="16"/>
                      <a:pt x="309" y="8"/>
                    </a:cubicBezTo>
                    <a:cubicBezTo>
                      <a:pt x="488" y="0"/>
                      <a:pt x="631" y="120"/>
                      <a:pt x="655" y="298"/>
                    </a:cubicBezTo>
                    <a:close/>
                    <a:moveTo>
                      <a:pt x="578" y="240"/>
                    </a:moveTo>
                    <a:cubicBezTo>
                      <a:pt x="552" y="153"/>
                      <a:pt x="446" y="58"/>
                      <a:pt x="306" y="68"/>
                    </a:cubicBezTo>
                    <a:cubicBezTo>
                      <a:pt x="209" y="76"/>
                      <a:pt x="86" y="171"/>
                      <a:pt x="82" y="239"/>
                    </a:cubicBezTo>
                    <a:cubicBezTo>
                      <a:pt x="151" y="239"/>
                      <a:pt x="219" y="239"/>
                      <a:pt x="290" y="239"/>
                    </a:cubicBezTo>
                    <a:cubicBezTo>
                      <a:pt x="275" y="212"/>
                      <a:pt x="261" y="187"/>
                      <a:pt x="247" y="162"/>
                    </a:cubicBezTo>
                    <a:cubicBezTo>
                      <a:pt x="235" y="142"/>
                      <a:pt x="238" y="125"/>
                      <a:pt x="254" y="116"/>
                    </a:cubicBezTo>
                    <a:cubicBezTo>
                      <a:pt x="271" y="106"/>
                      <a:pt x="287" y="112"/>
                      <a:pt x="299" y="132"/>
                    </a:cubicBezTo>
                    <a:cubicBezTo>
                      <a:pt x="317" y="164"/>
                      <a:pt x="335" y="197"/>
                      <a:pt x="354" y="228"/>
                    </a:cubicBezTo>
                    <a:cubicBezTo>
                      <a:pt x="358" y="233"/>
                      <a:pt x="365" y="240"/>
                      <a:pt x="370" y="240"/>
                    </a:cubicBezTo>
                    <a:cubicBezTo>
                      <a:pt x="439" y="240"/>
                      <a:pt x="507" y="240"/>
                      <a:pt x="578"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grpSp>
        <p:nvGrpSpPr>
          <p:cNvPr id="25" name="Group 24">
            <a:extLst>
              <a:ext uri="{FF2B5EF4-FFF2-40B4-BE49-F238E27FC236}">
                <a16:creationId xmlns:a16="http://schemas.microsoft.com/office/drawing/2014/main" id="{0F5C300D-B443-7C45-E659-864FFF43DE8A}"/>
              </a:ext>
            </a:extLst>
          </p:cNvPr>
          <p:cNvGrpSpPr/>
          <p:nvPr/>
        </p:nvGrpSpPr>
        <p:grpSpPr>
          <a:xfrm>
            <a:off x="664290" y="2407836"/>
            <a:ext cx="1275690" cy="366004"/>
            <a:chOff x="732497" y="2390065"/>
            <a:chExt cx="1601928" cy="459604"/>
          </a:xfrm>
          <a:solidFill>
            <a:schemeClr val="accent2">
              <a:lumMod val="20000"/>
              <a:lumOff val="80000"/>
            </a:schemeClr>
          </a:solidFill>
        </p:grpSpPr>
        <p:pic>
          <p:nvPicPr>
            <p:cNvPr id="26" name="Graphic 25" descr="Man with solid fill">
              <a:extLst>
                <a:ext uri="{FF2B5EF4-FFF2-40B4-BE49-F238E27FC236}">
                  <a16:creationId xmlns:a16="http://schemas.microsoft.com/office/drawing/2014/main" id="{AA2BDA68-7B61-65A0-7DFE-0F58C3C058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2497" y="2390065"/>
              <a:ext cx="441605" cy="441605"/>
            </a:xfrm>
            <a:prstGeom prst="rect">
              <a:avLst/>
            </a:prstGeom>
          </p:spPr>
        </p:pic>
        <p:pic>
          <p:nvPicPr>
            <p:cNvPr id="27" name="Graphic 26" descr="Man with solid fill">
              <a:extLst>
                <a:ext uri="{FF2B5EF4-FFF2-40B4-BE49-F238E27FC236}">
                  <a16:creationId xmlns:a16="http://schemas.microsoft.com/office/drawing/2014/main" id="{2E45D9A3-6411-A367-DBA6-8F82688A19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562" y="2390065"/>
              <a:ext cx="441605" cy="441605"/>
            </a:xfrm>
            <a:prstGeom prst="rect">
              <a:avLst/>
            </a:prstGeom>
          </p:spPr>
        </p:pic>
        <p:pic>
          <p:nvPicPr>
            <p:cNvPr id="28" name="Graphic 27" descr="Man with solid fill">
              <a:extLst>
                <a:ext uri="{FF2B5EF4-FFF2-40B4-BE49-F238E27FC236}">
                  <a16:creationId xmlns:a16="http://schemas.microsoft.com/office/drawing/2014/main" id="{4301AC01-BB69-DA48-8DE2-3EE86700C1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6626" y="2390065"/>
              <a:ext cx="441605" cy="441605"/>
            </a:xfrm>
            <a:prstGeom prst="rect">
              <a:avLst/>
            </a:prstGeom>
          </p:spPr>
        </p:pic>
        <p:pic>
          <p:nvPicPr>
            <p:cNvPr id="29" name="Graphic 28" descr="Man with solid fill">
              <a:extLst>
                <a:ext uri="{FF2B5EF4-FFF2-40B4-BE49-F238E27FC236}">
                  <a16:creationId xmlns:a16="http://schemas.microsoft.com/office/drawing/2014/main" id="{0234E7BA-6398-5EE7-3CEE-C5C0674CA5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28691" y="2390065"/>
              <a:ext cx="441605" cy="441605"/>
            </a:xfrm>
            <a:prstGeom prst="rect">
              <a:avLst/>
            </a:prstGeom>
          </p:spPr>
        </p:pic>
        <p:pic>
          <p:nvPicPr>
            <p:cNvPr id="30" name="Graphic 29" descr="Man with solid fill">
              <a:extLst>
                <a:ext uri="{FF2B5EF4-FFF2-40B4-BE49-F238E27FC236}">
                  <a16:creationId xmlns:a16="http://schemas.microsoft.com/office/drawing/2014/main" id="{D79F3BB6-ED1E-EA4E-6A40-D8B2433DFC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60755" y="2390065"/>
              <a:ext cx="441605" cy="441605"/>
            </a:xfrm>
            <a:prstGeom prst="rect">
              <a:avLst/>
            </a:prstGeom>
          </p:spPr>
        </p:pic>
        <p:pic>
          <p:nvPicPr>
            <p:cNvPr id="31" name="Graphic 30" descr="Man with solid fill">
              <a:extLst>
                <a:ext uri="{FF2B5EF4-FFF2-40B4-BE49-F238E27FC236}">
                  <a16:creationId xmlns:a16="http://schemas.microsoft.com/office/drawing/2014/main" id="{60ABD112-333A-78AA-1928-203CFAA3FE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92820" y="2408064"/>
              <a:ext cx="441605" cy="441605"/>
            </a:xfrm>
            <a:prstGeom prst="rect">
              <a:avLst/>
            </a:prstGeom>
          </p:spPr>
        </p:pic>
      </p:grpSp>
      <p:sp>
        <p:nvSpPr>
          <p:cNvPr id="32" name="Rectangle: Rounded Corners 31">
            <a:extLst>
              <a:ext uri="{FF2B5EF4-FFF2-40B4-BE49-F238E27FC236}">
                <a16:creationId xmlns:a16="http://schemas.microsoft.com/office/drawing/2014/main" id="{E6067BD0-3D71-CEA7-7823-AC8FAB161483}"/>
              </a:ext>
            </a:extLst>
          </p:cNvPr>
          <p:cNvSpPr/>
          <p:nvPr/>
        </p:nvSpPr>
        <p:spPr>
          <a:xfrm>
            <a:off x="6214767" y="1999298"/>
            <a:ext cx="4395426" cy="5281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36000" rIns="18000" bIns="36000" rtlCol="0" anchor="ctr">
            <a:noAutofit/>
          </a:bodyPr>
          <a:lstStyle/>
          <a:p>
            <a:pPr algn="ctr"/>
            <a:r>
              <a:rPr lang="en-GB" sz="1600" b="1" dirty="0"/>
              <a:t>Higher BMI is an independent </a:t>
            </a:r>
            <a:br>
              <a:rPr lang="en-GB" sz="1600" b="1" dirty="0"/>
            </a:br>
            <a:r>
              <a:rPr lang="en-GB" sz="1600" b="1" dirty="0"/>
              <a:t>risk factor for kidney failure</a:t>
            </a:r>
            <a:r>
              <a:rPr lang="en-GB" sz="1600" baseline="30000" dirty="0"/>
              <a:t>†,</a:t>
            </a:r>
            <a:r>
              <a:rPr lang="en-GB" sz="1600" baseline="30000" dirty="0">
                <a:cs typeface="Arial" panose="020B0604020202020204" pitchFamily="34" charset="0"/>
              </a:rPr>
              <a:t>‡,2</a:t>
            </a:r>
            <a:endParaRPr lang="en-GB" sz="1600" dirty="0"/>
          </a:p>
        </p:txBody>
      </p:sp>
      <p:sp>
        <p:nvSpPr>
          <p:cNvPr id="3" name="Rectangle 2">
            <a:extLst>
              <a:ext uri="{FF2B5EF4-FFF2-40B4-BE49-F238E27FC236}">
                <a16:creationId xmlns:a16="http://schemas.microsoft.com/office/drawing/2014/main" id="{212D7F31-DB50-9E5F-12F8-E4BF565AD88C}"/>
              </a:ext>
            </a:extLst>
          </p:cNvPr>
          <p:cNvSpPr/>
          <p:nvPr/>
        </p:nvSpPr>
        <p:spPr>
          <a:xfrm>
            <a:off x="7004050" y="3060700"/>
            <a:ext cx="139700" cy="2101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3" name="Rectangle 32">
            <a:extLst>
              <a:ext uri="{FF2B5EF4-FFF2-40B4-BE49-F238E27FC236}">
                <a16:creationId xmlns:a16="http://schemas.microsoft.com/office/drawing/2014/main" id="{2C6044BD-1AF8-43CC-881F-26E07F401C60}"/>
              </a:ext>
            </a:extLst>
          </p:cNvPr>
          <p:cNvSpPr/>
          <p:nvPr/>
        </p:nvSpPr>
        <p:spPr>
          <a:xfrm>
            <a:off x="8101330" y="3060700"/>
            <a:ext cx="139700" cy="2101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4" name="Rectangle 33">
            <a:extLst>
              <a:ext uri="{FF2B5EF4-FFF2-40B4-BE49-F238E27FC236}">
                <a16:creationId xmlns:a16="http://schemas.microsoft.com/office/drawing/2014/main" id="{7F2B4F86-90E1-94F9-EE37-1E256105C510}"/>
              </a:ext>
            </a:extLst>
          </p:cNvPr>
          <p:cNvSpPr/>
          <p:nvPr/>
        </p:nvSpPr>
        <p:spPr>
          <a:xfrm>
            <a:off x="9259570" y="3060700"/>
            <a:ext cx="139700" cy="2101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6" name="Oval 35">
            <a:extLst>
              <a:ext uri="{FF2B5EF4-FFF2-40B4-BE49-F238E27FC236}">
                <a16:creationId xmlns:a16="http://schemas.microsoft.com/office/drawing/2014/main" id="{100C169B-9440-05F8-B8F1-D394C437022E}"/>
              </a:ext>
            </a:extLst>
          </p:cNvPr>
          <p:cNvSpPr/>
          <p:nvPr/>
        </p:nvSpPr>
        <p:spPr>
          <a:xfrm>
            <a:off x="7477124" y="3655218"/>
            <a:ext cx="64800" cy="6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cxnSp>
        <p:nvCxnSpPr>
          <p:cNvPr id="38" name="Straight Connector 37">
            <a:extLst>
              <a:ext uri="{FF2B5EF4-FFF2-40B4-BE49-F238E27FC236}">
                <a16:creationId xmlns:a16="http://schemas.microsoft.com/office/drawing/2014/main" id="{D93F120D-22D1-00A4-39EE-122EE136AAF3}"/>
              </a:ext>
            </a:extLst>
          </p:cNvPr>
          <p:cNvCxnSpPr>
            <a:cxnSpLocks/>
            <a:endCxn id="45" idx="0"/>
          </p:cNvCxnSpPr>
          <p:nvPr/>
        </p:nvCxnSpPr>
        <p:spPr>
          <a:xfrm flipH="1">
            <a:off x="7308693" y="3062959"/>
            <a:ext cx="6507" cy="208870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6DE9AEC-9D96-FF09-D315-DCDCC93D8D95}"/>
              </a:ext>
            </a:extLst>
          </p:cNvPr>
          <p:cNvSpPr/>
          <p:nvPr/>
        </p:nvSpPr>
        <p:spPr>
          <a:xfrm>
            <a:off x="7281181" y="3227953"/>
            <a:ext cx="64800" cy="6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5" name="TextBox 44">
            <a:extLst>
              <a:ext uri="{FF2B5EF4-FFF2-40B4-BE49-F238E27FC236}">
                <a16:creationId xmlns:a16="http://schemas.microsoft.com/office/drawing/2014/main" id="{1CD51C74-0223-E30C-EB99-E0C93C597357}"/>
              </a:ext>
            </a:extLst>
          </p:cNvPr>
          <p:cNvSpPr txBox="1"/>
          <p:nvPr/>
        </p:nvSpPr>
        <p:spPr>
          <a:xfrm>
            <a:off x="7266213" y="5151664"/>
            <a:ext cx="84960" cy="201274"/>
          </a:xfrm>
          <a:prstGeom prst="rect">
            <a:avLst/>
          </a:prstGeom>
          <a:noFill/>
        </p:spPr>
        <p:txBody>
          <a:bodyPr wrap="none" lIns="0" tIns="0" rIns="0" bIns="0" rtlCol="0">
            <a:spAutoFit/>
          </a:bodyPr>
          <a:lstStyle/>
          <a:p>
            <a:pPr algn="l">
              <a:lnSpc>
                <a:spcPct val="120000"/>
              </a:lnSpc>
            </a:pPr>
            <a:r>
              <a:rPr lang="en-GB" sz="1200" dirty="0">
                <a:solidFill>
                  <a:schemeClr val="tx2"/>
                </a:solidFill>
              </a:rPr>
              <a:t>1</a:t>
            </a:r>
          </a:p>
        </p:txBody>
      </p:sp>
      <p:cxnSp>
        <p:nvCxnSpPr>
          <p:cNvPr id="48" name="Straight Arrow Connector 47">
            <a:extLst>
              <a:ext uri="{FF2B5EF4-FFF2-40B4-BE49-F238E27FC236}">
                <a16:creationId xmlns:a16="http://schemas.microsoft.com/office/drawing/2014/main" id="{7B2710CA-DC84-76AD-3FE1-8AD3431CA3C0}"/>
              </a:ext>
            </a:extLst>
          </p:cNvPr>
          <p:cNvCxnSpPr>
            <a:cxnSpLocks/>
          </p:cNvCxnSpPr>
          <p:nvPr/>
        </p:nvCxnSpPr>
        <p:spPr>
          <a:xfrm>
            <a:off x="7474689" y="5321595"/>
            <a:ext cx="86655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F27E7DC-78BC-1DA9-7AFC-FE24CC78C5B2}"/>
              </a:ext>
            </a:extLst>
          </p:cNvPr>
          <p:cNvSpPr txBox="1"/>
          <p:nvPr/>
        </p:nvSpPr>
        <p:spPr>
          <a:xfrm>
            <a:off x="8370227" y="5203055"/>
            <a:ext cx="2210542" cy="201274"/>
          </a:xfrm>
          <a:prstGeom prst="rect">
            <a:avLst/>
          </a:prstGeom>
          <a:noFill/>
        </p:spPr>
        <p:txBody>
          <a:bodyPr wrap="none" lIns="0" tIns="0" rIns="0" bIns="0" rtlCol="0">
            <a:spAutoFit/>
          </a:bodyPr>
          <a:lstStyle/>
          <a:p>
            <a:pPr algn="l">
              <a:lnSpc>
                <a:spcPct val="120000"/>
              </a:lnSpc>
            </a:pPr>
            <a:r>
              <a:rPr lang="en-GB" sz="1200" dirty="0">
                <a:solidFill>
                  <a:schemeClr val="tx2"/>
                </a:solidFill>
              </a:rPr>
              <a:t> Increased risk for kidney failure </a:t>
            </a:r>
          </a:p>
        </p:txBody>
      </p:sp>
    </p:spTree>
    <p:extLst>
      <p:ext uri="{BB962C8B-B14F-4D97-AF65-F5344CB8AC3E}">
        <p14:creationId xmlns:p14="http://schemas.microsoft.com/office/powerpoint/2010/main" val="40906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CC6D-9ECC-2726-4127-A9D5FC2A8A30}"/>
              </a:ext>
            </a:extLst>
          </p:cNvPr>
          <p:cNvSpPr>
            <a:spLocks noGrp="1"/>
          </p:cNvSpPr>
          <p:nvPr>
            <p:ph type="title"/>
          </p:nvPr>
        </p:nvSpPr>
        <p:spPr/>
        <p:txBody>
          <a:bodyPr/>
          <a:lstStyle/>
          <a:p>
            <a:r>
              <a:rPr lang="en-GB" dirty="0"/>
              <a:t>Relationship between obesity and CKD</a:t>
            </a:r>
          </a:p>
        </p:txBody>
      </p:sp>
      <p:sp>
        <p:nvSpPr>
          <p:cNvPr id="3" name="Text Placeholder 2">
            <a:extLst>
              <a:ext uri="{FF2B5EF4-FFF2-40B4-BE49-F238E27FC236}">
                <a16:creationId xmlns:a16="http://schemas.microsoft.com/office/drawing/2014/main" id="{191EDFF7-3FDB-6E79-58CD-F91266F115D0}"/>
              </a:ext>
            </a:extLst>
          </p:cNvPr>
          <p:cNvSpPr>
            <a:spLocks noGrp="1"/>
          </p:cNvSpPr>
          <p:nvPr>
            <p:ph type="body" sz="quarter" idx="13"/>
          </p:nvPr>
        </p:nvSpPr>
        <p:spPr/>
        <p:txBody>
          <a:bodyPr/>
          <a:lstStyle/>
          <a:p>
            <a:r>
              <a:rPr lang="en-US" dirty="0"/>
              <a:t>CKD, chronic kidney disease; ORC, obesity-related complications; T2D, type 2 diabetes.</a:t>
            </a:r>
            <a:br>
              <a:rPr lang="en-US" dirty="0"/>
            </a:br>
            <a:r>
              <a:rPr lang="en-US" dirty="0"/>
              <a:t>Stenvinkel P et al. J Am Soc Nephrol 2013;24:1727</a:t>
            </a:r>
            <a:r>
              <a:rPr lang="en-GB" dirty="0"/>
              <a:t>–</a:t>
            </a:r>
            <a:r>
              <a:rPr lang="en-US" dirty="0"/>
              <a:t>1736.</a:t>
            </a:r>
            <a:endParaRPr lang="en-GB" dirty="0"/>
          </a:p>
        </p:txBody>
      </p:sp>
      <p:sp>
        <p:nvSpPr>
          <p:cNvPr id="33" name="TextBox 32">
            <a:extLst>
              <a:ext uri="{FF2B5EF4-FFF2-40B4-BE49-F238E27FC236}">
                <a16:creationId xmlns:a16="http://schemas.microsoft.com/office/drawing/2014/main" id="{C8E331FD-9D3D-DF8D-7FFD-670ABC60F6AC}"/>
              </a:ext>
            </a:extLst>
          </p:cNvPr>
          <p:cNvSpPr txBox="1"/>
          <p:nvPr/>
        </p:nvSpPr>
        <p:spPr>
          <a:xfrm>
            <a:off x="7348157" y="3154740"/>
            <a:ext cx="4343862" cy="1569660"/>
          </a:xfrm>
          <a:prstGeom prst="rect">
            <a:avLst/>
          </a:prstGeom>
          <a:noFill/>
        </p:spPr>
        <p:txBody>
          <a:bodyPr wrap="square">
            <a:spAutoFit/>
          </a:bodyPr>
          <a:lstStyle/>
          <a:p>
            <a:pPr algn="ctr"/>
            <a:r>
              <a:rPr lang="en-GB" sz="1600" b="1" dirty="0"/>
              <a:t>Glomerular hyperfiltration, growth factors, and adipokine alterations may lead to fibrosis, glomerulosclerosis, and CKD</a:t>
            </a:r>
            <a:endParaRPr lang="en-GB" sz="1600" b="1" i="0" u="none" strike="noStrike" baseline="0" dirty="0"/>
          </a:p>
          <a:p>
            <a:pPr algn="ctr"/>
            <a:endParaRPr lang="en-GB" sz="1600" b="1" dirty="0"/>
          </a:p>
          <a:p>
            <a:pPr algn="ctr"/>
            <a:r>
              <a:rPr lang="en-GB" sz="1600" dirty="0"/>
              <a:t>Obesity may lead to CKD </a:t>
            </a:r>
            <a:r>
              <a:rPr lang="en-GB" sz="1600" b="0" i="0" u="none" strike="noStrike" baseline="0" dirty="0"/>
              <a:t>indirectly via ORC of T2D, atherosclerosis, and hypertension</a:t>
            </a:r>
          </a:p>
        </p:txBody>
      </p:sp>
      <p:cxnSp>
        <p:nvCxnSpPr>
          <p:cNvPr id="15" name="Straight Arrow Connector 14">
            <a:extLst>
              <a:ext uri="{FF2B5EF4-FFF2-40B4-BE49-F238E27FC236}">
                <a16:creationId xmlns:a16="http://schemas.microsoft.com/office/drawing/2014/main" id="{D6F956FB-19D4-361E-518E-8907E494ED37}"/>
              </a:ext>
            </a:extLst>
          </p:cNvPr>
          <p:cNvCxnSpPr>
            <a:cxnSpLocks/>
            <a:endCxn id="23" idx="1"/>
          </p:cNvCxnSpPr>
          <p:nvPr/>
        </p:nvCxnSpPr>
        <p:spPr>
          <a:xfrm>
            <a:off x="1946415" y="3505466"/>
            <a:ext cx="882240" cy="278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A685DB8-B354-76D6-C5BC-07C3B46A5A3D}"/>
              </a:ext>
            </a:extLst>
          </p:cNvPr>
          <p:cNvCxnSpPr>
            <a:cxnSpLocks/>
            <a:endCxn id="24" idx="1"/>
          </p:cNvCxnSpPr>
          <p:nvPr/>
        </p:nvCxnSpPr>
        <p:spPr>
          <a:xfrm>
            <a:off x="1753622" y="3505467"/>
            <a:ext cx="1075035" cy="671781"/>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7C25F15-FE60-874A-1ACE-9E54AE0D8149}"/>
              </a:ext>
            </a:extLst>
          </p:cNvPr>
          <p:cNvSpPr/>
          <p:nvPr/>
        </p:nvSpPr>
        <p:spPr>
          <a:xfrm>
            <a:off x="5788008" y="3008245"/>
            <a:ext cx="1329072" cy="994442"/>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1965"/>
              </a:solidFill>
              <a:effectLst/>
              <a:uLnTx/>
              <a:uFillTx/>
              <a:latin typeface="+mj-lt"/>
              <a:ea typeface="+mn-ea"/>
              <a:cs typeface="+mn-cs"/>
            </a:endParaRPr>
          </a:p>
        </p:txBody>
      </p:sp>
      <p:pic>
        <p:nvPicPr>
          <p:cNvPr id="10" name="Graphic 9">
            <a:extLst>
              <a:ext uri="{FF2B5EF4-FFF2-40B4-BE49-F238E27FC236}">
                <a16:creationId xmlns:a16="http://schemas.microsoft.com/office/drawing/2014/main" id="{E2BC2E0A-0248-7872-0561-38A370AD73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4726" y="3103722"/>
            <a:ext cx="475634" cy="524947"/>
          </a:xfrm>
          <a:prstGeom prst="rect">
            <a:avLst/>
          </a:prstGeom>
        </p:spPr>
      </p:pic>
      <p:grpSp>
        <p:nvGrpSpPr>
          <p:cNvPr id="12" name="Group 11">
            <a:extLst>
              <a:ext uri="{FF2B5EF4-FFF2-40B4-BE49-F238E27FC236}">
                <a16:creationId xmlns:a16="http://schemas.microsoft.com/office/drawing/2014/main" id="{9C3E0448-5634-7769-67D2-758815646C3A}"/>
              </a:ext>
            </a:extLst>
          </p:cNvPr>
          <p:cNvGrpSpPr/>
          <p:nvPr/>
        </p:nvGrpSpPr>
        <p:grpSpPr>
          <a:xfrm>
            <a:off x="2828655" y="2543744"/>
            <a:ext cx="2433584" cy="1880392"/>
            <a:chOff x="7761207" y="3766913"/>
            <a:chExt cx="2377585" cy="1664551"/>
          </a:xfrm>
        </p:grpSpPr>
        <p:sp>
          <p:nvSpPr>
            <p:cNvPr id="22" name="TextBox 21">
              <a:extLst>
                <a:ext uri="{FF2B5EF4-FFF2-40B4-BE49-F238E27FC236}">
                  <a16:creationId xmlns:a16="http://schemas.microsoft.com/office/drawing/2014/main" id="{B7F54FF8-B0FF-2A33-7BB0-20F215B29D8B}"/>
                </a:ext>
              </a:extLst>
            </p:cNvPr>
            <p:cNvSpPr txBox="1"/>
            <p:nvPr/>
          </p:nvSpPr>
          <p:spPr>
            <a:xfrm>
              <a:off x="7761208" y="3844124"/>
              <a:ext cx="2377584" cy="282676"/>
            </a:xfrm>
            <a:prstGeom prst="roundRect">
              <a:avLst>
                <a:gd name="adj" fmla="val 50000"/>
              </a:avLst>
            </a:prstGeom>
            <a:solidFill>
              <a:schemeClr val="tx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j-lt"/>
                  <a:ea typeface="+mn-ea"/>
                  <a:cs typeface="+mn-cs"/>
                </a:rPr>
                <a:t>Hypertension</a:t>
              </a:r>
            </a:p>
          </p:txBody>
        </p:sp>
        <p:sp>
          <p:nvSpPr>
            <p:cNvPr id="23" name="TextBox 22">
              <a:extLst>
                <a:ext uri="{FF2B5EF4-FFF2-40B4-BE49-F238E27FC236}">
                  <a16:creationId xmlns:a16="http://schemas.microsoft.com/office/drawing/2014/main" id="{FD3475A7-660E-A786-5BAB-7CF488EE1179}"/>
                </a:ext>
              </a:extLst>
            </p:cNvPr>
            <p:cNvSpPr txBox="1"/>
            <p:nvPr/>
          </p:nvSpPr>
          <p:spPr>
            <a:xfrm>
              <a:off x="7761207" y="4479368"/>
              <a:ext cx="2377584" cy="282676"/>
            </a:xfrm>
            <a:prstGeom prst="roundRect">
              <a:avLst>
                <a:gd name="adj" fmla="val 50000"/>
              </a:avLst>
            </a:prstGeom>
            <a:solidFill>
              <a:schemeClr val="tx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j-lt"/>
                  <a:ea typeface="+mn-ea"/>
                  <a:cs typeface="+mn-cs"/>
                </a:rPr>
                <a:t>   Atherosclerosis</a:t>
              </a:r>
            </a:p>
          </p:txBody>
        </p:sp>
        <p:sp>
          <p:nvSpPr>
            <p:cNvPr id="24" name="TextBox 23">
              <a:extLst>
                <a:ext uri="{FF2B5EF4-FFF2-40B4-BE49-F238E27FC236}">
                  <a16:creationId xmlns:a16="http://schemas.microsoft.com/office/drawing/2014/main" id="{E786C67F-105D-D368-ED3C-BDE728060C35}"/>
                </a:ext>
              </a:extLst>
            </p:cNvPr>
            <p:cNvSpPr txBox="1"/>
            <p:nvPr/>
          </p:nvSpPr>
          <p:spPr>
            <a:xfrm>
              <a:off x="7761208" y="5071577"/>
              <a:ext cx="2377584" cy="282676"/>
            </a:xfrm>
            <a:prstGeom prst="roundRect">
              <a:avLst>
                <a:gd name="adj" fmla="val 50000"/>
              </a:avLst>
            </a:prstGeom>
            <a:solidFill>
              <a:schemeClr val="tx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j-lt"/>
                  <a:ea typeface="+mn-ea"/>
                  <a:cs typeface="+mn-cs"/>
                </a:rPr>
                <a:t>   Type 2 diabetes</a:t>
              </a:r>
            </a:p>
          </p:txBody>
        </p:sp>
        <p:sp>
          <p:nvSpPr>
            <p:cNvPr id="25" name="Oval 24">
              <a:extLst>
                <a:ext uri="{FF2B5EF4-FFF2-40B4-BE49-F238E27FC236}">
                  <a16:creationId xmlns:a16="http://schemas.microsoft.com/office/drawing/2014/main" id="{0402F0CA-B3FB-6114-A362-D67F4EE682F2}"/>
                </a:ext>
              </a:extLst>
            </p:cNvPr>
            <p:cNvSpPr/>
            <p:nvPr/>
          </p:nvSpPr>
          <p:spPr>
            <a:xfrm>
              <a:off x="7894828" y="3766913"/>
              <a:ext cx="478987" cy="43709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mj-lt"/>
                <a:ea typeface="+mn-ea"/>
                <a:cs typeface="+mn-cs"/>
              </a:endParaRPr>
            </a:p>
          </p:txBody>
        </p:sp>
        <p:sp>
          <p:nvSpPr>
            <p:cNvPr id="26" name="Oval 25">
              <a:extLst>
                <a:ext uri="{FF2B5EF4-FFF2-40B4-BE49-F238E27FC236}">
                  <a16:creationId xmlns:a16="http://schemas.microsoft.com/office/drawing/2014/main" id="{E09F81B0-C2B9-19B9-29AE-D995C15CC277}"/>
                </a:ext>
              </a:extLst>
            </p:cNvPr>
            <p:cNvSpPr/>
            <p:nvPr/>
          </p:nvSpPr>
          <p:spPr>
            <a:xfrm>
              <a:off x="7894828" y="4402157"/>
              <a:ext cx="478987" cy="43709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mj-lt"/>
                <a:ea typeface="+mn-ea"/>
                <a:cs typeface="+mn-cs"/>
              </a:endParaRPr>
            </a:p>
          </p:txBody>
        </p:sp>
        <p:sp>
          <p:nvSpPr>
            <p:cNvPr id="27" name="Oval 26">
              <a:extLst>
                <a:ext uri="{FF2B5EF4-FFF2-40B4-BE49-F238E27FC236}">
                  <a16:creationId xmlns:a16="http://schemas.microsoft.com/office/drawing/2014/main" id="{7115DE61-EED4-4245-E277-0E791448ADC0}"/>
                </a:ext>
              </a:extLst>
            </p:cNvPr>
            <p:cNvSpPr/>
            <p:nvPr/>
          </p:nvSpPr>
          <p:spPr>
            <a:xfrm>
              <a:off x="7894828" y="4994366"/>
              <a:ext cx="478987" cy="43709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mj-lt"/>
                <a:ea typeface="+mn-ea"/>
                <a:cs typeface="+mn-cs"/>
              </a:endParaRPr>
            </a:p>
          </p:txBody>
        </p:sp>
        <p:pic>
          <p:nvPicPr>
            <p:cNvPr id="28" name="Graphic 27">
              <a:extLst>
                <a:ext uri="{FF2B5EF4-FFF2-40B4-BE49-F238E27FC236}">
                  <a16:creationId xmlns:a16="http://schemas.microsoft.com/office/drawing/2014/main" id="{ED09CFAA-40F2-F266-4A67-0FFC3EFA0A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6317" y="3827457"/>
              <a:ext cx="316009" cy="316009"/>
            </a:xfrm>
            <a:prstGeom prst="rect">
              <a:avLst/>
            </a:prstGeom>
          </p:spPr>
        </p:pic>
        <p:pic>
          <p:nvPicPr>
            <p:cNvPr id="29" name="Graphic 28">
              <a:extLst>
                <a:ext uri="{FF2B5EF4-FFF2-40B4-BE49-F238E27FC236}">
                  <a16:creationId xmlns:a16="http://schemas.microsoft.com/office/drawing/2014/main" id="{749A1F13-80A0-AC66-1B14-790B3149B0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5815" y="4462201"/>
              <a:ext cx="317011" cy="317011"/>
            </a:xfrm>
            <a:prstGeom prst="rect">
              <a:avLst/>
            </a:prstGeom>
          </p:spPr>
        </p:pic>
        <p:pic>
          <p:nvPicPr>
            <p:cNvPr id="30" name="Graphic 29">
              <a:extLst>
                <a:ext uri="{FF2B5EF4-FFF2-40B4-BE49-F238E27FC236}">
                  <a16:creationId xmlns:a16="http://schemas.microsoft.com/office/drawing/2014/main" id="{AD3F03C2-AF9F-8D2E-CB3F-1DB66275A5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63934" y="5042528"/>
              <a:ext cx="340775" cy="340775"/>
            </a:xfrm>
            <a:prstGeom prst="rect">
              <a:avLst/>
            </a:prstGeom>
          </p:spPr>
        </p:pic>
      </p:grpSp>
      <p:cxnSp>
        <p:nvCxnSpPr>
          <p:cNvPr id="13" name="Connector: Elbow 12">
            <a:extLst>
              <a:ext uri="{FF2B5EF4-FFF2-40B4-BE49-F238E27FC236}">
                <a16:creationId xmlns:a16="http://schemas.microsoft.com/office/drawing/2014/main" id="{144813EE-C67A-EEEA-4DDE-81419204C4B2}"/>
              </a:ext>
            </a:extLst>
          </p:cNvPr>
          <p:cNvCxnSpPr>
            <a:cxnSpLocks/>
            <a:endCxn id="22" idx="1"/>
          </p:cNvCxnSpPr>
          <p:nvPr/>
        </p:nvCxnSpPr>
        <p:spPr>
          <a:xfrm flipV="1">
            <a:off x="1753622" y="2790632"/>
            <a:ext cx="1075035" cy="714835"/>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C48DED-E4B2-9025-24A3-79892C86C2CF}"/>
              </a:ext>
            </a:extLst>
          </p:cNvPr>
          <p:cNvCxnSpPr>
            <a:cxnSpLocks/>
          </p:cNvCxnSpPr>
          <p:nvPr/>
        </p:nvCxnSpPr>
        <p:spPr>
          <a:xfrm>
            <a:off x="5262237" y="3505467"/>
            <a:ext cx="525771"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62B3EA3B-F08B-AAC0-761B-C8C0393CB33D}"/>
              </a:ext>
            </a:extLst>
          </p:cNvPr>
          <p:cNvCxnSpPr>
            <a:cxnSpLocks/>
          </p:cNvCxnSpPr>
          <p:nvPr/>
        </p:nvCxnSpPr>
        <p:spPr>
          <a:xfrm>
            <a:off x="5262238" y="2793108"/>
            <a:ext cx="525770" cy="712359"/>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3588A00A-D3CE-06C8-1D52-DABC3A220210}"/>
              </a:ext>
            </a:extLst>
          </p:cNvPr>
          <p:cNvCxnSpPr>
            <a:cxnSpLocks/>
            <a:stCxn id="24" idx="3"/>
            <a:endCxn id="5" idx="1"/>
          </p:cNvCxnSpPr>
          <p:nvPr/>
        </p:nvCxnSpPr>
        <p:spPr>
          <a:xfrm flipV="1">
            <a:off x="5262240" y="3505466"/>
            <a:ext cx="525769" cy="671782"/>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B2AB2088-29DC-876D-348B-0BA97D626643}"/>
              </a:ext>
            </a:extLst>
          </p:cNvPr>
          <p:cNvCxnSpPr>
            <a:cxnSpLocks/>
          </p:cNvCxnSpPr>
          <p:nvPr/>
        </p:nvCxnSpPr>
        <p:spPr>
          <a:xfrm rot="16200000" flipH="1">
            <a:off x="3800020" y="1356734"/>
            <a:ext cx="18527" cy="5287727"/>
          </a:xfrm>
          <a:prstGeom prst="bentConnector3">
            <a:avLst>
              <a:gd name="adj1" fmla="val 498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397891-1BAB-7CB7-6F25-76C7DC42D7DB}"/>
              </a:ext>
            </a:extLst>
          </p:cNvPr>
          <p:cNvSpPr txBox="1"/>
          <p:nvPr/>
        </p:nvSpPr>
        <p:spPr>
          <a:xfrm>
            <a:off x="2279067" y="4600902"/>
            <a:ext cx="3249393" cy="560189"/>
          </a:xfrm>
          <a:prstGeom prst="roundRect">
            <a:avLst>
              <a:gd name="adj" fmla="val 50000"/>
            </a:avLst>
          </a:prstGeom>
          <a:solidFill>
            <a:schemeClr val="accent1"/>
          </a:solidFill>
          <a:ln w="28575">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j-lt"/>
                <a:ea typeface="+mn-ea"/>
                <a:cs typeface="+mn-cs"/>
              </a:rPr>
              <a:t>Glomerular hyperfiltration, growth factors, adipokines</a:t>
            </a:r>
          </a:p>
        </p:txBody>
      </p:sp>
      <p:sp>
        <p:nvSpPr>
          <p:cNvPr id="38" name="TextBox 37">
            <a:extLst>
              <a:ext uri="{FF2B5EF4-FFF2-40B4-BE49-F238E27FC236}">
                <a16:creationId xmlns:a16="http://schemas.microsoft.com/office/drawing/2014/main" id="{3DC73DC7-D332-D096-7F6B-1EFCD3B18117}"/>
              </a:ext>
            </a:extLst>
          </p:cNvPr>
          <p:cNvSpPr txBox="1"/>
          <p:nvPr/>
        </p:nvSpPr>
        <p:spPr>
          <a:xfrm>
            <a:off x="5847380" y="3627678"/>
            <a:ext cx="1231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965"/>
                </a:solidFill>
                <a:effectLst/>
                <a:uLnTx/>
                <a:uFillTx/>
                <a:latin typeface="+mj-lt"/>
                <a:ea typeface="+mn-ea"/>
                <a:cs typeface="+mn-cs"/>
              </a:rPr>
              <a:t>CKD</a:t>
            </a:r>
          </a:p>
        </p:txBody>
      </p:sp>
      <p:sp>
        <p:nvSpPr>
          <p:cNvPr id="8" name="Rectangle: Rounded Corners 7">
            <a:extLst>
              <a:ext uri="{FF2B5EF4-FFF2-40B4-BE49-F238E27FC236}">
                <a16:creationId xmlns:a16="http://schemas.microsoft.com/office/drawing/2014/main" id="{60EBE330-DF83-9879-DAC9-D4D85AEE01CC}"/>
              </a:ext>
            </a:extLst>
          </p:cNvPr>
          <p:cNvSpPr/>
          <p:nvPr/>
        </p:nvSpPr>
        <p:spPr>
          <a:xfrm>
            <a:off x="7322375" y="2428583"/>
            <a:ext cx="4395426" cy="67513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36000" rIns="18000" bIns="36000" rtlCol="0" anchor="ctr">
            <a:noAutofit/>
          </a:bodyPr>
          <a:lstStyle/>
          <a:p>
            <a:pPr algn="ctr"/>
            <a:r>
              <a:rPr lang="en-US" sz="1600" b="1" dirty="0"/>
              <a:t>Adiposity may have direct pathophysiological effects on the kidney: </a:t>
            </a:r>
            <a:endParaRPr lang="en-GB" sz="1600" dirty="0"/>
          </a:p>
        </p:txBody>
      </p:sp>
      <p:grpSp>
        <p:nvGrpSpPr>
          <p:cNvPr id="17" name="Group 16">
            <a:extLst>
              <a:ext uri="{FF2B5EF4-FFF2-40B4-BE49-F238E27FC236}">
                <a16:creationId xmlns:a16="http://schemas.microsoft.com/office/drawing/2014/main" id="{AB5BFD4F-285A-8F63-22A7-91854906CC50}"/>
              </a:ext>
            </a:extLst>
          </p:cNvPr>
          <p:cNvGrpSpPr/>
          <p:nvPr/>
        </p:nvGrpSpPr>
        <p:grpSpPr>
          <a:xfrm>
            <a:off x="497544" y="2994797"/>
            <a:ext cx="1325880" cy="994442"/>
            <a:chOff x="497544" y="2994797"/>
            <a:chExt cx="1325880" cy="994442"/>
          </a:xfrm>
        </p:grpSpPr>
        <p:sp>
          <p:nvSpPr>
            <p:cNvPr id="6" name="Rectangle 5">
              <a:extLst>
                <a:ext uri="{FF2B5EF4-FFF2-40B4-BE49-F238E27FC236}">
                  <a16:creationId xmlns:a16="http://schemas.microsoft.com/office/drawing/2014/main" id="{E3BD2682-ACDA-1EEC-BCB8-4D0619C1A45C}"/>
                </a:ext>
              </a:extLst>
            </p:cNvPr>
            <p:cNvSpPr/>
            <p:nvPr/>
          </p:nvSpPr>
          <p:spPr>
            <a:xfrm>
              <a:off x="497544" y="2994797"/>
              <a:ext cx="1325880" cy="994442"/>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1965"/>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1965"/>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1965"/>
                </a:solidFill>
                <a:effectLst/>
                <a:uLnTx/>
                <a:uFillTx/>
                <a:latin typeface="+mj-lt"/>
                <a:ea typeface="+mn-ea"/>
                <a:cs typeface="+mn-cs"/>
              </a:endParaRPr>
            </a:p>
          </p:txBody>
        </p:sp>
        <p:pic>
          <p:nvPicPr>
            <p:cNvPr id="7" name="Graphic 6">
              <a:extLst>
                <a:ext uri="{FF2B5EF4-FFF2-40B4-BE49-F238E27FC236}">
                  <a16:creationId xmlns:a16="http://schemas.microsoft.com/office/drawing/2014/main" id="{5C78F84C-52BB-3EBA-3CFF-BA0DF60013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6446" y="3145795"/>
              <a:ext cx="468076" cy="505473"/>
            </a:xfrm>
            <a:prstGeom prst="rect">
              <a:avLst/>
            </a:prstGeom>
          </p:spPr>
        </p:pic>
        <p:sp>
          <p:nvSpPr>
            <p:cNvPr id="36" name="TextBox 35">
              <a:extLst>
                <a:ext uri="{FF2B5EF4-FFF2-40B4-BE49-F238E27FC236}">
                  <a16:creationId xmlns:a16="http://schemas.microsoft.com/office/drawing/2014/main" id="{A0631DD0-0D4B-6E1D-D589-1673750FD65E}"/>
                </a:ext>
              </a:extLst>
            </p:cNvPr>
            <p:cNvSpPr txBox="1"/>
            <p:nvPr/>
          </p:nvSpPr>
          <p:spPr>
            <a:xfrm>
              <a:off x="544684" y="3614230"/>
              <a:ext cx="1231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965"/>
                  </a:solidFill>
                  <a:effectLst/>
                  <a:uLnTx/>
                  <a:uFillTx/>
                  <a:latin typeface="+mj-lt"/>
                  <a:ea typeface="+mn-ea"/>
                  <a:cs typeface="+mn-cs"/>
                </a:rPr>
                <a:t>Obesity</a:t>
              </a:r>
            </a:p>
          </p:txBody>
        </p:sp>
      </p:grpSp>
    </p:spTree>
    <p:extLst>
      <p:ext uri="{BB962C8B-B14F-4D97-AF65-F5344CB8AC3E}">
        <p14:creationId xmlns:p14="http://schemas.microsoft.com/office/powerpoint/2010/main" val="274619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Oval 73">
            <a:extLst>
              <a:ext uri="{FF2B5EF4-FFF2-40B4-BE49-F238E27FC236}">
                <a16:creationId xmlns:a16="http://schemas.microsoft.com/office/drawing/2014/main" id="{819A3557-900E-76B6-D557-B313B2D269AF}"/>
              </a:ext>
            </a:extLst>
          </p:cNvPr>
          <p:cNvSpPr/>
          <p:nvPr/>
        </p:nvSpPr>
        <p:spPr>
          <a:xfrm>
            <a:off x="625641" y="4662242"/>
            <a:ext cx="488784" cy="4887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75" name="Oval 74">
            <a:extLst>
              <a:ext uri="{FF2B5EF4-FFF2-40B4-BE49-F238E27FC236}">
                <a16:creationId xmlns:a16="http://schemas.microsoft.com/office/drawing/2014/main" id="{66F950BC-F979-A14C-519D-0FB6AE8D7899}"/>
              </a:ext>
            </a:extLst>
          </p:cNvPr>
          <p:cNvSpPr/>
          <p:nvPr/>
        </p:nvSpPr>
        <p:spPr>
          <a:xfrm>
            <a:off x="625641" y="5189548"/>
            <a:ext cx="488784" cy="4887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 name="Title 1">
            <a:extLst>
              <a:ext uri="{FF2B5EF4-FFF2-40B4-BE49-F238E27FC236}">
                <a16:creationId xmlns:a16="http://schemas.microsoft.com/office/drawing/2014/main" id="{F77B2693-EB8D-DF6F-E90D-67C8AF40DB2C}"/>
              </a:ext>
            </a:extLst>
          </p:cNvPr>
          <p:cNvSpPr>
            <a:spLocks noGrp="1"/>
          </p:cNvSpPr>
          <p:nvPr>
            <p:ph type="title"/>
          </p:nvPr>
        </p:nvSpPr>
        <p:spPr/>
        <p:txBody>
          <a:bodyPr/>
          <a:lstStyle/>
          <a:p>
            <a:r>
              <a:rPr lang="en-CA" sz="2800" dirty="0"/>
              <a:t>Recognizing CKM syndrome acknowledges the interconnectedness between kidney health and other cardiometabolic processes</a:t>
            </a:r>
            <a:endParaRPr lang="en-GB" sz="2800" dirty="0"/>
          </a:p>
        </p:txBody>
      </p:sp>
      <p:sp>
        <p:nvSpPr>
          <p:cNvPr id="3" name="Text Placeholder 2">
            <a:extLst>
              <a:ext uri="{FF2B5EF4-FFF2-40B4-BE49-F238E27FC236}">
                <a16:creationId xmlns:a16="http://schemas.microsoft.com/office/drawing/2014/main" id="{EE7D243D-C9A8-8C1C-5B4C-AF98EE9E0730}"/>
              </a:ext>
            </a:extLst>
          </p:cNvPr>
          <p:cNvSpPr>
            <a:spLocks noGrp="1"/>
          </p:cNvSpPr>
          <p:nvPr>
            <p:ph type="body" sz="quarter" idx="13"/>
          </p:nvPr>
        </p:nvSpPr>
        <p:spPr/>
        <p:txBody>
          <a:bodyPr/>
          <a:lstStyle/>
          <a:p>
            <a:r>
              <a:rPr lang="en-GB" dirty="0"/>
              <a:t>AHA, American Heart Association; CKD, chronic kidney disease; CKM, cardiovascular-kidney-metabolic; CVD, cardiovascular disease; MASLD, </a:t>
            </a:r>
            <a:r>
              <a:rPr lang="en-US" dirty="0"/>
              <a:t>metabolic dysfunction</a:t>
            </a:r>
            <a:r>
              <a:rPr lang="en-GB" dirty="0">
                <a:solidFill>
                  <a:schemeClr val="tx1"/>
                </a:solidFill>
              </a:rPr>
              <a:t>–</a:t>
            </a:r>
            <a:r>
              <a:rPr lang="en-US" dirty="0"/>
              <a:t>associated steatotic liver disease</a:t>
            </a:r>
            <a:r>
              <a:rPr lang="en-GB" dirty="0"/>
              <a:t>.</a:t>
            </a:r>
            <a:br>
              <a:rPr lang="en-GB" dirty="0"/>
            </a:br>
            <a:r>
              <a:rPr lang="en-GB" dirty="0"/>
              <a:t>1. </a:t>
            </a:r>
            <a:r>
              <a:rPr lang="en-US" dirty="0"/>
              <a:t>Ndumele CE et al. Circulation 2023;148:1606</a:t>
            </a:r>
            <a:r>
              <a:rPr lang="en-GB" dirty="0"/>
              <a:t>–</a:t>
            </a:r>
            <a:r>
              <a:rPr lang="en-US" dirty="0"/>
              <a:t>1635; 2. Ndumele CE et al. Circulation 2023;148:1636</a:t>
            </a:r>
            <a:r>
              <a:rPr lang="en-GB" dirty="0"/>
              <a:t>–</a:t>
            </a:r>
            <a:r>
              <a:rPr lang="en-US" dirty="0"/>
              <a:t>1664.</a:t>
            </a:r>
            <a:endParaRPr lang="en-US" b="1" dirty="0">
              <a:ea typeface="Apis For Office" panose="020B0504010101010104" pitchFamily="34" charset="0"/>
              <a:cs typeface="Apis For Office" panose="020B0504010101010104" pitchFamily="34" charset="0"/>
            </a:endParaRPr>
          </a:p>
        </p:txBody>
      </p:sp>
      <p:sp>
        <p:nvSpPr>
          <p:cNvPr id="4" name="Content Placeholder 7">
            <a:extLst>
              <a:ext uri="{FF2B5EF4-FFF2-40B4-BE49-F238E27FC236}">
                <a16:creationId xmlns:a16="http://schemas.microsoft.com/office/drawing/2014/main" id="{D26324ED-CFBB-ADFA-E3DC-14A1B6A2677A}"/>
              </a:ext>
            </a:extLst>
          </p:cNvPr>
          <p:cNvSpPr txBox="1">
            <a:spLocks/>
          </p:cNvSpPr>
          <p:nvPr/>
        </p:nvSpPr>
        <p:spPr>
          <a:xfrm>
            <a:off x="719090" y="2427742"/>
            <a:ext cx="4410753" cy="3705091"/>
          </a:xfrm>
          <a:prstGeom prst="rect">
            <a:avLst/>
          </a:prstGeom>
        </p:spPr>
        <p:txBody>
          <a:bodyPr vert="horz" lIns="0" tIns="0" rIns="0" bIns="0" rtlCol="0">
            <a:noAutofit/>
          </a:bodyPr>
          <a:lstStyle>
            <a:lvl1pPr marL="269993" indent="-269993" algn="l" defTabSz="914377" rtl="0" eaLnBrk="1" latinLnBrk="0" hangingPunct="1">
              <a:lnSpc>
                <a:spcPct val="100000"/>
              </a:lnSpc>
              <a:spcBef>
                <a:spcPts val="300"/>
              </a:spcBef>
              <a:spcAft>
                <a:spcPts val="600"/>
              </a:spcAft>
              <a:buFont typeface="Arial" panose="020B0604020202020204" pitchFamily="34" charset="0"/>
              <a:buChar char="•"/>
              <a:defRPr sz="2133" kern="1200">
                <a:solidFill>
                  <a:schemeClr val="tx2"/>
                </a:solidFill>
                <a:latin typeface="Apis For Office" panose="020B0504010101010104" pitchFamily="34" charset="0"/>
                <a:ea typeface="+mn-ea"/>
                <a:cs typeface="+mn-cs"/>
              </a:defRPr>
            </a:lvl1pPr>
            <a:lvl2pPr marL="539987" indent="-269993" algn="l" defTabSz="914377" rtl="0" eaLnBrk="1" latinLnBrk="0" hangingPunct="1">
              <a:lnSpc>
                <a:spcPct val="100000"/>
              </a:lnSpc>
              <a:spcBef>
                <a:spcPts val="300"/>
              </a:spcBef>
              <a:spcAft>
                <a:spcPts val="600"/>
              </a:spcAft>
              <a:buFont typeface="Arial" panose="020B0604020202020204" pitchFamily="34" charset="0"/>
              <a:buChar char="•"/>
              <a:defRPr sz="1867" kern="1200">
                <a:solidFill>
                  <a:schemeClr val="tx2"/>
                </a:solidFill>
                <a:latin typeface="Apis For Office" panose="020B0504010101010104" pitchFamily="34" charset="0"/>
                <a:ea typeface="+mn-ea"/>
                <a:cs typeface="+mn-cs"/>
              </a:defRPr>
            </a:lvl2pPr>
            <a:lvl3pPr marL="809980" indent="-269993" algn="l" defTabSz="914377" rtl="0" eaLnBrk="1" latinLnBrk="0" hangingPunct="1">
              <a:lnSpc>
                <a:spcPct val="100000"/>
              </a:lnSpc>
              <a:spcBef>
                <a:spcPts val="300"/>
              </a:spcBef>
              <a:spcAft>
                <a:spcPts val="600"/>
              </a:spcAft>
              <a:buFont typeface="Arial" panose="020B0604020202020204" pitchFamily="34" charset="0"/>
              <a:buChar char="•"/>
              <a:defRPr sz="1600" kern="1200">
                <a:solidFill>
                  <a:schemeClr val="tx2"/>
                </a:solidFill>
                <a:latin typeface="Apis For Office" panose="020B0504010101010104" pitchFamily="34" charset="0"/>
                <a:ea typeface="+mn-ea"/>
                <a:cs typeface="+mn-cs"/>
              </a:defRPr>
            </a:lvl3pPr>
            <a:lvl4pPr marL="0" indent="0" algn="l" defTabSz="914377"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Apis For Office" panose="020B0504010101010104" pitchFamily="34" charset="0"/>
                <a:ea typeface="+mn-ea"/>
                <a:cs typeface="+mn-cs"/>
              </a:defRPr>
            </a:lvl4pPr>
            <a:lvl5pPr marL="0" indent="0" algn="l" defTabSz="914377"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Apis For Office" panose="020B0504010101010104" pitchFamily="34" charset="0"/>
                <a:ea typeface="+mn-ea"/>
                <a:cs typeface="+mn-cs"/>
              </a:defRPr>
            </a:lvl5pPr>
            <a:lvl6pPr marL="0" indent="0" algn="l" defTabSz="914377"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Apis For Office" panose="020B0504010101010104" pitchFamily="34" charset="0"/>
                <a:ea typeface="+mn-ea"/>
                <a:cs typeface="+mn-cs"/>
              </a:defRPr>
            </a:lvl6pPr>
            <a:lvl7pPr marL="0" indent="0" algn="l" defTabSz="914377"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Apis For Office" panose="020B0504010101010104" pitchFamily="34" charset="0"/>
                <a:ea typeface="+mn-ea"/>
                <a:cs typeface="+mn-cs"/>
              </a:defRPr>
            </a:lvl7pPr>
            <a:lvl8pPr marL="179996" indent="-179996" algn="l" defTabSz="914377"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Apis For Office" panose="020B0504010101010104" pitchFamily="34" charset="0"/>
                <a:ea typeface="+mn-ea"/>
                <a:cs typeface="+mn-cs"/>
              </a:defRPr>
            </a:lvl8pPr>
            <a:lvl9pPr marL="0" indent="0" algn="l" defTabSz="914377"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Apis For Office" panose="020B0504010101010104" pitchFamily="34" charset="0"/>
                <a:ea typeface="+mn-ea"/>
                <a:cs typeface="+mn-cs"/>
              </a:defRPr>
            </a:lvl9pPr>
          </a:lstStyle>
          <a:p>
            <a:pPr marL="0" indent="0">
              <a:spcAft>
                <a:spcPts val="1200"/>
              </a:spcAft>
              <a:buNone/>
            </a:pPr>
            <a:endParaRPr lang="en-GB" sz="1200" dirty="0">
              <a:latin typeface="+mn-lt"/>
            </a:endParaRPr>
          </a:p>
          <a:p>
            <a:pPr marL="0" indent="0">
              <a:spcAft>
                <a:spcPts val="1200"/>
              </a:spcAft>
              <a:buNone/>
            </a:pPr>
            <a:endParaRPr lang="en-GB" sz="1200" dirty="0">
              <a:latin typeface="+mn-lt"/>
            </a:endParaRPr>
          </a:p>
          <a:p>
            <a:pPr marL="0" indent="0">
              <a:spcAft>
                <a:spcPts val="1200"/>
              </a:spcAft>
              <a:buNone/>
            </a:pPr>
            <a:endParaRPr lang="en-GB" sz="1200" dirty="0">
              <a:latin typeface="+mn-lt"/>
            </a:endParaRPr>
          </a:p>
          <a:p>
            <a:pPr marL="0" indent="0">
              <a:spcAft>
                <a:spcPts val="1200"/>
              </a:spcAft>
              <a:buNone/>
            </a:pPr>
            <a:endParaRPr lang="en-GB" sz="1200" dirty="0">
              <a:latin typeface="+mn-lt"/>
            </a:endParaRPr>
          </a:p>
          <a:p>
            <a:pPr>
              <a:spcAft>
                <a:spcPts val="1200"/>
              </a:spcAft>
            </a:pPr>
            <a:endParaRPr lang="en-GB" sz="1200" dirty="0">
              <a:latin typeface="+mn-lt"/>
            </a:endParaRPr>
          </a:p>
          <a:p>
            <a:pPr marL="0" indent="0" algn="ctr">
              <a:spcAft>
                <a:spcPts val="1200"/>
              </a:spcAft>
              <a:buNone/>
            </a:pPr>
            <a:r>
              <a:rPr lang="en-GB" sz="1400" b="1" dirty="0">
                <a:latin typeface="+mn-lt"/>
              </a:rPr>
              <a:t>It includes:</a:t>
            </a:r>
            <a:r>
              <a:rPr lang="en-GB" sz="1400" b="1" baseline="30000" dirty="0">
                <a:solidFill>
                  <a:srgbClr val="001965"/>
                </a:solidFill>
                <a:latin typeface="+mn-lt"/>
              </a:rPr>
              <a:t>1</a:t>
            </a:r>
            <a:endParaRPr lang="en-GB" sz="1400" b="1" dirty="0">
              <a:latin typeface="+mn-lt"/>
            </a:endParaRPr>
          </a:p>
          <a:p>
            <a:pPr marL="457200" indent="0">
              <a:spcAft>
                <a:spcPts val="1200"/>
              </a:spcAft>
              <a:buNone/>
            </a:pPr>
            <a:r>
              <a:rPr lang="en-GB" sz="1200" b="1" dirty="0">
                <a:latin typeface="+mn-lt"/>
              </a:rPr>
              <a:t>Individuals </a:t>
            </a:r>
            <a:r>
              <a:rPr lang="en-GB" sz="1200" b="1" dirty="0">
                <a:solidFill>
                  <a:schemeClr val="accent1"/>
                </a:solidFill>
                <a:latin typeface="+mn-lt"/>
              </a:rPr>
              <a:t>at risk </a:t>
            </a:r>
            <a:r>
              <a:rPr lang="en-GB" sz="1200" b="1" dirty="0">
                <a:latin typeface="+mn-lt"/>
              </a:rPr>
              <a:t>for CVD </a:t>
            </a:r>
            <a:r>
              <a:rPr lang="en-GB" sz="1200" dirty="0">
                <a:latin typeface="+mn-lt"/>
              </a:rPr>
              <a:t>due to the presence of metabolic risk factors, CKD, or both</a:t>
            </a:r>
          </a:p>
          <a:p>
            <a:pPr marL="457200" indent="0">
              <a:spcAft>
                <a:spcPts val="1200"/>
              </a:spcAft>
              <a:buNone/>
            </a:pPr>
            <a:r>
              <a:rPr lang="en-GB" sz="1200" b="1" dirty="0">
                <a:latin typeface="+mn-lt"/>
              </a:rPr>
              <a:t>Individuals with </a:t>
            </a:r>
            <a:r>
              <a:rPr lang="en-GB" sz="1200" b="1" dirty="0">
                <a:solidFill>
                  <a:schemeClr val="accent1"/>
                </a:solidFill>
                <a:latin typeface="+mn-lt"/>
              </a:rPr>
              <a:t>existing</a:t>
            </a:r>
            <a:r>
              <a:rPr lang="en-GB" sz="1200" b="1" dirty="0">
                <a:latin typeface="+mn-lt"/>
              </a:rPr>
              <a:t> CVD</a:t>
            </a:r>
            <a:r>
              <a:rPr lang="en-GB" sz="1200" dirty="0">
                <a:latin typeface="+mn-lt"/>
              </a:rPr>
              <a:t> that is potentially related to or complicates metabolic risk factors or CKD</a:t>
            </a:r>
          </a:p>
          <a:p>
            <a:pPr>
              <a:spcAft>
                <a:spcPts val="1200"/>
              </a:spcAft>
            </a:pPr>
            <a:endParaRPr lang="en-GB" sz="1200" dirty="0">
              <a:latin typeface="+mn-lt"/>
            </a:endParaRPr>
          </a:p>
        </p:txBody>
      </p:sp>
      <p:grpSp>
        <p:nvGrpSpPr>
          <p:cNvPr id="5" name="Group 314">
            <a:extLst>
              <a:ext uri="{FF2B5EF4-FFF2-40B4-BE49-F238E27FC236}">
                <a16:creationId xmlns:a16="http://schemas.microsoft.com/office/drawing/2014/main" id="{C86B16B2-3004-2470-25C1-AABE238104B4}"/>
              </a:ext>
            </a:extLst>
          </p:cNvPr>
          <p:cNvGrpSpPr>
            <a:grpSpLocks noChangeAspect="1"/>
          </p:cNvGrpSpPr>
          <p:nvPr/>
        </p:nvGrpSpPr>
        <p:grpSpPr bwMode="auto">
          <a:xfrm>
            <a:off x="707510" y="5265243"/>
            <a:ext cx="281456" cy="335156"/>
            <a:chOff x="2056" y="636"/>
            <a:chExt cx="1651" cy="1966"/>
          </a:xfrm>
          <a:solidFill>
            <a:schemeClr val="bg1"/>
          </a:solidFill>
        </p:grpSpPr>
        <p:sp>
          <p:nvSpPr>
            <p:cNvPr id="6" name="Freeform 315">
              <a:extLst>
                <a:ext uri="{FF2B5EF4-FFF2-40B4-BE49-F238E27FC236}">
                  <a16:creationId xmlns:a16="http://schemas.microsoft.com/office/drawing/2014/main" id="{91BD49CA-A540-E436-CE8A-B002FE654515}"/>
                </a:ext>
              </a:extLst>
            </p:cNvPr>
            <p:cNvSpPr>
              <a:spLocks/>
            </p:cNvSpPr>
            <p:nvPr/>
          </p:nvSpPr>
          <p:spPr bwMode="auto">
            <a:xfrm>
              <a:off x="2211" y="636"/>
              <a:ext cx="1410" cy="1966"/>
            </a:xfrm>
            <a:custGeom>
              <a:avLst/>
              <a:gdLst>
                <a:gd name="T0" fmla="*/ 614 w 935"/>
                <a:gd name="T1" fmla="*/ 1303 h 1303"/>
                <a:gd name="T2" fmla="*/ 522 w 935"/>
                <a:gd name="T3" fmla="*/ 1274 h 1303"/>
                <a:gd name="T4" fmla="*/ 74 w 935"/>
                <a:gd name="T5" fmla="*/ 898 h 1303"/>
                <a:gd name="T6" fmla="*/ 6 w 935"/>
                <a:gd name="T7" fmla="*/ 650 h 1303"/>
                <a:gd name="T8" fmla="*/ 102 w 935"/>
                <a:gd name="T9" fmla="*/ 432 h 1303"/>
                <a:gd name="T10" fmla="*/ 345 w 935"/>
                <a:gd name="T11" fmla="*/ 378 h 1303"/>
                <a:gd name="T12" fmla="*/ 402 w 935"/>
                <a:gd name="T13" fmla="*/ 397 h 1303"/>
                <a:gd name="T14" fmla="*/ 425 w 935"/>
                <a:gd name="T15" fmla="*/ 390 h 1303"/>
                <a:gd name="T16" fmla="*/ 458 w 935"/>
                <a:gd name="T17" fmla="*/ 327 h 1303"/>
                <a:gd name="T18" fmla="*/ 650 w 935"/>
                <a:gd name="T19" fmla="*/ 27 h 1303"/>
                <a:gd name="T20" fmla="*/ 671 w 935"/>
                <a:gd name="T21" fmla="*/ 0 h 1303"/>
                <a:gd name="T22" fmla="*/ 678 w 935"/>
                <a:gd name="T23" fmla="*/ 0 h 1303"/>
                <a:gd name="T24" fmla="*/ 709 w 935"/>
                <a:gd name="T25" fmla="*/ 29 h 1303"/>
                <a:gd name="T26" fmla="*/ 803 w 935"/>
                <a:gd name="T27" fmla="*/ 106 h 1303"/>
                <a:gd name="T28" fmla="*/ 733 w 935"/>
                <a:gd name="T29" fmla="*/ 186 h 1303"/>
                <a:gd name="T30" fmla="*/ 678 w 935"/>
                <a:gd name="T31" fmla="*/ 335 h 1303"/>
                <a:gd name="T32" fmla="*/ 681 w 935"/>
                <a:gd name="T33" fmla="*/ 360 h 1303"/>
                <a:gd name="T34" fmla="*/ 727 w 935"/>
                <a:gd name="T35" fmla="*/ 390 h 1303"/>
                <a:gd name="T36" fmla="*/ 692 w 935"/>
                <a:gd name="T37" fmla="*/ 424 h 1303"/>
                <a:gd name="T38" fmla="*/ 692 w 935"/>
                <a:gd name="T39" fmla="*/ 505 h 1303"/>
                <a:gd name="T40" fmla="*/ 678 w 935"/>
                <a:gd name="T41" fmla="*/ 609 h 1303"/>
                <a:gd name="T42" fmla="*/ 641 w 935"/>
                <a:gd name="T43" fmla="*/ 637 h 1303"/>
                <a:gd name="T44" fmla="*/ 620 w 935"/>
                <a:gd name="T45" fmla="*/ 595 h 1303"/>
                <a:gd name="T46" fmla="*/ 622 w 935"/>
                <a:gd name="T47" fmla="*/ 372 h 1303"/>
                <a:gd name="T48" fmla="*/ 683 w 935"/>
                <a:gd name="T49" fmla="*/ 153 h 1303"/>
                <a:gd name="T50" fmla="*/ 717 w 935"/>
                <a:gd name="T51" fmla="*/ 114 h 1303"/>
                <a:gd name="T52" fmla="*/ 681 w 935"/>
                <a:gd name="T53" fmla="*/ 84 h 1303"/>
                <a:gd name="T54" fmla="*/ 665 w 935"/>
                <a:gd name="T55" fmla="*/ 103 h 1303"/>
                <a:gd name="T56" fmla="*/ 512 w 935"/>
                <a:gd name="T57" fmla="*/ 353 h 1303"/>
                <a:gd name="T58" fmla="*/ 453 w 935"/>
                <a:gd name="T59" fmla="*/ 453 h 1303"/>
                <a:gd name="T60" fmla="*/ 430 w 935"/>
                <a:gd name="T61" fmla="*/ 464 h 1303"/>
                <a:gd name="T62" fmla="*/ 375 w 935"/>
                <a:gd name="T63" fmla="*/ 450 h 1303"/>
                <a:gd name="T64" fmla="*/ 231 w 935"/>
                <a:gd name="T65" fmla="*/ 430 h 1303"/>
                <a:gd name="T66" fmla="*/ 123 w 935"/>
                <a:gd name="T67" fmla="*/ 498 h 1303"/>
                <a:gd name="T68" fmla="*/ 88 w 935"/>
                <a:gd name="T69" fmla="*/ 790 h 1303"/>
                <a:gd name="T70" fmla="*/ 243 w 935"/>
                <a:gd name="T71" fmla="*/ 1016 h 1303"/>
                <a:gd name="T72" fmla="*/ 538 w 935"/>
                <a:gd name="T73" fmla="*/ 1216 h 1303"/>
                <a:gd name="T74" fmla="*/ 706 w 935"/>
                <a:gd name="T75" fmla="*/ 1237 h 1303"/>
                <a:gd name="T76" fmla="*/ 854 w 935"/>
                <a:gd name="T77" fmla="*/ 1104 h 1303"/>
                <a:gd name="T78" fmla="*/ 871 w 935"/>
                <a:gd name="T79" fmla="*/ 1062 h 1303"/>
                <a:gd name="T80" fmla="*/ 911 w 935"/>
                <a:gd name="T81" fmla="*/ 1039 h 1303"/>
                <a:gd name="T82" fmla="*/ 928 w 935"/>
                <a:gd name="T83" fmla="*/ 1080 h 1303"/>
                <a:gd name="T84" fmla="*/ 697 w 935"/>
                <a:gd name="T85" fmla="*/ 1300 h 1303"/>
                <a:gd name="T86" fmla="*/ 693 w 935"/>
                <a:gd name="T87" fmla="*/ 1303 h 1303"/>
                <a:gd name="T88" fmla="*/ 614 w 935"/>
                <a:gd name="T89" fmla="*/ 1303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5" h="1303">
                  <a:moveTo>
                    <a:pt x="614" y="1303"/>
                  </a:moveTo>
                  <a:cubicBezTo>
                    <a:pt x="583" y="1293"/>
                    <a:pt x="551" y="1286"/>
                    <a:pt x="522" y="1274"/>
                  </a:cubicBezTo>
                  <a:cubicBezTo>
                    <a:pt x="335" y="1194"/>
                    <a:pt x="182" y="1072"/>
                    <a:pt x="74" y="898"/>
                  </a:cubicBezTo>
                  <a:cubicBezTo>
                    <a:pt x="27" y="823"/>
                    <a:pt x="0" y="740"/>
                    <a:pt x="6" y="650"/>
                  </a:cubicBezTo>
                  <a:cubicBezTo>
                    <a:pt x="11" y="566"/>
                    <a:pt x="41" y="491"/>
                    <a:pt x="102" y="432"/>
                  </a:cubicBezTo>
                  <a:cubicBezTo>
                    <a:pt x="172" y="366"/>
                    <a:pt x="255" y="356"/>
                    <a:pt x="345" y="378"/>
                  </a:cubicBezTo>
                  <a:cubicBezTo>
                    <a:pt x="364" y="382"/>
                    <a:pt x="383" y="389"/>
                    <a:pt x="402" y="397"/>
                  </a:cubicBezTo>
                  <a:cubicBezTo>
                    <a:pt x="413" y="402"/>
                    <a:pt x="419" y="400"/>
                    <a:pt x="425" y="390"/>
                  </a:cubicBezTo>
                  <a:cubicBezTo>
                    <a:pt x="436" y="369"/>
                    <a:pt x="449" y="349"/>
                    <a:pt x="458" y="327"/>
                  </a:cubicBezTo>
                  <a:cubicBezTo>
                    <a:pt x="504" y="215"/>
                    <a:pt x="573" y="118"/>
                    <a:pt x="650" y="27"/>
                  </a:cubicBezTo>
                  <a:cubicBezTo>
                    <a:pt x="658" y="18"/>
                    <a:pt x="664" y="9"/>
                    <a:pt x="671" y="0"/>
                  </a:cubicBezTo>
                  <a:cubicBezTo>
                    <a:pt x="674" y="0"/>
                    <a:pt x="676" y="0"/>
                    <a:pt x="678" y="0"/>
                  </a:cubicBezTo>
                  <a:cubicBezTo>
                    <a:pt x="689" y="10"/>
                    <a:pt x="698" y="20"/>
                    <a:pt x="709" y="29"/>
                  </a:cubicBezTo>
                  <a:cubicBezTo>
                    <a:pt x="740" y="55"/>
                    <a:pt x="770" y="80"/>
                    <a:pt x="803" y="106"/>
                  </a:cubicBezTo>
                  <a:cubicBezTo>
                    <a:pt x="779" y="134"/>
                    <a:pt x="756" y="160"/>
                    <a:pt x="733" y="186"/>
                  </a:cubicBezTo>
                  <a:cubicBezTo>
                    <a:pt x="696" y="229"/>
                    <a:pt x="677" y="278"/>
                    <a:pt x="678" y="335"/>
                  </a:cubicBezTo>
                  <a:cubicBezTo>
                    <a:pt x="678" y="343"/>
                    <a:pt x="680" y="352"/>
                    <a:pt x="681" y="360"/>
                  </a:cubicBezTo>
                  <a:cubicBezTo>
                    <a:pt x="715" y="364"/>
                    <a:pt x="726" y="372"/>
                    <a:pt x="727" y="390"/>
                  </a:cubicBezTo>
                  <a:cubicBezTo>
                    <a:pt x="728" y="407"/>
                    <a:pt x="719" y="416"/>
                    <a:pt x="692" y="424"/>
                  </a:cubicBezTo>
                  <a:cubicBezTo>
                    <a:pt x="692" y="451"/>
                    <a:pt x="694" y="478"/>
                    <a:pt x="692" y="505"/>
                  </a:cubicBezTo>
                  <a:cubicBezTo>
                    <a:pt x="689" y="540"/>
                    <a:pt x="684" y="575"/>
                    <a:pt x="678" y="609"/>
                  </a:cubicBezTo>
                  <a:cubicBezTo>
                    <a:pt x="674" y="631"/>
                    <a:pt x="659" y="641"/>
                    <a:pt x="641" y="637"/>
                  </a:cubicBezTo>
                  <a:cubicBezTo>
                    <a:pt x="623" y="633"/>
                    <a:pt x="614" y="617"/>
                    <a:pt x="620" y="595"/>
                  </a:cubicBezTo>
                  <a:cubicBezTo>
                    <a:pt x="637" y="521"/>
                    <a:pt x="636" y="447"/>
                    <a:pt x="622" y="372"/>
                  </a:cubicBezTo>
                  <a:cubicBezTo>
                    <a:pt x="607" y="290"/>
                    <a:pt x="631" y="218"/>
                    <a:pt x="683" y="153"/>
                  </a:cubicBezTo>
                  <a:cubicBezTo>
                    <a:pt x="693" y="140"/>
                    <a:pt x="704" y="128"/>
                    <a:pt x="717" y="114"/>
                  </a:cubicBezTo>
                  <a:cubicBezTo>
                    <a:pt x="705" y="104"/>
                    <a:pt x="694" y="94"/>
                    <a:pt x="681" y="84"/>
                  </a:cubicBezTo>
                  <a:cubicBezTo>
                    <a:pt x="675" y="91"/>
                    <a:pt x="670" y="97"/>
                    <a:pt x="665" y="103"/>
                  </a:cubicBezTo>
                  <a:cubicBezTo>
                    <a:pt x="604" y="181"/>
                    <a:pt x="550" y="261"/>
                    <a:pt x="512" y="353"/>
                  </a:cubicBezTo>
                  <a:cubicBezTo>
                    <a:pt x="497" y="388"/>
                    <a:pt x="474" y="420"/>
                    <a:pt x="453" y="453"/>
                  </a:cubicBezTo>
                  <a:cubicBezTo>
                    <a:pt x="449" y="459"/>
                    <a:pt x="437" y="465"/>
                    <a:pt x="430" y="464"/>
                  </a:cubicBezTo>
                  <a:cubicBezTo>
                    <a:pt x="412" y="461"/>
                    <a:pt x="393" y="457"/>
                    <a:pt x="375" y="450"/>
                  </a:cubicBezTo>
                  <a:cubicBezTo>
                    <a:pt x="329" y="432"/>
                    <a:pt x="281" y="422"/>
                    <a:pt x="231" y="430"/>
                  </a:cubicBezTo>
                  <a:cubicBezTo>
                    <a:pt x="186" y="438"/>
                    <a:pt x="150" y="461"/>
                    <a:pt x="123" y="498"/>
                  </a:cubicBezTo>
                  <a:cubicBezTo>
                    <a:pt x="57" y="588"/>
                    <a:pt x="49" y="687"/>
                    <a:pt x="88" y="790"/>
                  </a:cubicBezTo>
                  <a:cubicBezTo>
                    <a:pt x="121" y="878"/>
                    <a:pt x="177" y="951"/>
                    <a:pt x="243" y="1016"/>
                  </a:cubicBezTo>
                  <a:cubicBezTo>
                    <a:pt x="329" y="1101"/>
                    <a:pt x="426" y="1169"/>
                    <a:pt x="538" y="1216"/>
                  </a:cubicBezTo>
                  <a:cubicBezTo>
                    <a:pt x="592" y="1239"/>
                    <a:pt x="647" y="1252"/>
                    <a:pt x="706" y="1237"/>
                  </a:cubicBezTo>
                  <a:cubicBezTo>
                    <a:pt x="778" y="1218"/>
                    <a:pt x="822" y="1168"/>
                    <a:pt x="854" y="1104"/>
                  </a:cubicBezTo>
                  <a:cubicBezTo>
                    <a:pt x="861" y="1091"/>
                    <a:pt x="866" y="1076"/>
                    <a:pt x="871" y="1062"/>
                  </a:cubicBezTo>
                  <a:cubicBezTo>
                    <a:pt x="879" y="1042"/>
                    <a:pt x="893" y="1033"/>
                    <a:pt x="911" y="1039"/>
                  </a:cubicBezTo>
                  <a:cubicBezTo>
                    <a:pt x="927" y="1045"/>
                    <a:pt x="935" y="1060"/>
                    <a:pt x="928" y="1080"/>
                  </a:cubicBezTo>
                  <a:cubicBezTo>
                    <a:pt x="889" y="1193"/>
                    <a:pt x="822" y="1277"/>
                    <a:pt x="697" y="1300"/>
                  </a:cubicBezTo>
                  <a:cubicBezTo>
                    <a:pt x="695" y="1300"/>
                    <a:pt x="694" y="1302"/>
                    <a:pt x="693" y="1303"/>
                  </a:cubicBezTo>
                  <a:cubicBezTo>
                    <a:pt x="666" y="1303"/>
                    <a:pt x="640" y="1303"/>
                    <a:pt x="614" y="13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316">
              <a:extLst>
                <a:ext uri="{FF2B5EF4-FFF2-40B4-BE49-F238E27FC236}">
                  <a16:creationId xmlns:a16="http://schemas.microsoft.com/office/drawing/2014/main" id="{41049AF7-02D6-55DA-4771-BEB087FE5D38}"/>
                </a:ext>
              </a:extLst>
            </p:cNvPr>
            <p:cNvSpPr>
              <a:spLocks/>
            </p:cNvSpPr>
            <p:nvPr/>
          </p:nvSpPr>
          <p:spPr bwMode="auto">
            <a:xfrm>
              <a:off x="2056" y="885"/>
              <a:ext cx="508" cy="279"/>
            </a:xfrm>
            <a:custGeom>
              <a:avLst/>
              <a:gdLst>
                <a:gd name="T0" fmla="*/ 0 w 337"/>
                <a:gd name="T1" fmla="*/ 64 h 185"/>
                <a:gd name="T2" fmla="*/ 37 w 337"/>
                <a:gd name="T3" fmla="*/ 42 h 185"/>
                <a:gd name="T4" fmla="*/ 225 w 337"/>
                <a:gd name="T5" fmla="*/ 3 h 185"/>
                <a:gd name="T6" fmla="*/ 245 w 337"/>
                <a:gd name="T7" fmla="*/ 11 h 185"/>
                <a:gd name="T8" fmla="*/ 325 w 337"/>
                <a:gd name="T9" fmla="*/ 129 h 185"/>
                <a:gd name="T10" fmla="*/ 320 w 337"/>
                <a:gd name="T11" fmla="*/ 175 h 185"/>
                <a:gd name="T12" fmla="*/ 276 w 337"/>
                <a:gd name="T13" fmla="*/ 163 h 185"/>
                <a:gd name="T14" fmla="*/ 218 w 337"/>
                <a:gd name="T15" fmla="*/ 78 h 185"/>
                <a:gd name="T16" fmla="*/ 198 w 337"/>
                <a:gd name="T17" fmla="*/ 70 h 185"/>
                <a:gd name="T18" fmla="*/ 48 w 337"/>
                <a:gd name="T19" fmla="*/ 101 h 185"/>
                <a:gd name="T20" fmla="*/ 0 w 337"/>
                <a:gd name="T21" fmla="*/ 85 h 185"/>
                <a:gd name="T22" fmla="*/ 0 w 337"/>
                <a:gd name="T23" fmla="*/ 6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 h="185">
                  <a:moveTo>
                    <a:pt x="0" y="64"/>
                  </a:moveTo>
                  <a:cubicBezTo>
                    <a:pt x="9" y="50"/>
                    <a:pt x="21" y="45"/>
                    <a:pt x="37" y="42"/>
                  </a:cubicBezTo>
                  <a:cubicBezTo>
                    <a:pt x="100" y="30"/>
                    <a:pt x="162" y="17"/>
                    <a:pt x="225" y="3"/>
                  </a:cubicBezTo>
                  <a:cubicBezTo>
                    <a:pt x="235" y="0"/>
                    <a:pt x="240" y="3"/>
                    <a:pt x="245" y="11"/>
                  </a:cubicBezTo>
                  <a:cubicBezTo>
                    <a:pt x="271" y="51"/>
                    <a:pt x="298" y="90"/>
                    <a:pt x="325" y="129"/>
                  </a:cubicBezTo>
                  <a:cubicBezTo>
                    <a:pt x="337" y="147"/>
                    <a:pt x="334" y="165"/>
                    <a:pt x="320" y="175"/>
                  </a:cubicBezTo>
                  <a:cubicBezTo>
                    <a:pt x="305" y="185"/>
                    <a:pt x="288" y="181"/>
                    <a:pt x="276" y="163"/>
                  </a:cubicBezTo>
                  <a:cubicBezTo>
                    <a:pt x="256" y="135"/>
                    <a:pt x="237" y="107"/>
                    <a:pt x="218" y="78"/>
                  </a:cubicBezTo>
                  <a:cubicBezTo>
                    <a:pt x="212" y="70"/>
                    <a:pt x="208" y="67"/>
                    <a:pt x="198" y="70"/>
                  </a:cubicBezTo>
                  <a:cubicBezTo>
                    <a:pt x="148" y="81"/>
                    <a:pt x="98" y="90"/>
                    <a:pt x="48" y="101"/>
                  </a:cubicBezTo>
                  <a:cubicBezTo>
                    <a:pt x="28" y="106"/>
                    <a:pt x="12" y="103"/>
                    <a:pt x="0" y="85"/>
                  </a:cubicBezTo>
                  <a:cubicBezTo>
                    <a:pt x="0" y="78"/>
                    <a:pt x="0" y="71"/>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317">
              <a:extLst>
                <a:ext uri="{FF2B5EF4-FFF2-40B4-BE49-F238E27FC236}">
                  <a16:creationId xmlns:a16="http://schemas.microsoft.com/office/drawing/2014/main" id="{F4C76B20-E194-53B5-94CE-2E2033099A0C}"/>
                </a:ext>
              </a:extLst>
            </p:cNvPr>
            <p:cNvSpPr>
              <a:spLocks/>
            </p:cNvSpPr>
            <p:nvPr/>
          </p:nvSpPr>
          <p:spPr bwMode="auto">
            <a:xfrm>
              <a:off x="3596" y="1490"/>
              <a:ext cx="111" cy="285"/>
            </a:xfrm>
            <a:custGeom>
              <a:avLst/>
              <a:gdLst>
                <a:gd name="T0" fmla="*/ 74 w 74"/>
                <a:gd name="T1" fmla="*/ 162 h 189"/>
                <a:gd name="T2" fmla="*/ 61 w 74"/>
                <a:gd name="T3" fmla="*/ 176 h 189"/>
                <a:gd name="T4" fmla="*/ 14 w 74"/>
                <a:gd name="T5" fmla="*/ 149 h 189"/>
                <a:gd name="T6" fmla="*/ 3 w 74"/>
                <a:gd name="T7" fmla="*/ 43 h 189"/>
                <a:gd name="T8" fmla="*/ 26 w 74"/>
                <a:gd name="T9" fmla="*/ 4 h 189"/>
                <a:gd name="T10" fmla="*/ 62 w 74"/>
                <a:gd name="T11" fmla="*/ 32 h 189"/>
                <a:gd name="T12" fmla="*/ 74 w 74"/>
                <a:gd name="T13" fmla="*/ 105 h 189"/>
                <a:gd name="T14" fmla="*/ 74 w 74"/>
                <a:gd name="T15" fmla="*/ 162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89">
                  <a:moveTo>
                    <a:pt x="74" y="162"/>
                  </a:moveTo>
                  <a:cubicBezTo>
                    <a:pt x="70" y="167"/>
                    <a:pt x="66" y="172"/>
                    <a:pt x="61" y="176"/>
                  </a:cubicBezTo>
                  <a:cubicBezTo>
                    <a:pt x="40" y="189"/>
                    <a:pt x="17" y="175"/>
                    <a:pt x="14" y="149"/>
                  </a:cubicBezTo>
                  <a:cubicBezTo>
                    <a:pt x="11" y="114"/>
                    <a:pt x="7" y="79"/>
                    <a:pt x="3" y="43"/>
                  </a:cubicBezTo>
                  <a:cubicBezTo>
                    <a:pt x="0" y="22"/>
                    <a:pt x="8" y="8"/>
                    <a:pt x="26" y="4"/>
                  </a:cubicBezTo>
                  <a:cubicBezTo>
                    <a:pt x="43" y="0"/>
                    <a:pt x="57" y="11"/>
                    <a:pt x="62" y="32"/>
                  </a:cubicBezTo>
                  <a:cubicBezTo>
                    <a:pt x="67" y="56"/>
                    <a:pt x="70" y="81"/>
                    <a:pt x="74" y="105"/>
                  </a:cubicBezTo>
                  <a:cubicBezTo>
                    <a:pt x="74" y="124"/>
                    <a:pt x="74" y="143"/>
                    <a:pt x="7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318">
              <a:extLst>
                <a:ext uri="{FF2B5EF4-FFF2-40B4-BE49-F238E27FC236}">
                  <a16:creationId xmlns:a16="http://schemas.microsoft.com/office/drawing/2014/main" id="{E95453A5-2D62-91F9-47D9-D6C7E618B794}"/>
                </a:ext>
              </a:extLst>
            </p:cNvPr>
            <p:cNvSpPr>
              <a:spLocks/>
            </p:cNvSpPr>
            <p:nvPr/>
          </p:nvSpPr>
          <p:spPr bwMode="auto">
            <a:xfrm>
              <a:off x="3570" y="1849"/>
              <a:ext cx="128" cy="272"/>
            </a:xfrm>
            <a:custGeom>
              <a:avLst/>
              <a:gdLst>
                <a:gd name="T0" fmla="*/ 85 w 85"/>
                <a:gd name="T1" fmla="*/ 35 h 180"/>
                <a:gd name="T2" fmla="*/ 61 w 85"/>
                <a:gd name="T3" fmla="*/ 157 h 180"/>
                <a:gd name="T4" fmla="*/ 26 w 85"/>
                <a:gd name="T5" fmla="*/ 177 h 180"/>
                <a:gd name="T6" fmla="*/ 3 w 85"/>
                <a:gd name="T7" fmla="*/ 144 h 180"/>
                <a:gd name="T8" fmla="*/ 25 w 85"/>
                <a:gd name="T9" fmla="*/ 24 h 180"/>
                <a:gd name="T10" fmla="*/ 59 w 85"/>
                <a:gd name="T11" fmla="*/ 2 h 180"/>
                <a:gd name="T12" fmla="*/ 85 w 85"/>
                <a:gd name="T13" fmla="*/ 35 h 180"/>
              </a:gdLst>
              <a:ahLst/>
              <a:cxnLst>
                <a:cxn ang="0">
                  <a:pos x="T0" y="T1"/>
                </a:cxn>
                <a:cxn ang="0">
                  <a:pos x="T2" y="T3"/>
                </a:cxn>
                <a:cxn ang="0">
                  <a:pos x="T4" y="T5"/>
                </a:cxn>
                <a:cxn ang="0">
                  <a:pos x="T6" y="T7"/>
                </a:cxn>
                <a:cxn ang="0">
                  <a:pos x="T8" y="T9"/>
                </a:cxn>
                <a:cxn ang="0">
                  <a:pos x="T10" y="T11"/>
                </a:cxn>
                <a:cxn ang="0">
                  <a:pos x="T12" y="T13"/>
                </a:cxn>
              </a:cxnLst>
              <a:rect l="0" t="0" r="r" b="b"/>
              <a:pathLst>
                <a:path w="85" h="180">
                  <a:moveTo>
                    <a:pt x="85" y="35"/>
                  </a:moveTo>
                  <a:cubicBezTo>
                    <a:pt x="77" y="76"/>
                    <a:pt x="70" y="116"/>
                    <a:pt x="61" y="157"/>
                  </a:cubicBezTo>
                  <a:cubicBezTo>
                    <a:pt x="57" y="173"/>
                    <a:pt x="42" y="180"/>
                    <a:pt x="26" y="177"/>
                  </a:cubicBezTo>
                  <a:cubicBezTo>
                    <a:pt x="11" y="174"/>
                    <a:pt x="0" y="161"/>
                    <a:pt x="3" y="144"/>
                  </a:cubicBezTo>
                  <a:cubicBezTo>
                    <a:pt x="10" y="104"/>
                    <a:pt x="17" y="64"/>
                    <a:pt x="25" y="24"/>
                  </a:cubicBezTo>
                  <a:cubicBezTo>
                    <a:pt x="28" y="8"/>
                    <a:pt x="44" y="0"/>
                    <a:pt x="59" y="2"/>
                  </a:cubicBezTo>
                  <a:cubicBezTo>
                    <a:pt x="75" y="5"/>
                    <a:pt x="84" y="17"/>
                    <a:pt x="8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319">
              <a:extLst>
                <a:ext uri="{FF2B5EF4-FFF2-40B4-BE49-F238E27FC236}">
                  <a16:creationId xmlns:a16="http://schemas.microsoft.com/office/drawing/2014/main" id="{4C5856D1-5C16-D37D-1A73-E8CD054CCB73}"/>
                </a:ext>
              </a:extLst>
            </p:cNvPr>
            <p:cNvSpPr>
              <a:spLocks/>
            </p:cNvSpPr>
            <p:nvPr/>
          </p:nvSpPr>
          <p:spPr bwMode="auto">
            <a:xfrm>
              <a:off x="2967" y="1670"/>
              <a:ext cx="205" cy="246"/>
            </a:xfrm>
            <a:custGeom>
              <a:avLst/>
              <a:gdLst>
                <a:gd name="T0" fmla="*/ 136 w 136"/>
                <a:gd name="T1" fmla="*/ 29 h 163"/>
                <a:gd name="T2" fmla="*/ 126 w 136"/>
                <a:gd name="T3" fmla="*/ 53 h 163"/>
                <a:gd name="T4" fmla="*/ 59 w 136"/>
                <a:gd name="T5" fmla="*/ 145 h 163"/>
                <a:gd name="T6" fmla="*/ 14 w 136"/>
                <a:gd name="T7" fmla="*/ 151 h 163"/>
                <a:gd name="T8" fmla="*/ 14 w 136"/>
                <a:gd name="T9" fmla="*/ 104 h 163"/>
                <a:gd name="T10" fmla="*/ 76 w 136"/>
                <a:gd name="T11" fmla="*/ 19 h 163"/>
                <a:gd name="T12" fmla="*/ 112 w 136"/>
                <a:gd name="T13" fmla="*/ 6 h 163"/>
                <a:gd name="T14" fmla="*/ 136 w 136"/>
                <a:gd name="T15" fmla="*/ 29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163">
                  <a:moveTo>
                    <a:pt x="136" y="29"/>
                  </a:moveTo>
                  <a:cubicBezTo>
                    <a:pt x="131" y="40"/>
                    <a:pt x="130" y="48"/>
                    <a:pt x="126" y="53"/>
                  </a:cubicBezTo>
                  <a:cubicBezTo>
                    <a:pt x="104" y="84"/>
                    <a:pt x="82" y="115"/>
                    <a:pt x="59" y="145"/>
                  </a:cubicBezTo>
                  <a:cubicBezTo>
                    <a:pt x="46" y="161"/>
                    <a:pt x="27" y="163"/>
                    <a:pt x="14" y="151"/>
                  </a:cubicBezTo>
                  <a:cubicBezTo>
                    <a:pt x="0" y="139"/>
                    <a:pt x="1" y="122"/>
                    <a:pt x="14" y="104"/>
                  </a:cubicBezTo>
                  <a:cubicBezTo>
                    <a:pt x="36" y="77"/>
                    <a:pt x="56" y="48"/>
                    <a:pt x="76" y="19"/>
                  </a:cubicBezTo>
                  <a:cubicBezTo>
                    <a:pt x="85" y="6"/>
                    <a:pt x="98" y="0"/>
                    <a:pt x="112" y="6"/>
                  </a:cubicBezTo>
                  <a:cubicBezTo>
                    <a:pt x="122" y="10"/>
                    <a:pt x="128" y="21"/>
                    <a:pt x="13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320">
              <a:extLst>
                <a:ext uri="{FF2B5EF4-FFF2-40B4-BE49-F238E27FC236}">
                  <a16:creationId xmlns:a16="http://schemas.microsoft.com/office/drawing/2014/main" id="{CB6BE68E-8224-B5D3-1C1C-90F45869BA9D}"/>
                </a:ext>
              </a:extLst>
            </p:cNvPr>
            <p:cNvSpPr>
              <a:spLocks/>
            </p:cNvSpPr>
            <p:nvPr/>
          </p:nvSpPr>
          <p:spPr bwMode="auto">
            <a:xfrm>
              <a:off x="3386" y="1211"/>
              <a:ext cx="234" cy="210"/>
            </a:xfrm>
            <a:custGeom>
              <a:avLst/>
              <a:gdLst>
                <a:gd name="T0" fmla="*/ 155 w 155"/>
                <a:gd name="T1" fmla="*/ 115 h 139"/>
                <a:gd name="T2" fmla="*/ 135 w 155"/>
                <a:gd name="T3" fmla="*/ 136 h 139"/>
                <a:gd name="T4" fmla="*/ 103 w 155"/>
                <a:gd name="T5" fmla="*/ 130 h 139"/>
                <a:gd name="T6" fmla="*/ 17 w 155"/>
                <a:gd name="T7" fmla="*/ 58 h 139"/>
                <a:gd name="T8" fmla="*/ 7 w 155"/>
                <a:gd name="T9" fmla="*/ 20 h 139"/>
                <a:gd name="T10" fmla="*/ 45 w 155"/>
                <a:gd name="T11" fmla="*/ 7 h 139"/>
                <a:gd name="T12" fmla="*/ 148 w 155"/>
                <a:gd name="T13" fmla="*/ 94 h 139"/>
                <a:gd name="T14" fmla="*/ 155 w 155"/>
                <a:gd name="T15" fmla="*/ 115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39">
                  <a:moveTo>
                    <a:pt x="155" y="115"/>
                  </a:moveTo>
                  <a:cubicBezTo>
                    <a:pt x="149" y="121"/>
                    <a:pt x="143" y="133"/>
                    <a:pt x="135" y="136"/>
                  </a:cubicBezTo>
                  <a:cubicBezTo>
                    <a:pt x="125" y="139"/>
                    <a:pt x="109" y="137"/>
                    <a:pt x="103" y="130"/>
                  </a:cubicBezTo>
                  <a:cubicBezTo>
                    <a:pt x="79" y="101"/>
                    <a:pt x="51" y="76"/>
                    <a:pt x="17" y="58"/>
                  </a:cubicBezTo>
                  <a:cubicBezTo>
                    <a:pt x="3" y="51"/>
                    <a:pt x="0" y="34"/>
                    <a:pt x="7" y="20"/>
                  </a:cubicBezTo>
                  <a:cubicBezTo>
                    <a:pt x="14" y="7"/>
                    <a:pt x="30" y="0"/>
                    <a:pt x="45" y="7"/>
                  </a:cubicBezTo>
                  <a:cubicBezTo>
                    <a:pt x="88" y="26"/>
                    <a:pt x="122" y="55"/>
                    <a:pt x="148" y="94"/>
                  </a:cubicBezTo>
                  <a:cubicBezTo>
                    <a:pt x="151" y="98"/>
                    <a:pt x="152" y="105"/>
                    <a:pt x="155"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321">
              <a:extLst>
                <a:ext uri="{FF2B5EF4-FFF2-40B4-BE49-F238E27FC236}">
                  <a16:creationId xmlns:a16="http://schemas.microsoft.com/office/drawing/2014/main" id="{13CAA7E4-FD31-B720-637E-006916363E41}"/>
                </a:ext>
              </a:extLst>
            </p:cNvPr>
            <p:cNvSpPr>
              <a:spLocks/>
            </p:cNvSpPr>
            <p:nvPr/>
          </p:nvSpPr>
          <p:spPr bwMode="auto">
            <a:xfrm>
              <a:off x="2446" y="655"/>
              <a:ext cx="483" cy="451"/>
            </a:xfrm>
            <a:custGeom>
              <a:avLst/>
              <a:gdLst>
                <a:gd name="T0" fmla="*/ 247 w 320"/>
                <a:gd name="T1" fmla="*/ 0 h 299"/>
                <a:gd name="T2" fmla="*/ 270 w 320"/>
                <a:gd name="T3" fmla="*/ 22 h 299"/>
                <a:gd name="T4" fmla="*/ 318 w 320"/>
                <a:gd name="T5" fmla="*/ 166 h 299"/>
                <a:gd name="T6" fmla="*/ 316 w 320"/>
                <a:gd name="T7" fmla="*/ 182 h 299"/>
                <a:gd name="T8" fmla="*/ 264 w 320"/>
                <a:gd name="T9" fmla="*/ 288 h 299"/>
                <a:gd name="T10" fmla="*/ 243 w 320"/>
                <a:gd name="T11" fmla="*/ 296 h 299"/>
                <a:gd name="T12" fmla="*/ 102 w 320"/>
                <a:gd name="T13" fmla="*/ 248 h 299"/>
                <a:gd name="T14" fmla="*/ 84 w 320"/>
                <a:gd name="T15" fmla="*/ 233 h 299"/>
                <a:gd name="T16" fmla="*/ 11 w 320"/>
                <a:gd name="T17" fmla="*/ 107 h 299"/>
                <a:gd name="T18" fmla="*/ 19 w 320"/>
                <a:gd name="T19" fmla="*/ 60 h 299"/>
                <a:gd name="T20" fmla="*/ 63 w 320"/>
                <a:gd name="T21" fmla="*/ 77 h 299"/>
                <a:gd name="T22" fmla="*/ 124 w 320"/>
                <a:gd name="T23" fmla="*/ 182 h 299"/>
                <a:gd name="T24" fmla="*/ 146 w 320"/>
                <a:gd name="T25" fmla="*/ 200 h 299"/>
                <a:gd name="T26" fmla="*/ 215 w 320"/>
                <a:gd name="T27" fmla="*/ 223 h 299"/>
                <a:gd name="T28" fmla="*/ 233 w 320"/>
                <a:gd name="T29" fmla="*/ 216 h 299"/>
                <a:gd name="T30" fmla="*/ 252 w 320"/>
                <a:gd name="T31" fmla="*/ 176 h 299"/>
                <a:gd name="T32" fmla="*/ 252 w 320"/>
                <a:gd name="T33" fmla="*/ 156 h 299"/>
                <a:gd name="T34" fmla="*/ 215 w 320"/>
                <a:gd name="T35" fmla="*/ 42 h 299"/>
                <a:gd name="T36" fmla="*/ 247 w 320"/>
                <a:gd name="T3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 h="299">
                  <a:moveTo>
                    <a:pt x="247" y="0"/>
                  </a:moveTo>
                  <a:cubicBezTo>
                    <a:pt x="255" y="7"/>
                    <a:pt x="267" y="13"/>
                    <a:pt x="270" y="22"/>
                  </a:cubicBezTo>
                  <a:cubicBezTo>
                    <a:pt x="288" y="69"/>
                    <a:pt x="303" y="118"/>
                    <a:pt x="318" y="166"/>
                  </a:cubicBezTo>
                  <a:cubicBezTo>
                    <a:pt x="320" y="170"/>
                    <a:pt x="318" y="177"/>
                    <a:pt x="316" y="182"/>
                  </a:cubicBezTo>
                  <a:cubicBezTo>
                    <a:pt x="299" y="218"/>
                    <a:pt x="281" y="252"/>
                    <a:pt x="264" y="288"/>
                  </a:cubicBezTo>
                  <a:cubicBezTo>
                    <a:pt x="259" y="299"/>
                    <a:pt x="254" y="299"/>
                    <a:pt x="243" y="296"/>
                  </a:cubicBezTo>
                  <a:cubicBezTo>
                    <a:pt x="196" y="280"/>
                    <a:pt x="149" y="265"/>
                    <a:pt x="102" y="248"/>
                  </a:cubicBezTo>
                  <a:cubicBezTo>
                    <a:pt x="95" y="246"/>
                    <a:pt x="87" y="240"/>
                    <a:pt x="84" y="233"/>
                  </a:cubicBezTo>
                  <a:cubicBezTo>
                    <a:pt x="59" y="191"/>
                    <a:pt x="35" y="149"/>
                    <a:pt x="11" y="107"/>
                  </a:cubicBezTo>
                  <a:cubicBezTo>
                    <a:pt x="0" y="87"/>
                    <a:pt x="3" y="69"/>
                    <a:pt x="19" y="60"/>
                  </a:cubicBezTo>
                  <a:cubicBezTo>
                    <a:pt x="36" y="51"/>
                    <a:pt x="52" y="57"/>
                    <a:pt x="63" y="77"/>
                  </a:cubicBezTo>
                  <a:cubicBezTo>
                    <a:pt x="84" y="112"/>
                    <a:pt x="103" y="147"/>
                    <a:pt x="124" y="182"/>
                  </a:cubicBezTo>
                  <a:cubicBezTo>
                    <a:pt x="128" y="190"/>
                    <a:pt x="137" y="196"/>
                    <a:pt x="146" y="200"/>
                  </a:cubicBezTo>
                  <a:cubicBezTo>
                    <a:pt x="168" y="209"/>
                    <a:pt x="192" y="215"/>
                    <a:pt x="215" y="223"/>
                  </a:cubicBezTo>
                  <a:cubicBezTo>
                    <a:pt x="224" y="226"/>
                    <a:pt x="229" y="225"/>
                    <a:pt x="233" y="216"/>
                  </a:cubicBezTo>
                  <a:cubicBezTo>
                    <a:pt x="239" y="202"/>
                    <a:pt x="247" y="190"/>
                    <a:pt x="252" y="176"/>
                  </a:cubicBezTo>
                  <a:cubicBezTo>
                    <a:pt x="254" y="170"/>
                    <a:pt x="254" y="162"/>
                    <a:pt x="252" y="156"/>
                  </a:cubicBezTo>
                  <a:cubicBezTo>
                    <a:pt x="240" y="118"/>
                    <a:pt x="227" y="80"/>
                    <a:pt x="215" y="42"/>
                  </a:cubicBezTo>
                  <a:cubicBezTo>
                    <a:pt x="208" y="21"/>
                    <a:pt x="222" y="3"/>
                    <a:pt x="2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4">
            <a:extLst>
              <a:ext uri="{FF2B5EF4-FFF2-40B4-BE49-F238E27FC236}">
                <a16:creationId xmlns:a16="http://schemas.microsoft.com/office/drawing/2014/main" id="{DAB6F641-823A-63D7-3B50-6254F12B5EFC}"/>
              </a:ext>
            </a:extLst>
          </p:cNvPr>
          <p:cNvGrpSpPr>
            <a:grpSpLocks noChangeAspect="1"/>
          </p:cNvGrpSpPr>
          <p:nvPr/>
        </p:nvGrpSpPr>
        <p:grpSpPr bwMode="auto">
          <a:xfrm>
            <a:off x="677105" y="4748581"/>
            <a:ext cx="281751" cy="335156"/>
            <a:chOff x="2008" y="584"/>
            <a:chExt cx="1741" cy="2071"/>
          </a:xfrm>
          <a:solidFill>
            <a:schemeClr val="bg1"/>
          </a:solidFill>
        </p:grpSpPr>
        <p:sp>
          <p:nvSpPr>
            <p:cNvPr id="14" name="Freeform 5">
              <a:extLst>
                <a:ext uri="{FF2B5EF4-FFF2-40B4-BE49-F238E27FC236}">
                  <a16:creationId xmlns:a16="http://schemas.microsoft.com/office/drawing/2014/main" id="{EF31B735-3B96-536E-2EE3-09483088C178}"/>
                </a:ext>
              </a:extLst>
            </p:cNvPr>
            <p:cNvSpPr>
              <a:spLocks noEditPoints="1"/>
            </p:cNvSpPr>
            <p:nvPr/>
          </p:nvSpPr>
          <p:spPr bwMode="auto">
            <a:xfrm>
              <a:off x="2172" y="584"/>
              <a:ext cx="1577" cy="2071"/>
            </a:xfrm>
            <a:custGeom>
              <a:avLst/>
              <a:gdLst>
                <a:gd name="T0" fmla="*/ 647 w 1046"/>
                <a:gd name="T1" fmla="*/ 1373 h 1373"/>
                <a:gd name="T2" fmla="*/ 569 w 1046"/>
                <a:gd name="T3" fmla="*/ 1349 h 1373"/>
                <a:gd name="T4" fmla="*/ 77 w 1046"/>
                <a:gd name="T5" fmla="*/ 945 h 1373"/>
                <a:gd name="T6" fmla="*/ 6 w 1046"/>
                <a:gd name="T7" fmla="*/ 685 h 1373"/>
                <a:gd name="T8" fmla="*/ 107 w 1046"/>
                <a:gd name="T9" fmla="*/ 456 h 1373"/>
                <a:gd name="T10" fmla="*/ 364 w 1046"/>
                <a:gd name="T11" fmla="*/ 398 h 1373"/>
                <a:gd name="T12" fmla="*/ 426 w 1046"/>
                <a:gd name="T13" fmla="*/ 419 h 1373"/>
                <a:gd name="T14" fmla="*/ 447 w 1046"/>
                <a:gd name="T15" fmla="*/ 412 h 1373"/>
                <a:gd name="T16" fmla="*/ 483 w 1046"/>
                <a:gd name="T17" fmla="*/ 344 h 1373"/>
                <a:gd name="T18" fmla="*/ 686 w 1046"/>
                <a:gd name="T19" fmla="*/ 28 h 1373"/>
                <a:gd name="T20" fmla="*/ 708 w 1046"/>
                <a:gd name="T21" fmla="*/ 0 h 1373"/>
                <a:gd name="T22" fmla="*/ 715 w 1046"/>
                <a:gd name="T23" fmla="*/ 0 h 1373"/>
                <a:gd name="T24" fmla="*/ 788 w 1046"/>
                <a:gd name="T25" fmla="*/ 63 h 1373"/>
                <a:gd name="T26" fmla="*/ 846 w 1046"/>
                <a:gd name="T27" fmla="*/ 112 h 1373"/>
                <a:gd name="T28" fmla="*/ 767 w 1046"/>
                <a:gd name="T29" fmla="*/ 203 h 1373"/>
                <a:gd name="T30" fmla="*/ 714 w 1046"/>
                <a:gd name="T31" fmla="*/ 359 h 1373"/>
                <a:gd name="T32" fmla="*/ 737 w 1046"/>
                <a:gd name="T33" fmla="*/ 382 h 1373"/>
                <a:gd name="T34" fmla="*/ 832 w 1046"/>
                <a:gd name="T35" fmla="*/ 394 h 1373"/>
                <a:gd name="T36" fmla="*/ 1030 w 1046"/>
                <a:gd name="T37" fmla="*/ 619 h 1373"/>
                <a:gd name="T38" fmla="*/ 1046 w 1046"/>
                <a:gd name="T39" fmla="*/ 707 h 1373"/>
                <a:gd name="T40" fmla="*/ 1046 w 1046"/>
                <a:gd name="T41" fmla="*/ 820 h 1373"/>
                <a:gd name="T42" fmla="*/ 1043 w 1046"/>
                <a:gd name="T43" fmla="*/ 836 h 1373"/>
                <a:gd name="T44" fmla="*/ 977 w 1046"/>
                <a:gd name="T45" fmla="*/ 1142 h 1373"/>
                <a:gd name="T46" fmla="*/ 736 w 1046"/>
                <a:gd name="T47" fmla="*/ 1369 h 1373"/>
                <a:gd name="T48" fmla="*/ 730 w 1046"/>
                <a:gd name="T49" fmla="*/ 1373 h 1373"/>
                <a:gd name="T50" fmla="*/ 647 w 1046"/>
                <a:gd name="T51" fmla="*/ 1373 h 1373"/>
                <a:gd name="T52" fmla="*/ 717 w 1046"/>
                <a:gd name="T53" fmla="*/ 87 h 1373"/>
                <a:gd name="T54" fmla="*/ 548 w 1046"/>
                <a:gd name="T55" fmla="*/ 351 h 1373"/>
                <a:gd name="T56" fmla="*/ 477 w 1046"/>
                <a:gd name="T57" fmla="*/ 478 h 1373"/>
                <a:gd name="T58" fmla="*/ 455 w 1046"/>
                <a:gd name="T59" fmla="*/ 489 h 1373"/>
                <a:gd name="T60" fmla="*/ 396 w 1046"/>
                <a:gd name="T61" fmla="*/ 474 h 1373"/>
                <a:gd name="T62" fmla="*/ 251 w 1046"/>
                <a:gd name="T63" fmla="*/ 452 h 1373"/>
                <a:gd name="T64" fmla="*/ 105 w 1046"/>
                <a:gd name="T65" fmla="*/ 562 h 1373"/>
                <a:gd name="T66" fmla="*/ 108 w 1046"/>
                <a:gd name="T67" fmla="*/ 869 h 1373"/>
                <a:gd name="T68" fmla="*/ 357 w 1046"/>
                <a:gd name="T69" fmla="*/ 1158 h 1373"/>
                <a:gd name="T70" fmla="*/ 620 w 1046"/>
                <a:gd name="T71" fmla="*/ 1300 h 1373"/>
                <a:gd name="T72" fmla="*/ 843 w 1046"/>
                <a:gd name="T73" fmla="*/ 1247 h 1373"/>
                <a:gd name="T74" fmla="*/ 918 w 1046"/>
                <a:gd name="T75" fmla="*/ 1120 h 1373"/>
                <a:gd name="T76" fmla="*/ 981 w 1046"/>
                <a:gd name="T77" fmla="*/ 820 h 1373"/>
                <a:gd name="T78" fmla="*/ 960 w 1046"/>
                <a:gd name="T79" fmla="*/ 604 h 1373"/>
                <a:gd name="T80" fmla="*/ 746 w 1046"/>
                <a:gd name="T81" fmla="*/ 443 h 1373"/>
                <a:gd name="T82" fmla="*/ 729 w 1046"/>
                <a:gd name="T83" fmla="*/ 460 h 1373"/>
                <a:gd name="T84" fmla="*/ 730 w 1046"/>
                <a:gd name="T85" fmla="*/ 494 h 1373"/>
                <a:gd name="T86" fmla="*/ 591 w 1046"/>
                <a:gd name="T87" fmla="*/ 874 h 1373"/>
                <a:gd name="T88" fmla="*/ 542 w 1046"/>
                <a:gd name="T89" fmla="*/ 880 h 1373"/>
                <a:gd name="T90" fmla="*/ 543 w 1046"/>
                <a:gd name="T91" fmla="*/ 832 h 1373"/>
                <a:gd name="T92" fmla="*/ 667 w 1046"/>
                <a:gd name="T93" fmla="*/ 486 h 1373"/>
                <a:gd name="T94" fmla="*/ 652 w 1046"/>
                <a:gd name="T95" fmla="*/ 368 h 1373"/>
                <a:gd name="T96" fmla="*/ 724 w 1046"/>
                <a:gd name="T97" fmla="*/ 155 h 1373"/>
                <a:gd name="T98" fmla="*/ 755 w 1046"/>
                <a:gd name="T99" fmla="*/ 119 h 1373"/>
                <a:gd name="T100" fmla="*/ 717 w 1046"/>
                <a:gd name="T101" fmla="*/ 87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6" h="1373">
                  <a:moveTo>
                    <a:pt x="647" y="1373"/>
                  </a:moveTo>
                  <a:cubicBezTo>
                    <a:pt x="621" y="1365"/>
                    <a:pt x="594" y="1359"/>
                    <a:pt x="569" y="1349"/>
                  </a:cubicBezTo>
                  <a:cubicBezTo>
                    <a:pt x="362" y="1267"/>
                    <a:pt x="196" y="1134"/>
                    <a:pt x="77" y="945"/>
                  </a:cubicBezTo>
                  <a:cubicBezTo>
                    <a:pt x="28" y="866"/>
                    <a:pt x="0" y="779"/>
                    <a:pt x="6" y="685"/>
                  </a:cubicBezTo>
                  <a:cubicBezTo>
                    <a:pt x="12" y="597"/>
                    <a:pt x="42" y="518"/>
                    <a:pt x="107" y="456"/>
                  </a:cubicBezTo>
                  <a:cubicBezTo>
                    <a:pt x="180" y="385"/>
                    <a:pt x="268" y="375"/>
                    <a:pt x="364" y="398"/>
                  </a:cubicBezTo>
                  <a:cubicBezTo>
                    <a:pt x="385" y="403"/>
                    <a:pt x="405" y="411"/>
                    <a:pt x="426" y="419"/>
                  </a:cubicBezTo>
                  <a:cubicBezTo>
                    <a:pt x="436" y="423"/>
                    <a:pt x="442" y="421"/>
                    <a:pt x="447" y="412"/>
                  </a:cubicBezTo>
                  <a:cubicBezTo>
                    <a:pt x="459" y="389"/>
                    <a:pt x="474" y="368"/>
                    <a:pt x="483" y="344"/>
                  </a:cubicBezTo>
                  <a:cubicBezTo>
                    <a:pt x="531" y="226"/>
                    <a:pt x="604" y="124"/>
                    <a:pt x="686" y="28"/>
                  </a:cubicBezTo>
                  <a:cubicBezTo>
                    <a:pt x="693" y="19"/>
                    <a:pt x="700" y="9"/>
                    <a:pt x="708" y="0"/>
                  </a:cubicBezTo>
                  <a:cubicBezTo>
                    <a:pt x="710" y="0"/>
                    <a:pt x="713" y="0"/>
                    <a:pt x="715" y="0"/>
                  </a:cubicBezTo>
                  <a:cubicBezTo>
                    <a:pt x="739" y="21"/>
                    <a:pt x="764" y="43"/>
                    <a:pt x="788" y="63"/>
                  </a:cubicBezTo>
                  <a:cubicBezTo>
                    <a:pt x="807" y="80"/>
                    <a:pt x="826" y="95"/>
                    <a:pt x="846" y="112"/>
                  </a:cubicBezTo>
                  <a:cubicBezTo>
                    <a:pt x="819" y="143"/>
                    <a:pt x="793" y="173"/>
                    <a:pt x="767" y="203"/>
                  </a:cubicBezTo>
                  <a:cubicBezTo>
                    <a:pt x="730" y="248"/>
                    <a:pt x="713" y="300"/>
                    <a:pt x="714" y="359"/>
                  </a:cubicBezTo>
                  <a:cubicBezTo>
                    <a:pt x="715" y="374"/>
                    <a:pt x="719" y="381"/>
                    <a:pt x="737" y="382"/>
                  </a:cubicBezTo>
                  <a:cubicBezTo>
                    <a:pt x="769" y="382"/>
                    <a:pt x="802" y="384"/>
                    <a:pt x="832" y="394"/>
                  </a:cubicBezTo>
                  <a:cubicBezTo>
                    <a:pt x="942" y="429"/>
                    <a:pt x="1003" y="510"/>
                    <a:pt x="1030" y="619"/>
                  </a:cubicBezTo>
                  <a:cubicBezTo>
                    <a:pt x="1037" y="648"/>
                    <a:pt x="1041" y="678"/>
                    <a:pt x="1046" y="707"/>
                  </a:cubicBezTo>
                  <a:cubicBezTo>
                    <a:pt x="1046" y="745"/>
                    <a:pt x="1046" y="782"/>
                    <a:pt x="1046" y="820"/>
                  </a:cubicBezTo>
                  <a:cubicBezTo>
                    <a:pt x="1045" y="825"/>
                    <a:pt x="1043" y="831"/>
                    <a:pt x="1043" y="836"/>
                  </a:cubicBezTo>
                  <a:cubicBezTo>
                    <a:pt x="1035" y="941"/>
                    <a:pt x="1011" y="1043"/>
                    <a:pt x="977" y="1142"/>
                  </a:cubicBezTo>
                  <a:cubicBezTo>
                    <a:pt x="937" y="1259"/>
                    <a:pt x="864" y="1344"/>
                    <a:pt x="736" y="1369"/>
                  </a:cubicBezTo>
                  <a:cubicBezTo>
                    <a:pt x="734" y="1370"/>
                    <a:pt x="732" y="1372"/>
                    <a:pt x="730" y="1373"/>
                  </a:cubicBezTo>
                  <a:cubicBezTo>
                    <a:pt x="703" y="1373"/>
                    <a:pt x="675" y="1373"/>
                    <a:pt x="647" y="1373"/>
                  </a:cubicBezTo>
                  <a:close/>
                  <a:moveTo>
                    <a:pt x="717" y="87"/>
                  </a:moveTo>
                  <a:cubicBezTo>
                    <a:pt x="651" y="171"/>
                    <a:pt x="591" y="255"/>
                    <a:pt x="548" y="351"/>
                  </a:cubicBezTo>
                  <a:cubicBezTo>
                    <a:pt x="528" y="395"/>
                    <a:pt x="502" y="436"/>
                    <a:pt x="477" y="478"/>
                  </a:cubicBezTo>
                  <a:cubicBezTo>
                    <a:pt x="473" y="484"/>
                    <a:pt x="462" y="489"/>
                    <a:pt x="455" y="489"/>
                  </a:cubicBezTo>
                  <a:cubicBezTo>
                    <a:pt x="435" y="486"/>
                    <a:pt x="415" y="481"/>
                    <a:pt x="396" y="474"/>
                  </a:cubicBezTo>
                  <a:cubicBezTo>
                    <a:pt x="349" y="456"/>
                    <a:pt x="301" y="445"/>
                    <a:pt x="251" y="452"/>
                  </a:cubicBezTo>
                  <a:cubicBezTo>
                    <a:pt x="182" y="461"/>
                    <a:pt x="137" y="503"/>
                    <a:pt x="105" y="562"/>
                  </a:cubicBezTo>
                  <a:cubicBezTo>
                    <a:pt x="51" y="665"/>
                    <a:pt x="60" y="767"/>
                    <a:pt x="108" y="869"/>
                  </a:cubicBezTo>
                  <a:cubicBezTo>
                    <a:pt x="165" y="987"/>
                    <a:pt x="254" y="1079"/>
                    <a:pt x="357" y="1158"/>
                  </a:cubicBezTo>
                  <a:cubicBezTo>
                    <a:pt x="437" y="1219"/>
                    <a:pt x="523" y="1271"/>
                    <a:pt x="620" y="1300"/>
                  </a:cubicBezTo>
                  <a:cubicBezTo>
                    <a:pt x="704" y="1324"/>
                    <a:pt x="779" y="1308"/>
                    <a:pt x="843" y="1247"/>
                  </a:cubicBezTo>
                  <a:cubicBezTo>
                    <a:pt x="879" y="1212"/>
                    <a:pt x="902" y="1168"/>
                    <a:pt x="918" y="1120"/>
                  </a:cubicBezTo>
                  <a:cubicBezTo>
                    <a:pt x="950" y="1023"/>
                    <a:pt x="973" y="923"/>
                    <a:pt x="981" y="820"/>
                  </a:cubicBezTo>
                  <a:cubicBezTo>
                    <a:pt x="986" y="747"/>
                    <a:pt x="984" y="674"/>
                    <a:pt x="960" y="604"/>
                  </a:cubicBezTo>
                  <a:cubicBezTo>
                    <a:pt x="926" y="504"/>
                    <a:pt x="842" y="442"/>
                    <a:pt x="746" y="443"/>
                  </a:cubicBezTo>
                  <a:cubicBezTo>
                    <a:pt x="733" y="443"/>
                    <a:pt x="727" y="445"/>
                    <a:pt x="729" y="460"/>
                  </a:cubicBezTo>
                  <a:cubicBezTo>
                    <a:pt x="731" y="471"/>
                    <a:pt x="730" y="482"/>
                    <a:pt x="730" y="494"/>
                  </a:cubicBezTo>
                  <a:cubicBezTo>
                    <a:pt x="733" y="638"/>
                    <a:pt x="689" y="766"/>
                    <a:pt x="591" y="874"/>
                  </a:cubicBezTo>
                  <a:cubicBezTo>
                    <a:pt x="575" y="891"/>
                    <a:pt x="556" y="894"/>
                    <a:pt x="542" y="880"/>
                  </a:cubicBezTo>
                  <a:cubicBezTo>
                    <a:pt x="528" y="867"/>
                    <a:pt x="528" y="849"/>
                    <a:pt x="543" y="832"/>
                  </a:cubicBezTo>
                  <a:cubicBezTo>
                    <a:pt x="632" y="734"/>
                    <a:pt x="672" y="617"/>
                    <a:pt x="667" y="486"/>
                  </a:cubicBezTo>
                  <a:cubicBezTo>
                    <a:pt x="665" y="446"/>
                    <a:pt x="655" y="408"/>
                    <a:pt x="652" y="368"/>
                  </a:cubicBezTo>
                  <a:cubicBezTo>
                    <a:pt x="647" y="288"/>
                    <a:pt x="672" y="217"/>
                    <a:pt x="724" y="155"/>
                  </a:cubicBezTo>
                  <a:cubicBezTo>
                    <a:pt x="735" y="144"/>
                    <a:pt x="745" y="132"/>
                    <a:pt x="755" y="119"/>
                  </a:cubicBezTo>
                  <a:cubicBezTo>
                    <a:pt x="743" y="108"/>
                    <a:pt x="731" y="99"/>
                    <a:pt x="717"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6">
              <a:extLst>
                <a:ext uri="{FF2B5EF4-FFF2-40B4-BE49-F238E27FC236}">
                  <a16:creationId xmlns:a16="http://schemas.microsoft.com/office/drawing/2014/main" id="{58768EA0-8532-C109-7FDE-1ECAE137DC4C}"/>
                </a:ext>
              </a:extLst>
            </p:cNvPr>
            <p:cNvSpPr>
              <a:spLocks/>
            </p:cNvSpPr>
            <p:nvPr/>
          </p:nvSpPr>
          <p:spPr bwMode="auto">
            <a:xfrm>
              <a:off x="2008" y="846"/>
              <a:ext cx="535" cy="294"/>
            </a:xfrm>
            <a:custGeom>
              <a:avLst/>
              <a:gdLst>
                <a:gd name="T0" fmla="*/ 0 w 355"/>
                <a:gd name="T1" fmla="*/ 67 h 195"/>
                <a:gd name="T2" fmla="*/ 37 w 355"/>
                <a:gd name="T3" fmla="*/ 44 h 195"/>
                <a:gd name="T4" fmla="*/ 237 w 355"/>
                <a:gd name="T5" fmla="*/ 2 h 195"/>
                <a:gd name="T6" fmla="*/ 259 w 355"/>
                <a:gd name="T7" fmla="*/ 11 h 195"/>
                <a:gd name="T8" fmla="*/ 343 w 355"/>
                <a:gd name="T9" fmla="*/ 136 h 195"/>
                <a:gd name="T10" fmla="*/ 338 w 355"/>
                <a:gd name="T11" fmla="*/ 184 h 195"/>
                <a:gd name="T12" fmla="*/ 291 w 355"/>
                <a:gd name="T13" fmla="*/ 172 h 195"/>
                <a:gd name="T14" fmla="*/ 230 w 355"/>
                <a:gd name="T15" fmla="*/ 82 h 195"/>
                <a:gd name="T16" fmla="*/ 209 w 355"/>
                <a:gd name="T17" fmla="*/ 73 h 195"/>
                <a:gd name="T18" fmla="*/ 51 w 355"/>
                <a:gd name="T19" fmla="*/ 106 h 195"/>
                <a:gd name="T20" fmla="*/ 0 w 355"/>
                <a:gd name="T21" fmla="*/ 89 h 195"/>
                <a:gd name="T22" fmla="*/ 0 w 355"/>
                <a:gd name="T23" fmla="*/ 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95">
                  <a:moveTo>
                    <a:pt x="0" y="67"/>
                  </a:moveTo>
                  <a:cubicBezTo>
                    <a:pt x="9" y="53"/>
                    <a:pt x="22" y="47"/>
                    <a:pt x="37" y="44"/>
                  </a:cubicBezTo>
                  <a:cubicBezTo>
                    <a:pt x="104" y="31"/>
                    <a:pt x="171" y="17"/>
                    <a:pt x="237" y="2"/>
                  </a:cubicBezTo>
                  <a:cubicBezTo>
                    <a:pt x="248" y="0"/>
                    <a:pt x="253" y="3"/>
                    <a:pt x="259" y="11"/>
                  </a:cubicBezTo>
                  <a:cubicBezTo>
                    <a:pt x="287" y="53"/>
                    <a:pt x="315" y="94"/>
                    <a:pt x="343" y="136"/>
                  </a:cubicBezTo>
                  <a:cubicBezTo>
                    <a:pt x="355" y="154"/>
                    <a:pt x="353" y="173"/>
                    <a:pt x="338" y="184"/>
                  </a:cubicBezTo>
                  <a:cubicBezTo>
                    <a:pt x="322" y="195"/>
                    <a:pt x="304" y="190"/>
                    <a:pt x="291" y="172"/>
                  </a:cubicBezTo>
                  <a:cubicBezTo>
                    <a:pt x="270" y="142"/>
                    <a:pt x="250" y="112"/>
                    <a:pt x="230" y="82"/>
                  </a:cubicBezTo>
                  <a:cubicBezTo>
                    <a:pt x="224" y="73"/>
                    <a:pt x="219" y="70"/>
                    <a:pt x="209" y="73"/>
                  </a:cubicBezTo>
                  <a:cubicBezTo>
                    <a:pt x="156" y="85"/>
                    <a:pt x="103" y="95"/>
                    <a:pt x="51" y="106"/>
                  </a:cubicBezTo>
                  <a:cubicBezTo>
                    <a:pt x="30" y="111"/>
                    <a:pt x="13" y="109"/>
                    <a:pt x="0" y="89"/>
                  </a:cubicBezTo>
                  <a:cubicBezTo>
                    <a:pt x="0" y="82"/>
                    <a:pt x="0" y="74"/>
                    <a:pt x="0"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0E620E9D-12E2-C142-290F-899A59E3EC21}"/>
                </a:ext>
              </a:extLst>
            </p:cNvPr>
            <p:cNvSpPr>
              <a:spLocks/>
            </p:cNvSpPr>
            <p:nvPr/>
          </p:nvSpPr>
          <p:spPr bwMode="auto">
            <a:xfrm>
              <a:off x="2421" y="608"/>
              <a:ext cx="508" cy="471"/>
            </a:xfrm>
            <a:custGeom>
              <a:avLst/>
              <a:gdLst>
                <a:gd name="T0" fmla="*/ 256 w 337"/>
                <a:gd name="T1" fmla="*/ 0 h 312"/>
                <a:gd name="T2" fmla="*/ 286 w 337"/>
                <a:gd name="T3" fmla="*/ 21 h 312"/>
                <a:gd name="T4" fmla="*/ 335 w 337"/>
                <a:gd name="T5" fmla="*/ 170 h 312"/>
                <a:gd name="T6" fmla="*/ 333 w 337"/>
                <a:gd name="T7" fmla="*/ 188 h 312"/>
                <a:gd name="T8" fmla="*/ 278 w 337"/>
                <a:gd name="T9" fmla="*/ 299 h 312"/>
                <a:gd name="T10" fmla="*/ 256 w 337"/>
                <a:gd name="T11" fmla="*/ 308 h 312"/>
                <a:gd name="T12" fmla="*/ 105 w 337"/>
                <a:gd name="T13" fmla="*/ 258 h 312"/>
                <a:gd name="T14" fmla="*/ 89 w 337"/>
                <a:gd name="T15" fmla="*/ 244 h 312"/>
                <a:gd name="T16" fmla="*/ 11 w 337"/>
                <a:gd name="T17" fmla="*/ 107 h 312"/>
                <a:gd name="T18" fmla="*/ 20 w 337"/>
                <a:gd name="T19" fmla="*/ 60 h 312"/>
                <a:gd name="T20" fmla="*/ 65 w 337"/>
                <a:gd name="T21" fmla="*/ 75 h 312"/>
                <a:gd name="T22" fmla="*/ 131 w 337"/>
                <a:gd name="T23" fmla="*/ 189 h 312"/>
                <a:gd name="T24" fmla="*/ 151 w 337"/>
                <a:gd name="T25" fmla="*/ 206 h 312"/>
                <a:gd name="T26" fmla="*/ 224 w 337"/>
                <a:gd name="T27" fmla="*/ 231 h 312"/>
                <a:gd name="T28" fmla="*/ 246 w 337"/>
                <a:gd name="T29" fmla="*/ 221 h 312"/>
                <a:gd name="T30" fmla="*/ 247 w 337"/>
                <a:gd name="T31" fmla="*/ 219 h 312"/>
                <a:gd name="T32" fmla="*/ 254 w 337"/>
                <a:gd name="T33" fmla="*/ 125 h 312"/>
                <a:gd name="T34" fmla="*/ 226 w 337"/>
                <a:gd name="T35" fmla="*/ 41 h 312"/>
                <a:gd name="T36" fmla="*/ 256 w 337"/>
                <a:gd name="T3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7" h="312">
                  <a:moveTo>
                    <a:pt x="256" y="0"/>
                  </a:moveTo>
                  <a:cubicBezTo>
                    <a:pt x="270" y="0"/>
                    <a:pt x="281" y="7"/>
                    <a:pt x="286" y="21"/>
                  </a:cubicBezTo>
                  <a:cubicBezTo>
                    <a:pt x="302" y="70"/>
                    <a:pt x="319" y="120"/>
                    <a:pt x="335" y="170"/>
                  </a:cubicBezTo>
                  <a:cubicBezTo>
                    <a:pt x="337" y="176"/>
                    <a:pt x="335" y="183"/>
                    <a:pt x="333" y="188"/>
                  </a:cubicBezTo>
                  <a:cubicBezTo>
                    <a:pt x="315" y="225"/>
                    <a:pt x="296" y="262"/>
                    <a:pt x="278" y="299"/>
                  </a:cubicBezTo>
                  <a:cubicBezTo>
                    <a:pt x="273" y="310"/>
                    <a:pt x="267" y="312"/>
                    <a:pt x="256" y="308"/>
                  </a:cubicBezTo>
                  <a:cubicBezTo>
                    <a:pt x="206" y="291"/>
                    <a:pt x="155" y="275"/>
                    <a:pt x="105" y="258"/>
                  </a:cubicBezTo>
                  <a:cubicBezTo>
                    <a:pt x="99" y="255"/>
                    <a:pt x="92" y="250"/>
                    <a:pt x="89" y="244"/>
                  </a:cubicBezTo>
                  <a:cubicBezTo>
                    <a:pt x="62" y="199"/>
                    <a:pt x="36" y="153"/>
                    <a:pt x="11" y="107"/>
                  </a:cubicBezTo>
                  <a:cubicBezTo>
                    <a:pt x="0" y="88"/>
                    <a:pt x="4" y="69"/>
                    <a:pt x="20" y="60"/>
                  </a:cubicBezTo>
                  <a:cubicBezTo>
                    <a:pt x="36" y="50"/>
                    <a:pt x="54" y="56"/>
                    <a:pt x="65" y="75"/>
                  </a:cubicBezTo>
                  <a:cubicBezTo>
                    <a:pt x="87" y="113"/>
                    <a:pt x="108" y="152"/>
                    <a:pt x="131" y="189"/>
                  </a:cubicBezTo>
                  <a:cubicBezTo>
                    <a:pt x="135" y="197"/>
                    <a:pt x="143" y="203"/>
                    <a:pt x="151" y="206"/>
                  </a:cubicBezTo>
                  <a:cubicBezTo>
                    <a:pt x="175" y="215"/>
                    <a:pt x="200" y="222"/>
                    <a:pt x="224" y="231"/>
                  </a:cubicBezTo>
                  <a:cubicBezTo>
                    <a:pt x="236" y="236"/>
                    <a:pt x="243" y="233"/>
                    <a:pt x="246" y="221"/>
                  </a:cubicBezTo>
                  <a:cubicBezTo>
                    <a:pt x="247" y="220"/>
                    <a:pt x="247" y="220"/>
                    <a:pt x="247" y="219"/>
                  </a:cubicBezTo>
                  <a:cubicBezTo>
                    <a:pt x="269" y="189"/>
                    <a:pt x="270" y="159"/>
                    <a:pt x="254" y="125"/>
                  </a:cubicBezTo>
                  <a:cubicBezTo>
                    <a:pt x="242" y="98"/>
                    <a:pt x="235" y="69"/>
                    <a:pt x="226" y="41"/>
                  </a:cubicBezTo>
                  <a:cubicBezTo>
                    <a:pt x="219" y="19"/>
                    <a:pt x="233"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7" name="Graphic 16" descr="Warning with solid fill">
            <a:extLst>
              <a:ext uri="{FF2B5EF4-FFF2-40B4-BE49-F238E27FC236}">
                <a16:creationId xmlns:a16="http://schemas.microsoft.com/office/drawing/2014/main" id="{73470FB0-BA28-F6AA-CECD-5CF1C2E2B9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083" y="4769624"/>
            <a:ext cx="191838" cy="191838"/>
          </a:xfrm>
          <a:prstGeom prst="rect">
            <a:avLst/>
          </a:prstGeom>
        </p:spPr>
      </p:pic>
      <p:sp>
        <p:nvSpPr>
          <p:cNvPr id="18" name="Rectangle 17">
            <a:extLst>
              <a:ext uri="{FF2B5EF4-FFF2-40B4-BE49-F238E27FC236}">
                <a16:creationId xmlns:a16="http://schemas.microsoft.com/office/drawing/2014/main" id="{DA1A2654-4D77-4824-B400-7433835606E6}"/>
              </a:ext>
            </a:extLst>
          </p:cNvPr>
          <p:cNvSpPr/>
          <p:nvPr/>
        </p:nvSpPr>
        <p:spPr>
          <a:xfrm>
            <a:off x="1427832" y="2614357"/>
            <a:ext cx="3485094" cy="1381546"/>
          </a:xfrm>
          <a:prstGeom prst="rect">
            <a:avLst/>
          </a:prstGeom>
          <a:solidFill>
            <a:schemeClr val="bg1"/>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dirty="0">
                <a:solidFill>
                  <a:srgbClr val="001965"/>
                </a:solidFill>
              </a:rPr>
              <a:t>A </a:t>
            </a:r>
            <a:r>
              <a:rPr lang="en-GB" sz="1200" b="1" dirty="0">
                <a:solidFill>
                  <a:srgbClr val="3B97DE"/>
                </a:solidFill>
              </a:rPr>
              <a:t>systemic disorder </a:t>
            </a:r>
            <a:r>
              <a:rPr lang="en-GB" sz="1200" dirty="0">
                <a:solidFill>
                  <a:srgbClr val="001965"/>
                </a:solidFill>
              </a:rPr>
              <a:t>characterised by pathophysiological interactions among metabolic risk factors, CKD, and the cardiovascular </a:t>
            </a:r>
            <a:br>
              <a:rPr lang="en-GB" sz="1200" dirty="0">
                <a:solidFill>
                  <a:srgbClr val="001965"/>
                </a:solidFill>
              </a:rPr>
            </a:br>
            <a:r>
              <a:rPr lang="en-GB" sz="1200" dirty="0">
                <a:solidFill>
                  <a:srgbClr val="001965"/>
                </a:solidFill>
              </a:rPr>
              <a:t>system leading to </a:t>
            </a:r>
            <a:r>
              <a:rPr lang="en-GB" sz="1200" b="1" dirty="0">
                <a:solidFill>
                  <a:srgbClr val="3B97DE"/>
                </a:solidFill>
              </a:rPr>
              <a:t>multiorgan dysfunction</a:t>
            </a:r>
            <a:r>
              <a:rPr lang="en-GB" sz="1200" b="1" dirty="0">
                <a:solidFill>
                  <a:srgbClr val="001965"/>
                </a:solidFill>
              </a:rPr>
              <a:t> </a:t>
            </a:r>
            <a:br>
              <a:rPr lang="en-GB" sz="1200" b="1" dirty="0">
                <a:solidFill>
                  <a:srgbClr val="001965"/>
                </a:solidFill>
              </a:rPr>
            </a:br>
            <a:r>
              <a:rPr lang="en-GB" sz="1200" dirty="0">
                <a:solidFill>
                  <a:srgbClr val="001965"/>
                </a:solidFill>
              </a:rPr>
              <a:t>and a high rate of </a:t>
            </a:r>
            <a:r>
              <a:rPr lang="en-GB" sz="1200" b="1" dirty="0">
                <a:solidFill>
                  <a:srgbClr val="3B97DE"/>
                </a:solidFill>
              </a:rPr>
              <a:t>adverse </a:t>
            </a:r>
            <a:br>
              <a:rPr lang="en-GB" sz="1200" b="1" dirty="0">
                <a:solidFill>
                  <a:srgbClr val="3B97DE"/>
                </a:solidFill>
              </a:rPr>
            </a:br>
            <a:r>
              <a:rPr lang="en-GB" sz="1200" b="1" dirty="0">
                <a:solidFill>
                  <a:srgbClr val="3B97DE"/>
                </a:solidFill>
              </a:rPr>
              <a:t>cardiovascular outcomes</a:t>
            </a:r>
          </a:p>
        </p:txBody>
      </p:sp>
      <p:pic>
        <p:nvPicPr>
          <p:cNvPr id="19" name="Picture 18">
            <a:extLst>
              <a:ext uri="{FF2B5EF4-FFF2-40B4-BE49-F238E27FC236}">
                <a16:creationId xmlns:a16="http://schemas.microsoft.com/office/drawing/2014/main" id="{D6AFDBB1-C687-DFC2-2ECB-61EB28109ED7}"/>
              </a:ext>
            </a:extLst>
          </p:cNvPr>
          <p:cNvPicPr>
            <a:picLocks noChangeAspect="1"/>
          </p:cNvPicPr>
          <p:nvPr/>
        </p:nvPicPr>
        <p:blipFill>
          <a:blip r:embed="rId5"/>
          <a:stretch>
            <a:fillRect/>
          </a:stretch>
        </p:blipFill>
        <p:spPr>
          <a:xfrm>
            <a:off x="1259124" y="2405876"/>
            <a:ext cx="488126" cy="382012"/>
          </a:xfrm>
          <a:prstGeom prst="rect">
            <a:avLst/>
          </a:prstGeom>
        </p:spPr>
      </p:pic>
      <p:pic>
        <p:nvPicPr>
          <p:cNvPr id="20" name="Picture 19">
            <a:extLst>
              <a:ext uri="{FF2B5EF4-FFF2-40B4-BE49-F238E27FC236}">
                <a16:creationId xmlns:a16="http://schemas.microsoft.com/office/drawing/2014/main" id="{91BA01E3-CEC4-C1B1-F19B-122031474955}"/>
              </a:ext>
            </a:extLst>
          </p:cNvPr>
          <p:cNvPicPr>
            <a:picLocks noChangeAspect="1"/>
          </p:cNvPicPr>
          <p:nvPr/>
        </p:nvPicPr>
        <p:blipFill>
          <a:blip r:embed="rId6"/>
          <a:stretch>
            <a:fillRect/>
          </a:stretch>
        </p:blipFill>
        <p:spPr>
          <a:xfrm>
            <a:off x="4667501" y="3784831"/>
            <a:ext cx="433836" cy="355998"/>
          </a:xfrm>
          <a:prstGeom prst="rect">
            <a:avLst/>
          </a:prstGeom>
        </p:spPr>
      </p:pic>
      <p:sp>
        <p:nvSpPr>
          <p:cNvPr id="21" name="Freeform: Shape 4">
            <a:extLst>
              <a:ext uri="{FF2B5EF4-FFF2-40B4-BE49-F238E27FC236}">
                <a16:creationId xmlns:a16="http://schemas.microsoft.com/office/drawing/2014/main" id="{E9753D63-31E1-04E5-EA5C-C0FE73746D1C}"/>
              </a:ext>
            </a:extLst>
          </p:cNvPr>
          <p:cNvSpPr>
            <a:spLocks/>
          </p:cNvSpPr>
          <p:nvPr/>
        </p:nvSpPr>
        <p:spPr bwMode="auto">
          <a:xfrm>
            <a:off x="685232" y="2404776"/>
            <a:ext cx="611992" cy="1666826"/>
          </a:xfrm>
          <a:custGeom>
            <a:avLst/>
            <a:gdLst>
              <a:gd name="connsiteX0" fmla="*/ 472291 w 943077"/>
              <a:gd name="connsiteY0" fmla="*/ 0 h 2568575"/>
              <a:gd name="connsiteX1" fmla="*/ 592941 w 943077"/>
              <a:gd name="connsiteY1" fmla="*/ 96405 h 2568575"/>
              <a:gd name="connsiteX2" fmla="*/ 587168 w 943077"/>
              <a:gd name="connsiteY2" fmla="*/ 170296 h 2568575"/>
              <a:gd name="connsiteX3" fmla="*/ 591786 w 943077"/>
              <a:gd name="connsiteY3" fmla="*/ 182418 h 2568575"/>
              <a:gd name="connsiteX4" fmla="*/ 602177 w 943077"/>
              <a:gd name="connsiteY4" fmla="*/ 207818 h 2568575"/>
              <a:gd name="connsiteX5" fmla="*/ 582550 w 943077"/>
              <a:gd name="connsiteY5" fmla="*/ 261505 h 2568575"/>
              <a:gd name="connsiteX6" fmla="*/ 568696 w 943077"/>
              <a:gd name="connsiteY6" fmla="*/ 276514 h 2568575"/>
              <a:gd name="connsiteX7" fmla="*/ 550800 w 943077"/>
              <a:gd name="connsiteY7" fmla="*/ 316346 h 2568575"/>
              <a:gd name="connsiteX8" fmla="*/ 540419 w 943077"/>
              <a:gd name="connsiteY8" fmla="*/ 326576 h 2568575"/>
              <a:gd name="connsiteX9" fmla="*/ 553290 w 943077"/>
              <a:gd name="connsiteY9" fmla="*/ 352978 h 2568575"/>
              <a:gd name="connsiteX10" fmla="*/ 720770 w 943077"/>
              <a:gd name="connsiteY10" fmla="*/ 444977 h 2568575"/>
              <a:gd name="connsiteX11" fmla="*/ 858101 w 943077"/>
              <a:gd name="connsiteY11" fmla="*/ 597280 h 2568575"/>
              <a:gd name="connsiteX12" fmla="*/ 866757 w 943077"/>
              <a:gd name="connsiteY12" fmla="*/ 690163 h 2568575"/>
              <a:gd name="connsiteX13" fmla="*/ 895031 w 943077"/>
              <a:gd name="connsiteY13" fmla="*/ 873043 h 2568575"/>
              <a:gd name="connsiteX14" fmla="*/ 940038 w 943077"/>
              <a:gd name="connsiteY14" fmla="*/ 1365722 h 2568575"/>
              <a:gd name="connsiteX15" fmla="*/ 905994 w 943077"/>
              <a:gd name="connsiteY15" fmla="*/ 1476488 h 2568575"/>
              <a:gd name="connsiteX16" fmla="*/ 879451 w 943077"/>
              <a:gd name="connsiteY16" fmla="*/ 1455720 h 2568575"/>
              <a:gd name="connsiteX17" fmla="*/ 881182 w 943077"/>
              <a:gd name="connsiteY17" fmla="*/ 1376683 h 2568575"/>
              <a:gd name="connsiteX18" fmla="*/ 855793 w 943077"/>
              <a:gd name="connsiteY18" fmla="*/ 1283224 h 2568575"/>
              <a:gd name="connsiteX19" fmla="*/ 744428 w 943077"/>
              <a:gd name="connsiteY19" fmla="*/ 916311 h 2568575"/>
              <a:gd name="connsiteX20" fmla="*/ 762316 w 943077"/>
              <a:gd name="connsiteY20" fmla="*/ 1021308 h 2568575"/>
              <a:gd name="connsiteX21" fmla="*/ 723078 w 943077"/>
              <a:gd name="connsiteY21" fmla="*/ 1713021 h 2568575"/>
              <a:gd name="connsiteX22" fmla="*/ 704614 w 943077"/>
              <a:gd name="connsiteY22" fmla="*/ 1876862 h 2568575"/>
              <a:gd name="connsiteX23" fmla="*/ 648643 w 943077"/>
              <a:gd name="connsiteY23" fmla="*/ 2312428 h 2568575"/>
              <a:gd name="connsiteX24" fmla="*/ 660183 w 943077"/>
              <a:gd name="connsiteY24" fmla="*/ 2538576 h 2568575"/>
              <a:gd name="connsiteX25" fmla="*/ 645758 w 943077"/>
              <a:gd name="connsiteY25" fmla="*/ 2568575 h 2568575"/>
              <a:gd name="connsiteX26" fmla="*/ 551703 w 943077"/>
              <a:gd name="connsiteY26" fmla="*/ 2568575 h 2568575"/>
              <a:gd name="connsiteX27" fmla="*/ 526314 w 943077"/>
              <a:gd name="connsiteY27" fmla="*/ 2540307 h 2568575"/>
              <a:gd name="connsiteX28" fmla="*/ 534970 w 943077"/>
              <a:gd name="connsiteY28" fmla="*/ 2379926 h 2568575"/>
              <a:gd name="connsiteX29" fmla="*/ 511312 w 943077"/>
              <a:gd name="connsiteY29" fmla="*/ 1951284 h 2568575"/>
              <a:gd name="connsiteX30" fmla="*/ 490539 w 943077"/>
              <a:gd name="connsiteY30" fmla="*/ 1729751 h 2568575"/>
              <a:gd name="connsiteX31" fmla="*/ 482461 w 943077"/>
              <a:gd name="connsiteY31" fmla="*/ 1398606 h 2568575"/>
              <a:gd name="connsiteX32" fmla="*/ 471497 w 943077"/>
              <a:gd name="connsiteY32" fmla="*/ 1374376 h 2568575"/>
              <a:gd name="connsiteX33" fmla="*/ 461111 w 943077"/>
              <a:gd name="connsiteY33" fmla="*/ 1398606 h 2568575"/>
              <a:gd name="connsiteX34" fmla="*/ 452456 w 943077"/>
              <a:gd name="connsiteY34" fmla="*/ 1729751 h 2568575"/>
              <a:gd name="connsiteX35" fmla="*/ 431683 w 943077"/>
              <a:gd name="connsiteY35" fmla="*/ 1951284 h 2568575"/>
              <a:gd name="connsiteX36" fmla="*/ 408602 w 943077"/>
              <a:gd name="connsiteY36" fmla="*/ 2379926 h 2568575"/>
              <a:gd name="connsiteX37" fmla="*/ 417258 w 943077"/>
              <a:gd name="connsiteY37" fmla="*/ 2540307 h 2568575"/>
              <a:gd name="connsiteX38" fmla="*/ 391292 w 943077"/>
              <a:gd name="connsiteY38" fmla="*/ 2568575 h 2568575"/>
              <a:gd name="connsiteX39" fmla="*/ 297814 w 943077"/>
              <a:gd name="connsiteY39" fmla="*/ 2568575 h 2568575"/>
              <a:gd name="connsiteX40" fmla="*/ 282812 w 943077"/>
              <a:gd name="connsiteY40" fmla="*/ 2538576 h 2568575"/>
              <a:gd name="connsiteX41" fmla="*/ 294352 w 943077"/>
              <a:gd name="connsiteY41" fmla="*/ 2312428 h 2568575"/>
              <a:gd name="connsiteX42" fmla="*/ 238958 w 943077"/>
              <a:gd name="connsiteY42" fmla="*/ 1876862 h 2568575"/>
              <a:gd name="connsiteX43" fmla="*/ 219917 w 943077"/>
              <a:gd name="connsiteY43" fmla="*/ 1713021 h 2568575"/>
              <a:gd name="connsiteX44" fmla="*/ 180679 w 943077"/>
              <a:gd name="connsiteY44" fmla="*/ 1021308 h 2568575"/>
              <a:gd name="connsiteX45" fmla="*/ 199144 w 943077"/>
              <a:gd name="connsiteY45" fmla="*/ 916311 h 2568575"/>
              <a:gd name="connsiteX46" fmla="*/ 87779 w 943077"/>
              <a:gd name="connsiteY46" fmla="*/ 1283224 h 2568575"/>
              <a:gd name="connsiteX47" fmla="*/ 61813 w 943077"/>
              <a:gd name="connsiteY47" fmla="*/ 1376683 h 2568575"/>
              <a:gd name="connsiteX48" fmla="*/ 63544 w 943077"/>
              <a:gd name="connsiteY48" fmla="*/ 1455720 h 2568575"/>
              <a:gd name="connsiteX49" fmla="*/ 37001 w 943077"/>
              <a:gd name="connsiteY49" fmla="*/ 1476488 h 2568575"/>
              <a:gd name="connsiteX50" fmla="*/ 2957 w 943077"/>
              <a:gd name="connsiteY50" fmla="*/ 1365722 h 2568575"/>
              <a:gd name="connsiteX51" fmla="*/ 48541 w 943077"/>
              <a:gd name="connsiteY51" fmla="*/ 873043 h 2568575"/>
              <a:gd name="connsiteX52" fmla="*/ 76238 w 943077"/>
              <a:gd name="connsiteY52" fmla="*/ 690163 h 2568575"/>
              <a:gd name="connsiteX53" fmla="*/ 84894 w 943077"/>
              <a:gd name="connsiteY53" fmla="*/ 597280 h 2568575"/>
              <a:gd name="connsiteX54" fmla="*/ 222225 w 943077"/>
              <a:gd name="connsiteY54" fmla="*/ 444977 h 2568575"/>
              <a:gd name="connsiteX55" fmla="*/ 389948 w 943077"/>
              <a:gd name="connsiteY55" fmla="*/ 352978 h 2568575"/>
              <a:gd name="connsiteX56" fmla="*/ 403208 w 943077"/>
              <a:gd name="connsiteY56" fmla="*/ 325635 h 2568575"/>
              <a:gd name="connsiteX57" fmla="*/ 393782 w 943077"/>
              <a:gd name="connsiteY57" fmla="*/ 316346 h 2568575"/>
              <a:gd name="connsiteX58" fmla="*/ 375886 w 943077"/>
              <a:gd name="connsiteY58" fmla="*/ 276514 h 2568575"/>
              <a:gd name="connsiteX59" fmla="*/ 362609 w 943077"/>
              <a:gd name="connsiteY59" fmla="*/ 261505 h 2568575"/>
              <a:gd name="connsiteX60" fmla="*/ 342982 w 943077"/>
              <a:gd name="connsiteY60" fmla="*/ 207818 h 2568575"/>
              <a:gd name="connsiteX61" fmla="*/ 352796 w 943077"/>
              <a:gd name="connsiteY61" fmla="*/ 182418 h 2568575"/>
              <a:gd name="connsiteX62" fmla="*/ 357991 w 943077"/>
              <a:gd name="connsiteY62" fmla="*/ 170296 h 2568575"/>
              <a:gd name="connsiteX63" fmla="*/ 373577 w 943077"/>
              <a:gd name="connsiteY63" fmla="*/ 58305 h 2568575"/>
              <a:gd name="connsiteX64" fmla="*/ 472291 w 943077"/>
              <a:gd name="connsiteY64" fmla="*/ 0 h 256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43077" h="2568575">
                <a:moveTo>
                  <a:pt x="472291" y="0"/>
                </a:moveTo>
                <a:cubicBezTo>
                  <a:pt x="535214" y="0"/>
                  <a:pt x="587746" y="28286"/>
                  <a:pt x="592941" y="96405"/>
                </a:cubicBezTo>
                <a:cubicBezTo>
                  <a:pt x="595250" y="123536"/>
                  <a:pt x="588900" y="157018"/>
                  <a:pt x="587168" y="170296"/>
                </a:cubicBezTo>
                <a:cubicBezTo>
                  <a:pt x="586014" y="177800"/>
                  <a:pt x="586014" y="182418"/>
                  <a:pt x="591786" y="182418"/>
                </a:cubicBezTo>
                <a:cubicBezTo>
                  <a:pt x="600446" y="182996"/>
                  <a:pt x="605641" y="191655"/>
                  <a:pt x="602177" y="207818"/>
                </a:cubicBezTo>
                <a:cubicBezTo>
                  <a:pt x="596405" y="230332"/>
                  <a:pt x="586591" y="241877"/>
                  <a:pt x="582550" y="261505"/>
                </a:cubicBezTo>
                <a:cubicBezTo>
                  <a:pt x="580818" y="270741"/>
                  <a:pt x="577355" y="278246"/>
                  <a:pt x="568696" y="276514"/>
                </a:cubicBezTo>
                <a:cubicBezTo>
                  <a:pt x="566386" y="291523"/>
                  <a:pt x="563500" y="303068"/>
                  <a:pt x="550800" y="316346"/>
                </a:cubicBezTo>
                <a:lnTo>
                  <a:pt x="540419" y="326576"/>
                </a:lnTo>
                <a:lnTo>
                  <a:pt x="553290" y="352978"/>
                </a:lnTo>
                <a:cubicBezTo>
                  <a:pt x="589967" y="408307"/>
                  <a:pt x="664944" y="430698"/>
                  <a:pt x="720770" y="444977"/>
                </a:cubicBezTo>
                <a:cubicBezTo>
                  <a:pt x="797514" y="464592"/>
                  <a:pt x="847138" y="507860"/>
                  <a:pt x="858101" y="597280"/>
                </a:cubicBezTo>
                <a:cubicBezTo>
                  <a:pt x="862140" y="627857"/>
                  <a:pt x="864448" y="659586"/>
                  <a:pt x="866757" y="690163"/>
                </a:cubicBezTo>
                <a:cubicBezTo>
                  <a:pt x="873681" y="778430"/>
                  <a:pt x="871950" y="818236"/>
                  <a:pt x="895031" y="873043"/>
                </a:cubicBezTo>
                <a:cubicBezTo>
                  <a:pt x="966004" y="1039769"/>
                  <a:pt x="901955" y="1156304"/>
                  <a:pt x="940038" y="1365722"/>
                </a:cubicBezTo>
                <a:cubicBezTo>
                  <a:pt x="947539" y="1406106"/>
                  <a:pt x="942923" y="1418798"/>
                  <a:pt x="905994" y="1476488"/>
                </a:cubicBezTo>
                <a:cubicBezTo>
                  <a:pt x="888683" y="1504180"/>
                  <a:pt x="870796" y="1489180"/>
                  <a:pt x="879451" y="1455720"/>
                </a:cubicBezTo>
                <a:cubicBezTo>
                  <a:pt x="888683" y="1421105"/>
                  <a:pt x="888106" y="1395721"/>
                  <a:pt x="881182" y="1376683"/>
                </a:cubicBezTo>
                <a:cubicBezTo>
                  <a:pt x="869642" y="1344376"/>
                  <a:pt x="856947" y="1338030"/>
                  <a:pt x="855793" y="1283224"/>
                </a:cubicBezTo>
                <a:cubicBezTo>
                  <a:pt x="851177" y="1126882"/>
                  <a:pt x="779626" y="1058230"/>
                  <a:pt x="744428" y="916311"/>
                </a:cubicBezTo>
                <a:cubicBezTo>
                  <a:pt x="749044" y="960156"/>
                  <a:pt x="755392" y="984386"/>
                  <a:pt x="762316" y="1021308"/>
                </a:cubicBezTo>
                <a:cubicBezTo>
                  <a:pt x="810209" y="1262455"/>
                  <a:pt x="827519" y="1378414"/>
                  <a:pt x="723078" y="1713021"/>
                </a:cubicBezTo>
                <a:cubicBezTo>
                  <a:pt x="705768" y="1768404"/>
                  <a:pt x="693073" y="1808787"/>
                  <a:pt x="704614" y="1876862"/>
                </a:cubicBezTo>
                <a:cubicBezTo>
                  <a:pt x="736927" y="2070127"/>
                  <a:pt x="707499" y="2116279"/>
                  <a:pt x="648643" y="2312428"/>
                </a:cubicBezTo>
                <a:cubicBezTo>
                  <a:pt x="623831" y="2397233"/>
                  <a:pt x="624985" y="2438771"/>
                  <a:pt x="660183" y="2538576"/>
                </a:cubicBezTo>
                <a:cubicBezTo>
                  <a:pt x="665376" y="2552999"/>
                  <a:pt x="661337" y="2568575"/>
                  <a:pt x="645758" y="2568575"/>
                </a:cubicBezTo>
                <a:cubicBezTo>
                  <a:pt x="551703" y="2568575"/>
                  <a:pt x="551703" y="2568575"/>
                  <a:pt x="551703" y="2568575"/>
                </a:cubicBezTo>
                <a:cubicBezTo>
                  <a:pt x="532662" y="2567998"/>
                  <a:pt x="526314" y="2558191"/>
                  <a:pt x="526314" y="2540307"/>
                </a:cubicBezTo>
                <a:cubicBezTo>
                  <a:pt x="526891" y="2483770"/>
                  <a:pt x="521698" y="2435886"/>
                  <a:pt x="534970" y="2379926"/>
                </a:cubicBezTo>
                <a:cubicBezTo>
                  <a:pt x="571322" y="2223584"/>
                  <a:pt x="485923" y="2176278"/>
                  <a:pt x="511312" y="1951284"/>
                </a:cubicBezTo>
                <a:cubicBezTo>
                  <a:pt x="518236" y="1891862"/>
                  <a:pt x="501503" y="1865324"/>
                  <a:pt x="490539" y="1729751"/>
                </a:cubicBezTo>
                <a:cubicBezTo>
                  <a:pt x="478999" y="1588408"/>
                  <a:pt x="467458" y="1538217"/>
                  <a:pt x="482461" y="1398606"/>
                </a:cubicBezTo>
                <a:cubicBezTo>
                  <a:pt x="483615" y="1382452"/>
                  <a:pt x="480153" y="1374376"/>
                  <a:pt x="471497" y="1374376"/>
                </a:cubicBezTo>
                <a:cubicBezTo>
                  <a:pt x="462842" y="1374376"/>
                  <a:pt x="459380" y="1382452"/>
                  <a:pt x="461111" y="1398606"/>
                </a:cubicBezTo>
                <a:cubicBezTo>
                  <a:pt x="476114" y="1538217"/>
                  <a:pt x="463996" y="1588408"/>
                  <a:pt x="452456" y="1729751"/>
                </a:cubicBezTo>
                <a:cubicBezTo>
                  <a:pt x="441492" y="1865324"/>
                  <a:pt x="424759" y="1891862"/>
                  <a:pt x="431683" y="1951284"/>
                </a:cubicBezTo>
                <a:cubicBezTo>
                  <a:pt x="457649" y="2176278"/>
                  <a:pt x="372250" y="2223584"/>
                  <a:pt x="408602" y="2379926"/>
                </a:cubicBezTo>
                <a:cubicBezTo>
                  <a:pt x="421297" y="2435886"/>
                  <a:pt x="416681" y="2483770"/>
                  <a:pt x="417258" y="2540307"/>
                </a:cubicBezTo>
                <a:cubicBezTo>
                  <a:pt x="417258" y="2558191"/>
                  <a:pt x="410910" y="2567998"/>
                  <a:pt x="391292" y="2568575"/>
                </a:cubicBezTo>
                <a:cubicBezTo>
                  <a:pt x="297814" y="2568575"/>
                  <a:pt x="297814" y="2568575"/>
                  <a:pt x="297814" y="2568575"/>
                </a:cubicBezTo>
                <a:cubicBezTo>
                  <a:pt x="282235" y="2568575"/>
                  <a:pt x="278196" y="2552999"/>
                  <a:pt x="282812" y="2538576"/>
                </a:cubicBezTo>
                <a:cubicBezTo>
                  <a:pt x="318010" y="2438771"/>
                  <a:pt x="319741" y="2397233"/>
                  <a:pt x="294352" y="2312428"/>
                </a:cubicBezTo>
                <a:cubicBezTo>
                  <a:pt x="236073" y="2116279"/>
                  <a:pt x="206068" y="2070127"/>
                  <a:pt x="238958" y="1876862"/>
                </a:cubicBezTo>
                <a:cubicBezTo>
                  <a:pt x="250499" y="1808787"/>
                  <a:pt x="237227" y="1768404"/>
                  <a:pt x="219917" y="1713021"/>
                </a:cubicBezTo>
                <a:cubicBezTo>
                  <a:pt x="115476" y="1378414"/>
                  <a:pt x="132786" y="1262455"/>
                  <a:pt x="180679" y="1021308"/>
                </a:cubicBezTo>
                <a:cubicBezTo>
                  <a:pt x="187603" y="984386"/>
                  <a:pt x="194528" y="960156"/>
                  <a:pt x="199144" y="916311"/>
                </a:cubicBezTo>
                <a:cubicBezTo>
                  <a:pt x="163368" y="1058230"/>
                  <a:pt x="92395" y="1126882"/>
                  <a:pt x="87779" y="1283224"/>
                </a:cubicBezTo>
                <a:cubicBezTo>
                  <a:pt x="86048" y="1338030"/>
                  <a:pt x="73353" y="1344376"/>
                  <a:pt x="61813" y="1376683"/>
                </a:cubicBezTo>
                <a:cubicBezTo>
                  <a:pt x="55466" y="1395721"/>
                  <a:pt x="54311" y="1421105"/>
                  <a:pt x="63544" y="1455720"/>
                </a:cubicBezTo>
                <a:cubicBezTo>
                  <a:pt x="72776" y="1489180"/>
                  <a:pt x="54889" y="1504180"/>
                  <a:pt x="37001" y="1476488"/>
                </a:cubicBezTo>
                <a:cubicBezTo>
                  <a:pt x="649" y="1418798"/>
                  <a:pt x="-4545" y="1406106"/>
                  <a:pt x="2957" y="1365722"/>
                </a:cubicBezTo>
                <a:cubicBezTo>
                  <a:pt x="41040" y="1156304"/>
                  <a:pt x="-23009" y="1039769"/>
                  <a:pt x="48541" y="873043"/>
                </a:cubicBezTo>
                <a:cubicBezTo>
                  <a:pt x="71622" y="818236"/>
                  <a:pt x="69314" y="778430"/>
                  <a:pt x="76238" y="690163"/>
                </a:cubicBezTo>
                <a:cubicBezTo>
                  <a:pt x="78546" y="659586"/>
                  <a:pt x="81431" y="627857"/>
                  <a:pt x="84894" y="597280"/>
                </a:cubicBezTo>
                <a:cubicBezTo>
                  <a:pt x="95857" y="507860"/>
                  <a:pt x="146058" y="464592"/>
                  <a:pt x="222225" y="444977"/>
                </a:cubicBezTo>
                <a:cubicBezTo>
                  <a:pt x="278051" y="430698"/>
                  <a:pt x="353352" y="408307"/>
                  <a:pt x="389948" y="352978"/>
                </a:cubicBezTo>
                <a:lnTo>
                  <a:pt x="403208" y="325635"/>
                </a:lnTo>
                <a:lnTo>
                  <a:pt x="393782" y="316346"/>
                </a:lnTo>
                <a:cubicBezTo>
                  <a:pt x="381659" y="303068"/>
                  <a:pt x="378773" y="291523"/>
                  <a:pt x="375886" y="276514"/>
                </a:cubicBezTo>
                <a:cubicBezTo>
                  <a:pt x="367805" y="278246"/>
                  <a:pt x="364341" y="270741"/>
                  <a:pt x="362609" y="261505"/>
                </a:cubicBezTo>
                <a:cubicBezTo>
                  <a:pt x="358568" y="241877"/>
                  <a:pt x="348755" y="230332"/>
                  <a:pt x="342982" y="207818"/>
                </a:cubicBezTo>
                <a:cubicBezTo>
                  <a:pt x="338941" y="191655"/>
                  <a:pt x="344136" y="182996"/>
                  <a:pt x="352796" y="182418"/>
                </a:cubicBezTo>
                <a:cubicBezTo>
                  <a:pt x="359146" y="182418"/>
                  <a:pt x="359146" y="177800"/>
                  <a:pt x="357991" y="170296"/>
                </a:cubicBezTo>
                <a:cubicBezTo>
                  <a:pt x="353950" y="147782"/>
                  <a:pt x="338941" y="63500"/>
                  <a:pt x="373577" y="58305"/>
                </a:cubicBezTo>
                <a:cubicBezTo>
                  <a:pt x="371846" y="12700"/>
                  <a:pt x="437655" y="0"/>
                  <a:pt x="472291" y="0"/>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22" name="Group 21">
            <a:extLst>
              <a:ext uri="{FF2B5EF4-FFF2-40B4-BE49-F238E27FC236}">
                <a16:creationId xmlns:a16="http://schemas.microsoft.com/office/drawing/2014/main" id="{9A3472D5-38F2-B9FC-C180-D74E3C361092}"/>
              </a:ext>
            </a:extLst>
          </p:cNvPr>
          <p:cNvGrpSpPr/>
          <p:nvPr/>
        </p:nvGrpSpPr>
        <p:grpSpPr>
          <a:xfrm flipH="1">
            <a:off x="5436734" y="2486447"/>
            <a:ext cx="4910186" cy="3449932"/>
            <a:chOff x="7038071" y="2486447"/>
            <a:chExt cx="4910186" cy="3449932"/>
          </a:xfrm>
        </p:grpSpPr>
        <p:sp>
          <p:nvSpPr>
            <p:cNvPr id="23" name="Rectangle: Rounded Corners 87">
              <a:extLst>
                <a:ext uri="{FF2B5EF4-FFF2-40B4-BE49-F238E27FC236}">
                  <a16:creationId xmlns:a16="http://schemas.microsoft.com/office/drawing/2014/main" id="{0A390C87-CEE6-154F-5B86-08CB86A5EF1B}"/>
                </a:ext>
              </a:extLst>
            </p:cNvPr>
            <p:cNvSpPr/>
            <p:nvPr/>
          </p:nvSpPr>
          <p:spPr>
            <a:xfrm>
              <a:off x="8735268" y="2486447"/>
              <a:ext cx="3212989" cy="3215854"/>
            </a:xfrm>
            <a:custGeom>
              <a:avLst/>
              <a:gdLst>
                <a:gd name="connsiteX0" fmla="*/ 0 w 4005701"/>
                <a:gd name="connsiteY0" fmla="*/ 170895 h 3158866"/>
                <a:gd name="connsiteX1" fmla="*/ 170895 w 4005701"/>
                <a:gd name="connsiteY1" fmla="*/ 0 h 3158866"/>
                <a:gd name="connsiteX2" fmla="*/ 3834806 w 4005701"/>
                <a:gd name="connsiteY2" fmla="*/ 0 h 3158866"/>
                <a:gd name="connsiteX3" fmla="*/ 4005701 w 4005701"/>
                <a:gd name="connsiteY3" fmla="*/ 170895 h 3158866"/>
                <a:gd name="connsiteX4" fmla="*/ 4005701 w 4005701"/>
                <a:gd name="connsiteY4" fmla="*/ 2987971 h 3158866"/>
                <a:gd name="connsiteX5" fmla="*/ 3834806 w 4005701"/>
                <a:gd name="connsiteY5" fmla="*/ 3158866 h 3158866"/>
                <a:gd name="connsiteX6" fmla="*/ 170895 w 4005701"/>
                <a:gd name="connsiteY6" fmla="*/ 3158866 h 3158866"/>
                <a:gd name="connsiteX7" fmla="*/ 0 w 4005701"/>
                <a:gd name="connsiteY7" fmla="*/ 2987971 h 3158866"/>
                <a:gd name="connsiteX8" fmla="*/ 0 w 4005701"/>
                <a:gd name="connsiteY8" fmla="*/ 170895 h 3158866"/>
                <a:gd name="connsiteX0" fmla="*/ 0 w 4005701"/>
                <a:gd name="connsiteY0" fmla="*/ 170895 h 3158866"/>
                <a:gd name="connsiteX1" fmla="*/ 170895 w 4005701"/>
                <a:gd name="connsiteY1" fmla="*/ 0 h 3158866"/>
                <a:gd name="connsiteX2" fmla="*/ 3834806 w 4005701"/>
                <a:gd name="connsiteY2" fmla="*/ 0 h 3158866"/>
                <a:gd name="connsiteX3" fmla="*/ 4005701 w 4005701"/>
                <a:gd name="connsiteY3" fmla="*/ 170895 h 3158866"/>
                <a:gd name="connsiteX4" fmla="*/ 4005701 w 4005701"/>
                <a:gd name="connsiteY4" fmla="*/ 2987971 h 3158866"/>
                <a:gd name="connsiteX5" fmla="*/ 3834806 w 4005701"/>
                <a:gd name="connsiteY5" fmla="*/ 3158866 h 3158866"/>
                <a:gd name="connsiteX6" fmla="*/ 170895 w 4005701"/>
                <a:gd name="connsiteY6" fmla="*/ 3158866 h 3158866"/>
                <a:gd name="connsiteX7" fmla="*/ 0 w 4005701"/>
                <a:gd name="connsiteY7" fmla="*/ 2987971 h 3158866"/>
                <a:gd name="connsiteX8" fmla="*/ 91440 w 4005701"/>
                <a:gd name="connsiteY8" fmla="*/ 262335 h 3158866"/>
                <a:gd name="connsiteX0" fmla="*/ 0 w 4005701"/>
                <a:gd name="connsiteY0" fmla="*/ 170895 h 3158866"/>
                <a:gd name="connsiteX1" fmla="*/ 170895 w 4005701"/>
                <a:gd name="connsiteY1" fmla="*/ 0 h 3158866"/>
                <a:gd name="connsiteX2" fmla="*/ 3834806 w 4005701"/>
                <a:gd name="connsiteY2" fmla="*/ 0 h 3158866"/>
                <a:gd name="connsiteX3" fmla="*/ 4005701 w 4005701"/>
                <a:gd name="connsiteY3" fmla="*/ 170895 h 3158866"/>
                <a:gd name="connsiteX4" fmla="*/ 4005701 w 4005701"/>
                <a:gd name="connsiteY4" fmla="*/ 2987971 h 3158866"/>
                <a:gd name="connsiteX5" fmla="*/ 3834806 w 4005701"/>
                <a:gd name="connsiteY5" fmla="*/ 3158866 h 3158866"/>
                <a:gd name="connsiteX6" fmla="*/ 170895 w 4005701"/>
                <a:gd name="connsiteY6" fmla="*/ 3158866 h 3158866"/>
                <a:gd name="connsiteX7" fmla="*/ 0 w 4005701"/>
                <a:gd name="connsiteY7" fmla="*/ 2987971 h 3158866"/>
                <a:gd name="connsiteX0" fmla="*/ 0 w 4005701"/>
                <a:gd name="connsiteY0" fmla="*/ 170895 h 3158866"/>
                <a:gd name="connsiteX1" fmla="*/ 170895 w 4005701"/>
                <a:gd name="connsiteY1" fmla="*/ 0 h 3158866"/>
                <a:gd name="connsiteX2" fmla="*/ 3834806 w 4005701"/>
                <a:gd name="connsiteY2" fmla="*/ 0 h 3158866"/>
                <a:gd name="connsiteX3" fmla="*/ 4005701 w 4005701"/>
                <a:gd name="connsiteY3" fmla="*/ 170895 h 3158866"/>
                <a:gd name="connsiteX4" fmla="*/ 4005701 w 4005701"/>
                <a:gd name="connsiteY4" fmla="*/ 2987971 h 3158866"/>
                <a:gd name="connsiteX5" fmla="*/ 3834806 w 4005701"/>
                <a:gd name="connsiteY5" fmla="*/ 3158866 h 3158866"/>
                <a:gd name="connsiteX6" fmla="*/ 170895 w 4005701"/>
                <a:gd name="connsiteY6" fmla="*/ 3158866 h 3158866"/>
                <a:gd name="connsiteX0" fmla="*/ 0 w 3834806"/>
                <a:gd name="connsiteY0" fmla="*/ 0 h 3158866"/>
                <a:gd name="connsiteX1" fmla="*/ 3663911 w 3834806"/>
                <a:gd name="connsiteY1" fmla="*/ 0 h 3158866"/>
                <a:gd name="connsiteX2" fmla="*/ 3834806 w 3834806"/>
                <a:gd name="connsiteY2" fmla="*/ 170895 h 3158866"/>
                <a:gd name="connsiteX3" fmla="*/ 3834806 w 3834806"/>
                <a:gd name="connsiteY3" fmla="*/ 2987971 h 3158866"/>
                <a:gd name="connsiteX4" fmla="*/ 3663911 w 3834806"/>
                <a:gd name="connsiteY4" fmla="*/ 3158866 h 3158866"/>
                <a:gd name="connsiteX5" fmla="*/ 0 w 3834806"/>
                <a:gd name="connsiteY5" fmla="*/ 3158866 h 315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4806" h="3158866">
                  <a:moveTo>
                    <a:pt x="0" y="0"/>
                  </a:moveTo>
                  <a:lnTo>
                    <a:pt x="3663911" y="0"/>
                  </a:lnTo>
                  <a:cubicBezTo>
                    <a:pt x="3758294" y="0"/>
                    <a:pt x="3834806" y="76512"/>
                    <a:pt x="3834806" y="170895"/>
                  </a:cubicBezTo>
                  <a:lnTo>
                    <a:pt x="3834806" y="2987971"/>
                  </a:lnTo>
                  <a:cubicBezTo>
                    <a:pt x="3834806" y="3082354"/>
                    <a:pt x="3758294" y="3158866"/>
                    <a:pt x="3663911" y="3158866"/>
                  </a:cubicBezTo>
                  <a:lnTo>
                    <a:pt x="0" y="3158866"/>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24" name="Rectangle 23">
              <a:extLst>
                <a:ext uri="{FF2B5EF4-FFF2-40B4-BE49-F238E27FC236}">
                  <a16:creationId xmlns:a16="http://schemas.microsoft.com/office/drawing/2014/main" id="{EF63383C-92B9-FDA3-16FD-01B6AE422110}"/>
                </a:ext>
              </a:extLst>
            </p:cNvPr>
            <p:cNvSpPr/>
            <p:nvPr/>
          </p:nvSpPr>
          <p:spPr>
            <a:xfrm>
              <a:off x="10042042" y="3747038"/>
              <a:ext cx="1777522" cy="84798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r>
                <a:rPr lang="en-US" sz="1000" noProof="0" dirty="0">
                  <a:solidFill>
                    <a:schemeClr val="tx1"/>
                  </a:solidFill>
                </a:rPr>
                <a:t>Glomerulosclerosis</a:t>
              </a:r>
            </a:p>
            <a:p>
              <a:pPr algn="ctr"/>
              <a:r>
                <a:rPr lang="en-US" sz="1000" dirty="0">
                  <a:solidFill>
                    <a:schemeClr val="tx1"/>
                  </a:solidFill>
                </a:rPr>
                <a:t>Tubulointerstitial fibrosis</a:t>
              </a:r>
            </a:p>
            <a:p>
              <a:pPr algn="ctr"/>
              <a:r>
                <a:rPr lang="en-US" sz="1000" noProof="0" dirty="0">
                  <a:solidFill>
                    <a:schemeClr val="tx1"/>
                  </a:solidFill>
                </a:rPr>
                <a:t>CKD</a:t>
              </a:r>
              <a:endParaRPr lang="en-CA" sz="1000" noProof="0" dirty="0">
                <a:solidFill>
                  <a:schemeClr val="tx1"/>
                </a:solidFill>
              </a:endParaRPr>
            </a:p>
          </p:txBody>
        </p:sp>
        <p:pic>
          <p:nvPicPr>
            <p:cNvPr id="25" name="Picture 24">
              <a:extLst>
                <a:ext uri="{FF2B5EF4-FFF2-40B4-BE49-F238E27FC236}">
                  <a16:creationId xmlns:a16="http://schemas.microsoft.com/office/drawing/2014/main" id="{C65DC6E8-6A2A-F9C8-F662-7E252567CF60}"/>
                </a:ext>
              </a:extLst>
            </p:cNvPr>
            <p:cNvPicPr>
              <a:picLocks noChangeAspect="1"/>
            </p:cNvPicPr>
            <p:nvPr/>
          </p:nvPicPr>
          <p:blipFill>
            <a:blip r:embed="rId7"/>
            <a:stretch>
              <a:fillRect/>
            </a:stretch>
          </p:blipFill>
          <p:spPr>
            <a:xfrm>
              <a:off x="10500901" y="3338231"/>
              <a:ext cx="805304" cy="526927"/>
            </a:xfrm>
            <a:prstGeom prst="rect">
              <a:avLst/>
            </a:prstGeom>
          </p:spPr>
        </p:pic>
        <p:sp>
          <p:nvSpPr>
            <p:cNvPr id="26" name="Arc 25">
              <a:extLst>
                <a:ext uri="{FF2B5EF4-FFF2-40B4-BE49-F238E27FC236}">
                  <a16:creationId xmlns:a16="http://schemas.microsoft.com/office/drawing/2014/main" id="{EA8B8655-60BA-B58E-FB99-F06E6CF32998}"/>
                </a:ext>
              </a:extLst>
            </p:cNvPr>
            <p:cNvSpPr/>
            <p:nvPr/>
          </p:nvSpPr>
          <p:spPr>
            <a:xfrm flipH="1">
              <a:off x="7236305" y="2588219"/>
              <a:ext cx="3776334" cy="2917150"/>
            </a:xfrm>
            <a:prstGeom prst="arc">
              <a:avLst>
                <a:gd name="adj1" fmla="val 12325446"/>
                <a:gd name="adj2" fmla="val 16210304"/>
              </a:avLst>
            </a:pr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7" name="TextBox 26">
              <a:extLst>
                <a:ext uri="{FF2B5EF4-FFF2-40B4-BE49-F238E27FC236}">
                  <a16:creationId xmlns:a16="http://schemas.microsoft.com/office/drawing/2014/main" id="{CCA52150-EED9-39D9-C808-2451761B22B9}"/>
                </a:ext>
              </a:extLst>
            </p:cNvPr>
            <p:cNvSpPr txBox="1"/>
            <p:nvPr/>
          </p:nvSpPr>
          <p:spPr>
            <a:xfrm>
              <a:off x="9530439" y="2664095"/>
              <a:ext cx="1039195" cy="246221"/>
            </a:xfrm>
            <a:prstGeom prst="rect">
              <a:avLst/>
            </a:prstGeom>
            <a:solidFill>
              <a:schemeClr val="bg1"/>
            </a:solidFill>
          </p:spPr>
          <p:txBody>
            <a:bodyPr wrap="square" lIns="0" tIns="0" rIns="0" bIns="0" rtlCol="0" anchor="ctr" anchorCtr="0">
              <a:spAutoFit/>
            </a:bodyPr>
            <a:lstStyle/>
            <a:p>
              <a:pPr algn="ctr"/>
              <a:r>
                <a:rPr lang="en-US" sz="800" dirty="0">
                  <a:solidFill>
                    <a:schemeClr val="tx2"/>
                  </a:solidFill>
                </a:rPr>
                <a:t>Glomerular hyperfiltration</a:t>
              </a:r>
              <a:endParaRPr lang="en-CA" sz="800" dirty="0">
                <a:solidFill>
                  <a:schemeClr val="tx2"/>
                </a:solidFill>
              </a:endParaRPr>
            </a:p>
          </p:txBody>
        </p:sp>
        <p:sp>
          <p:nvSpPr>
            <p:cNvPr id="28" name="Arc 27">
              <a:extLst>
                <a:ext uri="{FF2B5EF4-FFF2-40B4-BE49-F238E27FC236}">
                  <a16:creationId xmlns:a16="http://schemas.microsoft.com/office/drawing/2014/main" id="{17415F37-E8B1-CC96-00CB-A4B0993C8C32}"/>
                </a:ext>
              </a:extLst>
            </p:cNvPr>
            <p:cNvSpPr/>
            <p:nvPr/>
          </p:nvSpPr>
          <p:spPr>
            <a:xfrm flipH="1">
              <a:off x="7038071" y="3065844"/>
              <a:ext cx="3776334" cy="2591898"/>
            </a:xfrm>
            <a:prstGeom prst="arc">
              <a:avLst>
                <a:gd name="adj1" fmla="val 7759497"/>
                <a:gd name="adj2" fmla="val 10390610"/>
              </a:avLst>
            </a:pr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9" name="TextBox 28">
              <a:extLst>
                <a:ext uri="{FF2B5EF4-FFF2-40B4-BE49-F238E27FC236}">
                  <a16:creationId xmlns:a16="http://schemas.microsoft.com/office/drawing/2014/main" id="{77265189-7FDD-81BA-C275-563D6D007E88}"/>
                </a:ext>
              </a:extLst>
            </p:cNvPr>
            <p:cNvSpPr txBox="1"/>
            <p:nvPr/>
          </p:nvSpPr>
          <p:spPr>
            <a:xfrm>
              <a:off x="9221534" y="4745628"/>
              <a:ext cx="1255691" cy="246221"/>
            </a:xfrm>
            <a:prstGeom prst="rect">
              <a:avLst/>
            </a:prstGeom>
            <a:noFill/>
          </p:spPr>
          <p:txBody>
            <a:bodyPr wrap="square" lIns="0" tIns="0" rIns="0" bIns="0" rtlCol="0" anchor="ctr" anchorCtr="0">
              <a:spAutoFit/>
            </a:bodyPr>
            <a:lstStyle/>
            <a:p>
              <a:pPr algn="ctr"/>
              <a:r>
                <a:rPr lang="en-US" sz="800" dirty="0">
                  <a:solidFill>
                    <a:schemeClr val="tx2"/>
                  </a:solidFill>
                </a:rPr>
                <a:t>Albuminuria/proteinuria</a:t>
              </a:r>
            </a:p>
            <a:p>
              <a:pPr algn="ctr"/>
              <a:r>
                <a:rPr lang="en-US" sz="800" dirty="0">
                  <a:solidFill>
                    <a:schemeClr val="tx2"/>
                  </a:solidFill>
                </a:rPr>
                <a:t>Bone mineral disease</a:t>
              </a:r>
              <a:endParaRPr lang="en-CA" sz="800" dirty="0">
                <a:solidFill>
                  <a:schemeClr val="tx2"/>
                </a:solidFill>
              </a:endParaRPr>
            </a:p>
          </p:txBody>
        </p:sp>
        <p:sp>
          <p:nvSpPr>
            <p:cNvPr id="30" name="Rectangle 29">
              <a:extLst>
                <a:ext uri="{FF2B5EF4-FFF2-40B4-BE49-F238E27FC236}">
                  <a16:creationId xmlns:a16="http://schemas.microsoft.com/office/drawing/2014/main" id="{4DF99208-5870-8E27-67B1-38D9609BB67E}"/>
                </a:ext>
              </a:extLst>
            </p:cNvPr>
            <p:cNvSpPr/>
            <p:nvPr/>
          </p:nvSpPr>
          <p:spPr>
            <a:xfrm>
              <a:off x="10024761" y="5493233"/>
              <a:ext cx="1777522" cy="417351"/>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r>
                <a:rPr lang="en-US" sz="1000" noProof="0" dirty="0">
                  <a:solidFill>
                    <a:schemeClr val="tx1"/>
                  </a:solidFill>
                </a:rPr>
                <a:t>Neurohormonal activation</a:t>
              </a:r>
            </a:p>
            <a:p>
              <a:pPr algn="ctr"/>
              <a:r>
                <a:rPr lang="en-US" sz="1000" dirty="0">
                  <a:solidFill>
                    <a:schemeClr val="tx1"/>
                  </a:solidFill>
                </a:rPr>
                <a:t>Plasma volume expansion</a:t>
              </a:r>
              <a:endParaRPr lang="en-CA" sz="1000" noProof="0" dirty="0">
                <a:solidFill>
                  <a:schemeClr val="tx1"/>
                </a:solidFill>
              </a:endParaRPr>
            </a:p>
          </p:txBody>
        </p:sp>
        <p:sp>
          <p:nvSpPr>
            <p:cNvPr id="31" name="Freeform: Shape 79">
              <a:extLst>
                <a:ext uri="{FF2B5EF4-FFF2-40B4-BE49-F238E27FC236}">
                  <a16:creationId xmlns:a16="http://schemas.microsoft.com/office/drawing/2014/main" id="{0EF9F913-F356-A93C-0C95-CB0E1E89434D}"/>
                </a:ext>
              </a:extLst>
            </p:cNvPr>
            <p:cNvSpPr/>
            <p:nvPr/>
          </p:nvSpPr>
          <p:spPr>
            <a:xfrm flipV="1">
              <a:off x="10858500" y="4584700"/>
              <a:ext cx="0" cy="910167"/>
            </a:xfrm>
            <a:custGeom>
              <a:avLst/>
              <a:gdLst>
                <a:gd name="connsiteX0" fmla="*/ 0 w 0"/>
                <a:gd name="connsiteY0" fmla="*/ 910167 h 910167"/>
                <a:gd name="connsiteX1" fmla="*/ 0 w 0"/>
                <a:gd name="connsiteY1" fmla="*/ 0 h 910167"/>
              </a:gdLst>
              <a:ahLst/>
              <a:cxnLst>
                <a:cxn ang="0">
                  <a:pos x="connsiteX0" y="connsiteY0"/>
                </a:cxn>
                <a:cxn ang="0">
                  <a:pos x="connsiteX1" y="connsiteY1"/>
                </a:cxn>
              </a:cxnLst>
              <a:rect l="l" t="t" r="r" b="b"/>
              <a:pathLst>
                <a:path h="910167">
                  <a:moveTo>
                    <a:pt x="0" y="910167"/>
                  </a:moveTo>
                  <a:lnTo>
                    <a:pt x="0" y="0"/>
                  </a:lnTo>
                </a:path>
              </a:pathLst>
            </a:cu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tx1"/>
                </a:solidFill>
              </a:endParaRPr>
            </a:p>
          </p:txBody>
        </p:sp>
        <p:sp>
          <p:nvSpPr>
            <p:cNvPr id="32" name="Freeform: Shape 80">
              <a:extLst>
                <a:ext uri="{FF2B5EF4-FFF2-40B4-BE49-F238E27FC236}">
                  <a16:creationId xmlns:a16="http://schemas.microsoft.com/office/drawing/2014/main" id="{2C6055ED-A91B-5E24-65BB-04C54B5CF28B}"/>
                </a:ext>
              </a:extLst>
            </p:cNvPr>
            <p:cNvSpPr/>
            <p:nvPr/>
          </p:nvSpPr>
          <p:spPr>
            <a:xfrm>
              <a:off x="11021106" y="4584700"/>
              <a:ext cx="0" cy="910167"/>
            </a:xfrm>
            <a:custGeom>
              <a:avLst/>
              <a:gdLst>
                <a:gd name="connsiteX0" fmla="*/ 0 w 0"/>
                <a:gd name="connsiteY0" fmla="*/ 910167 h 910167"/>
                <a:gd name="connsiteX1" fmla="*/ 0 w 0"/>
                <a:gd name="connsiteY1" fmla="*/ 0 h 910167"/>
              </a:gdLst>
              <a:ahLst/>
              <a:cxnLst>
                <a:cxn ang="0">
                  <a:pos x="connsiteX0" y="connsiteY0"/>
                </a:cxn>
                <a:cxn ang="0">
                  <a:pos x="connsiteX1" y="connsiteY1"/>
                </a:cxn>
              </a:cxnLst>
              <a:rect l="l" t="t" r="r" b="b"/>
              <a:pathLst>
                <a:path h="910167">
                  <a:moveTo>
                    <a:pt x="0" y="910167"/>
                  </a:moveTo>
                  <a:lnTo>
                    <a:pt x="0" y="0"/>
                  </a:lnTo>
                </a:path>
              </a:pathLst>
            </a:cu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tx1"/>
                </a:solidFill>
              </a:endParaRPr>
            </a:p>
          </p:txBody>
        </p:sp>
        <p:sp>
          <p:nvSpPr>
            <p:cNvPr id="33" name="Freeform: Shape 81">
              <a:extLst>
                <a:ext uri="{FF2B5EF4-FFF2-40B4-BE49-F238E27FC236}">
                  <a16:creationId xmlns:a16="http://schemas.microsoft.com/office/drawing/2014/main" id="{7F7B182F-1A4B-6B9C-6018-1A9BD3CEA7B3}"/>
                </a:ext>
              </a:extLst>
            </p:cNvPr>
            <p:cNvSpPr/>
            <p:nvPr/>
          </p:nvSpPr>
          <p:spPr>
            <a:xfrm>
              <a:off x="9842500" y="5702300"/>
              <a:ext cx="177800" cy="0"/>
            </a:xfrm>
            <a:custGeom>
              <a:avLst/>
              <a:gdLst>
                <a:gd name="connsiteX0" fmla="*/ 0 w 177800"/>
                <a:gd name="connsiteY0" fmla="*/ 0 h 0"/>
                <a:gd name="connsiteX1" fmla="*/ 177800 w 177800"/>
                <a:gd name="connsiteY1" fmla="*/ 0 h 0"/>
              </a:gdLst>
              <a:ahLst/>
              <a:cxnLst>
                <a:cxn ang="0">
                  <a:pos x="connsiteX0" y="connsiteY0"/>
                </a:cxn>
                <a:cxn ang="0">
                  <a:pos x="connsiteX1" y="connsiteY1"/>
                </a:cxn>
              </a:cxnLst>
              <a:rect l="l" t="t" r="r" b="b"/>
              <a:pathLst>
                <a:path w="177800">
                  <a:moveTo>
                    <a:pt x="0" y="0"/>
                  </a:moveTo>
                  <a:lnTo>
                    <a:pt x="177800" y="0"/>
                  </a:lnTo>
                </a:path>
              </a:pathLst>
            </a:cu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tx1"/>
                </a:solidFill>
              </a:endParaRPr>
            </a:p>
          </p:txBody>
        </p:sp>
        <p:sp>
          <p:nvSpPr>
            <p:cNvPr id="34" name="Arc 33">
              <a:extLst>
                <a:ext uri="{FF2B5EF4-FFF2-40B4-BE49-F238E27FC236}">
                  <a16:creationId xmlns:a16="http://schemas.microsoft.com/office/drawing/2014/main" id="{AB7885AE-8265-BD12-5985-411979E8EE2B}"/>
                </a:ext>
              </a:extLst>
            </p:cNvPr>
            <p:cNvSpPr/>
            <p:nvPr/>
          </p:nvSpPr>
          <p:spPr>
            <a:xfrm>
              <a:off x="8848125" y="4371553"/>
              <a:ext cx="2722490" cy="1564826"/>
            </a:xfrm>
            <a:prstGeom prst="arc">
              <a:avLst>
                <a:gd name="adj1" fmla="val 10984955"/>
                <a:gd name="adj2" fmla="val 15453595"/>
              </a:avLst>
            </a:prstGeom>
            <a:ln w="19050">
              <a:solidFill>
                <a:schemeClr val="accent6"/>
              </a:solidFill>
              <a:headEnd type="triangl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35" name="TextBox 34">
              <a:extLst>
                <a:ext uri="{FF2B5EF4-FFF2-40B4-BE49-F238E27FC236}">
                  <a16:creationId xmlns:a16="http://schemas.microsoft.com/office/drawing/2014/main" id="{970CC7FF-A798-1627-8E37-087E9262B5C9}"/>
                </a:ext>
              </a:extLst>
            </p:cNvPr>
            <p:cNvSpPr txBox="1"/>
            <p:nvPr/>
          </p:nvSpPr>
          <p:spPr>
            <a:xfrm>
              <a:off x="8830920" y="3899383"/>
              <a:ext cx="1255691" cy="492443"/>
            </a:xfrm>
            <a:prstGeom prst="rect">
              <a:avLst/>
            </a:prstGeom>
            <a:noFill/>
          </p:spPr>
          <p:txBody>
            <a:bodyPr wrap="square" lIns="0" tIns="0" rIns="0" bIns="0" rtlCol="0" anchor="ctr" anchorCtr="0">
              <a:spAutoFit/>
            </a:bodyPr>
            <a:lstStyle/>
            <a:p>
              <a:pPr algn="ctr"/>
              <a:r>
                <a:rPr lang="en-US" sz="800" dirty="0"/>
                <a:t>Heart</a:t>
              </a:r>
              <a:r>
                <a:rPr lang="en-GB" sz="800" dirty="0"/>
                <a:t>–</a:t>
              </a:r>
              <a:r>
                <a:rPr lang="en-US" sz="800" dirty="0"/>
                <a:t>kidney </a:t>
              </a:r>
              <a:br>
                <a:rPr lang="en-US" sz="800" dirty="0"/>
              </a:br>
              <a:r>
                <a:rPr lang="en-US" sz="800" dirty="0"/>
                <a:t>interactions</a:t>
              </a:r>
            </a:p>
            <a:p>
              <a:pPr algn="ctr"/>
              <a:r>
                <a:rPr lang="en-US" sz="800" dirty="0"/>
                <a:t>(Cardiorenal </a:t>
              </a:r>
              <a:br>
                <a:rPr lang="en-US" sz="800" dirty="0"/>
              </a:br>
              <a:r>
                <a:rPr lang="en-US" sz="800" dirty="0"/>
                <a:t>syndrome)</a:t>
              </a:r>
              <a:endParaRPr lang="en-CA" sz="800" dirty="0"/>
            </a:p>
          </p:txBody>
        </p:sp>
        <p:sp>
          <p:nvSpPr>
            <p:cNvPr id="36" name="Freeform: Shape 86">
              <a:extLst>
                <a:ext uri="{FF2B5EF4-FFF2-40B4-BE49-F238E27FC236}">
                  <a16:creationId xmlns:a16="http://schemas.microsoft.com/office/drawing/2014/main" id="{EFC3A251-DD2A-32CE-879C-9647937215CE}"/>
                </a:ext>
              </a:extLst>
            </p:cNvPr>
            <p:cNvSpPr/>
            <p:nvPr/>
          </p:nvSpPr>
          <p:spPr>
            <a:xfrm flipH="1">
              <a:off x="8555567" y="3855510"/>
              <a:ext cx="1490133" cy="0"/>
            </a:xfrm>
            <a:custGeom>
              <a:avLst/>
              <a:gdLst>
                <a:gd name="connsiteX0" fmla="*/ 0 w 1490133"/>
                <a:gd name="connsiteY0" fmla="*/ 0 h 0"/>
                <a:gd name="connsiteX1" fmla="*/ 1490133 w 1490133"/>
                <a:gd name="connsiteY1" fmla="*/ 0 h 0"/>
              </a:gdLst>
              <a:ahLst/>
              <a:cxnLst>
                <a:cxn ang="0">
                  <a:pos x="connsiteX0" y="connsiteY0"/>
                </a:cxn>
                <a:cxn ang="0">
                  <a:pos x="connsiteX1" y="connsiteY1"/>
                </a:cxn>
              </a:cxnLst>
              <a:rect l="l" t="t" r="r" b="b"/>
              <a:pathLst>
                <a:path w="1490133">
                  <a:moveTo>
                    <a:pt x="0" y="0"/>
                  </a:moveTo>
                  <a:lnTo>
                    <a:pt x="1490133" y="0"/>
                  </a:lnTo>
                </a:path>
              </a:pathLst>
            </a:cu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tx1"/>
                </a:solidFill>
              </a:endParaRPr>
            </a:p>
          </p:txBody>
        </p:sp>
        <p:sp>
          <p:nvSpPr>
            <p:cNvPr id="37" name="Freeform: Shape 89">
              <a:extLst>
                <a:ext uri="{FF2B5EF4-FFF2-40B4-BE49-F238E27FC236}">
                  <a16:creationId xmlns:a16="http://schemas.microsoft.com/office/drawing/2014/main" id="{405C0C6D-CCFA-8D88-91E9-98627A71E566}"/>
                </a:ext>
              </a:extLst>
            </p:cNvPr>
            <p:cNvSpPr/>
            <p:nvPr/>
          </p:nvSpPr>
          <p:spPr>
            <a:xfrm>
              <a:off x="8726665" y="4439333"/>
              <a:ext cx="426720" cy="182880"/>
            </a:xfrm>
            <a:custGeom>
              <a:avLst/>
              <a:gdLst>
                <a:gd name="connsiteX0" fmla="*/ 0 w 426720"/>
                <a:gd name="connsiteY0" fmla="*/ 0 h 182880"/>
                <a:gd name="connsiteX1" fmla="*/ 426720 w 426720"/>
                <a:gd name="connsiteY1" fmla="*/ 182880 h 182880"/>
              </a:gdLst>
              <a:ahLst/>
              <a:cxnLst>
                <a:cxn ang="0">
                  <a:pos x="connsiteX0" y="connsiteY0"/>
                </a:cxn>
                <a:cxn ang="0">
                  <a:pos x="connsiteX1" y="connsiteY1"/>
                </a:cxn>
              </a:cxnLst>
              <a:rect l="l" t="t" r="r" b="b"/>
              <a:pathLst>
                <a:path w="426720" h="182880">
                  <a:moveTo>
                    <a:pt x="0" y="0"/>
                  </a:moveTo>
                  <a:lnTo>
                    <a:pt x="426720" y="182880"/>
                  </a:lnTo>
                </a:path>
              </a:pathLst>
            </a:custGeom>
            <a:noFill/>
            <a:ln w="190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TextBox 37">
              <a:extLst>
                <a:ext uri="{FF2B5EF4-FFF2-40B4-BE49-F238E27FC236}">
                  <a16:creationId xmlns:a16="http://schemas.microsoft.com/office/drawing/2014/main" id="{34380CE8-1501-700F-6F55-A2FCC9DBDE5E}"/>
                </a:ext>
              </a:extLst>
            </p:cNvPr>
            <p:cNvSpPr txBox="1"/>
            <p:nvPr/>
          </p:nvSpPr>
          <p:spPr>
            <a:xfrm>
              <a:off x="9182824" y="4602264"/>
              <a:ext cx="633874" cy="123111"/>
            </a:xfrm>
            <a:prstGeom prst="rect">
              <a:avLst/>
            </a:prstGeom>
            <a:noFill/>
          </p:spPr>
          <p:txBody>
            <a:bodyPr wrap="square" lIns="0" tIns="0" rIns="0" bIns="0" rtlCol="0" anchor="ctr" anchorCtr="0">
              <a:spAutoFit/>
            </a:bodyPr>
            <a:lstStyle/>
            <a:p>
              <a:pPr algn="ctr"/>
              <a:r>
                <a:rPr lang="en-US" sz="800" dirty="0"/>
                <a:t>Potentiates</a:t>
              </a:r>
              <a:endParaRPr lang="en-CA" sz="800" dirty="0"/>
            </a:p>
          </p:txBody>
        </p:sp>
      </p:grpSp>
      <p:sp>
        <p:nvSpPr>
          <p:cNvPr id="40" name="Freeform: Shape 84">
            <a:extLst>
              <a:ext uri="{FF2B5EF4-FFF2-40B4-BE49-F238E27FC236}">
                <a16:creationId xmlns:a16="http://schemas.microsoft.com/office/drawing/2014/main" id="{777A441D-5613-3034-142B-BC3552930DEF}"/>
              </a:ext>
            </a:extLst>
          </p:cNvPr>
          <p:cNvSpPr/>
          <p:nvPr/>
        </p:nvSpPr>
        <p:spPr>
          <a:xfrm flipV="1">
            <a:off x="8763604" y="3213100"/>
            <a:ext cx="0" cy="1782233"/>
          </a:xfrm>
          <a:custGeom>
            <a:avLst/>
            <a:gdLst>
              <a:gd name="connsiteX0" fmla="*/ 0 w 0"/>
              <a:gd name="connsiteY0" fmla="*/ 0 h 1782233"/>
              <a:gd name="connsiteX1" fmla="*/ 0 w 0"/>
              <a:gd name="connsiteY1" fmla="*/ 1782233 h 1782233"/>
            </a:gdLst>
            <a:ahLst/>
            <a:cxnLst>
              <a:cxn ang="0">
                <a:pos x="connsiteX0" y="connsiteY0"/>
              </a:cxn>
              <a:cxn ang="0">
                <a:pos x="connsiteX1" y="connsiteY1"/>
              </a:cxn>
            </a:cxnLst>
            <a:rect l="l" t="t" r="r" b="b"/>
            <a:pathLst>
              <a:path h="1782233">
                <a:moveTo>
                  <a:pt x="0" y="0"/>
                </a:moveTo>
                <a:lnTo>
                  <a:pt x="0" y="1782233"/>
                </a:lnTo>
              </a:path>
            </a:pathLst>
          </a:cu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tx1"/>
              </a:solidFill>
            </a:endParaRPr>
          </a:p>
        </p:txBody>
      </p:sp>
      <p:sp>
        <p:nvSpPr>
          <p:cNvPr id="41" name="Rectangle 40">
            <a:extLst>
              <a:ext uri="{FF2B5EF4-FFF2-40B4-BE49-F238E27FC236}">
                <a16:creationId xmlns:a16="http://schemas.microsoft.com/office/drawing/2014/main" id="{65863D8B-4608-977A-CFDD-7973C2FA49E8}"/>
              </a:ext>
            </a:extLst>
          </p:cNvPr>
          <p:cNvSpPr/>
          <p:nvPr/>
        </p:nvSpPr>
        <p:spPr>
          <a:xfrm>
            <a:off x="8079921" y="2373373"/>
            <a:ext cx="1777522" cy="84798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lstStyle/>
          <a:p>
            <a:pPr algn="ctr"/>
            <a:r>
              <a:rPr lang="en-US" sz="1000" noProof="0" dirty="0">
                <a:solidFill>
                  <a:schemeClr val="accent4">
                    <a:lumMod val="50000"/>
                  </a:schemeClr>
                </a:solidFill>
              </a:rPr>
              <a:t>Excess/dysfunctional adipose tissue</a:t>
            </a:r>
            <a:endParaRPr lang="en-CA" sz="1000" noProof="0" dirty="0">
              <a:solidFill>
                <a:schemeClr val="accent4">
                  <a:lumMod val="50000"/>
                </a:schemeClr>
              </a:solidFill>
            </a:endParaRPr>
          </a:p>
        </p:txBody>
      </p:sp>
      <p:pic>
        <p:nvPicPr>
          <p:cNvPr id="42" name="Picture 41" descr="A group of yellow balls with white threads&#10;&#10;Description automatically generated">
            <a:extLst>
              <a:ext uri="{FF2B5EF4-FFF2-40B4-BE49-F238E27FC236}">
                <a16:creationId xmlns:a16="http://schemas.microsoft.com/office/drawing/2014/main" id="{51414900-43A8-0173-2FF7-402459AD23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213942" y="2787206"/>
            <a:ext cx="522677" cy="381699"/>
          </a:xfrm>
          <a:prstGeom prst="rect">
            <a:avLst/>
          </a:prstGeom>
        </p:spPr>
      </p:pic>
      <p:pic>
        <p:nvPicPr>
          <p:cNvPr id="43" name="Picture 42" descr="A group of yellow balls with white threads&#10;&#10;Description automatically generated">
            <a:extLst>
              <a:ext uri="{FF2B5EF4-FFF2-40B4-BE49-F238E27FC236}">
                <a16:creationId xmlns:a16="http://schemas.microsoft.com/office/drawing/2014/main" id="{D946A4E9-0F77-EEE7-B65A-3CCC7D77AE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3629" y="2787208"/>
            <a:ext cx="522677" cy="381699"/>
          </a:xfrm>
          <a:prstGeom prst="rect">
            <a:avLst/>
          </a:prstGeom>
        </p:spPr>
      </p:pic>
      <p:sp>
        <p:nvSpPr>
          <p:cNvPr id="44" name="Oval 43">
            <a:extLst>
              <a:ext uri="{FF2B5EF4-FFF2-40B4-BE49-F238E27FC236}">
                <a16:creationId xmlns:a16="http://schemas.microsoft.com/office/drawing/2014/main" id="{C5B5E7E2-B4B0-0882-D399-C76786BE3DBE}"/>
              </a:ext>
            </a:extLst>
          </p:cNvPr>
          <p:cNvSpPr/>
          <p:nvPr/>
        </p:nvSpPr>
        <p:spPr>
          <a:xfrm>
            <a:off x="8714366" y="2898175"/>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45" name="Oval 44">
            <a:extLst>
              <a:ext uri="{FF2B5EF4-FFF2-40B4-BE49-F238E27FC236}">
                <a16:creationId xmlns:a16="http://schemas.microsoft.com/office/drawing/2014/main" id="{2B6A94D4-3DD0-4C0D-65A6-70DBF6B9990D}"/>
              </a:ext>
            </a:extLst>
          </p:cNvPr>
          <p:cNvSpPr/>
          <p:nvPr/>
        </p:nvSpPr>
        <p:spPr>
          <a:xfrm>
            <a:off x="8647635" y="2824857"/>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46" name="Oval 45">
            <a:extLst>
              <a:ext uri="{FF2B5EF4-FFF2-40B4-BE49-F238E27FC236}">
                <a16:creationId xmlns:a16="http://schemas.microsoft.com/office/drawing/2014/main" id="{3A59C6CD-5B2D-617B-A96D-B0D7EC82BD87}"/>
              </a:ext>
            </a:extLst>
          </p:cNvPr>
          <p:cNvSpPr/>
          <p:nvPr/>
        </p:nvSpPr>
        <p:spPr>
          <a:xfrm>
            <a:off x="8616369" y="2943629"/>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47" name="Oval 46">
            <a:extLst>
              <a:ext uri="{FF2B5EF4-FFF2-40B4-BE49-F238E27FC236}">
                <a16:creationId xmlns:a16="http://schemas.microsoft.com/office/drawing/2014/main" id="{A0721879-4454-76EE-9714-CDBB26B19BF4}"/>
              </a:ext>
            </a:extLst>
          </p:cNvPr>
          <p:cNvSpPr/>
          <p:nvPr/>
        </p:nvSpPr>
        <p:spPr>
          <a:xfrm>
            <a:off x="8532334" y="2757497"/>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48" name="Oval 47">
            <a:extLst>
              <a:ext uri="{FF2B5EF4-FFF2-40B4-BE49-F238E27FC236}">
                <a16:creationId xmlns:a16="http://schemas.microsoft.com/office/drawing/2014/main" id="{DFBBC535-08B5-8B2E-4D93-FCFEC70FBDF7}"/>
              </a:ext>
            </a:extLst>
          </p:cNvPr>
          <p:cNvSpPr/>
          <p:nvPr/>
        </p:nvSpPr>
        <p:spPr>
          <a:xfrm>
            <a:off x="8452964" y="2818762"/>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49" name="Oval 48">
            <a:extLst>
              <a:ext uri="{FF2B5EF4-FFF2-40B4-BE49-F238E27FC236}">
                <a16:creationId xmlns:a16="http://schemas.microsoft.com/office/drawing/2014/main" id="{36E13685-860B-A7CE-74F5-2A5F7175570D}"/>
              </a:ext>
            </a:extLst>
          </p:cNvPr>
          <p:cNvSpPr/>
          <p:nvPr/>
        </p:nvSpPr>
        <p:spPr>
          <a:xfrm>
            <a:off x="8418102" y="2706135"/>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50" name="Oval 49">
            <a:extLst>
              <a:ext uri="{FF2B5EF4-FFF2-40B4-BE49-F238E27FC236}">
                <a16:creationId xmlns:a16="http://schemas.microsoft.com/office/drawing/2014/main" id="{3379D8AE-3B69-CBB6-65F5-E2BAE916B2D0}"/>
              </a:ext>
            </a:extLst>
          </p:cNvPr>
          <p:cNvSpPr/>
          <p:nvPr/>
        </p:nvSpPr>
        <p:spPr>
          <a:xfrm>
            <a:off x="8781097" y="2818762"/>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51" name="Oval 50">
            <a:extLst>
              <a:ext uri="{FF2B5EF4-FFF2-40B4-BE49-F238E27FC236}">
                <a16:creationId xmlns:a16="http://schemas.microsoft.com/office/drawing/2014/main" id="{4A0854AD-91DC-FAC5-BB68-309AF1C38BC3}"/>
              </a:ext>
            </a:extLst>
          </p:cNvPr>
          <p:cNvSpPr/>
          <p:nvPr/>
        </p:nvSpPr>
        <p:spPr>
          <a:xfrm>
            <a:off x="8722805" y="3025339"/>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52" name="Oval 51">
            <a:extLst>
              <a:ext uri="{FF2B5EF4-FFF2-40B4-BE49-F238E27FC236}">
                <a16:creationId xmlns:a16="http://schemas.microsoft.com/office/drawing/2014/main" id="{563A0BB5-55FF-5DF9-38F5-E33A997F0591}"/>
              </a:ext>
            </a:extLst>
          </p:cNvPr>
          <p:cNvSpPr/>
          <p:nvPr/>
        </p:nvSpPr>
        <p:spPr>
          <a:xfrm>
            <a:off x="8558719" y="2849817"/>
            <a:ext cx="68852" cy="68852"/>
          </a:xfrm>
          <a:prstGeom prst="ellipse">
            <a:avLst/>
          </a:prstGeom>
          <a:solidFill>
            <a:srgbClr val="FFD413"/>
          </a:solidFill>
          <a:ln w="12700">
            <a:solidFill>
              <a:srgbClr val="9A72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1200" noProof="0" dirty="0"/>
          </a:p>
        </p:txBody>
      </p:sp>
      <p:sp>
        <p:nvSpPr>
          <p:cNvPr id="53" name="TextBox 52">
            <a:extLst>
              <a:ext uri="{FF2B5EF4-FFF2-40B4-BE49-F238E27FC236}">
                <a16:creationId xmlns:a16="http://schemas.microsoft.com/office/drawing/2014/main" id="{460A25DC-F2DB-F4E2-22C2-69554B799363}"/>
              </a:ext>
            </a:extLst>
          </p:cNvPr>
          <p:cNvSpPr txBox="1"/>
          <p:nvPr/>
        </p:nvSpPr>
        <p:spPr>
          <a:xfrm>
            <a:off x="8112746" y="2917666"/>
            <a:ext cx="508676" cy="184666"/>
          </a:xfrm>
          <a:prstGeom prst="rect">
            <a:avLst/>
          </a:prstGeom>
          <a:noFill/>
        </p:spPr>
        <p:txBody>
          <a:bodyPr wrap="square" lIns="0" tIns="0" rIns="0" bIns="0" rtlCol="0" anchor="ctr" anchorCtr="0">
            <a:spAutoFit/>
          </a:bodyPr>
          <a:lstStyle/>
          <a:p>
            <a:pPr algn="ctr"/>
            <a:r>
              <a:rPr lang="en-US" sz="600" dirty="0">
                <a:solidFill>
                  <a:schemeClr val="tx2"/>
                </a:solidFill>
              </a:rPr>
              <a:t>Adipokines</a:t>
            </a:r>
          </a:p>
          <a:p>
            <a:pPr algn="ctr"/>
            <a:r>
              <a:rPr lang="en-US" sz="600" dirty="0">
                <a:solidFill>
                  <a:schemeClr val="tx2"/>
                </a:solidFill>
              </a:rPr>
              <a:t>Cytokines</a:t>
            </a:r>
            <a:endParaRPr lang="en-CA" sz="600" dirty="0">
              <a:solidFill>
                <a:schemeClr val="tx2"/>
              </a:solidFill>
            </a:endParaRPr>
          </a:p>
        </p:txBody>
      </p:sp>
      <p:sp>
        <p:nvSpPr>
          <p:cNvPr id="54" name="Rectangle 53">
            <a:extLst>
              <a:ext uri="{FF2B5EF4-FFF2-40B4-BE49-F238E27FC236}">
                <a16:creationId xmlns:a16="http://schemas.microsoft.com/office/drawing/2014/main" id="{3F591D10-03E9-BBBF-C365-5FED5A443A8A}"/>
              </a:ext>
            </a:extLst>
          </p:cNvPr>
          <p:cNvSpPr/>
          <p:nvPr/>
        </p:nvSpPr>
        <p:spPr>
          <a:xfrm>
            <a:off x="8815523" y="5089896"/>
            <a:ext cx="1777522" cy="847982"/>
          </a:xfrm>
          <a:prstGeom prst="rect">
            <a:avLst/>
          </a:prstGeom>
          <a:solidFill>
            <a:srgbClr val="F5BB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r>
              <a:rPr lang="en-US" sz="1000" noProof="0" dirty="0">
                <a:solidFill>
                  <a:schemeClr val="tx1"/>
                </a:solidFill>
              </a:rPr>
              <a:t>Atherosclerosis</a:t>
            </a:r>
          </a:p>
          <a:p>
            <a:pPr algn="ctr"/>
            <a:r>
              <a:rPr lang="en-US" sz="1000" dirty="0">
                <a:solidFill>
                  <a:schemeClr val="tx1"/>
                </a:solidFill>
              </a:rPr>
              <a:t>Myocardial remodeling</a:t>
            </a:r>
          </a:p>
          <a:p>
            <a:pPr algn="ctr"/>
            <a:r>
              <a:rPr lang="en-US" sz="1000" noProof="0" dirty="0">
                <a:solidFill>
                  <a:schemeClr val="tx1"/>
                </a:solidFill>
              </a:rPr>
              <a:t>Fibrosis</a:t>
            </a:r>
          </a:p>
          <a:p>
            <a:pPr algn="ctr"/>
            <a:r>
              <a:rPr lang="en-US" sz="1000" noProof="0" dirty="0">
                <a:solidFill>
                  <a:schemeClr val="tx1"/>
                </a:solidFill>
              </a:rPr>
              <a:t>Cardiac dysfunction</a:t>
            </a:r>
            <a:endParaRPr lang="en-CA" sz="1000" noProof="0" dirty="0">
              <a:solidFill>
                <a:schemeClr val="tx1"/>
              </a:solidFill>
            </a:endParaRPr>
          </a:p>
        </p:txBody>
      </p:sp>
      <p:pic>
        <p:nvPicPr>
          <p:cNvPr id="55" name="Picture 54">
            <a:extLst>
              <a:ext uri="{FF2B5EF4-FFF2-40B4-BE49-F238E27FC236}">
                <a16:creationId xmlns:a16="http://schemas.microsoft.com/office/drawing/2014/main" id="{6FA2BE83-422D-BB6F-015A-9FA5E0FA8AE7}"/>
              </a:ext>
            </a:extLst>
          </p:cNvPr>
          <p:cNvPicPr>
            <a:picLocks noChangeAspect="1"/>
          </p:cNvPicPr>
          <p:nvPr/>
        </p:nvPicPr>
        <p:blipFill rotWithShape="1">
          <a:blip r:embed="rId9"/>
          <a:srcRect r="50753"/>
          <a:stretch/>
        </p:blipFill>
        <p:spPr>
          <a:xfrm>
            <a:off x="8474489" y="5074212"/>
            <a:ext cx="578180" cy="793667"/>
          </a:xfrm>
          <a:prstGeom prst="rect">
            <a:avLst/>
          </a:prstGeom>
        </p:spPr>
      </p:pic>
      <p:grpSp>
        <p:nvGrpSpPr>
          <p:cNvPr id="56" name="Group 55">
            <a:extLst>
              <a:ext uri="{FF2B5EF4-FFF2-40B4-BE49-F238E27FC236}">
                <a16:creationId xmlns:a16="http://schemas.microsoft.com/office/drawing/2014/main" id="{2FDC994B-DBEF-CA98-CF1C-0FC8C03F14B7}"/>
              </a:ext>
            </a:extLst>
          </p:cNvPr>
          <p:cNvGrpSpPr/>
          <p:nvPr/>
        </p:nvGrpSpPr>
        <p:grpSpPr>
          <a:xfrm flipH="1">
            <a:off x="8071715" y="2615923"/>
            <a:ext cx="3766920" cy="3074461"/>
            <a:chOff x="5357552" y="2615923"/>
            <a:chExt cx="3766920" cy="3074461"/>
          </a:xfrm>
        </p:grpSpPr>
        <p:pic>
          <p:nvPicPr>
            <p:cNvPr id="57" name="Picture 56" descr="A screenshot of a video game liver&#10;&#10;Description automatically generated">
              <a:extLst>
                <a:ext uri="{FF2B5EF4-FFF2-40B4-BE49-F238E27FC236}">
                  <a16:creationId xmlns:a16="http://schemas.microsoft.com/office/drawing/2014/main" id="{333F206B-80B1-C731-F808-37D3D994AFD3}"/>
                </a:ext>
              </a:extLst>
            </p:cNvPr>
            <p:cNvPicPr>
              <a:picLocks noChangeAspect="1"/>
            </p:cNvPicPr>
            <p:nvPr/>
          </p:nvPicPr>
          <p:blipFill>
            <a:blip r:embed="rId10">
              <a:extLst>
                <a:ext uri="{28A0092B-C50C-407E-A947-70E740481C1C}">
                  <a14:useLocalDpi xmlns:a14="http://schemas.microsoft.com/office/drawing/2010/main" val="0"/>
                </a:ext>
              </a:extLst>
            </a:blip>
            <a:srcRect l="60634" t="38432" r="20720" b="21846"/>
            <a:stretch/>
          </p:blipFill>
          <p:spPr>
            <a:xfrm flipH="1">
              <a:off x="6527305" y="3149315"/>
              <a:ext cx="877248" cy="502725"/>
            </a:xfrm>
            <a:prstGeom prst="rect">
              <a:avLst/>
            </a:prstGeom>
          </p:spPr>
        </p:pic>
        <p:sp>
          <p:nvSpPr>
            <p:cNvPr id="58" name="Rectangle 57">
              <a:extLst>
                <a:ext uri="{FF2B5EF4-FFF2-40B4-BE49-F238E27FC236}">
                  <a16:creationId xmlns:a16="http://schemas.microsoft.com/office/drawing/2014/main" id="{1EB37B19-A0D7-39DD-778A-85197FE76C21}"/>
                </a:ext>
              </a:extLst>
            </p:cNvPr>
            <p:cNvSpPr/>
            <p:nvPr/>
          </p:nvSpPr>
          <p:spPr>
            <a:xfrm>
              <a:off x="5357552" y="3747038"/>
              <a:ext cx="1455978" cy="8479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r>
                <a:rPr lang="en-US" sz="1000" noProof="0" dirty="0">
                  <a:solidFill>
                    <a:schemeClr val="tx1"/>
                  </a:solidFill>
                </a:rPr>
                <a:t>Hypertension</a:t>
              </a:r>
            </a:p>
            <a:p>
              <a:pPr algn="ctr"/>
              <a:r>
                <a:rPr lang="en-US" sz="1000" dirty="0">
                  <a:solidFill>
                    <a:schemeClr val="tx1"/>
                  </a:solidFill>
                </a:rPr>
                <a:t>Dyslipidemia</a:t>
              </a:r>
            </a:p>
            <a:p>
              <a:pPr algn="ctr"/>
              <a:r>
                <a:rPr lang="en-US" sz="1000" noProof="0" dirty="0">
                  <a:solidFill>
                    <a:schemeClr val="tx1"/>
                  </a:solidFill>
                </a:rPr>
                <a:t>Metabolic syndrome</a:t>
              </a:r>
            </a:p>
            <a:p>
              <a:pPr algn="ctr"/>
              <a:r>
                <a:rPr lang="en-US" sz="1000" dirty="0">
                  <a:solidFill>
                    <a:schemeClr val="tx1"/>
                  </a:solidFill>
                </a:rPr>
                <a:t>Diabetes</a:t>
              </a:r>
              <a:endParaRPr lang="en-CA" sz="1000" noProof="0" dirty="0">
                <a:solidFill>
                  <a:schemeClr val="tx1"/>
                </a:solidFill>
              </a:endParaRPr>
            </a:p>
          </p:txBody>
        </p:sp>
        <p:sp>
          <p:nvSpPr>
            <p:cNvPr id="59" name="Arc 58">
              <a:extLst>
                <a:ext uri="{FF2B5EF4-FFF2-40B4-BE49-F238E27FC236}">
                  <a16:creationId xmlns:a16="http://schemas.microsoft.com/office/drawing/2014/main" id="{1D9A9EFF-1F35-3580-7C65-086F4598579B}"/>
                </a:ext>
              </a:extLst>
            </p:cNvPr>
            <p:cNvSpPr/>
            <p:nvPr/>
          </p:nvSpPr>
          <p:spPr>
            <a:xfrm>
              <a:off x="6071362" y="2615923"/>
              <a:ext cx="3002651" cy="2220412"/>
            </a:xfrm>
            <a:prstGeom prst="arc">
              <a:avLst>
                <a:gd name="adj1" fmla="val 10858358"/>
                <a:gd name="adj2" fmla="val 15531092"/>
              </a:avLst>
            </a:pr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0" name="Arc 59">
              <a:extLst>
                <a:ext uri="{FF2B5EF4-FFF2-40B4-BE49-F238E27FC236}">
                  <a16:creationId xmlns:a16="http://schemas.microsoft.com/office/drawing/2014/main" id="{1BFFE830-CD31-A7C2-0AA5-DDCE67CE9FF2}"/>
                </a:ext>
              </a:extLst>
            </p:cNvPr>
            <p:cNvSpPr/>
            <p:nvPr/>
          </p:nvSpPr>
          <p:spPr>
            <a:xfrm>
              <a:off x="6064745" y="3469972"/>
              <a:ext cx="3002651" cy="2220412"/>
            </a:xfrm>
            <a:prstGeom prst="arc">
              <a:avLst>
                <a:gd name="adj1" fmla="val 8334243"/>
                <a:gd name="adj2" fmla="val 10710055"/>
              </a:avLst>
            </a:pr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1" name="Arc 60">
              <a:extLst>
                <a:ext uri="{FF2B5EF4-FFF2-40B4-BE49-F238E27FC236}">
                  <a16:creationId xmlns:a16="http://schemas.microsoft.com/office/drawing/2014/main" id="{ECFFC6FD-6114-240F-6C85-92EAC5446453}"/>
                </a:ext>
              </a:extLst>
            </p:cNvPr>
            <p:cNvSpPr/>
            <p:nvPr/>
          </p:nvSpPr>
          <p:spPr>
            <a:xfrm>
              <a:off x="6748327" y="2926084"/>
              <a:ext cx="1186596" cy="1166154"/>
            </a:xfrm>
            <a:prstGeom prst="arc">
              <a:avLst>
                <a:gd name="adj1" fmla="val 13177253"/>
                <a:gd name="adj2" fmla="val 16170347"/>
              </a:avLst>
            </a:prstGeom>
            <a:ln w="19050">
              <a:solidFill>
                <a:schemeClr val="accent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2" name="TextBox 61">
              <a:extLst>
                <a:ext uri="{FF2B5EF4-FFF2-40B4-BE49-F238E27FC236}">
                  <a16:creationId xmlns:a16="http://schemas.microsoft.com/office/drawing/2014/main" id="{D96B155E-64D6-EA7A-2870-2E368AE18790}"/>
                </a:ext>
              </a:extLst>
            </p:cNvPr>
            <p:cNvSpPr txBox="1"/>
            <p:nvPr/>
          </p:nvSpPr>
          <p:spPr>
            <a:xfrm>
              <a:off x="6741370" y="3641881"/>
              <a:ext cx="1039195" cy="246221"/>
            </a:xfrm>
            <a:prstGeom prst="rect">
              <a:avLst/>
            </a:prstGeom>
            <a:noFill/>
          </p:spPr>
          <p:txBody>
            <a:bodyPr wrap="square" lIns="0" tIns="0" rIns="0" bIns="0" rtlCol="0" anchor="ctr" anchorCtr="0">
              <a:spAutoFit/>
            </a:bodyPr>
            <a:lstStyle/>
            <a:p>
              <a:pPr algn="ctr"/>
              <a:r>
                <a:rPr lang="en-US" sz="800" dirty="0">
                  <a:solidFill>
                    <a:schemeClr val="tx2"/>
                  </a:solidFill>
                </a:rPr>
                <a:t>Ectopic fat deposition</a:t>
              </a:r>
            </a:p>
            <a:p>
              <a:pPr algn="ctr"/>
              <a:r>
                <a:rPr lang="en-US" sz="800" dirty="0">
                  <a:solidFill>
                    <a:schemeClr val="tx2"/>
                  </a:solidFill>
                </a:rPr>
                <a:t>MASLD</a:t>
              </a:r>
              <a:endParaRPr lang="en-CA" sz="800" dirty="0">
                <a:solidFill>
                  <a:schemeClr val="tx2"/>
                </a:solidFill>
              </a:endParaRPr>
            </a:p>
          </p:txBody>
        </p:sp>
        <p:sp>
          <p:nvSpPr>
            <p:cNvPr id="63" name="Freeform: Shape 85">
              <a:extLst>
                <a:ext uri="{FF2B5EF4-FFF2-40B4-BE49-F238E27FC236}">
                  <a16:creationId xmlns:a16="http://schemas.microsoft.com/office/drawing/2014/main" id="{CAF59FDB-2B5B-21C6-FA2C-948E72714204}"/>
                </a:ext>
              </a:extLst>
            </p:cNvPr>
            <p:cNvSpPr/>
            <p:nvPr/>
          </p:nvSpPr>
          <p:spPr>
            <a:xfrm flipV="1">
              <a:off x="6862233" y="4060616"/>
              <a:ext cx="662031" cy="45719"/>
            </a:xfrm>
            <a:custGeom>
              <a:avLst/>
              <a:gdLst>
                <a:gd name="connsiteX0" fmla="*/ 0 w 461434"/>
                <a:gd name="connsiteY0" fmla="*/ 0 h 0"/>
                <a:gd name="connsiteX1" fmla="*/ 461434 w 461434"/>
                <a:gd name="connsiteY1" fmla="*/ 0 h 0"/>
              </a:gdLst>
              <a:ahLst/>
              <a:cxnLst>
                <a:cxn ang="0">
                  <a:pos x="connsiteX0" y="connsiteY0"/>
                </a:cxn>
                <a:cxn ang="0">
                  <a:pos x="connsiteX1" y="connsiteY1"/>
                </a:cxn>
              </a:cxnLst>
              <a:rect l="l" t="t" r="r" b="b"/>
              <a:pathLst>
                <a:path w="461434">
                  <a:moveTo>
                    <a:pt x="0" y="0"/>
                  </a:moveTo>
                  <a:lnTo>
                    <a:pt x="461434" y="0"/>
                  </a:lnTo>
                </a:path>
              </a:pathLst>
            </a:cu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tx1"/>
                </a:solidFill>
              </a:endParaRPr>
            </a:p>
          </p:txBody>
        </p:sp>
        <p:sp>
          <p:nvSpPr>
            <p:cNvPr id="64" name="Freeform: Shape 88">
              <a:extLst>
                <a:ext uri="{FF2B5EF4-FFF2-40B4-BE49-F238E27FC236}">
                  <a16:creationId xmlns:a16="http://schemas.microsoft.com/office/drawing/2014/main" id="{3C5BA4AA-2DD2-38A0-61DA-72940BB8E46E}"/>
                </a:ext>
              </a:extLst>
            </p:cNvPr>
            <p:cNvSpPr/>
            <p:nvPr/>
          </p:nvSpPr>
          <p:spPr>
            <a:xfrm flipV="1">
              <a:off x="7376161" y="3320628"/>
              <a:ext cx="994671" cy="45719"/>
            </a:xfrm>
            <a:custGeom>
              <a:avLst/>
              <a:gdLst>
                <a:gd name="connsiteX0" fmla="*/ 0 w 575733"/>
                <a:gd name="connsiteY0" fmla="*/ 0 h 0"/>
                <a:gd name="connsiteX1" fmla="*/ 575733 w 575733"/>
                <a:gd name="connsiteY1" fmla="*/ 0 h 0"/>
              </a:gdLst>
              <a:ahLst/>
              <a:cxnLst>
                <a:cxn ang="0">
                  <a:pos x="connsiteX0" y="connsiteY0"/>
                </a:cxn>
                <a:cxn ang="0">
                  <a:pos x="connsiteX1" y="connsiteY1"/>
                </a:cxn>
              </a:cxnLst>
              <a:rect l="l" t="t" r="r" b="b"/>
              <a:pathLst>
                <a:path w="575733">
                  <a:moveTo>
                    <a:pt x="0" y="0"/>
                  </a:moveTo>
                  <a:lnTo>
                    <a:pt x="575733" y="0"/>
                  </a:lnTo>
                </a:path>
              </a:pathLst>
            </a:custGeom>
            <a:noFill/>
            <a:ln w="190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 name="TextBox 64">
              <a:extLst>
                <a:ext uri="{FF2B5EF4-FFF2-40B4-BE49-F238E27FC236}">
                  <a16:creationId xmlns:a16="http://schemas.microsoft.com/office/drawing/2014/main" id="{1F4724C1-E539-7C04-00F3-4B94EAE93F6B}"/>
                </a:ext>
              </a:extLst>
            </p:cNvPr>
            <p:cNvSpPr txBox="1"/>
            <p:nvPr/>
          </p:nvSpPr>
          <p:spPr>
            <a:xfrm>
              <a:off x="8085277" y="3297665"/>
              <a:ext cx="1039195" cy="123111"/>
            </a:xfrm>
            <a:prstGeom prst="rect">
              <a:avLst/>
            </a:prstGeom>
            <a:noFill/>
          </p:spPr>
          <p:txBody>
            <a:bodyPr wrap="square" lIns="0" tIns="0" rIns="0" bIns="0" rtlCol="0" anchor="ctr" anchorCtr="0">
              <a:spAutoFit/>
            </a:bodyPr>
            <a:lstStyle/>
            <a:p>
              <a:r>
                <a:rPr lang="en-US" sz="800" dirty="0"/>
                <a:t>Potentiates</a:t>
              </a:r>
              <a:endParaRPr lang="en-CA" sz="800" dirty="0"/>
            </a:p>
          </p:txBody>
        </p:sp>
      </p:grpSp>
      <p:grpSp>
        <p:nvGrpSpPr>
          <p:cNvPr id="66" name="Group 65">
            <a:extLst>
              <a:ext uri="{FF2B5EF4-FFF2-40B4-BE49-F238E27FC236}">
                <a16:creationId xmlns:a16="http://schemas.microsoft.com/office/drawing/2014/main" id="{5221875D-A659-D5AC-684C-6C4F77039E18}"/>
              </a:ext>
            </a:extLst>
          </p:cNvPr>
          <p:cNvGrpSpPr/>
          <p:nvPr/>
        </p:nvGrpSpPr>
        <p:grpSpPr>
          <a:xfrm>
            <a:off x="8267986" y="3442350"/>
            <a:ext cx="1334289" cy="1349200"/>
            <a:chOff x="7353589" y="3442350"/>
            <a:chExt cx="1334289" cy="1349200"/>
          </a:xfrm>
        </p:grpSpPr>
        <p:sp>
          <p:nvSpPr>
            <p:cNvPr id="67" name="Freeform: Shape 97" descr="Fire with solid fill">
              <a:extLst>
                <a:ext uri="{FF2B5EF4-FFF2-40B4-BE49-F238E27FC236}">
                  <a16:creationId xmlns:a16="http://schemas.microsoft.com/office/drawing/2014/main" id="{73A8ECE5-5309-BCFE-79FB-697D151E77C1}"/>
                </a:ext>
              </a:extLst>
            </p:cNvPr>
            <p:cNvSpPr/>
            <p:nvPr/>
          </p:nvSpPr>
          <p:spPr>
            <a:xfrm>
              <a:off x="8055883" y="3557311"/>
              <a:ext cx="631995" cy="934262"/>
            </a:xfrm>
            <a:custGeom>
              <a:avLst/>
              <a:gdLst>
                <a:gd name="connsiteX0" fmla="*/ 232879 w 560816"/>
                <a:gd name="connsiteY0" fmla="*/ 0 h 829040"/>
                <a:gd name="connsiteX1" fmla="*/ 361466 w 560816"/>
                <a:gd name="connsiteY1" fmla="*/ 382905 h 829040"/>
                <a:gd name="connsiteX2" fmla="*/ 402424 w 560816"/>
                <a:gd name="connsiteY2" fmla="*/ 531495 h 829040"/>
                <a:gd name="connsiteX3" fmla="*/ 527201 w 560816"/>
                <a:gd name="connsiteY3" fmla="*/ 421958 h 829040"/>
                <a:gd name="connsiteX4" fmla="*/ 535774 w 560816"/>
                <a:gd name="connsiteY4" fmla="*/ 645795 h 829040"/>
                <a:gd name="connsiteX5" fmla="*/ 447911 w 560816"/>
                <a:gd name="connsiteY5" fmla="*/ 754755 h 829040"/>
                <a:gd name="connsiteX6" fmla="*/ 439020 w 560816"/>
                <a:gd name="connsiteY6" fmla="*/ 761023 h 829040"/>
                <a:gd name="connsiteX7" fmla="*/ 431412 w 560816"/>
                <a:gd name="connsiteY7" fmla="*/ 769811 h 829040"/>
                <a:gd name="connsiteX8" fmla="*/ 405331 w 560816"/>
                <a:gd name="connsiteY8" fmla="*/ 784774 h 829040"/>
                <a:gd name="connsiteX9" fmla="*/ 396406 w 560816"/>
                <a:gd name="connsiteY9" fmla="*/ 791066 h 829040"/>
                <a:gd name="connsiteX10" fmla="*/ 388287 w 560816"/>
                <a:gd name="connsiteY10" fmla="*/ 794552 h 829040"/>
                <a:gd name="connsiteX11" fmla="*/ 355607 w 560816"/>
                <a:gd name="connsiteY11" fmla="*/ 813301 h 829040"/>
                <a:gd name="connsiteX12" fmla="*/ 266423 w 560816"/>
                <a:gd name="connsiteY12" fmla="*/ 829040 h 829040"/>
                <a:gd name="connsiteX13" fmla="*/ 240918 w 560816"/>
                <a:gd name="connsiteY13" fmla="*/ 823891 h 829040"/>
                <a:gd name="connsiteX14" fmla="*/ 232975 w 560816"/>
                <a:gd name="connsiteY14" fmla="*/ 824210 h 829040"/>
                <a:gd name="connsiteX15" fmla="*/ 215526 w 560816"/>
                <a:gd name="connsiteY15" fmla="*/ 820217 h 829040"/>
                <a:gd name="connsiteX16" fmla="*/ 209828 w 560816"/>
                <a:gd name="connsiteY16" fmla="*/ 817614 h 829040"/>
                <a:gd name="connsiteX17" fmla="*/ 165461 w 560816"/>
                <a:gd name="connsiteY17" fmla="*/ 808657 h 829040"/>
                <a:gd name="connsiteX18" fmla="*/ 12315 w 560816"/>
                <a:gd name="connsiteY18" fmla="*/ 621936 h 829040"/>
                <a:gd name="connsiteX19" fmla="*/ 11643 w 560816"/>
                <a:gd name="connsiteY19" fmla="*/ 615275 h 829040"/>
                <a:gd name="connsiteX20" fmla="*/ 6222 w 560816"/>
                <a:gd name="connsiteY20" fmla="*/ 597315 h 829040"/>
                <a:gd name="connsiteX21" fmla="*/ 20471 w 560816"/>
                <a:gd name="connsiteY21" fmla="*/ 436245 h 829040"/>
                <a:gd name="connsiteX22" fmla="*/ 134771 w 560816"/>
                <a:gd name="connsiteY22" fmla="*/ 302895 h 829040"/>
                <a:gd name="connsiteX23" fmla="*/ 232879 w 560816"/>
                <a:gd name="connsiteY23" fmla="*/ 0 h 8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0816" h="829040">
                  <a:moveTo>
                    <a:pt x="232879" y="0"/>
                  </a:moveTo>
                  <a:cubicBezTo>
                    <a:pt x="386231" y="66675"/>
                    <a:pt x="453858" y="260033"/>
                    <a:pt x="361466" y="382905"/>
                  </a:cubicBezTo>
                  <a:cubicBezTo>
                    <a:pt x="320509" y="441960"/>
                    <a:pt x="343369" y="510540"/>
                    <a:pt x="402424" y="531495"/>
                  </a:cubicBezTo>
                  <a:cubicBezTo>
                    <a:pt x="472908" y="560070"/>
                    <a:pt x="544346" y="491490"/>
                    <a:pt x="527201" y="421958"/>
                  </a:cubicBezTo>
                  <a:cubicBezTo>
                    <a:pt x="571969" y="481013"/>
                    <a:pt x="569111" y="581978"/>
                    <a:pt x="535774" y="645795"/>
                  </a:cubicBezTo>
                  <a:cubicBezTo>
                    <a:pt x="519343" y="686158"/>
                    <a:pt x="483729" y="725166"/>
                    <a:pt x="447911" y="754755"/>
                  </a:cubicBezTo>
                  <a:lnTo>
                    <a:pt x="439020" y="761023"/>
                  </a:lnTo>
                  <a:lnTo>
                    <a:pt x="431412" y="769811"/>
                  </a:lnTo>
                  <a:lnTo>
                    <a:pt x="405331" y="784774"/>
                  </a:lnTo>
                  <a:lnTo>
                    <a:pt x="396406" y="791066"/>
                  </a:lnTo>
                  <a:lnTo>
                    <a:pt x="388287" y="794552"/>
                  </a:lnTo>
                  <a:lnTo>
                    <a:pt x="355607" y="813301"/>
                  </a:lnTo>
                  <a:cubicBezTo>
                    <a:pt x="327798" y="823483"/>
                    <a:pt x="297760" y="829040"/>
                    <a:pt x="266423" y="829040"/>
                  </a:cubicBezTo>
                  <a:lnTo>
                    <a:pt x="240918" y="823891"/>
                  </a:lnTo>
                  <a:lnTo>
                    <a:pt x="232975" y="824210"/>
                  </a:lnTo>
                  <a:cubicBezTo>
                    <a:pt x="226495" y="823581"/>
                    <a:pt x="220840" y="822136"/>
                    <a:pt x="215526" y="820217"/>
                  </a:cubicBezTo>
                  <a:lnTo>
                    <a:pt x="209828" y="817614"/>
                  </a:lnTo>
                  <a:lnTo>
                    <a:pt x="165461" y="808657"/>
                  </a:lnTo>
                  <a:cubicBezTo>
                    <a:pt x="87882" y="775844"/>
                    <a:pt x="29591" y="706361"/>
                    <a:pt x="12315" y="621936"/>
                  </a:cubicBezTo>
                  <a:lnTo>
                    <a:pt x="11643" y="615275"/>
                  </a:lnTo>
                  <a:lnTo>
                    <a:pt x="6222" y="597315"/>
                  </a:lnTo>
                  <a:cubicBezTo>
                    <a:pt x="-4265" y="548179"/>
                    <a:pt x="-2747" y="492681"/>
                    <a:pt x="20471" y="436245"/>
                  </a:cubicBezTo>
                  <a:cubicBezTo>
                    <a:pt x="32854" y="405765"/>
                    <a:pt x="73811" y="353378"/>
                    <a:pt x="134771" y="302895"/>
                  </a:cubicBezTo>
                  <a:cubicBezTo>
                    <a:pt x="195731" y="252413"/>
                    <a:pt x="302411" y="131445"/>
                    <a:pt x="232879" y="0"/>
                  </a:cubicBezTo>
                  <a:close/>
                </a:path>
              </a:pathLst>
            </a:custGeom>
            <a:gradFill flip="none" rotWithShape="1">
              <a:gsLst>
                <a:gs pos="11000">
                  <a:srgbClr val="FFC000"/>
                </a:gs>
                <a:gs pos="49000">
                  <a:srgbClr val="FF4B4B"/>
                </a:gs>
                <a:gs pos="91000">
                  <a:srgbClr val="C0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CA" sz="800" dirty="0">
                <a:solidFill>
                  <a:schemeClr val="lt1"/>
                </a:solidFill>
              </a:endParaRPr>
            </a:p>
          </p:txBody>
        </p:sp>
        <p:sp>
          <p:nvSpPr>
            <p:cNvPr id="68" name="Freeform: Shape 95" descr="Fire with solid fill">
              <a:extLst>
                <a:ext uri="{FF2B5EF4-FFF2-40B4-BE49-F238E27FC236}">
                  <a16:creationId xmlns:a16="http://schemas.microsoft.com/office/drawing/2014/main" id="{DE907D74-BCD3-BA77-7330-C74025791D8C}"/>
                </a:ext>
              </a:extLst>
            </p:cNvPr>
            <p:cNvSpPr/>
            <p:nvPr/>
          </p:nvSpPr>
          <p:spPr>
            <a:xfrm>
              <a:off x="7592846" y="3442350"/>
              <a:ext cx="873696" cy="1291563"/>
            </a:xfrm>
            <a:custGeom>
              <a:avLst/>
              <a:gdLst>
                <a:gd name="connsiteX0" fmla="*/ 232879 w 560816"/>
                <a:gd name="connsiteY0" fmla="*/ 0 h 829040"/>
                <a:gd name="connsiteX1" fmla="*/ 361466 w 560816"/>
                <a:gd name="connsiteY1" fmla="*/ 382905 h 829040"/>
                <a:gd name="connsiteX2" fmla="*/ 402424 w 560816"/>
                <a:gd name="connsiteY2" fmla="*/ 531495 h 829040"/>
                <a:gd name="connsiteX3" fmla="*/ 527201 w 560816"/>
                <a:gd name="connsiteY3" fmla="*/ 421958 h 829040"/>
                <a:gd name="connsiteX4" fmla="*/ 535774 w 560816"/>
                <a:gd name="connsiteY4" fmla="*/ 645795 h 829040"/>
                <a:gd name="connsiteX5" fmla="*/ 447911 w 560816"/>
                <a:gd name="connsiteY5" fmla="*/ 754755 h 829040"/>
                <a:gd name="connsiteX6" fmla="*/ 439020 w 560816"/>
                <a:gd name="connsiteY6" fmla="*/ 761023 h 829040"/>
                <a:gd name="connsiteX7" fmla="*/ 431412 w 560816"/>
                <a:gd name="connsiteY7" fmla="*/ 769811 h 829040"/>
                <a:gd name="connsiteX8" fmla="*/ 405331 w 560816"/>
                <a:gd name="connsiteY8" fmla="*/ 784774 h 829040"/>
                <a:gd name="connsiteX9" fmla="*/ 396406 w 560816"/>
                <a:gd name="connsiteY9" fmla="*/ 791066 h 829040"/>
                <a:gd name="connsiteX10" fmla="*/ 388287 w 560816"/>
                <a:gd name="connsiteY10" fmla="*/ 794552 h 829040"/>
                <a:gd name="connsiteX11" fmla="*/ 355607 w 560816"/>
                <a:gd name="connsiteY11" fmla="*/ 813301 h 829040"/>
                <a:gd name="connsiteX12" fmla="*/ 266423 w 560816"/>
                <a:gd name="connsiteY12" fmla="*/ 829040 h 829040"/>
                <a:gd name="connsiteX13" fmla="*/ 240918 w 560816"/>
                <a:gd name="connsiteY13" fmla="*/ 823891 h 829040"/>
                <a:gd name="connsiteX14" fmla="*/ 232975 w 560816"/>
                <a:gd name="connsiteY14" fmla="*/ 824210 h 829040"/>
                <a:gd name="connsiteX15" fmla="*/ 215526 w 560816"/>
                <a:gd name="connsiteY15" fmla="*/ 820217 h 829040"/>
                <a:gd name="connsiteX16" fmla="*/ 209828 w 560816"/>
                <a:gd name="connsiteY16" fmla="*/ 817614 h 829040"/>
                <a:gd name="connsiteX17" fmla="*/ 165461 w 560816"/>
                <a:gd name="connsiteY17" fmla="*/ 808657 h 829040"/>
                <a:gd name="connsiteX18" fmla="*/ 12315 w 560816"/>
                <a:gd name="connsiteY18" fmla="*/ 621936 h 829040"/>
                <a:gd name="connsiteX19" fmla="*/ 11643 w 560816"/>
                <a:gd name="connsiteY19" fmla="*/ 615275 h 829040"/>
                <a:gd name="connsiteX20" fmla="*/ 6222 w 560816"/>
                <a:gd name="connsiteY20" fmla="*/ 597315 h 829040"/>
                <a:gd name="connsiteX21" fmla="*/ 20471 w 560816"/>
                <a:gd name="connsiteY21" fmla="*/ 436245 h 829040"/>
                <a:gd name="connsiteX22" fmla="*/ 134771 w 560816"/>
                <a:gd name="connsiteY22" fmla="*/ 302895 h 829040"/>
                <a:gd name="connsiteX23" fmla="*/ 232879 w 560816"/>
                <a:gd name="connsiteY23" fmla="*/ 0 h 8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0816" h="829040">
                  <a:moveTo>
                    <a:pt x="232879" y="0"/>
                  </a:moveTo>
                  <a:cubicBezTo>
                    <a:pt x="386231" y="66675"/>
                    <a:pt x="453858" y="260033"/>
                    <a:pt x="361466" y="382905"/>
                  </a:cubicBezTo>
                  <a:cubicBezTo>
                    <a:pt x="320509" y="441960"/>
                    <a:pt x="343369" y="510540"/>
                    <a:pt x="402424" y="531495"/>
                  </a:cubicBezTo>
                  <a:cubicBezTo>
                    <a:pt x="472908" y="560070"/>
                    <a:pt x="544346" y="491490"/>
                    <a:pt x="527201" y="421958"/>
                  </a:cubicBezTo>
                  <a:cubicBezTo>
                    <a:pt x="571969" y="481013"/>
                    <a:pt x="569111" y="581978"/>
                    <a:pt x="535774" y="645795"/>
                  </a:cubicBezTo>
                  <a:cubicBezTo>
                    <a:pt x="519343" y="686158"/>
                    <a:pt x="483729" y="725166"/>
                    <a:pt x="447911" y="754755"/>
                  </a:cubicBezTo>
                  <a:lnTo>
                    <a:pt x="439020" y="761023"/>
                  </a:lnTo>
                  <a:lnTo>
                    <a:pt x="431412" y="769811"/>
                  </a:lnTo>
                  <a:lnTo>
                    <a:pt x="405331" y="784774"/>
                  </a:lnTo>
                  <a:lnTo>
                    <a:pt x="396406" y="791066"/>
                  </a:lnTo>
                  <a:lnTo>
                    <a:pt x="388287" y="794552"/>
                  </a:lnTo>
                  <a:lnTo>
                    <a:pt x="355607" y="813301"/>
                  </a:lnTo>
                  <a:cubicBezTo>
                    <a:pt x="327798" y="823483"/>
                    <a:pt x="297760" y="829040"/>
                    <a:pt x="266423" y="829040"/>
                  </a:cubicBezTo>
                  <a:lnTo>
                    <a:pt x="240918" y="823891"/>
                  </a:lnTo>
                  <a:lnTo>
                    <a:pt x="232975" y="824210"/>
                  </a:lnTo>
                  <a:cubicBezTo>
                    <a:pt x="226495" y="823581"/>
                    <a:pt x="220840" y="822136"/>
                    <a:pt x="215526" y="820217"/>
                  </a:cubicBezTo>
                  <a:lnTo>
                    <a:pt x="209828" y="817614"/>
                  </a:lnTo>
                  <a:lnTo>
                    <a:pt x="165461" y="808657"/>
                  </a:lnTo>
                  <a:cubicBezTo>
                    <a:pt x="87882" y="775844"/>
                    <a:pt x="29591" y="706361"/>
                    <a:pt x="12315" y="621936"/>
                  </a:cubicBezTo>
                  <a:lnTo>
                    <a:pt x="11643" y="615275"/>
                  </a:lnTo>
                  <a:lnTo>
                    <a:pt x="6222" y="597315"/>
                  </a:lnTo>
                  <a:cubicBezTo>
                    <a:pt x="-4265" y="548179"/>
                    <a:pt x="-2747" y="492681"/>
                    <a:pt x="20471" y="436245"/>
                  </a:cubicBezTo>
                  <a:cubicBezTo>
                    <a:pt x="32854" y="405765"/>
                    <a:pt x="73811" y="353378"/>
                    <a:pt x="134771" y="302895"/>
                  </a:cubicBezTo>
                  <a:cubicBezTo>
                    <a:pt x="195731" y="252413"/>
                    <a:pt x="302411" y="131445"/>
                    <a:pt x="232879" y="0"/>
                  </a:cubicBezTo>
                  <a:close/>
                </a:path>
              </a:pathLst>
            </a:custGeom>
            <a:gradFill flip="none" rotWithShape="1">
              <a:gsLst>
                <a:gs pos="0">
                  <a:srgbClr val="FFC000"/>
                </a:gs>
                <a:gs pos="49000">
                  <a:srgbClr val="FF4B4B"/>
                </a:gs>
                <a:gs pos="91000">
                  <a:srgbClr val="C0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CA" sz="800" dirty="0">
                <a:solidFill>
                  <a:schemeClr val="lt1"/>
                </a:solidFill>
              </a:endParaRPr>
            </a:p>
          </p:txBody>
        </p:sp>
        <p:sp>
          <p:nvSpPr>
            <p:cNvPr id="69" name="Freeform: Shape 96" descr="Fire with solid fill">
              <a:extLst>
                <a:ext uri="{FF2B5EF4-FFF2-40B4-BE49-F238E27FC236}">
                  <a16:creationId xmlns:a16="http://schemas.microsoft.com/office/drawing/2014/main" id="{9873DF44-090C-4F17-E7C2-8076680F8575}"/>
                </a:ext>
              </a:extLst>
            </p:cNvPr>
            <p:cNvSpPr/>
            <p:nvPr/>
          </p:nvSpPr>
          <p:spPr>
            <a:xfrm>
              <a:off x="7439062" y="3565396"/>
              <a:ext cx="631995" cy="934262"/>
            </a:xfrm>
            <a:custGeom>
              <a:avLst/>
              <a:gdLst>
                <a:gd name="connsiteX0" fmla="*/ 232879 w 560816"/>
                <a:gd name="connsiteY0" fmla="*/ 0 h 829040"/>
                <a:gd name="connsiteX1" fmla="*/ 361466 w 560816"/>
                <a:gd name="connsiteY1" fmla="*/ 382905 h 829040"/>
                <a:gd name="connsiteX2" fmla="*/ 402424 w 560816"/>
                <a:gd name="connsiteY2" fmla="*/ 531495 h 829040"/>
                <a:gd name="connsiteX3" fmla="*/ 527201 w 560816"/>
                <a:gd name="connsiteY3" fmla="*/ 421958 h 829040"/>
                <a:gd name="connsiteX4" fmla="*/ 535774 w 560816"/>
                <a:gd name="connsiteY4" fmla="*/ 645795 h 829040"/>
                <a:gd name="connsiteX5" fmla="*/ 447911 w 560816"/>
                <a:gd name="connsiteY5" fmla="*/ 754755 h 829040"/>
                <a:gd name="connsiteX6" fmla="*/ 439020 w 560816"/>
                <a:gd name="connsiteY6" fmla="*/ 761023 h 829040"/>
                <a:gd name="connsiteX7" fmla="*/ 431412 w 560816"/>
                <a:gd name="connsiteY7" fmla="*/ 769811 h 829040"/>
                <a:gd name="connsiteX8" fmla="*/ 405331 w 560816"/>
                <a:gd name="connsiteY8" fmla="*/ 784774 h 829040"/>
                <a:gd name="connsiteX9" fmla="*/ 396406 w 560816"/>
                <a:gd name="connsiteY9" fmla="*/ 791066 h 829040"/>
                <a:gd name="connsiteX10" fmla="*/ 388287 w 560816"/>
                <a:gd name="connsiteY10" fmla="*/ 794552 h 829040"/>
                <a:gd name="connsiteX11" fmla="*/ 355607 w 560816"/>
                <a:gd name="connsiteY11" fmla="*/ 813301 h 829040"/>
                <a:gd name="connsiteX12" fmla="*/ 266423 w 560816"/>
                <a:gd name="connsiteY12" fmla="*/ 829040 h 829040"/>
                <a:gd name="connsiteX13" fmla="*/ 240918 w 560816"/>
                <a:gd name="connsiteY13" fmla="*/ 823891 h 829040"/>
                <a:gd name="connsiteX14" fmla="*/ 232975 w 560816"/>
                <a:gd name="connsiteY14" fmla="*/ 824210 h 829040"/>
                <a:gd name="connsiteX15" fmla="*/ 215526 w 560816"/>
                <a:gd name="connsiteY15" fmla="*/ 820217 h 829040"/>
                <a:gd name="connsiteX16" fmla="*/ 209828 w 560816"/>
                <a:gd name="connsiteY16" fmla="*/ 817614 h 829040"/>
                <a:gd name="connsiteX17" fmla="*/ 165461 w 560816"/>
                <a:gd name="connsiteY17" fmla="*/ 808657 h 829040"/>
                <a:gd name="connsiteX18" fmla="*/ 12315 w 560816"/>
                <a:gd name="connsiteY18" fmla="*/ 621936 h 829040"/>
                <a:gd name="connsiteX19" fmla="*/ 11643 w 560816"/>
                <a:gd name="connsiteY19" fmla="*/ 615275 h 829040"/>
                <a:gd name="connsiteX20" fmla="*/ 6222 w 560816"/>
                <a:gd name="connsiteY20" fmla="*/ 597315 h 829040"/>
                <a:gd name="connsiteX21" fmla="*/ 20471 w 560816"/>
                <a:gd name="connsiteY21" fmla="*/ 436245 h 829040"/>
                <a:gd name="connsiteX22" fmla="*/ 134771 w 560816"/>
                <a:gd name="connsiteY22" fmla="*/ 302895 h 829040"/>
                <a:gd name="connsiteX23" fmla="*/ 232879 w 560816"/>
                <a:gd name="connsiteY23" fmla="*/ 0 h 8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0816" h="829040">
                  <a:moveTo>
                    <a:pt x="232879" y="0"/>
                  </a:moveTo>
                  <a:cubicBezTo>
                    <a:pt x="386231" y="66675"/>
                    <a:pt x="453858" y="260033"/>
                    <a:pt x="361466" y="382905"/>
                  </a:cubicBezTo>
                  <a:cubicBezTo>
                    <a:pt x="320509" y="441960"/>
                    <a:pt x="343369" y="510540"/>
                    <a:pt x="402424" y="531495"/>
                  </a:cubicBezTo>
                  <a:cubicBezTo>
                    <a:pt x="472908" y="560070"/>
                    <a:pt x="544346" y="491490"/>
                    <a:pt x="527201" y="421958"/>
                  </a:cubicBezTo>
                  <a:cubicBezTo>
                    <a:pt x="571969" y="481013"/>
                    <a:pt x="569111" y="581978"/>
                    <a:pt x="535774" y="645795"/>
                  </a:cubicBezTo>
                  <a:cubicBezTo>
                    <a:pt x="519343" y="686158"/>
                    <a:pt x="483729" y="725166"/>
                    <a:pt x="447911" y="754755"/>
                  </a:cubicBezTo>
                  <a:lnTo>
                    <a:pt x="439020" y="761023"/>
                  </a:lnTo>
                  <a:lnTo>
                    <a:pt x="431412" y="769811"/>
                  </a:lnTo>
                  <a:lnTo>
                    <a:pt x="405331" y="784774"/>
                  </a:lnTo>
                  <a:lnTo>
                    <a:pt x="396406" y="791066"/>
                  </a:lnTo>
                  <a:lnTo>
                    <a:pt x="388287" y="794552"/>
                  </a:lnTo>
                  <a:lnTo>
                    <a:pt x="355607" y="813301"/>
                  </a:lnTo>
                  <a:cubicBezTo>
                    <a:pt x="327798" y="823483"/>
                    <a:pt x="297760" y="829040"/>
                    <a:pt x="266423" y="829040"/>
                  </a:cubicBezTo>
                  <a:lnTo>
                    <a:pt x="240918" y="823891"/>
                  </a:lnTo>
                  <a:lnTo>
                    <a:pt x="232975" y="824210"/>
                  </a:lnTo>
                  <a:cubicBezTo>
                    <a:pt x="226495" y="823581"/>
                    <a:pt x="220840" y="822136"/>
                    <a:pt x="215526" y="820217"/>
                  </a:cubicBezTo>
                  <a:lnTo>
                    <a:pt x="209828" y="817614"/>
                  </a:lnTo>
                  <a:lnTo>
                    <a:pt x="165461" y="808657"/>
                  </a:lnTo>
                  <a:cubicBezTo>
                    <a:pt x="87882" y="775844"/>
                    <a:pt x="29591" y="706361"/>
                    <a:pt x="12315" y="621936"/>
                  </a:cubicBezTo>
                  <a:lnTo>
                    <a:pt x="11643" y="615275"/>
                  </a:lnTo>
                  <a:lnTo>
                    <a:pt x="6222" y="597315"/>
                  </a:lnTo>
                  <a:cubicBezTo>
                    <a:pt x="-4265" y="548179"/>
                    <a:pt x="-2747" y="492681"/>
                    <a:pt x="20471" y="436245"/>
                  </a:cubicBezTo>
                  <a:cubicBezTo>
                    <a:pt x="32854" y="405765"/>
                    <a:pt x="73811" y="353378"/>
                    <a:pt x="134771" y="302895"/>
                  </a:cubicBezTo>
                  <a:cubicBezTo>
                    <a:pt x="195731" y="252413"/>
                    <a:pt x="302411" y="131445"/>
                    <a:pt x="232879" y="0"/>
                  </a:cubicBezTo>
                  <a:close/>
                </a:path>
              </a:pathLst>
            </a:custGeom>
            <a:gradFill flip="none" rotWithShape="1">
              <a:gsLst>
                <a:gs pos="0">
                  <a:srgbClr val="FFC000"/>
                </a:gs>
                <a:gs pos="49000">
                  <a:srgbClr val="FF4B4B"/>
                </a:gs>
                <a:gs pos="91000">
                  <a:srgbClr val="C0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CA" sz="800" dirty="0">
                <a:solidFill>
                  <a:schemeClr val="lt1"/>
                </a:solidFill>
              </a:endParaRPr>
            </a:p>
          </p:txBody>
        </p:sp>
        <p:sp>
          <p:nvSpPr>
            <p:cNvPr id="70" name="Rectangle 69">
              <a:extLst>
                <a:ext uri="{FF2B5EF4-FFF2-40B4-BE49-F238E27FC236}">
                  <a16:creationId xmlns:a16="http://schemas.microsoft.com/office/drawing/2014/main" id="{71EA892B-B301-FD94-E265-90FDF12E5EB0}"/>
                </a:ext>
              </a:extLst>
            </p:cNvPr>
            <p:cNvSpPr/>
            <p:nvPr/>
          </p:nvSpPr>
          <p:spPr>
            <a:xfrm>
              <a:off x="7353589" y="3591571"/>
              <a:ext cx="1318966" cy="1199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lstStyle/>
            <a:p>
              <a:pPr algn="ctr"/>
              <a:r>
                <a:rPr lang="en-US" sz="800" noProof="0" dirty="0"/>
                <a:t>Inflammation</a:t>
              </a:r>
            </a:p>
            <a:p>
              <a:pPr algn="ctr"/>
              <a:r>
                <a:rPr lang="en-US" sz="800" dirty="0"/>
                <a:t>Oxidative stress</a:t>
              </a:r>
            </a:p>
            <a:p>
              <a:pPr algn="ctr"/>
              <a:r>
                <a:rPr lang="en-US" sz="800" noProof="0" dirty="0"/>
                <a:t>Insulin resistance</a:t>
              </a:r>
            </a:p>
            <a:p>
              <a:pPr algn="ctr"/>
              <a:r>
                <a:rPr lang="en-US" sz="800" dirty="0"/>
                <a:t>Vascular dysfunction</a:t>
              </a:r>
              <a:endParaRPr lang="en-CA" sz="800" noProof="0" dirty="0"/>
            </a:p>
          </p:txBody>
        </p:sp>
      </p:grpSp>
      <p:sp>
        <p:nvSpPr>
          <p:cNvPr id="72" name="Rectangle: Rounded Corners 71">
            <a:extLst>
              <a:ext uri="{FF2B5EF4-FFF2-40B4-BE49-F238E27FC236}">
                <a16:creationId xmlns:a16="http://schemas.microsoft.com/office/drawing/2014/main" id="{04DD7D57-446C-84D5-05CD-F2D4984012EF}"/>
              </a:ext>
            </a:extLst>
          </p:cNvPr>
          <p:cNvSpPr/>
          <p:nvPr/>
        </p:nvSpPr>
        <p:spPr>
          <a:xfrm>
            <a:off x="870033" y="1734772"/>
            <a:ext cx="4395426" cy="5281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36000" rIns="18000" bIns="36000" rtlCol="0" anchor="ctr">
            <a:noAutofit/>
          </a:bodyPr>
          <a:lstStyle/>
          <a:p>
            <a:pPr algn="ctr"/>
            <a:r>
              <a:rPr lang="en-GB" sz="1600" b="1" dirty="0"/>
              <a:t>CKM syndrome has been defined </a:t>
            </a:r>
            <a:br>
              <a:rPr lang="en-GB" sz="1600" b="1" dirty="0"/>
            </a:br>
            <a:r>
              <a:rPr lang="en-GB" sz="1600" b="1" dirty="0"/>
              <a:t>by the AHA as:</a:t>
            </a:r>
            <a:r>
              <a:rPr lang="en-GB" sz="1600" b="1" baseline="30000" dirty="0"/>
              <a:t>1</a:t>
            </a:r>
          </a:p>
        </p:txBody>
      </p:sp>
      <p:sp>
        <p:nvSpPr>
          <p:cNvPr id="73" name="Rectangle: Rounded Corners 72">
            <a:extLst>
              <a:ext uri="{FF2B5EF4-FFF2-40B4-BE49-F238E27FC236}">
                <a16:creationId xmlns:a16="http://schemas.microsoft.com/office/drawing/2014/main" id="{42EEF595-8A2B-EFEF-E14E-F57A90AA6929}"/>
              </a:ext>
            </a:extLst>
          </p:cNvPr>
          <p:cNvSpPr/>
          <p:nvPr/>
        </p:nvSpPr>
        <p:spPr>
          <a:xfrm>
            <a:off x="5797506" y="1734772"/>
            <a:ext cx="4992414" cy="5281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36000" rIns="18000" bIns="36000" rtlCol="0" anchor="ctr">
            <a:noAutofit/>
          </a:bodyPr>
          <a:lstStyle/>
          <a:p>
            <a:pPr algn="ctr"/>
            <a:r>
              <a:rPr lang="en-GB" sz="1600" b="1" dirty="0"/>
              <a:t>Conceptual diagram for CKM syndrome </a:t>
            </a:r>
            <a:br>
              <a:rPr lang="en-GB" sz="1600" b="1" dirty="0"/>
            </a:br>
            <a:r>
              <a:rPr lang="en-GB" sz="1600" b="1" dirty="0"/>
              <a:t>and underlying pathophysiology</a:t>
            </a:r>
            <a:r>
              <a:rPr lang="en-GB" sz="1600" b="1" baseline="30000" dirty="0"/>
              <a:t>2</a:t>
            </a:r>
          </a:p>
        </p:txBody>
      </p:sp>
    </p:spTree>
    <p:extLst>
      <p:ext uri="{BB962C8B-B14F-4D97-AF65-F5344CB8AC3E}">
        <p14:creationId xmlns:p14="http://schemas.microsoft.com/office/powerpoint/2010/main" val="163346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F1CD-F66F-0E85-CCF0-CBE33B0BA8BB}"/>
              </a:ext>
            </a:extLst>
          </p:cNvPr>
          <p:cNvSpPr>
            <a:spLocks noGrp="1"/>
          </p:cNvSpPr>
          <p:nvPr>
            <p:ph type="title"/>
          </p:nvPr>
        </p:nvSpPr>
        <p:spPr/>
        <p:txBody>
          <a:bodyPr/>
          <a:lstStyle/>
          <a:p>
            <a:r>
              <a:rPr lang="en-US" dirty="0"/>
              <a:t>KDIGO 2024 guidelines for patients with CKD</a:t>
            </a:r>
            <a:endParaRPr lang="en-GB" dirty="0"/>
          </a:p>
        </p:txBody>
      </p:sp>
      <p:sp>
        <p:nvSpPr>
          <p:cNvPr id="3" name="Text Placeholder 2">
            <a:extLst>
              <a:ext uri="{FF2B5EF4-FFF2-40B4-BE49-F238E27FC236}">
                <a16:creationId xmlns:a16="http://schemas.microsoft.com/office/drawing/2014/main" id="{7C9ACE6A-1267-8E99-35A4-494E8EB242A2}"/>
              </a:ext>
            </a:extLst>
          </p:cNvPr>
          <p:cNvSpPr>
            <a:spLocks noGrp="1"/>
          </p:cNvSpPr>
          <p:nvPr>
            <p:ph type="body" sz="quarter" idx="13"/>
          </p:nvPr>
        </p:nvSpPr>
        <p:spPr/>
        <p:txBody>
          <a:bodyPr/>
          <a:lstStyle/>
          <a:p>
            <a:r>
              <a:rPr lang="en-GB" dirty="0"/>
              <a:t>*Angiotensin-converting enzyme inhibitor (ACEi) or angiotensin 2 receptor blocker (ARB) should be first-line therapy for HTN when albuminuria is present, otherwise dihydropyridine calcium channel blocker (CCB) or diuretic can also be considered; all 3 classes are often needed to attain blood pressure (BP) targets. Icons presented indicate the following benefits: blood pressure cuff = blood pressure–lowering; glucometer = glucose-lowering; heart = heart protection; kidney = kidney protection; scale = weight management. ASCVD, atherosclerotic cardiovascular disease; BP, blood pressure; CKD-MBD, chronic kidney disease-mineral and bone disorder;</a:t>
            </a:r>
            <a:r>
              <a:rPr lang="en-CA" dirty="0"/>
              <a:t> </a:t>
            </a:r>
            <a:r>
              <a:rPr lang="en-GB" dirty="0"/>
              <a:t>CVD, cardiovascular disease; eGFR, estimated glomerular filtration rate; GLP-1RA, glucagon-like peptide-1 receptor agonist; HTN, hypertension; KDIGO, </a:t>
            </a:r>
            <a:r>
              <a:rPr lang="en-US" dirty="0"/>
              <a:t>Kidney Disease: Improving Global Outcomes</a:t>
            </a:r>
            <a:r>
              <a:rPr lang="en-GB" dirty="0"/>
              <a:t>; MRA, mineralocorticoid receptor antagonist; PCSK9i, proprotein convertase subtilisin/kexin type 9 inhibitor; RAS, renin</a:t>
            </a:r>
            <a:r>
              <a:rPr lang="en-US" dirty="0"/>
              <a:t>–</a:t>
            </a:r>
            <a:r>
              <a:rPr lang="en-GB" dirty="0"/>
              <a:t>angiotensin system; SBP, systolic blood pressure; SGLT2i, sodium-glucose cotransporter-2 inhibitor.</a:t>
            </a:r>
            <a:br>
              <a:rPr lang="en-GB" dirty="0"/>
            </a:br>
            <a:r>
              <a:rPr lang="en-GB" dirty="0"/>
              <a:t>KDIGO 2024 Clinical Practice Guideline for the evaluation and management of Chronic Kidney Disease. Kidney International 2024;105:S117–S314. </a:t>
            </a:r>
          </a:p>
        </p:txBody>
      </p:sp>
      <p:cxnSp>
        <p:nvCxnSpPr>
          <p:cNvPr id="14" name="Connector: Elbow 13">
            <a:extLst>
              <a:ext uri="{FF2B5EF4-FFF2-40B4-BE49-F238E27FC236}">
                <a16:creationId xmlns:a16="http://schemas.microsoft.com/office/drawing/2014/main" id="{435ED6D8-968D-9A40-1365-069C630F3063}"/>
              </a:ext>
            </a:extLst>
          </p:cNvPr>
          <p:cNvCxnSpPr>
            <a:cxnSpLocks/>
          </p:cNvCxnSpPr>
          <p:nvPr/>
        </p:nvCxnSpPr>
        <p:spPr>
          <a:xfrm rot="5400000">
            <a:off x="8961643" y="4693768"/>
            <a:ext cx="316601" cy="367"/>
          </a:xfrm>
          <a:prstGeom prst="bentConnector3">
            <a:avLst>
              <a:gd name="adj1" fmla="val 50000"/>
            </a:avLst>
          </a:prstGeom>
          <a:noFill/>
          <a:ln w="15875" cap="flat" cmpd="sng" algn="ctr">
            <a:solidFill>
              <a:schemeClr val="tx2"/>
            </a:solidFill>
            <a:prstDash val="solid"/>
            <a:miter lim="800000"/>
            <a:tailEnd type="triangle"/>
          </a:ln>
          <a:effectLst/>
        </p:spPr>
      </p:cxnSp>
      <p:sp>
        <p:nvSpPr>
          <p:cNvPr id="15" name="Rectangle 14">
            <a:extLst>
              <a:ext uri="{FF2B5EF4-FFF2-40B4-BE49-F238E27FC236}">
                <a16:creationId xmlns:a16="http://schemas.microsoft.com/office/drawing/2014/main" id="{45E1F0C5-0BDA-5C37-A3C3-3C1FDD7C593D}"/>
              </a:ext>
            </a:extLst>
          </p:cNvPr>
          <p:cNvSpPr/>
          <p:nvPr/>
        </p:nvSpPr>
        <p:spPr>
          <a:xfrm>
            <a:off x="977729" y="2505901"/>
            <a:ext cx="9951418" cy="1053836"/>
          </a:xfrm>
          <a:prstGeom prst="rect">
            <a:avLst/>
          </a:prstGeom>
          <a:noFill/>
          <a:ln w="19050" cap="flat" cmpd="sng" algn="ctr">
            <a:solidFill>
              <a:srgbClr val="D4D7DC"/>
            </a:solidFill>
            <a:prstDash val="sysDash"/>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001965"/>
              </a:solidFill>
              <a:effectLst/>
              <a:uLnTx/>
              <a:uFillTx/>
              <a:ea typeface="+mn-ea"/>
              <a:cs typeface="+mn-cs"/>
            </a:endParaRPr>
          </a:p>
        </p:txBody>
      </p:sp>
      <p:sp>
        <p:nvSpPr>
          <p:cNvPr id="16" name="Rectangle 15">
            <a:extLst>
              <a:ext uri="{FF2B5EF4-FFF2-40B4-BE49-F238E27FC236}">
                <a16:creationId xmlns:a16="http://schemas.microsoft.com/office/drawing/2014/main" id="{0D81BC2F-46C9-83A7-FD2B-787C0030C241}"/>
              </a:ext>
            </a:extLst>
          </p:cNvPr>
          <p:cNvSpPr/>
          <p:nvPr/>
        </p:nvSpPr>
        <p:spPr>
          <a:xfrm>
            <a:off x="977730" y="3597031"/>
            <a:ext cx="9951417" cy="1978643"/>
          </a:xfrm>
          <a:prstGeom prst="rect">
            <a:avLst/>
          </a:prstGeom>
          <a:noFill/>
          <a:ln w="19050" cap="flat" cmpd="sng" algn="ctr">
            <a:solidFill>
              <a:srgbClr val="D4D7DC"/>
            </a:solidFill>
            <a:prstDash val="sysDash"/>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17" name="Rectangle 16">
            <a:extLst>
              <a:ext uri="{FF2B5EF4-FFF2-40B4-BE49-F238E27FC236}">
                <a16:creationId xmlns:a16="http://schemas.microsoft.com/office/drawing/2014/main" id="{805D507C-D0F2-6CC4-2004-F5AF378DFC22}"/>
              </a:ext>
            </a:extLst>
          </p:cNvPr>
          <p:cNvSpPr/>
          <p:nvPr/>
        </p:nvSpPr>
        <p:spPr>
          <a:xfrm>
            <a:off x="977729" y="1746258"/>
            <a:ext cx="9954019" cy="738572"/>
          </a:xfrm>
          <a:prstGeom prst="rect">
            <a:avLst/>
          </a:prstGeom>
          <a:solidFill>
            <a:srgbClr val="FCEDF2"/>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ea typeface="+mn-ea"/>
              <a:cs typeface="+mn-cs"/>
            </a:endParaRPr>
          </a:p>
        </p:txBody>
      </p:sp>
      <p:sp>
        <p:nvSpPr>
          <p:cNvPr id="18" name="Rectangle 17">
            <a:extLst>
              <a:ext uri="{FF2B5EF4-FFF2-40B4-BE49-F238E27FC236}">
                <a16:creationId xmlns:a16="http://schemas.microsoft.com/office/drawing/2014/main" id="{A803CBB3-DF90-9BAB-8516-14AA3569DE8B}"/>
              </a:ext>
            </a:extLst>
          </p:cNvPr>
          <p:cNvSpPr/>
          <p:nvPr/>
        </p:nvSpPr>
        <p:spPr>
          <a:xfrm>
            <a:off x="2888067" y="2580499"/>
            <a:ext cx="1746798" cy="887181"/>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b="1" kern="0" dirty="0">
                <a:solidFill>
                  <a:srgbClr val="001965"/>
                </a:solidFill>
              </a:rPr>
              <a:t>SGLT2i</a:t>
            </a:r>
          </a:p>
          <a:p>
            <a:pPr algn="ctr" defTabSz="914400"/>
            <a:r>
              <a:rPr lang="en-GB" sz="900" kern="0" dirty="0">
                <a:solidFill>
                  <a:srgbClr val="001965"/>
                </a:solidFill>
              </a:rPr>
              <a:t>(Continue until dialysis or transplant)</a:t>
            </a:r>
          </a:p>
        </p:txBody>
      </p:sp>
      <p:sp>
        <p:nvSpPr>
          <p:cNvPr id="19" name="Rectangle 18">
            <a:extLst>
              <a:ext uri="{FF2B5EF4-FFF2-40B4-BE49-F238E27FC236}">
                <a16:creationId xmlns:a16="http://schemas.microsoft.com/office/drawing/2014/main" id="{CFCE59DE-5447-F0E1-1AFA-12E498D00DBE}"/>
              </a:ext>
            </a:extLst>
          </p:cNvPr>
          <p:cNvSpPr/>
          <p:nvPr/>
        </p:nvSpPr>
        <p:spPr>
          <a:xfrm>
            <a:off x="5357041" y="2580538"/>
            <a:ext cx="2281264" cy="887181"/>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kern="0" dirty="0">
                <a:solidFill>
                  <a:srgbClr val="001965"/>
                </a:solidFill>
              </a:rPr>
              <a:t>Aim for SBP &lt;120 mm Hg </a:t>
            </a:r>
            <a:br>
              <a:rPr lang="en-GB" sz="900" b="1" kern="0" dirty="0">
                <a:solidFill>
                  <a:srgbClr val="001965"/>
                </a:solidFill>
              </a:rPr>
            </a:br>
            <a:r>
              <a:rPr lang="en-GB" sz="900" b="1" kern="0" dirty="0">
                <a:solidFill>
                  <a:srgbClr val="001965"/>
                </a:solidFill>
              </a:rPr>
              <a:t>RAS inhibitor </a:t>
            </a:r>
            <a:br>
              <a:rPr lang="en-GB" sz="900" b="1" kern="0" dirty="0">
                <a:solidFill>
                  <a:srgbClr val="001965"/>
                </a:solidFill>
              </a:rPr>
            </a:br>
            <a:r>
              <a:rPr lang="en-GB" sz="900" kern="0" dirty="0">
                <a:solidFill>
                  <a:srgbClr val="001965"/>
                </a:solidFill>
              </a:rPr>
              <a:t>at maximum tolerated dose (if HTN*)</a:t>
            </a:r>
          </a:p>
        </p:txBody>
      </p:sp>
      <p:sp>
        <p:nvSpPr>
          <p:cNvPr id="20" name="Rectangle 19">
            <a:extLst>
              <a:ext uri="{FF2B5EF4-FFF2-40B4-BE49-F238E27FC236}">
                <a16:creationId xmlns:a16="http://schemas.microsoft.com/office/drawing/2014/main" id="{22F3D2D7-212C-917C-0F9B-1ED4A370C811}"/>
              </a:ext>
            </a:extLst>
          </p:cNvPr>
          <p:cNvSpPr/>
          <p:nvPr/>
        </p:nvSpPr>
        <p:spPr>
          <a:xfrm>
            <a:off x="8514863" y="2574221"/>
            <a:ext cx="1513640" cy="887181"/>
          </a:xfrm>
          <a:prstGeom prst="rect">
            <a:avLst/>
          </a:prstGeom>
          <a:solidFill>
            <a:srgbClr val="D8EAF8"/>
          </a:solidFill>
          <a:ln w="12700" cap="flat" cmpd="sng" algn="ctr">
            <a:noFill/>
            <a:prstDash val="solid"/>
            <a:miter lim="800000"/>
          </a:ln>
          <a:effectLst/>
        </p:spPr>
        <p:txBody>
          <a:bodyPr lIns="72000" tIns="36000" rIns="72000" bIns="36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001965"/>
                </a:solidFill>
                <a:effectLst/>
                <a:uLnTx/>
                <a:uFillTx/>
                <a:ea typeface="+mn-ea"/>
                <a:cs typeface="+mn-cs"/>
              </a:rPr>
              <a:t>Statin-based therapy </a:t>
            </a:r>
            <a:r>
              <a:rPr kumimoji="0" lang="en-GB" sz="900" b="0" i="0" u="none" strike="noStrike" kern="0" cap="none" spc="0" normalizeH="0" baseline="0" noProof="0" dirty="0">
                <a:ln>
                  <a:noFill/>
                </a:ln>
                <a:solidFill>
                  <a:srgbClr val="001965"/>
                </a:solidFill>
                <a:effectLst/>
                <a:uLnTx/>
                <a:uFillTx/>
                <a:ea typeface="+mn-ea"/>
                <a:cs typeface="+mn-cs"/>
              </a:rPr>
              <a:t>moderate- or high-intensity statin </a:t>
            </a:r>
            <a:endParaRPr kumimoji="0" lang="en-GB" sz="900" b="1" i="0" u="none" strike="noStrike" kern="0" cap="none" spc="0" normalizeH="0" baseline="0" noProof="0" dirty="0">
              <a:ln>
                <a:noFill/>
              </a:ln>
              <a:solidFill>
                <a:srgbClr val="001965"/>
              </a:solidFill>
              <a:effectLst/>
              <a:uLnTx/>
              <a:uFillTx/>
              <a:ea typeface="+mn-ea"/>
              <a:cs typeface="+mn-cs"/>
            </a:endParaRPr>
          </a:p>
        </p:txBody>
      </p:sp>
      <p:sp>
        <p:nvSpPr>
          <p:cNvPr id="21" name="Rectangle 20">
            <a:extLst>
              <a:ext uri="{FF2B5EF4-FFF2-40B4-BE49-F238E27FC236}">
                <a16:creationId xmlns:a16="http://schemas.microsoft.com/office/drawing/2014/main" id="{BB97399D-D491-A610-4DBB-81A9AE020DB4}"/>
              </a:ext>
            </a:extLst>
          </p:cNvPr>
          <p:cNvSpPr/>
          <p:nvPr/>
        </p:nvSpPr>
        <p:spPr>
          <a:xfrm>
            <a:off x="6439254" y="3773753"/>
            <a:ext cx="1862878" cy="853668"/>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b="1" kern="0" dirty="0">
                <a:solidFill>
                  <a:srgbClr val="001965"/>
                </a:solidFill>
              </a:rPr>
              <a:t>Dihydropyridine CCB and/or diuretic* </a:t>
            </a:r>
            <a:r>
              <a:rPr lang="en-GB" sz="900" kern="0" dirty="0">
                <a:solidFill>
                  <a:srgbClr val="001965"/>
                </a:solidFill>
              </a:rPr>
              <a:t>if required to reach individualized BP target</a:t>
            </a:r>
          </a:p>
        </p:txBody>
      </p:sp>
      <p:sp>
        <p:nvSpPr>
          <p:cNvPr id="22" name="Rectangle 21">
            <a:extLst>
              <a:ext uri="{FF2B5EF4-FFF2-40B4-BE49-F238E27FC236}">
                <a16:creationId xmlns:a16="http://schemas.microsoft.com/office/drawing/2014/main" id="{78AF1D50-09A0-A2FC-EFDA-75A20502139C}"/>
              </a:ext>
            </a:extLst>
          </p:cNvPr>
          <p:cNvSpPr/>
          <p:nvPr/>
        </p:nvSpPr>
        <p:spPr>
          <a:xfrm>
            <a:off x="5714207" y="4836618"/>
            <a:ext cx="2427290" cy="677623"/>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b="1" kern="0" dirty="0">
                <a:solidFill>
                  <a:srgbClr val="001965"/>
                </a:solidFill>
              </a:rPr>
              <a:t>Steroidal MRA </a:t>
            </a:r>
            <a:r>
              <a:rPr lang="en-GB" sz="900" kern="0" dirty="0">
                <a:solidFill>
                  <a:srgbClr val="001965"/>
                </a:solidFill>
              </a:rPr>
              <a:t>if needed for resistant hypertension if eGFR ≥45</a:t>
            </a:r>
          </a:p>
        </p:txBody>
      </p:sp>
      <p:sp>
        <p:nvSpPr>
          <p:cNvPr id="23" name="Rectangle 22">
            <a:extLst>
              <a:ext uri="{FF2B5EF4-FFF2-40B4-BE49-F238E27FC236}">
                <a16:creationId xmlns:a16="http://schemas.microsoft.com/office/drawing/2014/main" id="{36C34747-B03B-888D-84EE-1845FE475F66}"/>
              </a:ext>
            </a:extLst>
          </p:cNvPr>
          <p:cNvSpPr/>
          <p:nvPr/>
        </p:nvSpPr>
        <p:spPr>
          <a:xfrm>
            <a:off x="8467905" y="3763871"/>
            <a:ext cx="1282578" cy="863550"/>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b="1" kern="0" dirty="0">
                <a:solidFill>
                  <a:srgbClr val="001965"/>
                </a:solidFill>
              </a:rPr>
              <a:t>Antiplatelet agent </a:t>
            </a:r>
            <a:br>
              <a:rPr lang="en-GB" sz="900" b="1" kern="0" dirty="0">
                <a:solidFill>
                  <a:srgbClr val="001965"/>
                </a:solidFill>
              </a:rPr>
            </a:br>
            <a:r>
              <a:rPr lang="en-GB" sz="900" kern="0" dirty="0">
                <a:solidFill>
                  <a:srgbClr val="001965"/>
                </a:solidFill>
              </a:rPr>
              <a:t>for clinical ASCVD</a:t>
            </a:r>
          </a:p>
        </p:txBody>
      </p:sp>
      <p:sp>
        <p:nvSpPr>
          <p:cNvPr id="24" name="Rectangle 23">
            <a:extLst>
              <a:ext uri="{FF2B5EF4-FFF2-40B4-BE49-F238E27FC236}">
                <a16:creationId xmlns:a16="http://schemas.microsoft.com/office/drawing/2014/main" id="{210BDC67-FC64-2931-5089-BE674B013671}"/>
              </a:ext>
            </a:extLst>
          </p:cNvPr>
          <p:cNvSpPr/>
          <p:nvPr/>
        </p:nvSpPr>
        <p:spPr>
          <a:xfrm>
            <a:off x="8351433" y="4836342"/>
            <a:ext cx="2427291" cy="677623"/>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b="1" kern="0" dirty="0">
                <a:solidFill>
                  <a:srgbClr val="001965"/>
                </a:solidFill>
              </a:rPr>
              <a:t>Ezetimibe, PCSK9i </a:t>
            </a:r>
            <a:r>
              <a:rPr lang="en-GB" sz="900" kern="0" dirty="0">
                <a:solidFill>
                  <a:srgbClr val="001965"/>
                </a:solidFill>
              </a:rPr>
              <a:t>indicated based on ASCVD risk and lipids</a:t>
            </a:r>
          </a:p>
        </p:txBody>
      </p:sp>
      <p:sp>
        <p:nvSpPr>
          <p:cNvPr id="25" name="Rectangle 24">
            <a:extLst>
              <a:ext uri="{FF2B5EF4-FFF2-40B4-BE49-F238E27FC236}">
                <a16:creationId xmlns:a16="http://schemas.microsoft.com/office/drawing/2014/main" id="{F84E5736-9F5D-E904-99C2-857374D12FE5}"/>
              </a:ext>
            </a:extLst>
          </p:cNvPr>
          <p:cNvSpPr/>
          <p:nvPr/>
        </p:nvSpPr>
        <p:spPr>
          <a:xfrm>
            <a:off x="2411381" y="3784698"/>
            <a:ext cx="2041162" cy="843857"/>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b="1" kern="0" dirty="0">
                <a:solidFill>
                  <a:srgbClr val="001965"/>
                </a:solidFill>
              </a:rPr>
              <a:t>GLP-1RA </a:t>
            </a:r>
            <a:r>
              <a:rPr lang="en-GB" sz="900" kern="0" dirty="0">
                <a:solidFill>
                  <a:srgbClr val="001965"/>
                </a:solidFill>
              </a:rPr>
              <a:t>if required to reach individualized glycemic target</a:t>
            </a:r>
          </a:p>
        </p:txBody>
      </p:sp>
      <p:sp>
        <p:nvSpPr>
          <p:cNvPr id="26" name="Rectangle 25">
            <a:extLst>
              <a:ext uri="{FF2B5EF4-FFF2-40B4-BE49-F238E27FC236}">
                <a16:creationId xmlns:a16="http://schemas.microsoft.com/office/drawing/2014/main" id="{F180D45F-7B31-5E9F-8DEC-CC4CA60A3F64}"/>
              </a:ext>
            </a:extLst>
          </p:cNvPr>
          <p:cNvSpPr/>
          <p:nvPr/>
        </p:nvSpPr>
        <p:spPr>
          <a:xfrm>
            <a:off x="4694835" y="3764868"/>
            <a:ext cx="1644880" cy="867051"/>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b="1" kern="0" dirty="0">
                <a:solidFill>
                  <a:srgbClr val="001965"/>
                </a:solidFill>
              </a:rPr>
              <a:t>Non-steroidal MRA</a:t>
            </a:r>
          </a:p>
          <a:p>
            <a:pPr algn="ctr" defTabSz="914400"/>
            <a:r>
              <a:rPr lang="en-GB" sz="900" kern="0" dirty="0">
                <a:solidFill>
                  <a:srgbClr val="001965"/>
                </a:solidFill>
              </a:rPr>
              <a:t>in people with diabetes and an indication for use </a:t>
            </a:r>
          </a:p>
        </p:txBody>
      </p:sp>
      <p:cxnSp>
        <p:nvCxnSpPr>
          <p:cNvPr id="27" name="Connector: Elbow 26">
            <a:extLst>
              <a:ext uri="{FF2B5EF4-FFF2-40B4-BE49-F238E27FC236}">
                <a16:creationId xmlns:a16="http://schemas.microsoft.com/office/drawing/2014/main" id="{48024B17-2B4F-EF16-7257-C1D7F1072D0B}"/>
              </a:ext>
            </a:extLst>
          </p:cNvPr>
          <p:cNvCxnSpPr>
            <a:cxnSpLocks/>
            <a:stCxn id="18" idx="2"/>
            <a:endCxn id="25" idx="0"/>
          </p:cNvCxnSpPr>
          <p:nvPr/>
        </p:nvCxnSpPr>
        <p:spPr>
          <a:xfrm rot="5400000">
            <a:off x="3438205" y="3461437"/>
            <a:ext cx="317019" cy="329504"/>
          </a:xfrm>
          <a:prstGeom prst="bentConnector3">
            <a:avLst>
              <a:gd name="adj1" fmla="val 50000"/>
            </a:avLst>
          </a:prstGeom>
          <a:noFill/>
          <a:ln w="15875" cap="flat" cmpd="sng" algn="ctr">
            <a:solidFill>
              <a:schemeClr val="tx2"/>
            </a:solidFill>
            <a:prstDash val="solid"/>
            <a:miter lim="800000"/>
            <a:tailEnd type="triangle"/>
          </a:ln>
          <a:effectLst/>
        </p:spPr>
      </p:cxnSp>
      <p:cxnSp>
        <p:nvCxnSpPr>
          <p:cNvPr id="28" name="Connector: Elbow 27">
            <a:extLst>
              <a:ext uri="{FF2B5EF4-FFF2-40B4-BE49-F238E27FC236}">
                <a16:creationId xmlns:a16="http://schemas.microsoft.com/office/drawing/2014/main" id="{4BF44DAD-C669-2E65-BC0F-ACC934ACEE71}"/>
              </a:ext>
            </a:extLst>
          </p:cNvPr>
          <p:cNvCxnSpPr>
            <a:cxnSpLocks/>
          </p:cNvCxnSpPr>
          <p:nvPr/>
        </p:nvCxnSpPr>
        <p:spPr>
          <a:xfrm rot="10800000" flipV="1">
            <a:off x="5631575" y="3252230"/>
            <a:ext cx="1713591" cy="512639"/>
          </a:xfrm>
          <a:prstGeom prst="bentConnector2">
            <a:avLst/>
          </a:prstGeom>
          <a:noFill/>
          <a:ln w="15875" cap="flat" cmpd="sng" algn="ctr">
            <a:solidFill>
              <a:schemeClr val="tx2"/>
            </a:solidFill>
            <a:prstDash val="solid"/>
            <a:miter lim="800000"/>
            <a:tailEnd type="triangle"/>
          </a:ln>
          <a:effectLst/>
        </p:spPr>
      </p:cxnSp>
      <p:cxnSp>
        <p:nvCxnSpPr>
          <p:cNvPr id="29" name="Connector: Elbow 28">
            <a:extLst>
              <a:ext uri="{FF2B5EF4-FFF2-40B4-BE49-F238E27FC236}">
                <a16:creationId xmlns:a16="http://schemas.microsoft.com/office/drawing/2014/main" id="{DBCF03E9-96AE-DC60-24BC-A260B3DEAFE7}"/>
              </a:ext>
            </a:extLst>
          </p:cNvPr>
          <p:cNvCxnSpPr>
            <a:cxnSpLocks/>
            <a:endCxn id="21" idx="0"/>
          </p:cNvCxnSpPr>
          <p:nvPr/>
        </p:nvCxnSpPr>
        <p:spPr>
          <a:xfrm rot="5400000">
            <a:off x="7103694" y="3506229"/>
            <a:ext cx="534525" cy="525"/>
          </a:xfrm>
          <a:prstGeom prst="bentConnector3">
            <a:avLst>
              <a:gd name="adj1" fmla="val 50000"/>
            </a:avLst>
          </a:prstGeom>
          <a:noFill/>
          <a:ln w="15875" cap="flat" cmpd="sng" algn="ctr">
            <a:solidFill>
              <a:schemeClr val="tx2"/>
            </a:solidFill>
            <a:prstDash val="solid"/>
            <a:miter lim="800000"/>
            <a:tailEnd type="triangle"/>
          </a:ln>
          <a:effectLst/>
        </p:spPr>
      </p:cxnSp>
      <p:cxnSp>
        <p:nvCxnSpPr>
          <p:cNvPr id="30" name="Connector: Elbow 30">
            <a:extLst>
              <a:ext uri="{FF2B5EF4-FFF2-40B4-BE49-F238E27FC236}">
                <a16:creationId xmlns:a16="http://schemas.microsoft.com/office/drawing/2014/main" id="{A2270D4E-73D0-77CB-07D0-97989270A0E6}"/>
              </a:ext>
            </a:extLst>
          </p:cNvPr>
          <p:cNvCxnSpPr>
            <a:cxnSpLocks/>
          </p:cNvCxnSpPr>
          <p:nvPr/>
        </p:nvCxnSpPr>
        <p:spPr>
          <a:xfrm>
            <a:off x="7448036" y="4627421"/>
            <a:ext cx="0" cy="204020"/>
          </a:xfrm>
          <a:prstGeom prst="straightConnector1">
            <a:avLst/>
          </a:prstGeom>
          <a:noFill/>
          <a:ln w="15875" cap="flat" cmpd="sng" algn="ctr">
            <a:solidFill>
              <a:schemeClr val="tx2"/>
            </a:solidFill>
            <a:prstDash val="solid"/>
            <a:miter lim="800000"/>
            <a:tailEnd type="triangle"/>
          </a:ln>
          <a:effectLst/>
        </p:spPr>
      </p:cxnSp>
      <p:sp>
        <p:nvSpPr>
          <p:cNvPr id="31" name="TextBox 30">
            <a:extLst>
              <a:ext uri="{FF2B5EF4-FFF2-40B4-BE49-F238E27FC236}">
                <a16:creationId xmlns:a16="http://schemas.microsoft.com/office/drawing/2014/main" id="{3EAE28FD-C552-569F-EB6C-482694510436}"/>
              </a:ext>
            </a:extLst>
          </p:cNvPr>
          <p:cNvSpPr txBox="1"/>
          <p:nvPr/>
        </p:nvSpPr>
        <p:spPr>
          <a:xfrm>
            <a:off x="1063729" y="1866187"/>
            <a:ext cx="501562" cy="148263"/>
          </a:xfrm>
          <a:prstGeom prst="rect">
            <a:avLst/>
          </a:prstGeom>
          <a:noFill/>
        </p:spPr>
        <p:txBody>
          <a:bodyPr wrap="non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1965"/>
                </a:solidFill>
                <a:effectLst/>
                <a:uLnTx/>
                <a:uFillTx/>
              </a:rPr>
              <a:t>Lifestyle</a:t>
            </a:r>
          </a:p>
        </p:txBody>
      </p:sp>
      <p:sp>
        <p:nvSpPr>
          <p:cNvPr id="32" name="TextBox 31">
            <a:extLst>
              <a:ext uri="{FF2B5EF4-FFF2-40B4-BE49-F238E27FC236}">
                <a16:creationId xmlns:a16="http://schemas.microsoft.com/office/drawing/2014/main" id="{C4585CA5-3FD0-CBA3-1DD8-F6BAAA057D2C}"/>
              </a:ext>
            </a:extLst>
          </p:cNvPr>
          <p:cNvSpPr txBox="1"/>
          <p:nvPr/>
        </p:nvSpPr>
        <p:spPr>
          <a:xfrm>
            <a:off x="1063729" y="2590863"/>
            <a:ext cx="754550" cy="296524"/>
          </a:xfrm>
          <a:prstGeom prst="rect">
            <a:avLst/>
          </a:prstGeom>
          <a:noFill/>
        </p:spPr>
        <p:txBody>
          <a:bodyPr wrap="non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1965"/>
                </a:solidFill>
                <a:effectLst/>
                <a:uLnTx/>
                <a:uFillTx/>
              </a:rPr>
              <a:t>First-line </a:t>
            </a:r>
            <a:br>
              <a:rPr kumimoji="0" lang="en-GB" sz="1050" b="1" i="0" u="none" strike="noStrike" kern="0" cap="none" spc="0" normalizeH="0" baseline="0" noProof="0" dirty="0">
                <a:ln>
                  <a:noFill/>
                </a:ln>
                <a:solidFill>
                  <a:srgbClr val="001965"/>
                </a:solidFill>
                <a:effectLst/>
                <a:uLnTx/>
                <a:uFillTx/>
              </a:rPr>
            </a:br>
            <a:r>
              <a:rPr kumimoji="0" lang="en-GB" sz="1050" b="1" i="0" u="none" strike="noStrike" kern="0" cap="none" spc="0" normalizeH="0" baseline="0" noProof="0" dirty="0">
                <a:ln>
                  <a:noFill/>
                </a:ln>
                <a:solidFill>
                  <a:srgbClr val="001965"/>
                </a:solidFill>
                <a:effectLst/>
                <a:uLnTx/>
                <a:uFillTx/>
              </a:rPr>
              <a:t>drug therapy</a:t>
            </a:r>
          </a:p>
        </p:txBody>
      </p:sp>
      <p:sp>
        <p:nvSpPr>
          <p:cNvPr id="33" name="TextBox 32">
            <a:extLst>
              <a:ext uri="{FF2B5EF4-FFF2-40B4-BE49-F238E27FC236}">
                <a16:creationId xmlns:a16="http://schemas.microsoft.com/office/drawing/2014/main" id="{B582EF03-3040-F800-8DD9-BDEF6AFF4548}"/>
              </a:ext>
            </a:extLst>
          </p:cNvPr>
          <p:cNvSpPr txBox="1"/>
          <p:nvPr/>
        </p:nvSpPr>
        <p:spPr>
          <a:xfrm>
            <a:off x="1061532" y="3758115"/>
            <a:ext cx="635409" cy="444787"/>
          </a:xfrm>
          <a:prstGeom prst="rect">
            <a:avLst/>
          </a:prstGeom>
          <a:noFill/>
        </p:spPr>
        <p:txBody>
          <a:bodyPr wrap="non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1965"/>
                </a:solidFill>
                <a:effectLst/>
                <a:uLnTx/>
                <a:uFillTx/>
              </a:rPr>
              <a:t>Additional </a:t>
            </a:r>
            <a:br>
              <a:rPr kumimoji="0" lang="en-GB" sz="1050" b="1" i="0" u="none" strike="noStrike" kern="0" cap="none" spc="0" normalizeH="0" baseline="0" noProof="0" dirty="0">
                <a:ln>
                  <a:noFill/>
                </a:ln>
                <a:solidFill>
                  <a:srgbClr val="001965"/>
                </a:solidFill>
                <a:effectLst/>
                <a:uLnTx/>
                <a:uFillTx/>
              </a:rPr>
            </a:br>
            <a:r>
              <a:rPr kumimoji="0" lang="en-GB" sz="1050" b="1" i="0" u="none" strike="noStrike" kern="0" cap="none" spc="0" normalizeH="0" baseline="0" noProof="0" dirty="0">
                <a:ln>
                  <a:noFill/>
                </a:ln>
                <a:solidFill>
                  <a:srgbClr val="001965"/>
                </a:solidFill>
                <a:effectLst/>
                <a:uLnTx/>
                <a:uFillTx/>
              </a:rPr>
              <a:t>risk-based</a:t>
            </a:r>
            <a:br>
              <a:rPr kumimoji="0" lang="en-GB" sz="1050" b="1" i="0" u="none" strike="noStrike" kern="0" cap="none" spc="0" normalizeH="0" baseline="0" noProof="0" dirty="0">
                <a:ln>
                  <a:noFill/>
                </a:ln>
                <a:solidFill>
                  <a:srgbClr val="001965"/>
                </a:solidFill>
                <a:effectLst/>
                <a:uLnTx/>
                <a:uFillTx/>
              </a:rPr>
            </a:br>
            <a:r>
              <a:rPr kumimoji="0" lang="en-GB" sz="1050" b="1" i="0" u="none" strike="noStrike" kern="0" cap="none" spc="0" normalizeH="0" baseline="0" noProof="0" dirty="0">
                <a:ln>
                  <a:noFill/>
                </a:ln>
                <a:solidFill>
                  <a:srgbClr val="001965"/>
                </a:solidFill>
                <a:effectLst/>
                <a:uLnTx/>
                <a:uFillTx/>
              </a:rPr>
              <a:t>therapy</a:t>
            </a:r>
          </a:p>
        </p:txBody>
      </p:sp>
      <p:sp>
        <p:nvSpPr>
          <p:cNvPr id="34" name="Content Placeholder 1">
            <a:extLst>
              <a:ext uri="{FF2B5EF4-FFF2-40B4-BE49-F238E27FC236}">
                <a16:creationId xmlns:a16="http://schemas.microsoft.com/office/drawing/2014/main" id="{C74190C7-F531-552B-BFB6-CCCB10427A3B}"/>
              </a:ext>
            </a:extLst>
          </p:cNvPr>
          <p:cNvSpPr txBox="1">
            <a:spLocks/>
          </p:cNvSpPr>
          <p:nvPr/>
        </p:nvSpPr>
        <p:spPr>
          <a:xfrm>
            <a:off x="4644475" y="2056546"/>
            <a:ext cx="984020" cy="180383"/>
          </a:xfrm>
          <a:prstGeom prst="rect">
            <a:avLst/>
          </a:prstGeom>
          <a:noFill/>
        </p:spPr>
        <p:txBody>
          <a:bodyPr lIns="0" tIns="0" rIns="0" bIns="0" anchor="ctr">
            <a:noAutofit/>
          </a:bodyPr>
          <a:lstStyle>
            <a:lvl1pPr marL="265106" indent="-265106" algn="l" defTabSz="914378" rtl="0" eaLnBrk="1" latinLnBrk="0" hangingPunct="1">
              <a:spcBef>
                <a:spcPct val="20000"/>
              </a:spcBef>
              <a:buClr>
                <a:schemeClr val="accent1"/>
              </a:buClr>
              <a:buFont typeface="Verdana" pitchFamily="34" charset="0"/>
              <a:buChar char="•"/>
              <a:defRPr sz="1800" kern="1200">
                <a:solidFill>
                  <a:schemeClr val="accent2"/>
                </a:solidFill>
                <a:latin typeface="+mn-lt"/>
                <a:ea typeface="+mn-ea"/>
                <a:cs typeface="+mn-cs"/>
              </a:defRPr>
            </a:lvl1pPr>
            <a:lvl2pPr marL="536561" indent="-271457" algn="l" defTabSz="914378" rtl="0" eaLnBrk="1" latinLnBrk="0" hangingPunct="1">
              <a:spcBef>
                <a:spcPct val="20000"/>
              </a:spcBef>
              <a:buClr>
                <a:schemeClr val="tx2"/>
              </a:buClr>
              <a:buFont typeface="Verdana" pitchFamily="34" charset="0"/>
              <a:buChar char="•"/>
              <a:defRPr sz="1600" kern="1200">
                <a:solidFill>
                  <a:schemeClr val="accent2"/>
                </a:solidFill>
                <a:latin typeface="+mn-lt"/>
                <a:ea typeface="+mn-ea"/>
                <a:cs typeface="+mn-cs"/>
              </a:defRPr>
            </a:lvl2pPr>
            <a:lvl3pPr marL="808018" indent="-271457" algn="l" defTabSz="914378" rtl="0" eaLnBrk="1" latinLnBrk="0" hangingPunct="1">
              <a:spcBef>
                <a:spcPct val="20000"/>
              </a:spcBef>
              <a:buClr>
                <a:schemeClr val="accent5"/>
              </a:buClr>
              <a:buFont typeface="Verdana" pitchFamily="34" charset="0"/>
              <a:buChar char="•"/>
              <a:defRPr sz="1400" kern="1200">
                <a:solidFill>
                  <a:schemeClr val="accent2"/>
                </a:solidFill>
                <a:latin typeface="+mn-lt"/>
                <a:ea typeface="+mn-ea"/>
                <a:cs typeface="+mn-cs"/>
              </a:defRPr>
            </a:lvl3pPr>
            <a:lvl4pPr marL="985814" indent="-177796" algn="l" defTabSz="914378" rtl="0" eaLnBrk="1" latinLnBrk="0" hangingPunct="1">
              <a:spcBef>
                <a:spcPct val="20000"/>
              </a:spcBef>
              <a:buClr>
                <a:schemeClr val="accent3"/>
              </a:buClr>
              <a:buFont typeface="Verdana" pitchFamily="34" charset="0"/>
              <a:buChar char="•"/>
              <a:defRPr sz="1200" kern="1200">
                <a:solidFill>
                  <a:schemeClr val="accent2"/>
                </a:solidFill>
                <a:latin typeface="+mn-lt"/>
                <a:ea typeface="+mn-ea"/>
                <a:cs typeface="+mn-cs"/>
              </a:defRPr>
            </a:lvl4pPr>
            <a:lvl5pPr marL="1257269" indent="-184145" algn="l" defTabSz="914378" rtl="0" eaLnBrk="1" latinLnBrk="0" hangingPunct="1">
              <a:spcBef>
                <a:spcPct val="20000"/>
              </a:spcBef>
              <a:buClr>
                <a:srgbClr val="001423"/>
              </a:buClr>
              <a:buFont typeface="Verdana" pitchFamily="34" charset="0"/>
              <a:buChar char="•"/>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600"/>
              </a:spcAft>
              <a:buClr>
                <a:srgbClr val="001965"/>
              </a:buClr>
              <a:buSzTx/>
              <a:buFont typeface="Verdana" pitchFamily="34" charset="0"/>
              <a:buNone/>
              <a:tabLst/>
              <a:defRPr/>
            </a:pPr>
            <a:r>
              <a:rPr kumimoji="0" lang="en-GB" sz="900" b="0" i="0" u="none" strike="noStrike" kern="1200" cap="none" spc="0" normalizeH="0" baseline="0" noProof="0" dirty="0">
                <a:ln>
                  <a:noFill/>
                </a:ln>
                <a:solidFill>
                  <a:srgbClr val="001965"/>
                </a:solidFill>
                <a:effectLst/>
                <a:uLnTx/>
                <a:uFillTx/>
                <a:ea typeface="+mn-ea"/>
                <a:cs typeface="+mn-cs"/>
              </a:rPr>
              <a:t>Physical activity</a:t>
            </a:r>
          </a:p>
        </p:txBody>
      </p:sp>
      <p:sp>
        <p:nvSpPr>
          <p:cNvPr id="35" name="Content Placeholder 1">
            <a:extLst>
              <a:ext uri="{FF2B5EF4-FFF2-40B4-BE49-F238E27FC236}">
                <a16:creationId xmlns:a16="http://schemas.microsoft.com/office/drawing/2014/main" id="{A180EFE1-F9DF-24FF-4401-D683CDF153A5}"/>
              </a:ext>
            </a:extLst>
          </p:cNvPr>
          <p:cNvSpPr txBox="1">
            <a:spLocks/>
          </p:cNvSpPr>
          <p:nvPr/>
        </p:nvSpPr>
        <p:spPr>
          <a:xfrm>
            <a:off x="6222418" y="2066822"/>
            <a:ext cx="1881816" cy="159831"/>
          </a:xfrm>
          <a:prstGeom prst="rect">
            <a:avLst/>
          </a:prstGeom>
          <a:noFill/>
        </p:spPr>
        <p:txBody>
          <a:bodyPr lIns="0" tIns="0" rIns="0" bIns="0" anchor="ctr">
            <a:noAutofit/>
          </a:bodyPr>
          <a:lstStyle>
            <a:lvl1pPr marL="265106" indent="-265106" algn="l" defTabSz="914378" rtl="0" eaLnBrk="1" latinLnBrk="0" hangingPunct="1">
              <a:spcBef>
                <a:spcPct val="20000"/>
              </a:spcBef>
              <a:buClr>
                <a:schemeClr val="accent1"/>
              </a:buClr>
              <a:buFont typeface="Verdana" pitchFamily="34" charset="0"/>
              <a:buChar char="•"/>
              <a:defRPr sz="1800" kern="1200">
                <a:solidFill>
                  <a:schemeClr val="accent2"/>
                </a:solidFill>
                <a:latin typeface="+mn-lt"/>
                <a:ea typeface="+mn-ea"/>
                <a:cs typeface="+mn-cs"/>
              </a:defRPr>
            </a:lvl1pPr>
            <a:lvl2pPr marL="536561" indent="-271457" algn="l" defTabSz="914378" rtl="0" eaLnBrk="1" latinLnBrk="0" hangingPunct="1">
              <a:spcBef>
                <a:spcPct val="20000"/>
              </a:spcBef>
              <a:buClr>
                <a:schemeClr val="tx2"/>
              </a:buClr>
              <a:buFont typeface="Verdana" pitchFamily="34" charset="0"/>
              <a:buChar char="•"/>
              <a:defRPr sz="1600" kern="1200">
                <a:solidFill>
                  <a:schemeClr val="accent2"/>
                </a:solidFill>
                <a:latin typeface="+mn-lt"/>
                <a:ea typeface="+mn-ea"/>
                <a:cs typeface="+mn-cs"/>
              </a:defRPr>
            </a:lvl2pPr>
            <a:lvl3pPr marL="808018" indent="-271457" algn="l" defTabSz="914378" rtl="0" eaLnBrk="1" latinLnBrk="0" hangingPunct="1">
              <a:spcBef>
                <a:spcPct val="20000"/>
              </a:spcBef>
              <a:buClr>
                <a:schemeClr val="accent5"/>
              </a:buClr>
              <a:buFont typeface="Verdana" pitchFamily="34" charset="0"/>
              <a:buChar char="•"/>
              <a:defRPr sz="1400" kern="1200">
                <a:solidFill>
                  <a:schemeClr val="accent2"/>
                </a:solidFill>
                <a:latin typeface="+mn-lt"/>
                <a:ea typeface="+mn-ea"/>
                <a:cs typeface="+mn-cs"/>
              </a:defRPr>
            </a:lvl3pPr>
            <a:lvl4pPr marL="985814" indent="-177796" algn="l" defTabSz="914378" rtl="0" eaLnBrk="1" latinLnBrk="0" hangingPunct="1">
              <a:spcBef>
                <a:spcPct val="20000"/>
              </a:spcBef>
              <a:buClr>
                <a:schemeClr val="accent3"/>
              </a:buClr>
              <a:buFont typeface="Verdana" pitchFamily="34" charset="0"/>
              <a:buChar char="•"/>
              <a:defRPr sz="1200" kern="1200">
                <a:solidFill>
                  <a:schemeClr val="accent2"/>
                </a:solidFill>
                <a:latin typeface="+mn-lt"/>
                <a:ea typeface="+mn-ea"/>
                <a:cs typeface="+mn-cs"/>
              </a:defRPr>
            </a:lvl4pPr>
            <a:lvl5pPr marL="1257269" indent="-184145" algn="l" defTabSz="914378" rtl="0" eaLnBrk="1" latinLnBrk="0" hangingPunct="1">
              <a:spcBef>
                <a:spcPct val="20000"/>
              </a:spcBef>
              <a:buClr>
                <a:srgbClr val="001423"/>
              </a:buClr>
              <a:buFont typeface="Verdana" pitchFamily="34" charset="0"/>
              <a:buChar char="•"/>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600"/>
              </a:spcAft>
              <a:buClr>
                <a:srgbClr val="001965"/>
              </a:buClr>
              <a:buSzTx/>
              <a:buFont typeface="Verdana" pitchFamily="34" charset="0"/>
              <a:buNone/>
              <a:tabLst/>
              <a:defRPr/>
            </a:pPr>
            <a:r>
              <a:rPr kumimoji="0" lang="en-GB" sz="900" b="0" i="0" u="none" strike="noStrike" kern="1200" cap="none" spc="0" normalizeH="0" baseline="0" noProof="0" dirty="0">
                <a:ln>
                  <a:noFill/>
                </a:ln>
                <a:solidFill>
                  <a:srgbClr val="001965"/>
                </a:solidFill>
                <a:effectLst/>
                <a:uLnTx/>
                <a:uFillTx/>
                <a:ea typeface="+mn-ea"/>
                <a:cs typeface="+mn-cs"/>
              </a:rPr>
              <a:t>Smoking cessation</a:t>
            </a:r>
          </a:p>
        </p:txBody>
      </p:sp>
      <p:sp>
        <p:nvSpPr>
          <p:cNvPr id="36" name="Content Placeholder 1">
            <a:extLst>
              <a:ext uri="{FF2B5EF4-FFF2-40B4-BE49-F238E27FC236}">
                <a16:creationId xmlns:a16="http://schemas.microsoft.com/office/drawing/2014/main" id="{EFDF4896-9741-F5F8-F917-7A27C605604E}"/>
              </a:ext>
            </a:extLst>
          </p:cNvPr>
          <p:cNvSpPr txBox="1">
            <a:spLocks/>
          </p:cNvSpPr>
          <p:nvPr/>
        </p:nvSpPr>
        <p:spPr>
          <a:xfrm>
            <a:off x="2822641" y="2056546"/>
            <a:ext cx="932341" cy="180383"/>
          </a:xfrm>
          <a:prstGeom prst="rect">
            <a:avLst/>
          </a:prstGeom>
          <a:noFill/>
        </p:spPr>
        <p:txBody>
          <a:bodyPr lIns="0" tIns="0" rIns="0" bIns="0" anchor="ctr">
            <a:noAutofit/>
          </a:bodyPr>
          <a:lstStyle>
            <a:lvl1pPr marL="265106" indent="-265106" algn="l" defTabSz="914378" rtl="0" eaLnBrk="1" latinLnBrk="0" hangingPunct="1">
              <a:spcBef>
                <a:spcPct val="20000"/>
              </a:spcBef>
              <a:buClr>
                <a:schemeClr val="accent1"/>
              </a:buClr>
              <a:buFont typeface="Verdana" pitchFamily="34" charset="0"/>
              <a:buChar char="•"/>
              <a:defRPr sz="1800" kern="1200">
                <a:solidFill>
                  <a:schemeClr val="accent2"/>
                </a:solidFill>
                <a:latin typeface="+mn-lt"/>
                <a:ea typeface="+mn-ea"/>
                <a:cs typeface="+mn-cs"/>
              </a:defRPr>
            </a:lvl1pPr>
            <a:lvl2pPr marL="536561" indent="-271457" algn="l" defTabSz="914378" rtl="0" eaLnBrk="1" latinLnBrk="0" hangingPunct="1">
              <a:spcBef>
                <a:spcPct val="20000"/>
              </a:spcBef>
              <a:buClr>
                <a:schemeClr val="tx2"/>
              </a:buClr>
              <a:buFont typeface="Verdana" pitchFamily="34" charset="0"/>
              <a:buChar char="•"/>
              <a:defRPr sz="1600" kern="1200">
                <a:solidFill>
                  <a:schemeClr val="accent2"/>
                </a:solidFill>
                <a:latin typeface="+mn-lt"/>
                <a:ea typeface="+mn-ea"/>
                <a:cs typeface="+mn-cs"/>
              </a:defRPr>
            </a:lvl2pPr>
            <a:lvl3pPr marL="808018" indent="-271457" algn="l" defTabSz="914378" rtl="0" eaLnBrk="1" latinLnBrk="0" hangingPunct="1">
              <a:spcBef>
                <a:spcPct val="20000"/>
              </a:spcBef>
              <a:buClr>
                <a:schemeClr val="accent5"/>
              </a:buClr>
              <a:buFont typeface="Verdana" pitchFamily="34" charset="0"/>
              <a:buChar char="•"/>
              <a:defRPr sz="1400" kern="1200">
                <a:solidFill>
                  <a:schemeClr val="accent2"/>
                </a:solidFill>
                <a:latin typeface="+mn-lt"/>
                <a:ea typeface="+mn-ea"/>
                <a:cs typeface="+mn-cs"/>
              </a:defRPr>
            </a:lvl3pPr>
            <a:lvl4pPr marL="985814" indent="-177796" algn="l" defTabSz="914378" rtl="0" eaLnBrk="1" latinLnBrk="0" hangingPunct="1">
              <a:spcBef>
                <a:spcPct val="20000"/>
              </a:spcBef>
              <a:buClr>
                <a:schemeClr val="accent3"/>
              </a:buClr>
              <a:buFont typeface="Verdana" pitchFamily="34" charset="0"/>
              <a:buChar char="•"/>
              <a:defRPr sz="1200" kern="1200">
                <a:solidFill>
                  <a:schemeClr val="accent2"/>
                </a:solidFill>
                <a:latin typeface="+mn-lt"/>
                <a:ea typeface="+mn-ea"/>
                <a:cs typeface="+mn-cs"/>
              </a:defRPr>
            </a:lvl4pPr>
            <a:lvl5pPr marL="1257269" indent="-184145" algn="l" defTabSz="914378" rtl="0" eaLnBrk="1" latinLnBrk="0" hangingPunct="1">
              <a:spcBef>
                <a:spcPct val="20000"/>
              </a:spcBef>
              <a:buClr>
                <a:srgbClr val="001423"/>
              </a:buClr>
              <a:buFont typeface="Verdana" pitchFamily="34" charset="0"/>
              <a:buChar char="•"/>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600"/>
              </a:spcAft>
              <a:buClr>
                <a:srgbClr val="001965"/>
              </a:buClr>
              <a:buSzTx/>
              <a:buFont typeface="Verdana" pitchFamily="34" charset="0"/>
              <a:buNone/>
              <a:tabLst/>
              <a:defRPr/>
            </a:pPr>
            <a:r>
              <a:rPr kumimoji="0" lang="en-GB" sz="900" b="0" i="0" u="none" strike="noStrike" kern="1200" cap="none" spc="0" normalizeH="0" baseline="0" noProof="0" dirty="0">
                <a:ln>
                  <a:noFill/>
                </a:ln>
                <a:solidFill>
                  <a:srgbClr val="001965"/>
                </a:solidFill>
                <a:effectLst/>
                <a:uLnTx/>
                <a:uFillTx/>
                <a:ea typeface="+mn-ea"/>
                <a:cs typeface="+mn-cs"/>
              </a:rPr>
              <a:t>Healthy diet</a:t>
            </a:r>
          </a:p>
        </p:txBody>
      </p:sp>
      <p:sp>
        <p:nvSpPr>
          <p:cNvPr id="37" name="Content Placeholder 1">
            <a:extLst>
              <a:ext uri="{FF2B5EF4-FFF2-40B4-BE49-F238E27FC236}">
                <a16:creationId xmlns:a16="http://schemas.microsoft.com/office/drawing/2014/main" id="{98C3BA06-8196-601E-D35A-846534AEF1A2}"/>
              </a:ext>
            </a:extLst>
          </p:cNvPr>
          <p:cNvSpPr txBox="1">
            <a:spLocks/>
          </p:cNvSpPr>
          <p:nvPr/>
        </p:nvSpPr>
        <p:spPr>
          <a:xfrm>
            <a:off x="8869810" y="2066822"/>
            <a:ext cx="1100549" cy="159831"/>
          </a:xfrm>
          <a:prstGeom prst="rect">
            <a:avLst/>
          </a:prstGeom>
          <a:noFill/>
        </p:spPr>
        <p:txBody>
          <a:bodyPr lIns="0" tIns="0" rIns="0" bIns="0" anchor="ctr">
            <a:noAutofit/>
          </a:bodyPr>
          <a:lstStyle>
            <a:lvl1pPr marL="265106" indent="-265106" algn="l" defTabSz="914378" rtl="0" eaLnBrk="1" latinLnBrk="0" hangingPunct="1">
              <a:spcBef>
                <a:spcPct val="20000"/>
              </a:spcBef>
              <a:buClr>
                <a:schemeClr val="accent1"/>
              </a:buClr>
              <a:buFont typeface="Verdana" pitchFamily="34" charset="0"/>
              <a:buChar char="•"/>
              <a:defRPr sz="1800" kern="1200">
                <a:solidFill>
                  <a:schemeClr val="accent2"/>
                </a:solidFill>
                <a:latin typeface="+mn-lt"/>
                <a:ea typeface="+mn-ea"/>
                <a:cs typeface="+mn-cs"/>
              </a:defRPr>
            </a:lvl1pPr>
            <a:lvl2pPr marL="536561" indent="-271457" algn="l" defTabSz="914378" rtl="0" eaLnBrk="1" latinLnBrk="0" hangingPunct="1">
              <a:spcBef>
                <a:spcPct val="20000"/>
              </a:spcBef>
              <a:buClr>
                <a:schemeClr val="tx2"/>
              </a:buClr>
              <a:buFont typeface="Verdana" pitchFamily="34" charset="0"/>
              <a:buChar char="•"/>
              <a:defRPr sz="1600" kern="1200">
                <a:solidFill>
                  <a:schemeClr val="accent2"/>
                </a:solidFill>
                <a:latin typeface="+mn-lt"/>
                <a:ea typeface="+mn-ea"/>
                <a:cs typeface="+mn-cs"/>
              </a:defRPr>
            </a:lvl2pPr>
            <a:lvl3pPr marL="808018" indent="-271457" algn="l" defTabSz="914378" rtl="0" eaLnBrk="1" latinLnBrk="0" hangingPunct="1">
              <a:spcBef>
                <a:spcPct val="20000"/>
              </a:spcBef>
              <a:buClr>
                <a:schemeClr val="accent5"/>
              </a:buClr>
              <a:buFont typeface="Verdana" pitchFamily="34" charset="0"/>
              <a:buChar char="•"/>
              <a:defRPr sz="1400" kern="1200">
                <a:solidFill>
                  <a:schemeClr val="accent2"/>
                </a:solidFill>
                <a:latin typeface="+mn-lt"/>
                <a:ea typeface="+mn-ea"/>
                <a:cs typeface="+mn-cs"/>
              </a:defRPr>
            </a:lvl3pPr>
            <a:lvl4pPr marL="985814" indent="-177796" algn="l" defTabSz="914378" rtl="0" eaLnBrk="1" latinLnBrk="0" hangingPunct="1">
              <a:spcBef>
                <a:spcPct val="20000"/>
              </a:spcBef>
              <a:buClr>
                <a:schemeClr val="accent3"/>
              </a:buClr>
              <a:buFont typeface="Verdana" pitchFamily="34" charset="0"/>
              <a:buChar char="•"/>
              <a:defRPr sz="1200" kern="1200">
                <a:solidFill>
                  <a:schemeClr val="accent2"/>
                </a:solidFill>
                <a:latin typeface="+mn-lt"/>
                <a:ea typeface="+mn-ea"/>
                <a:cs typeface="+mn-cs"/>
              </a:defRPr>
            </a:lvl4pPr>
            <a:lvl5pPr marL="1257269" indent="-184145" algn="l" defTabSz="914378" rtl="0" eaLnBrk="1" latinLnBrk="0" hangingPunct="1">
              <a:spcBef>
                <a:spcPct val="20000"/>
              </a:spcBef>
              <a:buClr>
                <a:srgbClr val="001423"/>
              </a:buClr>
              <a:buFont typeface="Verdana" pitchFamily="34" charset="0"/>
              <a:buChar char="•"/>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600"/>
              </a:spcAft>
              <a:buClr>
                <a:srgbClr val="001965"/>
              </a:buClr>
              <a:buSzTx/>
              <a:buFont typeface="Verdana" pitchFamily="34" charset="0"/>
              <a:buNone/>
              <a:tabLst/>
              <a:defRPr/>
            </a:pPr>
            <a:r>
              <a:rPr kumimoji="0" lang="en-GB" sz="900" b="0" i="0" u="none" strike="noStrike" kern="1200" cap="none" spc="0" normalizeH="0" baseline="0" noProof="0" dirty="0">
                <a:ln>
                  <a:noFill/>
                </a:ln>
                <a:solidFill>
                  <a:srgbClr val="001965"/>
                </a:solidFill>
                <a:effectLst/>
                <a:uLnTx/>
                <a:uFillTx/>
                <a:ea typeface="+mn-ea"/>
                <a:cs typeface="+mn-cs"/>
              </a:rPr>
              <a:t>Weight management </a:t>
            </a:r>
          </a:p>
        </p:txBody>
      </p:sp>
      <p:sp>
        <p:nvSpPr>
          <p:cNvPr id="38" name="TextBox 37">
            <a:extLst>
              <a:ext uri="{FF2B5EF4-FFF2-40B4-BE49-F238E27FC236}">
                <a16:creationId xmlns:a16="http://schemas.microsoft.com/office/drawing/2014/main" id="{0B224882-14A2-C6D4-E1B9-2476547FEF8A}"/>
              </a:ext>
            </a:extLst>
          </p:cNvPr>
          <p:cNvSpPr txBox="1"/>
          <p:nvPr/>
        </p:nvSpPr>
        <p:spPr>
          <a:xfrm>
            <a:off x="1063729" y="3031400"/>
            <a:ext cx="1295824" cy="423606"/>
          </a:xfrm>
          <a:prstGeom prst="rect">
            <a:avLst/>
          </a:prstGeom>
          <a:noFill/>
        </p:spPr>
        <p:txBody>
          <a:bodyPr wrap="non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1965"/>
                </a:solidFill>
                <a:effectLst/>
                <a:uLnTx/>
                <a:uFillTx/>
              </a:rPr>
              <a:t>Regular reassessment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1965"/>
                </a:solidFill>
                <a:effectLst/>
                <a:uLnTx/>
                <a:uFillTx/>
              </a:rPr>
              <a:t>of glycemia, albuminuria,</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1965"/>
                </a:solidFill>
                <a:effectLst/>
                <a:uLnTx/>
                <a:uFillTx/>
              </a:rPr>
              <a:t>BP, CVD risk, and lipids</a:t>
            </a:r>
            <a:endParaRPr kumimoji="0" lang="en-GB" sz="1000" b="1" i="0" u="none" strike="noStrike" kern="0" cap="none" spc="0" normalizeH="0" baseline="0" noProof="0" dirty="0">
              <a:ln>
                <a:noFill/>
              </a:ln>
              <a:solidFill>
                <a:srgbClr val="001965"/>
              </a:solidFill>
              <a:effectLst/>
              <a:uLnTx/>
              <a:uFillTx/>
            </a:endParaRPr>
          </a:p>
        </p:txBody>
      </p:sp>
      <p:sp>
        <p:nvSpPr>
          <p:cNvPr id="39" name="Oval 38">
            <a:extLst>
              <a:ext uri="{FF2B5EF4-FFF2-40B4-BE49-F238E27FC236}">
                <a16:creationId xmlns:a16="http://schemas.microsoft.com/office/drawing/2014/main" id="{20F327DC-0D85-4548-4F7A-B5CE9D96943D}"/>
              </a:ext>
            </a:extLst>
          </p:cNvPr>
          <p:cNvSpPr/>
          <p:nvPr/>
        </p:nvSpPr>
        <p:spPr>
          <a:xfrm>
            <a:off x="2266266" y="1824641"/>
            <a:ext cx="619668" cy="612060"/>
          </a:xfrm>
          <a:prstGeom prst="ellipse">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40" name="Oval 39">
            <a:extLst>
              <a:ext uri="{FF2B5EF4-FFF2-40B4-BE49-F238E27FC236}">
                <a16:creationId xmlns:a16="http://schemas.microsoft.com/office/drawing/2014/main" id="{E5909237-A1B6-95FE-678C-8E973B56D1F2}"/>
              </a:ext>
            </a:extLst>
          </p:cNvPr>
          <p:cNvSpPr/>
          <p:nvPr/>
        </p:nvSpPr>
        <p:spPr>
          <a:xfrm>
            <a:off x="4042212" y="1817096"/>
            <a:ext cx="619668" cy="612060"/>
          </a:xfrm>
          <a:prstGeom prst="ellipse">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41" name="Oval 40">
            <a:extLst>
              <a:ext uri="{FF2B5EF4-FFF2-40B4-BE49-F238E27FC236}">
                <a16:creationId xmlns:a16="http://schemas.microsoft.com/office/drawing/2014/main" id="{B8942F9C-2CBA-D1FF-9BEA-2667A3393461}"/>
              </a:ext>
            </a:extLst>
          </p:cNvPr>
          <p:cNvSpPr/>
          <p:nvPr/>
        </p:nvSpPr>
        <p:spPr>
          <a:xfrm>
            <a:off x="6007431" y="1817096"/>
            <a:ext cx="619668" cy="612060"/>
          </a:xfrm>
          <a:prstGeom prst="ellipse">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42" name="Oval 41">
            <a:extLst>
              <a:ext uri="{FF2B5EF4-FFF2-40B4-BE49-F238E27FC236}">
                <a16:creationId xmlns:a16="http://schemas.microsoft.com/office/drawing/2014/main" id="{299138A3-58AB-76F3-3EF4-E97F2639AAB5}"/>
              </a:ext>
            </a:extLst>
          </p:cNvPr>
          <p:cNvSpPr/>
          <p:nvPr/>
        </p:nvSpPr>
        <p:spPr>
          <a:xfrm>
            <a:off x="8187138" y="1817096"/>
            <a:ext cx="619668" cy="612060"/>
          </a:xfrm>
          <a:prstGeom prst="ellipse">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73" name="Freeform: Shape 72">
            <a:extLst>
              <a:ext uri="{FF2B5EF4-FFF2-40B4-BE49-F238E27FC236}">
                <a16:creationId xmlns:a16="http://schemas.microsoft.com/office/drawing/2014/main" id="{DF2CDD2D-C913-5C25-45B8-9146538C6FD6}"/>
              </a:ext>
            </a:extLst>
          </p:cNvPr>
          <p:cNvSpPr/>
          <p:nvPr/>
        </p:nvSpPr>
        <p:spPr>
          <a:xfrm>
            <a:off x="2385348" y="1915701"/>
            <a:ext cx="382725" cy="408475"/>
          </a:xfrm>
          <a:custGeom>
            <a:avLst/>
            <a:gdLst>
              <a:gd name="connsiteX0" fmla="*/ 43598 w 382725"/>
              <a:gd name="connsiteY0" fmla="*/ 67789 h 408475"/>
              <a:gd name="connsiteX1" fmla="*/ 39321 w 382725"/>
              <a:gd name="connsiteY1" fmla="*/ 50981 h 408475"/>
              <a:gd name="connsiteX2" fmla="*/ 38940 w 382725"/>
              <a:gd name="connsiteY2" fmla="*/ 4192 h 408475"/>
              <a:gd name="connsiteX3" fmla="*/ 46881 w 382725"/>
              <a:gd name="connsiteY3" fmla="*/ 285 h 408475"/>
              <a:gd name="connsiteX4" fmla="*/ 89493 w 382725"/>
              <a:gd name="connsiteY4" fmla="*/ 194 h 408475"/>
              <a:gd name="connsiteX5" fmla="*/ 100336 w 382725"/>
              <a:gd name="connsiteY5" fmla="*/ 13550 h 408475"/>
              <a:gd name="connsiteX6" fmla="*/ 100336 w 382725"/>
              <a:gd name="connsiteY6" fmla="*/ 39352 h 408475"/>
              <a:gd name="connsiteX7" fmla="*/ 94914 w 382725"/>
              <a:gd name="connsiteY7" fmla="*/ 53888 h 408475"/>
              <a:gd name="connsiteX8" fmla="*/ 91783 w 382725"/>
              <a:gd name="connsiteY8" fmla="*/ 67879 h 408475"/>
              <a:gd name="connsiteX9" fmla="*/ 118740 w 382725"/>
              <a:gd name="connsiteY9" fmla="*/ 122845 h 408475"/>
              <a:gd name="connsiteX10" fmla="*/ 137678 w 382725"/>
              <a:gd name="connsiteY10" fmla="*/ 125752 h 408475"/>
              <a:gd name="connsiteX11" fmla="*/ 141726 w 382725"/>
              <a:gd name="connsiteY11" fmla="*/ 124390 h 408475"/>
              <a:gd name="connsiteX12" fmla="*/ 178838 w 382725"/>
              <a:gd name="connsiteY12" fmla="*/ 124753 h 408475"/>
              <a:gd name="connsiteX13" fmla="*/ 203199 w 382725"/>
              <a:gd name="connsiteY13" fmla="*/ 95953 h 408475"/>
              <a:gd name="connsiteX14" fmla="*/ 222366 w 382725"/>
              <a:gd name="connsiteY14" fmla="*/ 97043 h 408475"/>
              <a:gd name="connsiteX15" fmla="*/ 232370 w 382725"/>
              <a:gd name="connsiteY15" fmla="*/ 115304 h 408475"/>
              <a:gd name="connsiteX16" fmla="*/ 259097 w 382725"/>
              <a:gd name="connsiteY16" fmla="*/ 109944 h 408475"/>
              <a:gd name="connsiteX17" fmla="*/ 281090 w 382725"/>
              <a:gd name="connsiteY17" fmla="*/ 136110 h 408475"/>
              <a:gd name="connsiteX18" fmla="*/ 281090 w 382725"/>
              <a:gd name="connsiteY18" fmla="*/ 146467 h 408475"/>
              <a:gd name="connsiteX19" fmla="*/ 290635 w 382725"/>
              <a:gd name="connsiteY19" fmla="*/ 147103 h 408475"/>
              <a:gd name="connsiteX20" fmla="*/ 315530 w 382725"/>
              <a:gd name="connsiteY20" fmla="*/ 173086 h 408475"/>
              <a:gd name="connsiteX21" fmla="*/ 320494 w 382725"/>
              <a:gd name="connsiteY21" fmla="*/ 179719 h 408475"/>
              <a:gd name="connsiteX22" fmla="*/ 340348 w 382725"/>
              <a:gd name="connsiteY22" fmla="*/ 215969 h 408475"/>
              <a:gd name="connsiteX23" fmla="*/ 341723 w 382725"/>
              <a:gd name="connsiteY23" fmla="*/ 232867 h 408475"/>
              <a:gd name="connsiteX24" fmla="*/ 342181 w 382725"/>
              <a:gd name="connsiteY24" fmla="*/ 258124 h 408475"/>
              <a:gd name="connsiteX25" fmla="*/ 341341 w 382725"/>
              <a:gd name="connsiteY25" fmla="*/ 265847 h 408475"/>
              <a:gd name="connsiteX26" fmla="*/ 356843 w 382725"/>
              <a:gd name="connsiteY26" fmla="*/ 287015 h 408475"/>
              <a:gd name="connsiteX27" fmla="*/ 341494 w 382725"/>
              <a:gd name="connsiteY27" fmla="*/ 308820 h 408475"/>
              <a:gd name="connsiteX28" fmla="*/ 366923 w 382725"/>
              <a:gd name="connsiteY28" fmla="*/ 303551 h 408475"/>
              <a:gd name="connsiteX29" fmla="*/ 382425 w 382725"/>
              <a:gd name="connsiteY29" fmla="*/ 320449 h 408475"/>
              <a:gd name="connsiteX30" fmla="*/ 371581 w 382725"/>
              <a:gd name="connsiteY30" fmla="*/ 337711 h 408475"/>
              <a:gd name="connsiteX31" fmla="*/ 348061 w 382725"/>
              <a:gd name="connsiteY31" fmla="*/ 344434 h 408475"/>
              <a:gd name="connsiteX32" fmla="*/ 356843 w 382725"/>
              <a:gd name="connsiteY32" fmla="*/ 346887 h 408475"/>
              <a:gd name="connsiteX33" fmla="*/ 367458 w 382725"/>
              <a:gd name="connsiteY33" fmla="*/ 370327 h 408475"/>
              <a:gd name="connsiteX34" fmla="*/ 350505 w 382725"/>
              <a:gd name="connsiteY34" fmla="*/ 381593 h 408475"/>
              <a:gd name="connsiteX35" fmla="*/ 314537 w 382725"/>
              <a:gd name="connsiteY35" fmla="*/ 373780 h 408475"/>
              <a:gd name="connsiteX36" fmla="*/ 310643 w 382725"/>
              <a:gd name="connsiteY36" fmla="*/ 373507 h 408475"/>
              <a:gd name="connsiteX37" fmla="*/ 309039 w 382725"/>
              <a:gd name="connsiteY37" fmla="*/ 386771 h 408475"/>
              <a:gd name="connsiteX38" fmla="*/ 281166 w 382725"/>
              <a:gd name="connsiteY38" fmla="*/ 408394 h 408475"/>
              <a:gd name="connsiteX39" fmla="*/ 182428 w 382725"/>
              <a:gd name="connsiteY39" fmla="*/ 408394 h 408475"/>
              <a:gd name="connsiteX40" fmla="*/ 63529 w 382725"/>
              <a:gd name="connsiteY40" fmla="*/ 408394 h 408475"/>
              <a:gd name="connsiteX41" fmla="*/ 17634 w 382725"/>
              <a:gd name="connsiteY41" fmla="*/ 388679 h 408475"/>
              <a:gd name="connsiteX42" fmla="*/ 13358 w 382725"/>
              <a:gd name="connsiteY42" fmla="*/ 300825 h 408475"/>
              <a:gd name="connsiteX43" fmla="*/ 18169 w 382725"/>
              <a:gd name="connsiteY43" fmla="*/ 284926 h 408475"/>
              <a:gd name="connsiteX44" fmla="*/ 18092 w 382725"/>
              <a:gd name="connsiteY44" fmla="*/ 107037 h 408475"/>
              <a:gd name="connsiteX45" fmla="*/ 43827 w 382725"/>
              <a:gd name="connsiteY45" fmla="*/ 67516 h 408475"/>
              <a:gd name="connsiteX46" fmla="*/ 278570 w 382725"/>
              <a:gd name="connsiteY46" fmla="*/ 394221 h 408475"/>
              <a:gd name="connsiteX47" fmla="*/ 298730 w 382725"/>
              <a:gd name="connsiteY47" fmla="*/ 375142 h 408475"/>
              <a:gd name="connsiteX48" fmla="*/ 286970 w 382725"/>
              <a:gd name="connsiteY48" fmla="*/ 300916 h 408475"/>
              <a:gd name="connsiteX49" fmla="*/ 269177 w 382725"/>
              <a:gd name="connsiteY49" fmla="*/ 288560 h 408475"/>
              <a:gd name="connsiteX50" fmla="*/ 224275 w 382725"/>
              <a:gd name="connsiteY50" fmla="*/ 308547 h 408475"/>
              <a:gd name="connsiteX51" fmla="*/ 226566 w 382725"/>
              <a:gd name="connsiteY51" fmla="*/ 324719 h 408475"/>
              <a:gd name="connsiteX52" fmla="*/ 222748 w 382725"/>
              <a:gd name="connsiteY52" fmla="*/ 334350 h 408475"/>
              <a:gd name="connsiteX53" fmla="*/ 215570 w 382725"/>
              <a:gd name="connsiteY53" fmla="*/ 326991 h 408475"/>
              <a:gd name="connsiteX54" fmla="*/ 213431 w 382725"/>
              <a:gd name="connsiteY54" fmla="*/ 313999 h 408475"/>
              <a:gd name="connsiteX55" fmla="*/ 209842 w 382725"/>
              <a:gd name="connsiteY55" fmla="*/ 314907 h 408475"/>
              <a:gd name="connsiteX56" fmla="*/ 198388 w 382725"/>
              <a:gd name="connsiteY56" fmla="*/ 312908 h 408475"/>
              <a:gd name="connsiteX57" fmla="*/ 205795 w 382725"/>
              <a:gd name="connsiteY57" fmla="*/ 302460 h 408475"/>
              <a:gd name="connsiteX58" fmla="*/ 257417 w 382725"/>
              <a:gd name="connsiteY58" fmla="*/ 279111 h 408475"/>
              <a:gd name="connsiteX59" fmla="*/ 298424 w 382725"/>
              <a:gd name="connsiteY59" fmla="*/ 295828 h 408475"/>
              <a:gd name="connsiteX60" fmla="*/ 325839 w 382725"/>
              <a:gd name="connsiteY60" fmla="*/ 276567 h 408475"/>
              <a:gd name="connsiteX61" fmla="*/ 328512 w 382725"/>
              <a:gd name="connsiteY61" fmla="*/ 272570 h 408475"/>
              <a:gd name="connsiteX62" fmla="*/ 332712 w 382725"/>
              <a:gd name="connsiteY62" fmla="*/ 239409 h 408475"/>
              <a:gd name="connsiteX63" fmla="*/ 293232 w 382725"/>
              <a:gd name="connsiteY63" fmla="*/ 239409 h 408475"/>
              <a:gd name="connsiteX64" fmla="*/ 283304 w 382725"/>
              <a:gd name="connsiteY64" fmla="*/ 233140 h 408475"/>
              <a:gd name="connsiteX65" fmla="*/ 292926 w 382725"/>
              <a:gd name="connsiteY65" fmla="*/ 225508 h 408475"/>
              <a:gd name="connsiteX66" fmla="*/ 294148 w 382725"/>
              <a:gd name="connsiteY66" fmla="*/ 224691 h 408475"/>
              <a:gd name="connsiteX67" fmla="*/ 284603 w 382725"/>
              <a:gd name="connsiteY67" fmla="*/ 206248 h 408475"/>
              <a:gd name="connsiteX68" fmla="*/ 275439 w 382725"/>
              <a:gd name="connsiteY68" fmla="*/ 194528 h 408475"/>
              <a:gd name="connsiteX69" fmla="*/ 252530 w 382725"/>
              <a:gd name="connsiteY69" fmla="*/ 185715 h 408475"/>
              <a:gd name="connsiteX70" fmla="*/ 259326 w 382725"/>
              <a:gd name="connsiteY70" fmla="*/ 203431 h 408475"/>
              <a:gd name="connsiteX71" fmla="*/ 255890 w 382725"/>
              <a:gd name="connsiteY71" fmla="*/ 222238 h 408475"/>
              <a:gd name="connsiteX72" fmla="*/ 261693 w 382725"/>
              <a:gd name="connsiteY72" fmla="*/ 233867 h 408475"/>
              <a:gd name="connsiteX73" fmla="*/ 252606 w 382725"/>
              <a:gd name="connsiteY73" fmla="*/ 239227 h 408475"/>
              <a:gd name="connsiteX74" fmla="*/ 247413 w 382725"/>
              <a:gd name="connsiteY74" fmla="*/ 239318 h 408475"/>
              <a:gd name="connsiteX75" fmla="*/ 82925 w 382725"/>
              <a:gd name="connsiteY75" fmla="*/ 239318 h 408475"/>
              <a:gd name="connsiteX76" fmla="*/ 73762 w 382725"/>
              <a:gd name="connsiteY76" fmla="*/ 239318 h 408475"/>
              <a:gd name="connsiteX77" fmla="*/ 74983 w 382725"/>
              <a:gd name="connsiteY77" fmla="*/ 258215 h 408475"/>
              <a:gd name="connsiteX78" fmla="*/ 76511 w 382725"/>
              <a:gd name="connsiteY78" fmla="*/ 256762 h 408475"/>
              <a:gd name="connsiteX79" fmla="*/ 87049 w 382725"/>
              <a:gd name="connsiteY79" fmla="*/ 268572 h 408475"/>
              <a:gd name="connsiteX80" fmla="*/ 127751 w 382725"/>
              <a:gd name="connsiteY80" fmla="*/ 283563 h 408475"/>
              <a:gd name="connsiteX81" fmla="*/ 155624 w 382725"/>
              <a:gd name="connsiteY81" fmla="*/ 324992 h 408475"/>
              <a:gd name="connsiteX82" fmla="*/ 167384 w 382725"/>
              <a:gd name="connsiteY82" fmla="*/ 319813 h 408475"/>
              <a:gd name="connsiteX83" fmla="*/ 177540 w 382725"/>
              <a:gd name="connsiteY83" fmla="*/ 322266 h 408475"/>
              <a:gd name="connsiteX84" fmla="*/ 171507 w 382725"/>
              <a:gd name="connsiteY84" fmla="*/ 332260 h 408475"/>
              <a:gd name="connsiteX85" fmla="*/ 142795 w 382725"/>
              <a:gd name="connsiteY85" fmla="*/ 345343 h 408475"/>
              <a:gd name="connsiteX86" fmla="*/ 139053 w 382725"/>
              <a:gd name="connsiteY86" fmla="*/ 365694 h 408475"/>
              <a:gd name="connsiteX87" fmla="*/ 130424 w 382725"/>
              <a:gd name="connsiteY87" fmla="*/ 351066 h 408475"/>
              <a:gd name="connsiteX88" fmla="*/ 111256 w 382725"/>
              <a:gd name="connsiteY88" fmla="*/ 359516 h 408475"/>
              <a:gd name="connsiteX89" fmla="*/ 100260 w 382725"/>
              <a:gd name="connsiteY89" fmla="*/ 379958 h 408475"/>
              <a:gd name="connsiteX90" fmla="*/ 117060 w 382725"/>
              <a:gd name="connsiteY90" fmla="*/ 394766 h 408475"/>
              <a:gd name="connsiteX91" fmla="*/ 173875 w 382725"/>
              <a:gd name="connsiteY91" fmla="*/ 394766 h 408475"/>
              <a:gd name="connsiteX92" fmla="*/ 179831 w 382725"/>
              <a:gd name="connsiteY92" fmla="*/ 394040 h 408475"/>
              <a:gd name="connsiteX93" fmla="*/ 177769 w 382725"/>
              <a:gd name="connsiteY93" fmla="*/ 379322 h 408475"/>
              <a:gd name="connsiteX94" fmla="*/ 181969 w 382725"/>
              <a:gd name="connsiteY94" fmla="*/ 368510 h 408475"/>
              <a:gd name="connsiteX95" fmla="*/ 188384 w 382725"/>
              <a:gd name="connsiteY95" fmla="*/ 376869 h 408475"/>
              <a:gd name="connsiteX96" fmla="*/ 191744 w 382725"/>
              <a:gd name="connsiteY96" fmla="*/ 394403 h 408475"/>
              <a:gd name="connsiteX97" fmla="*/ 236035 w 382725"/>
              <a:gd name="connsiteY97" fmla="*/ 394403 h 408475"/>
              <a:gd name="connsiteX98" fmla="*/ 234737 w 382725"/>
              <a:gd name="connsiteY98" fmla="*/ 381775 h 408475"/>
              <a:gd name="connsiteX99" fmla="*/ 239013 w 382725"/>
              <a:gd name="connsiteY99" fmla="*/ 373689 h 408475"/>
              <a:gd name="connsiteX100" fmla="*/ 245122 w 382725"/>
              <a:gd name="connsiteY100" fmla="*/ 379776 h 408475"/>
              <a:gd name="connsiteX101" fmla="*/ 248024 w 382725"/>
              <a:gd name="connsiteY101" fmla="*/ 394312 h 408475"/>
              <a:gd name="connsiteX102" fmla="*/ 266810 w 382725"/>
              <a:gd name="connsiteY102" fmla="*/ 394312 h 408475"/>
              <a:gd name="connsiteX103" fmla="*/ 264442 w 382725"/>
              <a:gd name="connsiteY103" fmla="*/ 377323 h 408475"/>
              <a:gd name="connsiteX104" fmla="*/ 268643 w 382725"/>
              <a:gd name="connsiteY104" fmla="*/ 366239 h 408475"/>
              <a:gd name="connsiteX105" fmla="*/ 275363 w 382725"/>
              <a:gd name="connsiteY105" fmla="*/ 374688 h 408475"/>
              <a:gd name="connsiteX106" fmla="*/ 278570 w 382725"/>
              <a:gd name="connsiteY106" fmla="*/ 394040 h 408475"/>
              <a:gd name="connsiteX107" fmla="*/ 29929 w 382725"/>
              <a:gd name="connsiteY107" fmla="*/ 127297 h 408475"/>
              <a:gd name="connsiteX108" fmla="*/ 29929 w 382725"/>
              <a:gd name="connsiteY108" fmla="*/ 205339 h 408475"/>
              <a:gd name="connsiteX109" fmla="*/ 36954 w 382725"/>
              <a:gd name="connsiteY109" fmla="*/ 205793 h 408475"/>
              <a:gd name="connsiteX110" fmla="*/ 78038 w 382725"/>
              <a:gd name="connsiteY110" fmla="*/ 205339 h 408475"/>
              <a:gd name="connsiteX111" fmla="*/ 87125 w 382725"/>
              <a:gd name="connsiteY111" fmla="*/ 196163 h 408475"/>
              <a:gd name="connsiteX112" fmla="*/ 95678 w 382725"/>
              <a:gd name="connsiteY112" fmla="*/ 165909 h 408475"/>
              <a:gd name="connsiteX113" fmla="*/ 105147 w 382725"/>
              <a:gd name="connsiteY113" fmla="*/ 136382 h 408475"/>
              <a:gd name="connsiteX114" fmla="*/ 106445 w 382725"/>
              <a:gd name="connsiteY114" fmla="*/ 134292 h 408475"/>
              <a:gd name="connsiteX115" fmla="*/ 107591 w 382725"/>
              <a:gd name="connsiteY115" fmla="*/ 127206 h 408475"/>
              <a:gd name="connsiteX116" fmla="*/ 97740 w 382725"/>
              <a:gd name="connsiteY116" fmla="*/ 126933 h 408475"/>
              <a:gd name="connsiteX117" fmla="*/ 91631 w 382725"/>
              <a:gd name="connsiteY117" fmla="*/ 120665 h 408475"/>
              <a:gd name="connsiteX118" fmla="*/ 98198 w 382725"/>
              <a:gd name="connsiteY118" fmla="*/ 114032 h 408475"/>
              <a:gd name="connsiteX119" fmla="*/ 107591 w 382725"/>
              <a:gd name="connsiteY119" fmla="*/ 113760 h 408475"/>
              <a:gd name="connsiteX120" fmla="*/ 107591 w 382725"/>
              <a:gd name="connsiteY120" fmla="*/ 101586 h 408475"/>
              <a:gd name="connsiteX121" fmla="*/ 91249 w 382725"/>
              <a:gd name="connsiteY121" fmla="*/ 81961 h 408475"/>
              <a:gd name="connsiteX122" fmla="*/ 45660 w 382725"/>
              <a:gd name="connsiteY122" fmla="*/ 81961 h 408475"/>
              <a:gd name="connsiteX123" fmla="*/ 29470 w 382725"/>
              <a:gd name="connsiteY123" fmla="*/ 101586 h 408475"/>
              <a:gd name="connsiteX124" fmla="*/ 29470 w 382725"/>
              <a:gd name="connsiteY124" fmla="*/ 113669 h 408475"/>
              <a:gd name="connsiteX125" fmla="*/ 38329 w 382725"/>
              <a:gd name="connsiteY125" fmla="*/ 113669 h 408475"/>
              <a:gd name="connsiteX126" fmla="*/ 64445 w 382725"/>
              <a:gd name="connsiteY126" fmla="*/ 114032 h 408475"/>
              <a:gd name="connsiteX127" fmla="*/ 71165 w 382725"/>
              <a:gd name="connsiteY127" fmla="*/ 120392 h 408475"/>
              <a:gd name="connsiteX128" fmla="*/ 65209 w 382725"/>
              <a:gd name="connsiteY128" fmla="*/ 126933 h 408475"/>
              <a:gd name="connsiteX129" fmla="*/ 59329 w 382725"/>
              <a:gd name="connsiteY129" fmla="*/ 127297 h 408475"/>
              <a:gd name="connsiteX130" fmla="*/ 29929 w 382725"/>
              <a:gd name="connsiteY130" fmla="*/ 127297 h 408475"/>
              <a:gd name="connsiteX131" fmla="*/ 42147 w 382725"/>
              <a:gd name="connsiteY131" fmla="*/ 296828 h 408475"/>
              <a:gd name="connsiteX132" fmla="*/ 30921 w 382725"/>
              <a:gd name="connsiteY132" fmla="*/ 300098 h 408475"/>
              <a:gd name="connsiteX133" fmla="*/ 12059 w 382725"/>
              <a:gd name="connsiteY133" fmla="*/ 351430 h 408475"/>
              <a:gd name="connsiteX134" fmla="*/ 46271 w 382725"/>
              <a:gd name="connsiteY134" fmla="*/ 392404 h 408475"/>
              <a:gd name="connsiteX135" fmla="*/ 92471 w 382725"/>
              <a:gd name="connsiteY135" fmla="*/ 395857 h 408475"/>
              <a:gd name="connsiteX136" fmla="*/ 111791 w 382725"/>
              <a:gd name="connsiteY136" fmla="*/ 345070 h 408475"/>
              <a:gd name="connsiteX137" fmla="*/ 144627 w 382725"/>
              <a:gd name="connsiteY137" fmla="*/ 330170 h 408475"/>
              <a:gd name="connsiteX138" fmla="*/ 125995 w 382725"/>
              <a:gd name="connsiteY138" fmla="*/ 299462 h 408475"/>
              <a:gd name="connsiteX139" fmla="*/ 115151 w 382725"/>
              <a:gd name="connsiteY139" fmla="*/ 300462 h 408475"/>
              <a:gd name="connsiteX140" fmla="*/ 100336 w 382725"/>
              <a:gd name="connsiteY140" fmla="*/ 318269 h 408475"/>
              <a:gd name="connsiteX141" fmla="*/ 78725 w 382725"/>
              <a:gd name="connsiteY141" fmla="*/ 309729 h 408475"/>
              <a:gd name="connsiteX142" fmla="*/ 57191 w 382725"/>
              <a:gd name="connsiteY142" fmla="*/ 318269 h 408475"/>
              <a:gd name="connsiteX143" fmla="*/ 42070 w 382725"/>
              <a:gd name="connsiteY143" fmla="*/ 296918 h 408475"/>
              <a:gd name="connsiteX144" fmla="*/ 189300 w 382725"/>
              <a:gd name="connsiteY144" fmla="*/ 184897 h 408475"/>
              <a:gd name="connsiteX145" fmla="*/ 193348 w 382725"/>
              <a:gd name="connsiteY145" fmla="*/ 174177 h 408475"/>
              <a:gd name="connsiteX146" fmla="*/ 191286 w 382725"/>
              <a:gd name="connsiteY146" fmla="*/ 161639 h 408475"/>
              <a:gd name="connsiteX147" fmla="*/ 183955 w 382725"/>
              <a:gd name="connsiteY147" fmla="*/ 157551 h 408475"/>
              <a:gd name="connsiteX148" fmla="*/ 176624 w 382725"/>
              <a:gd name="connsiteY148" fmla="*/ 147920 h 408475"/>
              <a:gd name="connsiteX149" fmla="*/ 164329 w 382725"/>
              <a:gd name="connsiteY149" fmla="*/ 130840 h 408475"/>
              <a:gd name="connsiteX150" fmla="*/ 146918 w 382725"/>
              <a:gd name="connsiteY150" fmla="*/ 137381 h 408475"/>
              <a:gd name="connsiteX151" fmla="*/ 135998 w 382725"/>
              <a:gd name="connsiteY151" fmla="*/ 139653 h 408475"/>
              <a:gd name="connsiteX152" fmla="*/ 117747 w 382725"/>
              <a:gd name="connsiteY152" fmla="*/ 140470 h 408475"/>
              <a:gd name="connsiteX153" fmla="*/ 110874 w 382725"/>
              <a:gd name="connsiteY153" fmla="*/ 160640 h 408475"/>
              <a:gd name="connsiteX154" fmla="*/ 105605 w 382725"/>
              <a:gd name="connsiteY154" fmla="*/ 174449 h 408475"/>
              <a:gd name="connsiteX155" fmla="*/ 102474 w 382725"/>
              <a:gd name="connsiteY155" fmla="*/ 201887 h 408475"/>
              <a:gd name="connsiteX156" fmla="*/ 147835 w 382725"/>
              <a:gd name="connsiteY156" fmla="*/ 191348 h 408475"/>
              <a:gd name="connsiteX157" fmla="*/ 189300 w 382725"/>
              <a:gd name="connsiteY157" fmla="*/ 184897 h 408475"/>
              <a:gd name="connsiteX158" fmla="*/ 64216 w 382725"/>
              <a:gd name="connsiteY158" fmla="*/ 267664 h 408475"/>
              <a:gd name="connsiteX159" fmla="*/ 62612 w 382725"/>
              <a:gd name="connsiteY159" fmla="*/ 240045 h 408475"/>
              <a:gd name="connsiteX160" fmla="*/ 69791 w 382725"/>
              <a:gd name="connsiteY160" fmla="*/ 226144 h 408475"/>
              <a:gd name="connsiteX161" fmla="*/ 74831 w 382725"/>
              <a:gd name="connsiteY161" fmla="*/ 219421 h 408475"/>
              <a:gd name="connsiteX162" fmla="*/ 30081 w 382725"/>
              <a:gd name="connsiteY162" fmla="*/ 219421 h 408475"/>
              <a:gd name="connsiteX163" fmla="*/ 30081 w 382725"/>
              <a:gd name="connsiteY163" fmla="*/ 285744 h 408475"/>
              <a:gd name="connsiteX164" fmla="*/ 64216 w 382725"/>
              <a:gd name="connsiteY164" fmla="*/ 267664 h 408475"/>
              <a:gd name="connsiteX165" fmla="*/ 342028 w 382725"/>
              <a:gd name="connsiteY165" fmla="*/ 280928 h 408475"/>
              <a:gd name="connsiteX166" fmla="*/ 304152 w 382725"/>
              <a:gd name="connsiteY166" fmla="*/ 307730 h 408475"/>
              <a:gd name="connsiteX167" fmla="*/ 301021 w 382725"/>
              <a:gd name="connsiteY167" fmla="*/ 315997 h 408475"/>
              <a:gd name="connsiteX168" fmla="*/ 306825 w 382725"/>
              <a:gd name="connsiteY168" fmla="*/ 353519 h 408475"/>
              <a:gd name="connsiteX169" fmla="*/ 311788 w 382725"/>
              <a:gd name="connsiteY169" fmla="*/ 359516 h 408475"/>
              <a:gd name="connsiteX170" fmla="*/ 355468 w 382725"/>
              <a:gd name="connsiteY170" fmla="*/ 369146 h 408475"/>
              <a:gd name="connsiteX171" fmla="*/ 356767 w 382725"/>
              <a:gd name="connsiteY171" fmla="*/ 361060 h 408475"/>
              <a:gd name="connsiteX172" fmla="*/ 318508 w 382725"/>
              <a:gd name="connsiteY172" fmla="*/ 350249 h 408475"/>
              <a:gd name="connsiteX173" fmla="*/ 311025 w 382725"/>
              <a:gd name="connsiteY173" fmla="*/ 343435 h 408475"/>
              <a:gd name="connsiteX174" fmla="*/ 318890 w 382725"/>
              <a:gd name="connsiteY174" fmla="*/ 336167 h 408475"/>
              <a:gd name="connsiteX175" fmla="*/ 365777 w 382725"/>
              <a:gd name="connsiteY175" fmla="*/ 325628 h 408475"/>
              <a:gd name="connsiteX176" fmla="*/ 369290 w 382725"/>
              <a:gd name="connsiteY176" fmla="*/ 316633 h 408475"/>
              <a:gd name="connsiteX177" fmla="*/ 317821 w 382725"/>
              <a:gd name="connsiteY177" fmla="*/ 327445 h 408475"/>
              <a:gd name="connsiteX178" fmla="*/ 308123 w 382725"/>
              <a:gd name="connsiteY178" fmla="*/ 324447 h 408475"/>
              <a:gd name="connsiteX179" fmla="*/ 313239 w 382725"/>
              <a:gd name="connsiteY179" fmla="*/ 314180 h 408475"/>
              <a:gd name="connsiteX180" fmla="*/ 345465 w 382725"/>
              <a:gd name="connsiteY180" fmla="*/ 288197 h 408475"/>
              <a:gd name="connsiteX181" fmla="*/ 341876 w 382725"/>
              <a:gd name="connsiteY181" fmla="*/ 280928 h 408475"/>
              <a:gd name="connsiteX182" fmla="*/ 249017 w 382725"/>
              <a:gd name="connsiteY182" fmla="*/ 199070 h 408475"/>
              <a:gd name="connsiteX183" fmla="*/ 164558 w 382725"/>
              <a:gd name="connsiteY183" fmla="*/ 199070 h 408475"/>
              <a:gd name="connsiteX184" fmla="*/ 159060 w 382725"/>
              <a:gd name="connsiteY184" fmla="*/ 199797 h 408475"/>
              <a:gd name="connsiteX185" fmla="*/ 163184 w 382725"/>
              <a:gd name="connsiteY185" fmla="*/ 217968 h 408475"/>
              <a:gd name="connsiteX186" fmla="*/ 180748 w 382725"/>
              <a:gd name="connsiteY186" fmla="*/ 222147 h 408475"/>
              <a:gd name="connsiteX187" fmla="*/ 195638 w 382725"/>
              <a:gd name="connsiteY187" fmla="*/ 227507 h 408475"/>
              <a:gd name="connsiteX188" fmla="*/ 212362 w 382725"/>
              <a:gd name="connsiteY188" fmla="*/ 226780 h 408475"/>
              <a:gd name="connsiteX189" fmla="*/ 225726 w 382725"/>
              <a:gd name="connsiteY189" fmla="*/ 221057 h 408475"/>
              <a:gd name="connsiteX190" fmla="*/ 245351 w 382725"/>
              <a:gd name="connsiteY190" fmla="*/ 215787 h 408475"/>
              <a:gd name="connsiteX191" fmla="*/ 249017 w 382725"/>
              <a:gd name="connsiteY191" fmla="*/ 199070 h 408475"/>
              <a:gd name="connsiteX192" fmla="*/ 223359 w 382725"/>
              <a:gd name="connsiteY192" fmla="*/ 155552 h 408475"/>
              <a:gd name="connsiteX193" fmla="*/ 236570 w 382725"/>
              <a:gd name="connsiteY193" fmla="*/ 153553 h 408475"/>
              <a:gd name="connsiteX194" fmla="*/ 244511 w 382725"/>
              <a:gd name="connsiteY194" fmla="*/ 144377 h 408475"/>
              <a:gd name="connsiteX195" fmla="*/ 253522 w 382725"/>
              <a:gd name="connsiteY195" fmla="*/ 143196 h 408475"/>
              <a:gd name="connsiteX196" fmla="*/ 252301 w 382725"/>
              <a:gd name="connsiteY196" fmla="*/ 153281 h 408475"/>
              <a:gd name="connsiteX197" fmla="*/ 240082 w 382725"/>
              <a:gd name="connsiteY197" fmla="*/ 166363 h 408475"/>
              <a:gd name="connsiteX198" fmla="*/ 244817 w 382725"/>
              <a:gd name="connsiteY198" fmla="*/ 173541 h 408475"/>
              <a:gd name="connsiteX199" fmla="*/ 260013 w 382725"/>
              <a:gd name="connsiteY199" fmla="*/ 166000 h 408475"/>
              <a:gd name="connsiteX200" fmla="*/ 269101 w 382725"/>
              <a:gd name="connsiteY200" fmla="*/ 130658 h 408475"/>
              <a:gd name="connsiteX201" fmla="*/ 263755 w 382725"/>
              <a:gd name="connsiteY201" fmla="*/ 124117 h 408475"/>
              <a:gd name="connsiteX202" fmla="*/ 223359 w 382725"/>
              <a:gd name="connsiteY202" fmla="*/ 155643 h 408475"/>
              <a:gd name="connsiteX203" fmla="*/ 89034 w 382725"/>
              <a:gd name="connsiteY203" fmla="*/ 14276 h 408475"/>
              <a:gd name="connsiteX204" fmla="*/ 48180 w 382725"/>
              <a:gd name="connsiteY204" fmla="*/ 14276 h 408475"/>
              <a:gd name="connsiteX205" fmla="*/ 48180 w 382725"/>
              <a:gd name="connsiteY205" fmla="*/ 40533 h 408475"/>
              <a:gd name="connsiteX206" fmla="*/ 89034 w 382725"/>
              <a:gd name="connsiteY206" fmla="*/ 40533 h 408475"/>
              <a:gd name="connsiteX207" fmla="*/ 89034 w 382725"/>
              <a:gd name="connsiteY207" fmla="*/ 14276 h 408475"/>
              <a:gd name="connsiteX208" fmla="*/ 100718 w 382725"/>
              <a:gd name="connsiteY208" fmla="*/ 305913 h 408475"/>
              <a:gd name="connsiteX209" fmla="*/ 100413 w 382725"/>
              <a:gd name="connsiteY209" fmla="*/ 291467 h 408475"/>
              <a:gd name="connsiteX210" fmla="*/ 113318 w 382725"/>
              <a:gd name="connsiteY210" fmla="*/ 285380 h 408475"/>
              <a:gd name="connsiteX211" fmla="*/ 84376 w 382725"/>
              <a:gd name="connsiteY211" fmla="*/ 283563 h 408475"/>
              <a:gd name="connsiteX212" fmla="*/ 72387 w 382725"/>
              <a:gd name="connsiteY212" fmla="*/ 283472 h 408475"/>
              <a:gd name="connsiteX213" fmla="*/ 44667 w 382725"/>
              <a:gd name="connsiteY213" fmla="*/ 285198 h 408475"/>
              <a:gd name="connsiteX214" fmla="*/ 54900 w 382725"/>
              <a:gd name="connsiteY214" fmla="*/ 306004 h 408475"/>
              <a:gd name="connsiteX215" fmla="*/ 72845 w 382725"/>
              <a:gd name="connsiteY215" fmla="*/ 296373 h 408475"/>
              <a:gd name="connsiteX216" fmla="*/ 84223 w 382725"/>
              <a:gd name="connsiteY216" fmla="*/ 296373 h 408475"/>
              <a:gd name="connsiteX217" fmla="*/ 100718 w 382725"/>
              <a:gd name="connsiteY217" fmla="*/ 306004 h 408475"/>
              <a:gd name="connsiteX218" fmla="*/ 153333 w 382725"/>
              <a:gd name="connsiteY218" fmla="*/ 227689 h 408475"/>
              <a:gd name="connsiteX219" fmla="*/ 121489 w 382725"/>
              <a:gd name="connsiteY219" fmla="*/ 197708 h 408475"/>
              <a:gd name="connsiteX220" fmla="*/ 115227 w 382725"/>
              <a:gd name="connsiteY220" fmla="*/ 200978 h 408475"/>
              <a:gd name="connsiteX221" fmla="*/ 115991 w 382725"/>
              <a:gd name="connsiteY221" fmla="*/ 223419 h 408475"/>
              <a:gd name="connsiteX222" fmla="*/ 125689 w 382725"/>
              <a:gd name="connsiteY222" fmla="*/ 226144 h 408475"/>
              <a:gd name="connsiteX223" fmla="*/ 129355 w 382725"/>
              <a:gd name="connsiteY223" fmla="*/ 213879 h 408475"/>
              <a:gd name="connsiteX224" fmla="*/ 138365 w 382725"/>
              <a:gd name="connsiteY224" fmla="*/ 217877 h 408475"/>
              <a:gd name="connsiteX225" fmla="*/ 141573 w 382725"/>
              <a:gd name="connsiteY225" fmla="*/ 221511 h 408475"/>
              <a:gd name="connsiteX226" fmla="*/ 153333 w 382725"/>
              <a:gd name="connsiteY226" fmla="*/ 227871 h 408475"/>
              <a:gd name="connsiteX227" fmla="*/ 212897 w 382725"/>
              <a:gd name="connsiteY227" fmla="*/ 102767 h 408475"/>
              <a:gd name="connsiteX228" fmla="*/ 188002 w 382725"/>
              <a:gd name="connsiteY228" fmla="*/ 133566 h 408475"/>
              <a:gd name="connsiteX229" fmla="*/ 189835 w 382725"/>
              <a:gd name="connsiteY229" fmla="*/ 145013 h 408475"/>
              <a:gd name="connsiteX230" fmla="*/ 206940 w 382725"/>
              <a:gd name="connsiteY230" fmla="*/ 159277 h 408475"/>
              <a:gd name="connsiteX231" fmla="*/ 213813 w 382725"/>
              <a:gd name="connsiteY231" fmla="*/ 152463 h 408475"/>
              <a:gd name="connsiteX232" fmla="*/ 204955 w 382725"/>
              <a:gd name="connsiteY232" fmla="*/ 151009 h 408475"/>
              <a:gd name="connsiteX233" fmla="*/ 200526 w 382725"/>
              <a:gd name="connsiteY233" fmla="*/ 145376 h 408475"/>
              <a:gd name="connsiteX234" fmla="*/ 205031 w 382725"/>
              <a:gd name="connsiteY234" fmla="*/ 138563 h 408475"/>
              <a:gd name="connsiteX235" fmla="*/ 210148 w 382725"/>
              <a:gd name="connsiteY235" fmla="*/ 138199 h 408475"/>
              <a:gd name="connsiteX236" fmla="*/ 220915 w 382725"/>
              <a:gd name="connsiteY236" fmla="*/ 119574 h 408475"/>
              <a:gd name="connsiteX237" fmla="*/ 212820 w 382725"/>
              <a:gd name="connsiteY237" fmla="*/ 102585 h 408475"/>
              <a:gd name="connsiteX238" fmla="*/ 289108 w 382725"/>
              <a:gd name="connsiteY238" fmla="*/ 192801 h 408475"/>
              <a:gd name="connsiteX239" fmla="*/ 302395 w 382725"/>
              <a:gd name="connsiteY239" fmla="*/ 183535 h 408475"/>
              <a:gd name="connsiteX240" fmla="*/ 304304 w 382725"/>
              <a:gd name="connsiteY240" fmla="*/ 176448 h 408475"/>
              <a:gd name="connsiteX241" fmla="*/ 289872 w 382725"/>
              <a:gd name="connsiteY241" fmla="*/ 160458 h 408475"/>
              <a:gd name="connsiteX242" fmla="*/ 272995 w 382725"/>
              <a:gd name="connsiteY242" fmla="*/ 168090 h 408475"/>
              <a:gd name="connsiteX243" fmla="*/ 289108 w 382725"/>
              <a:gd name="connsiteY243" fmla="*/ 192801 h 408475"/>
              <a:gd name="connsiteX244" fmla="*/ 314079 w 382725"/>
              <a:gd name="connsiteY244" fmla="*/ 225327 h 408475"/>
              <a:gd name="connsiteX245" fmla="*/ 326908 w 382725"/>
              <a:gd name="connsiteY245" fmla="*/ 221420 h 408475"/>
              <a:gd name="connsiteX246" fmla="*/ 328283 w 382725"/>
              <a:gd name="connsiteY246" fmla="*/ 196436 h 408475"/>
              <a:gd name="connsiteX247" fmla="*/ 308963 w 382725"/>
              <a:gd name="connsiteY247" fmla="*/ 195527 h 408475"/>
              <a:gd name="connsiteX248" fmla="*/ 299035 w 382725"/>
              <a:gd name="connsiteY248" fmla="*/ 200887 h 408475"/>
              <a:gd name="connsiteX249" fmla="*/ 303846 w 382725"/>
              <a:gd name="connsiteY249" fmla="*/ 210336 h 408475"/>
              <a:gd name="connsiteX250" fmla="*/ 315606 w 382725"/>
              <a:gd name="connsiteY250" fmla="*/ 211426 h 408475"/>
              <a:gd name="connsiteX251" fmla="*/ 314155 w 382725"/>
              <a:gd name="connsiteY251" fmla="*/ 225327 h 408475"/>
              <a:gd name="connsiteX252" fmla="*/ 236111 w 382725"/>
              <a:gd name="connsiteY252" fmla="*/ 185170 h 408475"/>
              <a:gd name="connsiteX253" fmla="*/ 217250 w 382725"/>
              <a:gd name="connsiteY253" fmla="*/ 169725 h 408475"/>
              <a:gd name="connsiteX254" fmla="*/ 202282 w 382725"/>
              <a:gd name="connsiteY254" fmla="*/ 185170 h 408475"/>
              <a:gd name="connsiteX255" fmla="*/ 236111 w 382725"/>
              <a:gd name="connsiteY255" fmla="*/ 185170 h 408475"/>
              <a:gd name="connsiteX256" fmla="*/ 55511 w 382725"/>
              <a:gd name="connsiteY256" fmla="*/ 67879 h 408475"/>
              <a:gd name="connsiteX257" fmla="*/ 81093 w 382725"/>
              <a:gd name="connsiteY257" fmla="*/ 67879 h 408475"/>
              <a:gd name="connsiteX258" fmla="*/ 81093 w 382725"/>
              <a:gd name="connsiteY258" fmla="*/ 55433 h 408475"/>
              <a:gd name="connsiteX259" fmla="*/ 55511 w 382725"/>
              <a:gd name="connsiteY259" fmla="*/ 55433 h 408475"/>
              <a:gd name="connsiteX260" fmla="*/ 55511 w 382725"/>
              <a:gd name="connsiteY260" fmla="*/ 67879 h 408475"/>
              <a:gd name="connsiteX261" fmla="*/ 83536 w 382725"/>
              <a:gd name="connsiteY261" fmla="*/ 224963 h 408475"/>
              <a:gd name="connsiteX262" fmla="*/ 103238 w 382725"/>
              <a:gd name="connsiteY262" fmla="*/ 224963 h 408475"/>
              <a:gd name="connsiteX263" fmla="*/ 104002 w 382725"/>
              <a:gd name="connsiteY263" fmla="*/ 223055 h 408475"/>
              <a:gd name="connsiteX264" fmla="*/ 91707 w 382725"/>
              <a:gd name="connsiteY264" fmla="*/ 210336 h 408475"/>
              <a:gd name="connsiteX265" fmla="*/ 83613 w 382725"/>
              <a:gd name="connsiteY265" fmla="*/ 224963 h 40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382725" h="408475">
                <a:moveTo>
                  <a:pt x="43598" y="67789"/>
                </a:moveTo>
                <a:cubicBezTo>
                  <a:pt x="44056" y="61156"/>
                  <a:pt x="44972" y="55614"/>
                  <a:pt x="39321" y="50981"/>
                </a:cubicBezTo>
                <a:cubicBezTo>
                  <a:pt x="34281" y="46802"/>
                  <a:pt x="34358" y="9189"/>
                  <a:pt x="38940" y="4192"/>
                </a:cubicBezTo>
                <a:cubicBezTo>
                  <a:pt x="40925" y="2011"/>
                  <a:pt x="44209" y="376"/>
                  <a:pt x="46881" y="285"/>
                </a:cubicBezTo>
                <a:cubicBezTo>
                  <a:pt x="61085" y="-78"/>
                  <a:pt x="75289" y="-78"/>
                  <a:pt x="89493" y="194"/>
                </a:cubicBezTo>
                <a:cubicBezTo>
                  <a:pt x="96976" y="376"/>
                  <a:pt x="100184" y="4555"/>
                  <a:pt x="100336" y="13550"/>
                </a:cubicBezTo>
                <a:cubicBezTo>
                  <a:pt x="100489" y="22181"/>
                  <a:pt x="100336" y="30721"/>
                  <a:pt x="100336" y="39352"/>
                </a:cubicBezTo>
                <a:cubicBezTo>
                  <a:pt x="100336" y="45257"/>
                  <a:pt x="99191" y="49709"/>
                  <a:pt x="94914" y="53888"/>
                </a:cubicBezTo>
                <a:cubicBezTo>
                  <a:pt x="92471" y="56250"/>
                  <a:pt x="92776" y="62701"/>
                  <a:pt x="91783" y="67879"/>
                </a:cubicBezTo>
                <a:cubicBezTo>
                  <a:pt x="121413" y="73058"/>
                  <a:pt x="119045" y="99042"/>
                  <a:pt x="118740" y="122845"/>
                </a:cubicBezTo>
                <a:cubicBezTo>
                  <a:pt x="125536" y="123935"/>
                  <a:pt x="131569" y="124935"/>
                  <a:pt x="137678" y="125752"/>
                </a:cubicBezTo>
                <a:cubicBezTo>
                  <a:pt x="138976" y="125934"/>
                  <a:pt x="140656" y="125389"/>
                  <a:pt x="141726" y="124390"/>
                </a:cubicBezTo>
                <a:cubicBezTo>
                  <a:pt x="153944" y="113578"/>
                  <a:pt x="166162" y="114578"/>
                  <a:pt x="178838" y="124753"/>
                </a:cubicBezTo>
                <a:cubicBezTo>
                  <a:pt x="187009" y="115123"/>
                  <a:pt x="195028" y="105492"/>
                  <a:pt x="203199" y="95953"/>
                </a:cubicBezTo>
                <a:cubicBezTo>
                  <a:pt x="210606" y="87231"/>
                  <a:pt x="216028" y="87322"/>
                  <a:pt x="222366" y="97043"/>
                </a:cubicBezTo>
                <a:cubicBezTo>
                  <a:pt x="226337" y="103039"/>
                  <a:pt x="229391" y="109853"/>
                  <a:pt x="232370" y="115304"/>
                </a:cubicBezTo>
                <a:cubicBezTo>
                  <a:pt x="241304" y="113396"/>
                  <a:pt x="250162" y="110217"/>
                  <a:pt x="259097" y="109944"/>
                </a:cubicBezTo>
                <a:cubicBezTo>
                  <a:pt x="275515" y="109490"/>
                  <a:pt x="280708" y="116485"/>
                  <a:pt x="281090" y="136110"/>
                </a:cubicBezTo>
                <a:cubicBezTo>
                  <a:pt x="281090" y="139380"/>
                  <a:pt x="281090" y="142560"/>
                  <a:pt x="281090" y="146467"/>
                </a:cubicBezTo>
                <a:cubicBezTo>
                  <a:pt x="284373" y="146648"/>
                  <a:pt x="287504" y="146739"/>
                  <a:pt x="290635" y="147103"/>
                </a:cubicBezTo>
                <a:cubicBezTo>
                  <a:pt x="302395" y="148556"/>
                  <a:pt x="311865" y="158823"/>
                  <a:pt x="315530" y="173086"/>
                </a:cubicBezTo>
                <a:cubicBezTo>
                  <a:pt x="316217" y="175721"/>
                  <a:pt x="318737" y="179628"/>
                  <a:pt x="320494" y="179719"/>
                </a:cubicBezTo>
                <a:cubicBezTo>
                  <a:pt x="340730" y="180355"/>
                  <a:pt x="342028" y="193528"/>
                  <a:pt x="340348" y="215969"/>
                </a:cubicBezTo>
                <a:cubicBezTo>
                  <a:pt x="339890" y="221874"/>
                  <a:pt x="339356" y="226508"/>
                  <a:pt x="341723" y="232867"/>
                </a:cubicBezTo>
                <a:cubicBezTo>
                  <a:pt x="344319" y="240045"/>
                  <a:pt x="342257" y="249584"/>
                  <a:pt x="342181" y="258124"/>
                </a:cubicBezTo>
                <a:cubicBezTo>
                  <a:pt x="342181" y="260487"/>
                  <a:pt x="341646" y="262758"/>
                  <a:pt x="341341" y="265847"/>
                </a:cubicBezTo>
                <a:cubicBezTo>
                  <a:pt x="350887" y="268300"/>
                  <a:pt x="355468" y="276931"/>
                  <a:pt x="356843" y="287015"/>
                </a:cubicBezTo>
                <a:cubicBezTo>
                  <a:pt x="358523" y="299371"/>
                  <a:pt x="346916" y="300916"/>
                  <a:pt x="341494" y="308820"/>
                </a:cubicBezTo>
                <a:cubicBezTo>
                  <a:pt x="350505" y="306912"/>
                  <a:pt x="358676" y="305095"/>
                  <a:pt x="366923" y="303551"/>
                </a:cubicBezTo>
                <a:cubicBezTo>
                  <a:pt x="376621" y="301824"/>
                  <a:pt x="380363" y="306004"/>
                  <a:pt x="382425" y="320449"/>
                </a:cubicBezTo>
                <a:cubicBezTo>
                  <a:pt x="383799" y="330443"/>
                  <a:pt x="380516" y="335712"/>
                  <a:pt x="371581" y="337711"/>
                </a:cubicBezTo>
                <a:cubicBezTo>
                  <a:pt x="363792" y="339528"/>
                  <a:pt x="356003" y="341254"/>
                  <a:pt x="348061" y="344434"/>
                </a:cubicBezTo>
                <a:cubicBezTo>
                  <a:pt x="350963" y="345252"/>
                  <a:pt x="353941" y="346070"/>
                  <a:pt x="356843" y="346887"/>
                </a:cubicBezTo>
                <a:cubicBezTo>
                  <a:pt x="367458" y="349976"/>
                  <a:pt x="370130" y="355791"/>
                  <a:pt x="367458" y="370327"/>
                </a:cubicBezTo>
                <a:cubicBezTo>
                  <a:pt x="365625" y="380593"/>
                  <a:pt x="360814" y="383864"/>
                  <a:pt x="350505" y="381593"/>
                </a:cubicBezTo>
                <a:cubicBezTo>
                  <a:pt x="338516" y="378958"/>
                  <a:pt x="326526" y="376323"/>
                  <a:pt x="314537" y="373780"/>
                </a:cubicBezTo>
                <a:cubicBezTo>
                  <a:pt x="313315" y="373507"/>
                  <a:pt x="312094" y="373598"/>
                  <a:pt x="310643" y="373507"/>
                </a:cubicBezTo>
                <a:cubicBezTo>
                  <a:pt x="310108" y="378050"/>
                  <a:pt x="310032" y="382592"/>
                  <a:pt x="309039" y="386771"/>
                </a:cubicBezTo>
                <a:cubicBezTo>
                  <a:pt x="305679" y="400399"/>
                  <a:pt x="295599" y="408303"/>
                  <a:pt x="281166" y="408394"/>
                </a:cubicBezTo>
                <a:cubicBezTo>
                  <a:pt x="248253" y="408576"/>
                  <a:pt x="215340" y="408394"/>
                  <a:pt x="182428" y="408394"/>
                </a:cubicBezTo>
                <a:cubicBezTo>
                  <a:pt x="142795" y="408394"/>
                  <a:pt x="103162" y="408394"/>
                  <a:pt x="63529" y="408394"/>
                </a:cubicBezTo>
                <a:cubicBezTo>
                  <a:pt x="46194" y="408394"/>
                  <a:pt x="30540" y="402943"/>
                  <a:pt x="17634" y="388679"/>
                </a:cubicBezTo>
                <a:cubicBezTo>
                  <a:pt x="-4053" y="364785"/>
                  <a:pt x="-6039" y="327354"/>
                  <a:pt x="13358" y="300825"/>
                </a:cubicBezTo>
                <a:cubicBezTo>
                  <a:pt x="16947" y="295919"/>
                  <a:pt x="18169" y="291195"/>
                  <a:pt x="18169" y="284926"/>
                </a:cubicBezTo>
                <a:cubicBezTo>
                  <a:pt x="18016" y="225599"/>
                  <a:pt x="18092" y="166273"/>
                  <a:pt x="18092" y="107037"/>
                </a:cubicBezTo>
                <a:cubicBezTo>
                  <a:pt x="18092" y="83415"/>
                  <a:pt x="24278" y="73694"/>
                  <a:pt x="43827" y="67516"/>
                </a:cubicBezTo>
                <a:close/>
                <a:moveTo>
                  <a:pt x="278570" y="394221"/>
                </a:moveTo>
                <a:cubicBezTo>
                  <a:pt x="292544" y="397855"/>
                  <a:pt x="300257" y="385500"/>
                  <a:pt x="298730" y="375142"/>
                </a:cubicBezTo>
                <a:cubicBezTo>
                  <a:pt x="294988" y="350340"/>
                  <a:pt x="291170" y="325628"/>
                  <a:pt x="286970" y="300916"/>
                </a:cubicBezTo>
                <a:cubicBezTo>
                  <a:pt x="285290" y="291013"/>
                  <a:pt x="277195" y="285289"/>
                  <a:pt x="269177" y="288560"/>
                </a:cubicBezTo>
                <a:cubicBezTo>
                  <a:pt x="254133" y="294647"/>
                  <a:pt x="239395" y="301734"/>
                  <a:pt x="224275" y="308547"/>
                </a:cubicBezTo>
                <a:cubicBezTo>
                  <a:pt x="225191" y="314362"/>
                  <a:pt x="226642" y="319541"/>
                  <a:pt x="226566" y="324719"/>
                </a:cubicBezTo>
                <a:cubicBezTo>
                  <a:pt x="226566" y="328081"/>
                  <a:pt x="224886" y="333350"/>
                  <a:pt x="222748" y="334350"/>
                </a:cubicBezTo>
                <a:cubicBezTo>
                  <a:pt x="218090" y="336621"/>
                  <a:pt x="216410" y="331624"/>
                  <a:pt x="215570" y="326991"/>
                </a:cubicBezTo>
                <a:cubicBezTo>
                  <a:pt x="214806" y="322720"/>
                  <a:pt x="214195" y="318450"/>
                  <a:pt x="213431" y="313999"/>
                </a:cubicBezTo>
                <a:cubicBezTo>
                  <a:pt x="211751" y="314362"/>
                  <a:pt x="210759" y="314544"/>
                  <a:pt x="209842" y="314907"/>
                </a:cubicBezTo>
                <a:cubicBezTo>
                  <a:pt x="205719" y="316543"/>
                  <a:pt x="200755" y="320267"/>
                  <a:pt x="198388" y="312908"/>
                </a:cubicBezTo>
                <a:cubicBezTo>
                  <a:pt x="195944" y="305459"/>
                  <a:pt x="201824" y="304277"/>
                  <a:pt x="205795" y="302460"/>
                </a:cubicBezTo>
                <a:cubicBezTo>
                  <a:pt x="222977" y="294556"/>
                  <a:pt x="240235" y="286925"/>
                  <a:pt x="257417" y="279111"/>
                </a:cubicBezTo>
                <a:cubicBezTo>
                  <a:pt x="277577" y="270026"/>
                  <a:pt x="286970" y="273751"/>
                  <a:pt x="298424" y="295828"/>
                </a:cubicBezTo>
                <a:cubicBezTo>
                  <a:pt x="307588" y="289468"/>
                  <a:pt x="316752" y="283018"/>
                  <a:pt x="325839" y="276567"/>
                </a:cubicBezTo>
                <a:cubicBezTo>
                  <a:pt x="326985" y="275750"/>
                  <a:pt x="328283" y="274114"/>
                  <a:pt x="328512" y="272570"/>
                </a:cubicBezTo>
                <a:cubicBezTo>
                  <a:pt x="330039" y="261940"/>
                  <a:pt x="331261" y="251220"/>
                  <a:pt x="332712" y="239409"/>
                </a:cubicBezTo>
                <a:cubicBezTo>
                  <a:pt x="318508" y="239409"/>
                  <a:pt x="305832" y="239409"/>
                  <a:pt x="293232" y="239409"/>
                </a:cubicBezTo>
                <a:cubicBezTo>
                  <a:pt x="288955" y="239409"/>
                  <a:pt x="283686" y="239954"/>
                  <a:pt x="283304" y="233140"/>
                </a:cubicBezTo>
                <a:cubicBezTo>
                  <a:pt x="282846" y="225417"/>
                  <a:pt x="288497" y="225963"/>
                  <a:pt x="292926" y="225508"/>
                </a:cubicBezTo>
                <a:cubicBezTo>
                  <a:pt x="293384" y="225508"/>
                  <a:pt x="293766" y="224963"/>
                  <a:pt x="294148" y="224691"/>
                </a:cubicBezTo>
                <a:cubicBezTo>
                  <a:pt x="294606" y="214969"/>
                  <a:pt x="291704" y="208337"/>
                  <a:pt x="284603" y="206248"/>
                </a:cubicBezTo>
                <a:cubicBezTo>
                  <a:pt x="278799" y="204612"/>
                  <a:pt x="276737" y="201069"/>
                  <a:pt x="275439" y="194528"/>
                </a:cubicBezTo>
                <a:cubicBezTo>
                  <a:pt x="272843" y="181082"/>
                  <a:pt x="261388" y="176902"/>
                  <a:pt x="252530" y="185715"/>
                </a:cubicBezTo>
                <a:cubicBezTo>
                  <a:pt x="259402" y="189167"/>
                  <a:pt x="260472" y="195800"/>
                  <a:pt x="259326" y="203431"/>
                </a:cubicBezTo>
                <a:cubicBezTo>
                  <a:pt x="258181" y="210609"/>
                  <a:pt x="256730" y="217695"/>
                  <a:pt x="255890" y="222238"/>
                </a:cubicBezTo>
                <a:lnTo>
                  <a:pt x="261693" y="233867"/>
                </a:lnTo>
                <a:cubicBezTo>
                  <a:pt x="258639" y="235684"/>
                  <a:pt x="255737" y="237773"/>
                  <a:pt x="252606" y="239227"/>
                </a:cubicBezTo>
                <a:cubicBezTo>
                  <a:pt x="251079" y="239954"/>
                  <a:pt x="249170" y="239318"/>
                  <a:pt x="247413" y="239318"/>
                </a:cubicBezTo>
                <a:cubicBezTo>
                  <a:pt x="192584" y="239318"/>
                  <a:pt x="137755" y="239318"/>
                  <a:pt x="82925" y="239318"/>
                </a:cubicBezTo>
                <a:lnTo>
                  <a:pt x="73762" y="239318"/>
                </a:lnTo>
                <a:lnTo>
                  <a:pt x="74983" y="258215"/>
                </a:lnTo>
                <a:lnTo>
                  <a:pt x="76511" y="256762"/>
                </a:lnTo>
                <a:lnTo>
                  <a:pt x="87049" y="268572"/>
                </a:lnTo>
                <a:cubicBezTo>
                  <a:pt x="101176" y="268118"/>
                  <a:pt x="114845" y="267210"/>
                  <a:pt x="127751" y="283563"/>
                </a:cubicBezTo>
                <a:cubicBezTo>
                  <a:pt x="138060" y="296646"/>
                  <a:pt x="150431" y="306912"/>
                  <a:pt x="155624" y="324992"/>
                </a:cubicBezTo>
                <a:cubicBezTo>
                  <a:pt x="159977" y="323084"/>
                  <a:pt x="163718" y="321449"/>
                  <a:pt x="167384" y="319813"/>
                </a:cubicBezTo>
                <a:cubicBezTo>
                  <a:pt x="171278" y="317996"/>
                  <a:pt x="175478" y="316179"/>
                  <a:pt x="177540" y="322266"/>
                </a:cubicBezTo>
                <a:cubicBezTo>
                  <a:pt x="179602" y="328353"/>
                  <a:pt x="175478" y="330534"/>
                  <a:pt x="171507" y="332260"/>
                </a:cubicBezTo>
                <a:cubicBezTo>
                  <a:pt x="161809" y="336621"/>
                  <a:pt x="152035" y="341073"/>
                  <a:pt x="142795" y="345343"/>
                </a:cubicBezTo>
                <a:cubicBezTo>
                  <a:pt x="140962" y="352702"/>
                  <a:pt x="148827" y="362968"/>
                  <a:pt x="139053" y="365694"/>
                </a:cubicBezTo>
                <a:cubicBezTo>
                  <a:pt x="131035" y="367874"/>
                  <a:pt x="133707" y="356427"/>
                  <a:pt x="130424" y="351066"/>
                </a:cubicBezTo>
                <a:cubicBezTo>
                  <a:pt x="124162" y="353792"/>
                  <a:pt x="117671" y="356518"/>
                  <a:pt x="111256" y="359516"/>
                </a:cubicBezTo>
                <a:cubicBezTo>
                  <a:pt x="102627" y="363604"/>
                  <a:pt x="98962" y="370509"/>
                  <a:pt x="100260" y="379958"/>
                </a:cubicBezTo>
                <a:cubicBezTo>
                  <a:pt x="101558" y="389497"/>
                  <a:pt x="107362" y="394676"/>
                  <a:pt x="117060" y="394766"/>
                </a:cubicBezTo>
                <a:cubicBezTo>
                  <a:pt x="135998" y="394766"/>
                  <a:pt x="154936" y="394766"/>
                  <a:pt x="173875" y="394766"/>
                </a:cubicBezTo>
                <a:cubicBezTo>
                  <a:pt x="175708" y="394766"/>
                  <a:pt x="177617" y="394312"/>
                  <a:pt x="179831" y="394040"/>
                </a:cubicBezTo>
                <a:cubicBezTo>
                  <a:pt x="179068" y="388679"/>
                  <a:pt x="178457" y="384046"/>
                  <a:pt x="177769" y="379322"/>
                </a:cubicBezTo>
                <a:cubicBezTo>
                  <a:pt x="177158" y="374506"/>
                  <a:pt x="176471" y="368601"/>
                  <a:pt x="181969" y="368510"/>
                </a:cubicBezTo>
                <a:cubicBezTo>
                  <a:pt x="184108" y="368510"/>
                  <a:pt x="187315" y="373416"/>
                  <a:pt x="188384" y="376869"/>
                </a:cubicBezTo>
                <a:cubicBezTo>
                  <a:pt x="190217" y="382501"/>
                  <a:pt x="190675" y="388679"/>
                  <a:pt x="191744" y="394403"/>
                </a:cubicBezTo>
                <a:lnTo>
                  <a:pt x="236035" y="394403"/>
                </a:lnTo>
                <a:cubicBezTo>
                  <a:pt x="235501" y="389860"/>
                  <a:pt x="234279" y="385681"/>
                  <a:pt x="234737" y="381775"/>
                </a:cubicBezTo>
                <a:cubicBezTo>
                  <a:pt x="235042" y="378958"/>
                  <a:pt x="237486" y="376414"/>
                  <a:pt x="239013" y="373689"/>
                </a:cubicBezTo>
                <a:cubicBezTo>
                  <a:pt x="241151" y="375687"/>
                  <a:pt x="244206" y="377141"/>
                  <a:pt x="245122" y="379776"/>
                </a:cubicBezTo>
                <a:cubicBezTo>
                  <a:pt x="246802" y="384228"/>
                  <a:pt x="247108" y="389406"/>
                  <a:pt x="248024" y="394312"/>
                </a:cubicBezTo>
                <a:lnTo>
                  <a:pt x="266810" y="394312"/>
                </a:lnTo>
                <a:cubicBezTo>
                  <a:pt x="265970" y="388316"/>
                  <a:pt x="265206" y="382865"/>
                  <a:pt x="264442" y="377323"/>
                </a:cubicBezTo>
                <a:cubicBezTo>
                  <a:pt x="263755" y="372508"/>
                  <a:pt x="262992" y="367147"/>
                  <a:pt x="268643" y="366239"/>
                </a:cubicBezTo>
                <a:cubicBezTo>
                  <a:pt x="273606" y="365421"/>
                  <a:pt x="274675" y="369964"/>
                  <a:pt x="275363" y="374688"/>
                </a:cubicBezTo>
                <a:cubicBezTo>
                  <a:pt x="276279" y="381048"/>
                  <a:pt x="277501" y="387407"/>
                  <a:pt x="278570" y="394040"/>
                </a:cubicBezTo>
                <a:close/>
                <a:moveTo>
                  <a:pt x="29929" y="127297"/>
                </a:moveTo>
                <a:lnTo>
                  <a:pt x="29929" y="205339"/>
                </a:lnTo>
                <a:cubicBezTo>
                  <a:pt x="32601" y="205521"/>
                  <a:pt x="34816" y="205793"/>
                  <a:pt x="36954" y="205793"/>
                </a:cubicBezTo>
                <a:cubicBezTo>
                  <a:pt x="50623" y="205793"/>
                  <a:pt x="64369" y="206429"/>
                  <a:pt x="78038" y="205339"/>
                </a:cubicBezTo>
                <a:cubicBezTo>
                  <a:pt x="81398" y="205067"/>
                  <a:pt x="87202" y="199252"/>
                  <a:pt x="87125" y="196163"/>
                </a:cubicBezTo>
                <a:cubicBezTo>
                  <a:pt x="86820" y="184443"/>
                  <a:pt x="90409" y="175540"/>
                  <a:pt x="95678" y="165909"/>
                </a:cubicBezTo>
                <a:cubicBezTo>
                  <a:pt x="100413" y="157278"/>
                  <a:pt x="102093" y="146285"/>
                  <a:pt x="105147" y="136382"/>
                </a:cubicBezTo>
                <a:cubicBezTo>
                  <a:pt x="105376" y="135564"/>
                  <a:pt x="106293" y="135019"/>
                  <a:pt x="106445" y="134292"/>
                </a:cubicBezTo>
                <a:cubicBezTo>
                  <a:pt x="106904" y="132294"/>
                  <a:pt x="107133" y="130113"/>
                  <a:pt x="107591" y="127206"/>
                </a:cubicBezTo>
                <a:cubicBezTo>
                  <a:pt x="103620" y="127206"/>
                  <a:pt x="100413" y="128024"/>
                  <a:pt x="97740" y="126933"/>
                </a:cubicBezTo>
                <a:cubicBezTo>
                  <a:pt x="95373" y="125934"/>
                  <a:pt x="93616" y="122845"/>
                  <a:pt x="91631" y="120665"/>
                </a:cubicBezTo>
                <a:cubicBezTo>
                  <a:pt x="93769" y="118393"/>
                  <a:pt x="95678" y="115213"/>
                  <a:pt x="98198" y="114032"/>
                </a:cubicBezTo>
                <a:cubicBezTo>
                  <a:pt x="100718" y="112851"/>
                  <a:pt x="103925" y="113760"/>
                  <a:pt x="107591" y="113760"/>
                </a:cubicBezTo>
                <a:cubicBezTo>
                  <a:pt x="107591" y="109126"/>
                  <a:pt x="107667" y="105311"/>
                  <a:pt x="107591" y="101586"/>
                </a:cubicBezTo>
                <a:cubicBezTo>
                  <a:pt x="107285" y="89411"/>
                  <a:pt x="101482" y="82143"/>
                  <a:pt x="91249" y="81961"/>
                </a:cubicBezTo>
                <a:cubicBezTo>
                  <a:pt x="76052" y="81689"/>
                  <a:pt x="60856" y="81689"/>
                  <a:pt x="45660" y="81961"/>
                </a:cubicBezTo>
                <a:cubicBezTo>
                  <a:pt x="35350" y="82143"/>
                  <a:pt x="29852" y="89230"/>
                  <a:pt x="29470" y="101586"/>
                </a:cubicBezTo>
                <a:cubicBezTo>
                  <a:pt x="29394" y="105311"/>
                  <a:pt x="29470" y="109126"/>
                  <a:pt x="29470" y="113669"/>
                </a:cubicBezTo>
                <a:cubicBezTo>
                  <a:pt x="32983" y="113669"/>
                  <a:pt x="35656" y="113669"/>
                  <a:pt x="38329" y="113669"/>
                </a:cubicBezTo>
                <a:cubicBezTo>
                  <a:pt x="47034" y="113669"/>
                  <a:pt x="55816" y="113215"/>
                  <a:pt x="64445" y="114032"/>
                </a:cubicBezTo>
                <a:cubicBezTo>
                  <a:pt x="66812" y="114214"/>
                  <a:pt x="68951" y="118121"/>
                  <a:pt x="71165" y="120392"/>
                </a:cubicBezTo>
                <a:cubicBezTo>
                  <a:pt x="69180" y="122663"/>
                  <a:pt x="67500" y="125389"/>
                  <a:pt x="65209" y="126933"/>
                </a:cubicBezTo>
                <a:cubicBezTo>
                  <a:pt x="63682" y="127933"/>
                  <a:pt x="61314" y="127297"/>
                  <a:pt x="59329" y="127297"/>
                </a:cubicBezTo>
                <a:cubicBezTo>
                  <a:pt x="49707" y="127297"/>
                  <a:pt x="40009" y="127297"/>
                  <a:pt x="29929" y="127297"/>
                </a:cubicBezTo>
                <a:close/>
                <a:moveTo>
                  <a:pt x="42147" y="296828"/>
                </a:moveTo>
                <a:cubicBezTo>
                  <a:pt x="37565" y="298099"/>
                  <a:pt x="33594" y="297918"/>
                  <a:pt x="30921" y="300098"/>
                </a:cubicBezTo>
                <a:cubicBezTo>
                  <a:pt x="15801" y="312454"/>
                  <a:pt x="8623" y="329716"/>
                  <a:pt x="12059" y="351430"/>
                </a:cubicBezTo>
                <a:cubicBezTo>
                  <a:pt x="15649" y="373689"/>
                  <a:pt x="28172" y="388134"/>
                  <a:pt x="46271" y="392404"/>
                </a:cubicBezTo>
                <a:cubicBezTo>
                  <a:pt x="61085" y="395857"/>
                  <a:pt x="76663" y="394857"/>
                  <a:pt x="92471" y="395857"/>
                </a:cubicBezTo>
                <a:cubicBezTo>
                  <a:pt x="84834" y="367874"/>
                  <a:pt x="90103" y="354882"/>
                  <a:pt x="111791" y="345070"/>
                </a:cubicBezTo>
                <a:cubicBezTo>
                  <a:pt x="122711" y="340164"/>
                  <a:pt x="133555" y="335167"/>
                  <a:pt x="144627" y="330170"/>
                </a:cubicBezTo>
                <a:cubicBezTo>
                  <a:pt x="141649" y="316543"/>
                  <a:pt x="134929" y="307094"/>
                  <a:pt x="125995" y="299462"/>
                </a:cubicBezTo>
                <a:cubicBezTo>
                  <a:pt x="121795" y="295919"/>
                  <a:pt x="118434" y="296101"/>
                  <a:pt x="115151" y="300462"/>
                </a:cubicBezTo>
                <a:cubicBezTo>
                  <a:pt x="117747" y="314362"/>
                  <a:pt x="112784" y="320903"/>
                  <a:pt x="100336" y="318269"/>
                </a:cubicBezTo>
                <a:cubicBezTo>
                  <a:pt x="92929" y="316633"/>
                  <a:pt x="85980" y="309729"/>
                  <a:pt x="78725" y="309729"/>
                </a:cubicBezTo>
                <a:cubicBezTo>
                  <a:pt x="71547" y="309729"/>
                  <a:pt x="64598" y="316543"/>
                  <a:pt x="57191" y="318269"/>
                </a:cubicBezTo>
                <a:cubicBezTo>
                  <a:pt x="44591" y="321085"/>
                  <a:pt x="40085" y="315180"/>
                  <a:pt x="42070" y="296918"/>
                </a:cubicBezTo>
                <a:close/>
                <a:moveTo>
                  <a:pt x="189300" y="184897"/>
                </a:moveTo>
                <a:cubicBezTo>
                  <a:pt x="190446" y="181627"/>
                  <a:pt x="191286" y="177266"/>
                  <a:pt x="193348" y="174177"/>
                </a:cubicBezTo>
                <a:cubicBezTo>
                  <a:pt x="197089" y="168544"/>
                  <a:pt x="194951" y="164910"/>
                  <a:pt x="191286" y="161639"/>
                </a:cubicBezTo>
                <a:cubicBezTo>
                  <a:pt x="189148" y="159731"/>
                  <a:pt x="186551" y="158368"/>
                  <a:pt x="183955" y="157551"/>
                </a:cubicBezTo>
                <a:cubicBezTo>
                  <a:pt x="179449" y="156279"/>
                  <a:pt x="177158" y="153462"/>
                  <a:pt x="176624" y="147920"/>
                </a:cubicBezTo>
                <a:cubicBezTo>
                  <a:pt x="175784" y="139017"/>
                  <a:pt x="171584" y="133293"/>
                  <a:pt x="164329" y="130840"/>
                </a:cubicBezTo>
                <a:cubicBezTo>
                  <a:pt x="157304" y="128478"/>
                  <a:pt x="151424" y="131022"/>
                  <a:pt x="146918" y="137381"/>
                </a:cubicBezTo>
                <a:cubicBezTo>
                  <a:pt x="143558" y="142015"/>
                  <a:pt x="140504" y="143014"/>
                  <a:pt x="135998" y="139653"/>
                </a:cubicBezTo>
                <a:cubicBezTo>
                  <a:pt x="129889" y="135110"/>
                  <a:pt x="123551" y="135655"/>
                  <a:pt x="117747" y="140470"/>
                </a:cubicBezTo>
                <a:cubicBezTo>
                  <a:pt x="111867" y="145286"/>
                  <a:pt x="109271" y="152463"/>
                  <a:pt x="110874" y="160640"/>
                </a:cubicBezTo>
                <a:cubicBezTo>
                  <a:pt x="112173" y="167363"/>
                  <a:pt x="110111" y="170724"/>
                  <a:pt x="105605" y="174449"/>
                </a:cubicBezTo>
                <a:cubicBezTo>
                  <a:pt x="97358" y="181172"/>
                  <a:pt x="96365" y="192711"/>
                  <a:pt x="102474" y="201887"/>
                </a:cubicBezTo>
                <a:cubicBezTo>
                  <a:pt x="108431" y="181717"/>
                  <a:pt x="122100" y="178719"/>
                  <a:pt x="147835" y="191348"/>
                </a:cubicBezTo>
                <a:cubicBezTo>
                  <a:pt x="161122" y="180627"/>
                  <a:pt x="175708" y="188713"/>
                  <a:pt x="189300" y="184897"/>
                </a:cubicBezTo>
                <a:close/>
                <a:moveTo>
                  <a:pt x="64216" y="267664"/>
                </a:moveTo>
                <a:cubicBezTo>
                  <a:pt x="63682" y="258215"/>
                  <a:pt x="63223" y="249130"/>
                  <a:pt x="62612" y="240045"/>
                </a:cubicBezTo>
                <a:cubicBezTo>
                  <a:pt x="62154" y="233231"/>
                  <a:pt x="64445" y="228870"/>
                  <a:pt x="69791" y="226144"/>
                </a:cubicBezTo>
                <a:cubicBezTo>
                  <a:pt x="71471" y="225236"/>
                  <a:pt x="72540" y="222601"/>
                  <a:pt x="74831" y="219421"/>
                </a:cubicBezTo>
                <a:lnTo>
                  <a:pt x="30081" y="219421"/>
                </a:lnTo>
                <a:lnTo>
                  <a:pt x="30081" y="285744"/>
                </a:lnTo>
                <a:cubicBezTo>
                  <a:pt x="38100" y="267391"/>
                  <a:pt x="51616" y="269208"/>
                  <a:pt x="64216" y="267664"/>
                </a:cubicBezTo>
                <a:close/>
                <a:moveTo>
                  <a:pt x="342028" y="280928"/>
                </a:moveTo>
                <a:cubicBezTo>
                  <a:pt x="328894" y="290104"/>
                  <a:pt x="316370" y="298645"/>
                  <a:pt x="304152" y="307730"/>
                </a:cubicBezTo>
                <a:cubicBezTo>
                  <a:pt x="302319" y="309093"/>
                  <a:pt x="300715" y="313454"/>
                  <a:pt x="301021" y="315997"/>
                </a:cubicBezTo>
                <a:cubicBezTo>
                  <a:pt x="302548" y="328535"/>
                  <a:pt x="304534" y="341073"/>
                  <a:pt x="306825" y="353519"/>
                </a:cubicBezTo>
                <a:cubicBezTo>
                  <a:pt x="307283" y="355882"/>
                  <a:pt x="309803" y="358971"/>
                  <a:pt x="311788" y="359516"/>
                </a:cubicBezTo>
                <a:cubicBezTo>
                  <a:pt x="326145" y="363059"/>
                  <a:pt x="340501" y="365966"/>
                  <a:pt x="355468" y="369146"/>
                </a:cubicBezTo>
                <a:lnTo>
                  <a:pt x="356767" y="361060"/>
                </a:lnTo>
                <a:cubicBezTo>
                  <a:pt x="343556" y="357426"/>
                  <a:pt x="330956" y="354155"/>
                  <a:pt x="318508" y="350249"/>
                </a:cubicBezTo>
                <a:cubicBezTo>
                  <a:pt x="315683" y="349340"/>
                  <a:pt x="313468" y="345706"/>
                  <a:pt x="311025" y="343435"/>
                </a:cubicBezTo>
                <a:cubicBezTo>
                  <a:pt x="313621" y="340891"/>
                  <a:pt x="315988" y="336893"/>
                  <a:pt x="318890" y="336167"/>
                </a:cubicBezTo>
                <a:cubicBezTo>
                  <a:pt x="334468" y="332169"/>
                  <a:pt x="350123" y="328717"/>
                  <a:pt x="365777" y="325628"/>
                </a:cubicBezTo>
                <a:cubicBezTo>
                  <a:pt x="371123" y="324538"/>
                  <a:pt x="371963" y="322175"/>
                  <a:pt x="369290" y="316633"/>
                </a:cubicBezTo>
                <a:cubicBezTo>
                  <a:pt x="352108" y="320358"/>
                  <a:pt x="335003" y="324265"/>
                  <a:pt x="317821" y="327445"/>
                </a:cubicBezTo>
                <a:cubicBezTo>
                  <a:pt x="314766" y="327990"/>
                  <a:pt x="311406" y="325537"/>
                  <a:pt x="308123" y="324447"/>
                </a:cubicBezTo>
                <a:cubicBezTo>
                  <a:pt x="309803" y="320994"/>
                  <a:pt x="310719" y="316361"/>
                  <a:pt x="313239" y="314180"/>
                </a:cubicBezTo>
                <a:cubicBezTo>
                  <a:pt x="323625" y="305186"/>
                  <a:pt x="334545" y="296918"/>
                  <a:pt x="345465" y="288197"/>
                </a:cubicBezTo>
                <a:lnTo>
                  <a:pt x="341876" y="280928"/>
                </a:lnTo>
                <a:close/>
                <a:moveTo>
                  <a:pt x="249017" y="199070"/>
                </a:moveTo>
                <a:cubicBezTo>
                  <a:pt x="219770" y="199070"/>
                  <a:pt x="192126" y="199070"/>
                  <a:pt x="164558" y="199070"/>
                </a:cubicBezTo>
                <a:cubicBezTo>
                  <a:pt x="163107" y="199070"/>
                  <a:pt x="161657" y="199434"/>
                  <a:pt x="159060" y="199797"/>
                </a:cubicBezTo>
                <a:cubicBezTo>
                  <a:pt x="160511" y="206248"/>
                  <a:pt x="161351" y="212335"/>
                  <a:pt x="163184" y="217968"/>
                </a:cubicBezTo>
                <a:cubicBezTo>
                  <a:pt x="166238" y="227598"/>
                  <a:pt x="174409" y="229324"/>
                  <a:pt x="180748" y="222147"/>
                </a:cubicBezTo>
                <a:cubicBezTo>
                  <a:pt x="188766" y="213062"/>
                  <a:pt x="191591" y="213788"/>
                  <a:pt x="195638" y="227507"/>
                </a:cubicBezTo>
                <a:cubicBezTo>
                  <a:pt x="200908" y="220421"/>
                  <a:pt x="206788" y="221057"/>
                  <a:pt x="212362" y="226780"/>
                </a:cubicBezTo>
                <a:cubicBezTo>
                  <a:pt x="215417" y="214334"/>
                  <a:pt x="218853" y="213152"/>
                  <a:pt x="225726" y="221057"/>
                </a:cubicBezTo>
                <a:cubicBezTo>
                  <a:pt x="233591" y="230051"/>
                  <a:pt x="241686" y="228052"/>
                  <a:pt x="245351" y="215787"/>
                </a:cubicBezTo>
                <a:cubicBezTo>
                  <a:pt x="246879" y="210881"/>
                  <a:pt x="247642" y="205612"/>
                  <a:pt x="249017" y="199070"/>
                </a:cubicBezTo>
                <a:close/>
                <a:moveTo>
                  <a:pt x="223359" y="155552"/>
                </a:moveTo>
                <a:cubicBezTo>
                  <a:pt x="228704" y="159640"/>
                  <a:pt x="232828" y="159368"/>
                  <a:pt x="236570" y="153553"/>
                </a:cubicBezTo>
                <a:cubicBezTo>
                  <a:pt x="238861" y="150101"/>
                  <a:pt x="241381" y="146376"/>
                  <a:pt x="244511" y="144377"/>
                </a:cubicBezTo>
                <a:cubicBezTo>
                  <a:pt x="246955" y="142742"/>
                  <a:pt x="250468" y="143469"/>
                  <a:pt x="253522" y="143196"/>
                </a:cubicBezTo>
                <a:cubicBezTo>
                  <a:pt x="253141" y="146648"/>
                  <a:pt x="253828" y="151009"/>
                  <a:pt x="252301" y="153281"/>
                </a:cubicBezTo>
                <a:cubicBezTo>
                  <a:pt x="248864" y="158187"/>
                  <a:pt x="244282" y="162002"/>
                  <a:pt x="240082" y="166363"/>
                </a:cubicBezTo>
                <a:lnTo>
                  <a:pt x="244817" y="173541"/>
                </a:lnTo>
                <a:cubicBezTo>
                  <a:pt x="250315" y="170997"/>
                  <a:pt x="256501" y="170088"/>
                  <a:pt x="260013" y="166000"/>
                </a:cubicBezTo>
                <a:cubicBezTo>
                  <a:pt x="268184" y="156642"/>
                  <a:pt x="272308" y="144468"/>
                  <a:pt x="269101" y="130658"/>
                </a:cubicBezTo>
                <a:cubicBezTo>
                  <a:pt x="268490" y="128024"/>
                  <a:pt x="265893" y="124753"/>
                  <a:pt x="263755" y="124117"/>
                </a:cubicBezTo>
                <a:cubicBezTo>
                  <a:pt x="246344" y="118666"/>
                  <a:pt x="228322" y="132839"/>
                  <a:pt x="223359" y="155643"/>
                </a:cubicBezTo>
                <a:close/>
                <a:moveTo>
                  <a:pt x="89034" y="14276"/>
                </a:moveTo>
                <a:lnTo>
                  <a:pt x="48180" y="14276"/>
                </a:lnTo>
                <a:lnTo>
                  <a:pt x="48180" y="40533"/>
                </a:lnTo>
                <a:lnTo>
                  <a:pt x="89034" y="40533"/>
                </a:lnTo>
                <a:lnTo>
                  <a:pt x="89034" y="14276"/>
                </a:lnTo>
                <a:close/>
                <a:moveTo>
                  <a:pt x="100718" y="305913"/>
                </a:moveTo>
                <a:cubicBezTo>
                  <a:pt x="100413" y="300280"/>
                  <a:pt x="98580" y="294011"/>
                  <a:pt x="100413" y="291467"/>
                </a:cubicBezTo>
                <a:cubicBezTo>
                  <a:pt x="102856" y="288106"/>
                  <a:pt x="108125" y="287561"/>
                  <a:pt x="113318" y="285380"/>
                </a:cubicBezTo>
                <a:cubicBezTo>
                  <a:pt x="103009" y="280383"/>
                  <a:pt x="93845" y="281019"/>
                  <a:pt x="84376" y="283563"/>
                </a:cubicBezTo>
                <a:cubicBezTo>
                  <a:pt x="80558" y="284562"/>
                  <a:pt x="76205" y="284381"/>
                  <a:pt x="72387" y="283472"/>
                </a:cubicBezTo>
                <a:cubicBezTo>
                  <a:pt x="63147" y="281201"/>
                  <a:pt x="54060" y="280292"/>
                  <a:pt x="44667" y="285198"/>
                </a:cubicBezTo>
                <a:cubicBezTo>
                  <a:pt x="55154" y="291558"/>
                  <a:pt x="58565" y="298493"/>
                  <a:pt x="54900" y="306004"/>
                </a:cubicBezTo>
                <a:cubicBezTo>
                  <a:pt x="61085" y="303278"/>
                  <a:pt x="67271" y="300462"/>
                  <a:pt x="72845" y="296373"/>
                </a:cubicBezTo>
                <a:cubicBezTo>
                  <a:pt x="77045" y="293284"/>
                  <a:pt x="80023" y="293103"/>
                  <a:pt x="84223" y="296373"/>
                </a:cubicBezTo>
                <a:cubicBezTo>
                  <a:pt x="89645" y="300462"/>
                  <a:pt x="95907" y="303278"/>
                  <a:pt x="100718" y="306004"/>
                </a:cubicBezTo>
                <a:close/>
                <a:moveTo>
                  <a:pt x="153333" y="227689"/>
                </a:moveTo>
                <a:cubicBezTo>
                  <a:pt x="148446" y="205612"/>
                  <a:pt x="136609" y="195164"/>
                  <a:pt x="121489" y="197708"/>
                </a:cubicBezTo>
                <a:cubicBezTo>
                  <a:pt x="119198" y="198071"/>
                  <a:pt x="115304" y="199706"/>
                  <a:pt x="115227" y="200978"/>
                </a:cubicBezTo>
                <a:cubicBezTo>
                  <a:pt x="114769" y="208428"/>
                  <a:pt x="114387" y="216332"/>
                  <a:pt x="115991" y="223419"/>
                </a:cubicBezTo>
                <a:cubicBezTo>
                  <a:pt x="116449" y="225599"/>
                  <a:pt x="123475" y="225599"/>
                  <a:pt x="125689" y="226144"/>
                </a:cubicBezTo>
                <a:lnTo>
                  <a:pt x="129355" y="213879"/>
                </a:lnTo>
                <a:cubicBezTo>
                  <a:pt x="132409" y="215151"/>
                  <a:pt x="135464" y="216241"/>
                  <a:pt x="138365" y="217877"/>
                </a:cubicBezTo>
                <a:cubicBezTo>
                  <a:pt x="139664" y="218604"/>
                  <a:pt x="140351" y="220693"/>
                  <a:pt x="141573" y="221511"/>
                </a:cubicBezTo>
                <a:cubicBezTo>
                  <a:pt x="144933" y="223600"/>
                  <a:pt x="148446" y="225236"/>
                  <a:pt x="153333" y="227871"/>
                </a:cubicBezTo>
                <a:close/>
                <a:moveTo>
                  <a:pt x="212897" y="102767"/>
                </a:moveTo>
                <a:cubicBezTo>
                  <a:pt x="203733" y="113942"/>
                  <a:pt x="195409" y="123299"/>
                  <a:pt x="188002" y="133566"/>
                </a:cubicBezTo>
                <a:cubicBezTo>
                  <a:pt x="186628" y="135564"/>
                  <a:pt x="187849" y="142742"/>
                  <a:pt x="189835" y="145013"/>
                </a:cubicBezTo>
                <a:cubicBezTo>
                  <a:pt x="194569" y="150373"/>
                  <a:pt x="200526" y="154098"/>
                  <a:pt x="206940" y="159277"/>
                </a:cubicBezTo>
                <a:lnTo>
                  <a:pt x="213813" y="152463"/>
                </a:lnTo>
                <a:cubicBezTo>
                  <a:pt x="209231" y="151827"/>
                  <a:pt x="206788" y="152190"/>
                  <a:pt x="204955" y="151009"/>
                </a:cubicBezTo>
                <a:cubicBezTo>
                  <a:pt x="203046" y="149828"/>
                  <a:pt x="200297" y="147012"/>
                  <a:pt x="200526" y="145376"/>
                </a:cubicBezTo>
                <a:cubicBezTo>
                  <a:pt x="200831" y="142833"/>
                  <a:pt x="203046" y="140289"/>
                  <a:pt x="205031" y="138563"/>
                </a:cubicBezTo>
                <a:cubicBezTo>
                  <a:pt x="206177" y="137563"/>
                  <a:pt x="208391" y="138199"/>
                  <a:pt x="210148" y="138199"/>
                </a:cubicBezTo>
                <a:cubicBezTo>
                  <a:pt x="219082" y="138199"/>
                  <a:pt x="224504" y="129114"/>
                  <a:pt x="220915" y="119574"/>
                </a:cubicBezTo>
                <a:cubicBezTo>
                  <a:pt x="218930" y="114214"/>
                  <a:pt x="216104" y="109399"/>
                  <a:pt x="212820" y="102585"/>
                </a:cubicBezTo>
                <a:close/>
                <a:moveTo>
                  <a:pt x="289108" y="192801"/>
                </a:moveTo>
                <a:cubicBezTo>
                  <a:pt x="293079" y="190076"/>
                  <a:pt x="298043" y="187259"/>
                  <a:pt x="302395" y="183535"/>
                </a:cubicBezTo>
                <a:cubicBezTo>
                  <a:pt x="303770" y="182353"/>
                  <a:pt x="304763" y="178538"/>
                  <a:pt x="304304" y="176448"/>
                </a:cubicBezTo>
                <a:cubicBezTo>
                  <a:pt x="302395" y="167635"/>
                  <a:pt x="297355" y="162002"/>
                  <a:pt x="289872" y="160458"/>
                </a:cubicBezTo>
                <a:cubicBezTo>
                  <a:pt x="282541" y="158914"/>
                  <a:pt x="276432" y="162002"/>
                  <a:pt x="272995" y="168090"/>
                </a:cubicBezTo>
                <a:lnTo>
                  <a:pt x="289108" y="192801"/>
                </a:lnTo>
                <a:close/>
                <a:moveTo>
                  <a:pt x="314079" y="225327"/>
                </a:moveTo>
                <a:cubicBezTo>
                  <a:pt x="317515" y="223964"/>
                  <a:pt x="324770" y="230324"/>
                  <a:pt x="326908" y="221420"/>
                </a:cubicBezTo>
                <a:cubicBezTo>
                  <a:pt x="328817" y="213607"/>
                  <a:pt x="327901" y="204794"/>
                  <a:pt x="328283" y="196436"/>
                </a:cubicBezTo>
                <a:cubicBezTo>
                  <a:pt x="321868" y="196072"/>
                  <a:pt x="315377" y="194982"/>
                  <a:pt x="308963" y="195527"/>
                </a:cubicBezTo>
                <a:cubicBezTo>
                  <a:pt x="305603" y="195800"/>
                  <a:pt x="302472" y="198979"/>
                  <a:pt x="299035" y="200887"/>
                </a:cubicBezTo>
                <a:lnTo>
                  <a:pt x="303846" y="210336"/>
                </a:lnTo>
                <a:lnTo>
                  <a:pt x="315606" y="211426"/>
                </a:lnTo>
                <a:lnTo>
                  <a:pt x="314155" y="225327"/>
                </a:lnTo>
                <a:close/>
                <a:moveTo>
                  <a:pt x="236111" y="185170"/>
                </a:moveTo>
                <a:cubicBezTo>
                  <a:pt x="231606" y="173541"/>
                  <a:pt x="225497" y="168816"/>
                  <a:pt x="217250" y="169725"/>
                </a:cubicBezTo>
                <a:cubicBezTo>
                  <a:pt x="209384" y="170543"/>
                  <a:pt x="204268" y="175721"/>
                  <a:pt x="202282" y="185170"/>
                </a:cubicBezTo>
                <a:lnTo>
                  <a:pt x="236111" y="185170"/>
                </a:lnTo>
                <a:close/>
                <a:moveTo>
                  <a:pt x="55511" y="67879"/>
                </a:moveTo>
                <a:lnTo>
                  <a:pt x="81093" y="67879"/>
                </a:lnTo>
                <a:lnTo>
                  <a:pt x="81093" y="55433"/>
                </a:lnTo>
                <a:lnTo>
                  <a:pt x="55511" y="55433"/>
                </a:lnTo>
                <a:lnTo>
                  <a:pt x="55511" y="67879"/>
                </a:lnTo>
                <a:close/>
                <a:moveTo>
                  <a:pt x="83536" y="224963"/>
                </a:moveTo>
                <a:lnTo>
                  <a:pt x="103238" y="224963"/>
                </a:lnTo>
                <a:lnTo>
                  <a:pt x="104002" y="223055"/>
                </a:lnTo>
                <a:lnTo>
                  <a:pt x="91707" y="210336"/>
                </a:lnTo>
                <a:lnTo>
                  <a:pt x="83613" y="224963"/>
                </a:lnTo>
                <a:close/>
              </a:path>
            </a:pathLst>
          </a:custGeom>
          <a:solidFill>
            <a:srgbClr val="001965"/>
          </a:solidFill>
          <a:ln w="7620"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E1B87886-6208-9E76-A885-3FF803AB911C}"/>
              </a:ext>
            </a:extLst>
          </p:cNvPr>
          <p:cNvSpPr/>
          <p:nvPr/>
        </p:nvSpPr>
        <p:spPr>
          <a:xfrm>
            <a:off x="2503247" y="2061441"/>
            <a:ext cx="30526" cy="27691"/>
          </a:xfrm>
          <a:custGeom>
            <a:avLst/>
            <a:gdLst>
              <a:gd name="connsiteX0" fmla="*/ 17870 w 30526"/>
              <a:gd name="connsiteY0" fmla="*/ 0 h 27691"/>
              <a:gd name="connsiteX1" fmla="*/ 29172 w 30526"/>
              <a:gd name="connsiteY1" fmla="*/ 7450 h 27691"/>
              <a:gd name="connsiteX2" fmla="*/ 29936 w 30526"/>
              <a:gd name="connsiteY2" fmla="*/ 15717 h 27691"/>
              <a:gd name="connsiteX3" fmla="*/ 23139 w 30526"/>
              <a:gd name="connsiteY3" fmla="*/ 17535 h 27691"/>
              <a:gd name="connsiteX4" fmla="*/ 10157 w 30526"/>
              <a:gd name="connsiteY4" fmla="*/ 23622 h 27691"/>
              <a:gd name="connsiteX5" fmla="*/ 4583 w 30526"/>
              <a:gd name="connsiteY5" fmla="*/ 27619 h 27691"/>
              <a:gd name="connsiteX6" fmla="*/ 77 w 30526"/>
              <a:gd name="connsiteY6" fmla="*/ 20987 h 27691"/>
              <a:gd name="connsiteX7" fmla="*/ 17870 w 30526"/>
              <a:gd name="connsiteY7" fmla="*/ 0 h 2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6" h="27691">
                <a:moveTo>
                  <a:pt x="17870" y="0"/>
                </a:moveTo>
                <a:cubicBezTo>
                  <a:pt x="21688" y="2362"/>
                  <a:pt x="25888" y="4179"/>
                  <a:pt x="29172" y="7450"/>
                </a:cubicBezTo>
                <a:cubicBezTo>
                  <a:pt x="30547" y="8813"/>
                  <a:pt x="31005" y="13900"/>
                  <a:pt x="29936" y="15717"/>
                </a:cubicBezTo>
                <a:cubicBezTo>
                  <a:pt x="28867" y="17444"/>
                  <a:pt x="24590" y="18716"/>
                  <a:pt x="23139" y="17535"/>
                </a:cubicBezTo>
                <a:cubicBezTo>
                  <a:pt x="15961" y="12174"/>
                  <a:pt x="12372" y="14264"/>
                  <a:pt x="10157" y="23622"/>
                </a:cubicBezTo>
                <a:cubicBezTo>
                  <a:pt x="9699" y="25530"/>
                  <a:pt x="5957" y="28164"/>
                  <a:pt x="4583" y="27619"/>
                </a:cubicBezTo>
                <a:cubicBezTo>
                  <a:pt x="2597" y="26801"/>
                  <a:pt x="306" y="23440"/>
                  <a:pt x="77" y="20987"/>
                </a:cubicBezTo>
                <a:cubicBezTo>
                  <a:pt x="-915" y="10811"/>
                  <a:pt x="7790" y="1181"/>
                  <a:pt x="17870" y="0"/>
                </a:cubicBezTo>
                <a:close/>
              </a:path>
            </a:pathLst>
          </a:custGeom>
          <a:solidFill>
            <a:srgbClr val="001965"/>
          </a:solidFill>
          <a:ln w="7620"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688390B-0F74-68DF-0D65-35166F5CBCE1}"/>
              </a:ext>
            </a:extLst>
          </p:cNvPr>
          <p:cNvSpPr/>
          <p:nvPr/>
        </p:nvSpPr>
        <p:spPr>
          <a:xfrm>
            <a:off x="2533927" y="2075977"/>
            <a:ext cx="28462" cy="23858"/>
          </a:xfrm>
          <a:custGeom>
            <a:avLst/>
            <a:gdLst>
              <a:gd name="connsiteX0" fmla="*/ 14147 w 28462"/>
              <a:gd name="connsiteY0" fmla="*/ 91 h 23858"/>
              <a:gd name="connsiteX1" fmla="*/ 28122 w 28462"/>
              <a:gd name="connsiteY1" fmla="*/ 13628 h 23858"/>
              <a:gd name="connsiteX2" fmla="*/ 26594 w 28462"/>
              <a:gd name="connsiteY2" fmla="*/ 23349 h 23858"/>
              <a:gd name="connsiteX3" fmla="*/ 19874 w 28462"/>
              <a:gd name="connsiteY3" fmla="*/ 21259 h 23858"/>
              <a:gd name="connsiteX4" fmla="*/ 9183 w 28462"/>
              <a:gd name="connsiteY4" fmla="*/ 21532 h 23858"/>
              <a:gd name="connsiteX5" fmla="*/ 2387 w 28462"/>
              <a:gd name="connsiteY5" fmla="*/ 23440 h 23858"/>
              <a:gd name="connsiteX6" fmla="*/ 325 w 28462"/>
              <a:gd name="connsiteY6" fmla="*/ 14627 h 23858"/>
              <a:gd name="connsiteX7" fmla="*/ 14223 w 28462"/>
              <a:gd name="connsiteY7" fmla="*/ 0 h 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62" h="23858">
                <a:moveTo>
                  <a:pt x="14147" y="91"/>
                </a:moveTo>
                <a:cubicBezTo>
                  <a:pt x="19874" y="5360"/>
                  <a:pt x="24532" y="8904"/>
                  <a:pt x="28122" y="13628"/>
                </a:cubicBezTo>
                <a:cubicBezTo>
                  <a:pt x="29267" y="15172"/>
                  <a:pt x="27205" y="19988"/>
                  <a:pt x="26594" y="23349"/>
                </a:cubicBezTo>
                <a:cubicBezTo>
                  <a:pt x="24303" y="22713"/>
                  <a:pt x="21096" y="22986"/>
                  <a:pt x="19874" y="21259"/>
                </a:cubicBezTo>
                <a:cubicBezTo>
                  <a:pt x="15827" y="15808"/>
                  <a:pt x="13002" y="15627"/>
                  <a:pt x="9183" y="21532"/>
                </a:cubicBezTo>
                <a:cubicBezTo>
                  <a:pt x="8038" y="23349"/>
                  <a:pt x="3303" y="24530"/>
                  <a:pt x="2387" y="23440"/>
                </a:cubicBezTo>
                <a:cubicBezTo>
                  <a:pt x="783" y="21350"/>
                  <a:pt x="-668" y="16081"/>
                  <a:pt x="325" y="14627"/>
                </a:cubicBezTo>
                <a:cubicBezTo>
                  <a:pt x="3991" y="9630"/>
                  <a:pt x="8649" y="5633"/>
                  <a:pt x="14223" y="0"/>
                </a:cubicBezTo>
                <a:close/>
              </a:path>
            </a:pathLst>
          </a:custGeom>
          <a:solidFill>
            <a:srgbClr val="001965"/>
          </a:solidFill>
          <a:ln w="7620"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D5C386EE-4AE4-9408-6DA4-A2E92F00BB00}"/>
              </a:ext>
            </a:extLst>
          </p:cNvPr>
          <p:cNvSpPr/>
          <p:nvPr/>
        </p:nvSpPr>
        <p:spPr>
          <a:xfrm>
            <a:off x="2551786" y="2118119"/>
            <a:ext cx="17577" cy="16458"/>
          </a:xfrm>
          <a:custGeom>
            <a:avLst/>
            <a:gdLst>
              <a:gd name="connsiteX0" fmla="*/ 8735 w 17577"/>
              <a:gd name="connsiteY0" fmla="*/ 16458 h 16458"/>
              <a:gd name="connsiteX1" fmla="*/ 30 w 17577"/>
              <a:gd name="connsiteY1" fmla="*/ 6283 h 16458"/>
              <a:gd name="connsiteX2" fmla="*/ 8659 w 17577"/>
              <a:gd name="connsiteY2" fmla="*/ 14 h 16458"/>
              <a:gd name="connsiteX3" fmla="*/ 17517 w 17577"/>
              <a:gd name="connsiteY3" fmla="*/ 6828 h 16458"/>
              <a:gd name="connsiteX4" fmla="*/ 8735 w 17577"/>
              <a:gd name="connsiteY4" fmla="*/ 16458 h 16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7" h="16458">
                <a:moveTo>
                  <a:pt x="8735" y="16458"/>
                </a:moveTo>
                <a:cubicBezTo>
                  <a:pt x="4840" y="12097"/>
                  <a:pt x="259" y="9462"/>
                  <a:pt x="30" y="6283"/>
                </a:cubicBezTo>
                <a:cubicBezTo>
                  <a:pt x="-429" y="105"/>
                  <a:pt x="4535" y="-77"/>
                  <a:pt x="8659" y="14"/>
                </a:cubicBezTo>
                <a:cubicBezTo>
                  <a:pt x="12935" y="14"/>
                  <a:pt x="18204" y="-350"/>
                  <a:pt x="17517" y="6828"/>
                </a:cubicBezTo>
                <a:cubicBezTo>
                  <a:pt x="17211" y="9826"/>
                  <a:pt x="12782" y="12279"/>
                  <a:pt x="8735" y="16458"/>
                </a:cubicBezTo>
                <a:close/>
              </a:path>
            </a:pathLst>
          </a:custGeom>
          <a:solidFill>
            <a:srgbClr val="001965"/>
          </a:solidFill>
          <a:ln w="7620"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E5CFBFBE-1842-EA6C-EFF7-C90570731443}"/>
              </a:ext>
            </a:extLst>
          </p:cNvPr>
          <p:cNvSpPr/>
          <p:nvPr/>
        </p:nvSpPr>
        <p:spPr>
          <a:xfrm>
            <a:off x="2609166" y="2118133"/>
            <a:ext cx="17777" cy="15990"/>
          </a:xfrm>
          <a:custGeom>
            <a:avLst/>
            <a:gdLst>
              <a:gd name="connsiteX0" fmla="*/ 8781 w 17777"/>
              <a:gd name="connsiteY0" fmla="*/ 15990 h 15990"/>
              <a:gd name="connsiteX1" fmla="*/ 75 w 17777"/>
              <a:gd name="connsiteY1" fmla="*/ 6905 h 15990"/>
              <a:gd name="connsiteX2" fmla="*/ 8857 w 17777"/>
              <a:gd name="connsiteY2" fmla="*/ 0 h 15990"/>
              <a:gd name="connsiteX3" fmla="*/ 17715 w 17777"/>
              <a:gd name="connsiteY3" fmla="*/ 6905 h 15990"/>
              <a:gd name="connsiteX4" fmla="*/ 8857 w 17777"/>
              <a:gd name="connsiteY4" fmla="*/ 15990 h 1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7" h="15990">
                <a:moveTo>
                  <a:pt x="8781" y="15990"/>
                </a:moveTo>
                <a:cubicBezTo>
                  <a:pt x="4963" y="12174"/>
                  <a:pt x="381" y="9903"/>
                  <a:pt x="75" y="6905"/>
                </a:cubicBezTo>
                <a:cubicBezTo>
                  <a:pt x="-688" y="-91"/>
                  <a:pt x="4504" y="0"/>
                  <a:pt x="8857" y="0"/>
                </a:cubicBezTo>
                <a:cubicBezTo>
                  <a:pt x="13210" y="0"/>
                  <a:pt x="18403" y="0"/>
                  <a:pt x="17715" y="6905"/>
                </a:cubicBezTo>
                <a:cubicBezTo>
                  <a:pt x="17410" y="9903"/>
                  <a:pt x="12752" y="12174"/>
                  <a:pt x="8857" y="15990"/>
                </a:cubicBezTo>
                <a:close/>
              </a:path>
            </a:pathLst>
          </a:custGeom>
          <a:solidFill>
            <a:srgbClr val="001965"/>
          </a:solidFill>
          <a:ln w="7620"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6D1F37EA-EC81-A802-2C20-5CBEB625D777}"/>
              </a:ext>
            </a:extLst>
          </p:cNvPr>
          <p:cNvSpPr/>
          <p:nvPr/>
        </p:nvSpPr>
        <p:spPr>
          <a:xfrm>
            <a:off x="2584500" y="2030448"/>
            <a:ext cx="19320" cy="18412"/>
          </a:xfrm>
          <a:custGeom>
            <a:avLst/>
            <a:gdLst>
              <a:gd name="connsiteX0" fmla="*/ 19244 w 19320"/>
              <a:gd name="connsiteY0" fmla="*/ 5554 h 18412"/>
              <a:gd name="connsiteX1" fmla="*/ 6033 w 19320"/>
              <a:gd name="connsiteY1" fmla="*/ 18364 h 18412"/>
              <a:gd name="connsiteX2" fmla="*/ 0 w 19320"/>
              <a:gd name="connsiteY2" fmla="*/ 12822 h 18412"/>
              <a:gd name="connsiteX3" fmla="*/ 10309 w 19320"/>
              <a:gd name="connsiteY3" fmla="*/ 103 h 18412"/>
              <a:gd name="connsiteX4" fmla="*/ 19320 w 19320"/>
              <a:gd name="connsiteY4" fmla="*/ 5554 h 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0" h="18412">
                <a:moveTo>
                  <a:pt x="19244" y="5554"/>
                </a:moveTo>
                <a:cubicBezTo>
                  <a:pt x="13593" y="11187"/>
                  <a:pt x="10080" y="15366"/>
                  <a:pt x="6033" y="18364"/>
                </a:cubicBezTo>
                <a:cubicBezTo>
                  <a:pt x="5269" y="18909"/>
                  <a:pt x="2062" y="14730"/>
                  <a:pt x="0" y="12822"/>
                </a:cubicBezTo>
                <a:cubicBezTo>
                  <a:pt x="3360" y="8461"/>
                  <a:pt x="6491" y="3737"/>
                  <a:pt x="10309" y="103"/>
                </a:cubicBezTo>
                <a:cubicBezTo>
                  <a:pt x="11149" y="-624"/>
                  <a:pt x="14662" y="2647"/>
                  <a:pt x="19320" y="5554"/>
                </a:cubicBezTo>
                <a:close/>
              </a:path>
            </a:pathLst>
          </a:custGeom>
          <a:solidFill>
            <a:srgbClr val="001965"/>
          </a:solidFill>
          <a:ln w="7620"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C3BE43A6-92E8-446A-AB09-DCA85EEB9899}"/>
              </a:ext>
            </a:extLst>
          </p:cNvPr>
          <p:cNvSpPr/>
          <p:nvPr/>
        </p:nvSpPr>
        <p:spPr>
          <a:xfrm>
            <a:off x="4261977" y="1923181"/>
            <a:ext cx="168224" cy="426531"/>
          </a:xfrm>
          <a:custGeom>
            <a:avLst/>
            <a:gdLst>
              <a:gd name="connsiteX0" fmla="*/ 127625 w 168224"/>
              <a:gd name="connsiteY0" fmla="*/ 223001 h 426531"/>
              <a:gd name="connsiteX1" fmla="*/ 121290 w 168224"/>
              <a:gd name="connsiteY1" fmla="*/ 217156 h 426531"/>
              <a:gd name="connsiteX2" fmla="*/ 100215 w 168224"/>
              <a:gd name="connsiteY2" fmla="*/ 198594 h 426531"/>
              <a:gd name="connsiteX3" fmla="*/ 96207 w 168224"/>
              <a:gd name="connsiteY3" fmla="*/ 217515 h 426531"/>
              <a:gd name="connsiteX4" fmla="*/ 97629 w 168224"/>
              <a:gd name="connsiteY4" fmla="*/ 248126 h 426531"/>
              <a:gd name="connsiteX5" fmla="*/ 101551 w 168224"/>
              <a:gd name="connsiteY5" fmla="*/ 257766 h 426531"/>
              <a:gd name="connsiteX6" fmla="*/ 106507 w 168224"/>
              <a:gd name="connsiteY6" fmla="*/ 273508 h 426531"/>
              <a:gd name="connsiteX7" fmla="*/ 112842 w 168224"/>
              <a:gd name="connsiteY7" fmla="*/ 295402 h 426531"/>
              <a:gd name="connsiteX8" fmla="*/ 117023 w 168224"/>
              <a:gd name="connsiteY8" fmla="*/ 289813 h 426531"/>
              <a:gd name="connsiteX9" fmla="*/ 133443 w 168224"/>
              <a:gd name="connsiteY9" fmla="*/ 266432 h 426531"/>
              <a:gd name="connsiteX10" fmla="*/ 154562 w 168224"/>
              <a:gd name="connsiteY10" fmla="*/ 236333 h 426531"/>
              <a:gd name="connsiteX11" fmla="*/ 162406 w 168224"/>
              <a:gd name="connsiteY11" fmla="*/ 216695 h 426531"/>
              <a:gd name="connsiteX12" fmla="*/ 157751 w 168224"/>
              <a:gd name="connsiteY12" fmla="*/ 203927 h 426531"/>
              <a:gd name="connsiteX13" fmla="*/ 124953 w 168224"/>
              <a:gd name="connsiteY13" fmla="*/ 174034 h 426531"/>
              <a:gd name="connsiteX14" fmla="*/ 103964 w 168224"/>
              <a:gd name="connsiteY14" fmla="*/ 155677 h 426531"/>
              <a:gd name="connsiteX15" fmla="*/ 114782 w 168224"/>
              <a:gd name="connsiteY15" fmla="*/ 157164 h 426531"/>
              <a:gd name="connsiteX16" fmla="*/ 116463 w 168224"/>
              <a:gd name="connsiteY16" fmla="*/ 158190 h 426531"/>
              <a:gd name="connsiteX17" fmla="*/ 161026 w 168224"/>
              <a:gd name="connsiteY17" fmla="*/ 198441 h 426531"/>
              <a:gd name="connsiteX18" fmla="*/ 167103 w 168224"/>
              <a:gd name="connsiteY18" fmla="*/ 222950 h 426531"/>
              <a:gd name="connsiteX19" fmla="*/ 158656 w 168224"/>
              <a:gd name="connsiteY19" fmla="*/ 240948 h 426531"/>
              <a:gd name="connsiteX20" fmla="*/ 123789 w 168224"/>
              <a:gd name="connsiteY20" fmla="*/ 290377 h 426531"/>
              <a:gd name="connsiteX21" fmla="*/ 115902 w 168224"/>
              <a:gd name="connsiteY21" fmla="*/ 301914 h 426531"/>
              <a:gd name="connsiteX22" fmla="*/ 115385 w 168224"/>
              <a:gd name="connsiteY22" fmla="*/ 304837 h 426531"/>
              <a:gd name="connsiteX23" fmla="*/ 128401 w 168224"/>
              <a:gd name="connsiteY23" fmla="*/ 356779 h 426531"/>
              <a:gd name="connsiteX24" fmla="*/ 138098 w 168224"/>
              <a:gd name="connsiteY24" fmla="*/ 395491 h 426531"/>
              <a:gd name="connsiteX25" fmla="*/ 129349 w 168224"/>
              <a:gd name="connsiteY25" fmla="*/ 421693 h 426531"/>
              <a:gd name="connsiteX26" fmla="*/ 106507 w 168224"/>
              <a:gd name="connsiteY26" fmla="*/ 416668 h 426531"/>
              <a:gd name="connsiteX27" fmla="*/ 101551 w 168224"/>
              <a:gd name="connsiteY27" fmla="*/ 406926 h 426531"/>
              <a:gd name="connsiteX28" fmla="*/ 84527 w 168224"/>
              <a:gd name="connsiteY28" fmla="*/ 348421 h 426531"/>
              <a:gd name="connsiteX29" fmla="*/ 66296 w 168224"/>
              <a:gd name="connsiteY29" fmla="*/ 284993 h 426531"/>
              <a:gd name="connsiteX30" fmla="*/ 64960 w 168224"/>
              <a:gd name="connsiteY30" fmla="*/ 282224 h 426531"/>
              <a:gd name="connsiteX31" fmla="*/ 61211 w 168224"/>
              <a:gd name="connsiteY31" fmla="*/ 301196 h 426531"/>
              <a:gd name="connsiteX32" fmla="*/ 45437 w 168224"/>
              <a:gd name="connsiteY32" fmla="*/ 379032 h 426531"/>
              <a:gd name="connsiteX33" fmla="*/ 39360 w 168224"/>
              <a:gd name="connsiteY33" fmla="*/ 409387 h 426531"/>
              <a:gd name="connsiteX34" fmla="*/ 18716 w 168224"/>
              <a:gd name="connsiteY34" fmla="*/ 426154 h 426531"/>
              <a:gd name="connsiteX35" fmla="*/ 11389 w 168224"/>
              <a:gd name="connsiteY35" fmla="*/ 424308 h 426531"/>
              <a:gd name="connsiteX36" fmla="*/ 399 w 168224"/>
              <a:gd name="connsiteY36" fmla="*/ 399337 h 426531"/>
              <a:gd name="connsiteX37" fmla="*/ 10570 w 168224"/>
              <a:gd name="connsiteY37" fmla="*/ 336012 h 426531"/>
              <a:gd name="connsiteX38" fmla="*/ 17466 w 168224"/>
              <a:gd name="connsiteY38" fmla="*/ 289147 h 426531"/>
              <a:gd name="connsiteX39" fmla="*/ 23413 w 168224"/>
              <a:gd name="connsiteY39" fmla="*/ 240538 h 426531"/>
              <a:gd name="connsiteX40" fmla="*/ 30568 w 168224"/>
              <a:gd name="connsiteY40" fmla="*/ 190852 h 426531"/>
              <a:gd name="connsiteX41" fmla="*/ 35998 w 168224"/>
              <a:gd name="connsiteY41" fmla="*/ 118297 h 426531"/>
              <a:gd name="connsiteX42" fmla="*/ 36515 w 168224"/>
              <a:gd name="connsiteY42" fmla="*/ 47281 h 426531"/>
              <a:gd name="connsiteX43" fmla="*/ 44833 w 168224"/>
              <a:gd name="connsiteY43" fmla="*/ 33847 h 426531"/>
              <a:gd name="connsiteX44" fmla="*/ 73020 w 168224"/>
              <a:gd name="connsiteY44" fmla="*/ 23643 h 426531"/>
              <a:gd name="connsiteX45" fmla="*/ 108446 w 168224"/>
              <a:gd name="connsiteY45" fmla="*/ 11030 h 426531"/>
              <a:gd name="connsiteX46" fmla="*/ 137107 w 168224"/>
              <a:gd name="connsiteY46" fmla="*/ 928 h 426531"/>
              <a:gd name="connsiteX47" fmla="*/ 159777 w 168224"/>
              <a:gd name="connsiteY47" fmla="*/ 20926 h 426531"/>
              <a:gd name="connsiteX48" fmla="*/ 145468 w 168224"/>
              <a:gd name="connsiteY48" fmla="*/ 42974 h 426531"/>
              <a:gd name="connsiteX49" fmla="*/ 113058 w 168224"/>
              <a:gd name="connsiteY49" fmla="*/ 55947 h 426531"/>
              <a:gd name="connsiteX50" fmla="*/ 77200 w 168224"/>
              <a:gd name="connsiteY50" fmla="*/ 70201 h 426531"/>
              <a:gd name="connsiteX51" fmla="*/ 75907 w 168224"/>
              <a:gd name="connsiteY51" fmla="*/ 73842 h 426531"/>
              <a:gd name="connsiteX52" fmla="*/ 78019 w 168224"/>
              <a:gd name="connsiteY52" fmla="*/ 95224 h 426531"/>
              <a:gd name="connsiteX53" fmla="*/ 80993 w 168224"/>
              <a:gd name="connsiteY53" fmla="*/ 125271 h 426531"/>
              <a:gd name="connsiteX54" fmla="*/ 81812 w 168224"/>
              <a:gd name="connsiteY54" fmla="*/ 128091 h 426531"/>
              <a:gd name="connsiteX55" fmla="*/ 85561 w 168224"/>
              <a:gd name="connsiteY55" fmla="*/ 135577 h 426531"/>
              <a:gd name="connsiteX56" fmla="*/ 88664 w 168224"/>
              <a:gd name="connsiteY56" fmla="*/ 142807 h 426531"/>
              <a:gd name="connsiteX57" fmla="*/ 77502 w 168224"/>
              <a:gd name="connsiteY57" fmla="*/ 132398 h 426531"/>
              <a:gd name="connsiteX58" fmla="*/ 75088 w 168224"/>
              <a:gd name="connsiteY58" fmla="*/ 123579 h 426531"/>
              <a:gd name="connsiteX59" fmla="*/ 70304 w 168224"/>
              <a:gd name="connsiteY59" fmla="*/ 74457 h 426531"/>
              <a:gd name="connsiteX60" fmla="*/ 76597 w 168224"/>
              <a:gd name="connsiteY60" fmla="*/ 63433 h 426531"/>
              <a:gd name="connsiteX61" fmla="*/ 107326 w 168224"/>
              <a:gd name="connsiteY61" fmla="*/ 51076 h 426531"/>
              <a:gd name="connsiteX62" fmla="*/ 143615 w 168224"/>
              <a:gd name="connsiteY62" fmla="*/ 36565 h 426531"/>
              <a:gd name="connsiteX63" fmla="*/ 154217 w 168224"/>
              <a:gd name="connsiteY63" fmla="*/ 20874 h 426531"/>
              <a:gd name="connsiteX64" fmla="*/ 140253 w 168224"/>
              <a:gd name="connsiteY64" fmla="*/ 7030 h 426531"/>
              <a:gd name="connsiteX65" fmla="*/ 116333 w 168224"/>
              <a:gd name="connsiteY65" fmla="*/ 15388 h 426531"/>
              <a:gd name="connsiteX66" fmla="*/ 47549 w 168224"/>
              <a:gd name="connsiteY66" fmla="*/ 39898 h 426531"/>
              <a:gd name="connsiteX67" fmla="*/ 42204 w 168224"/>
              <a:gd name="connsiteY67" fmla="*/ 48255 h 426531"/>
              <a:gd name="connsiteX68" fmla="*/ 41256 w 168224"/>
              <a:gd name="connsiteY68" fmla="*/ 145166 h 426531"/>
              <a:gd name="connsiteX69" fmla="*/ 37593 w 168224"/>
              <a:gd name="connsiteY69" fmla="*/ 181725 h 426531"/>
              <a:gd name="connsiteX70" fmla="*/ 28671 w 168224"/>
              <a:gd name="connsiteY70" fmla="*/ 244845 h 426531"/>
              <a:gd name="connsiteX71" fmla="*/ 23629 w 168224"/>
              <a:gd name="connsiteY71" fmla="*/ 286378 h 426531"/>
              <a:gd name="connsiteX72" fmla="*/ 17811 w 168224"/>
              <a:gd name="connsiteY72" fmla="*/ 325911 h 426531"/>
              <a:gd name="connsiteX73" fmla="*/ 6217 w 168224"/>
              <a:gd name="connsiteY73" fmla="*/ 399645 h 426531"/>
              <a:gd name="connsiteX74" fmla="*/ 18630 w 168224"/>
              <a:gd name="connsiteY74" fmla="*/ 419539 h 426531"/>
              <a:gd name="connsiteX75" fmla="*/ 28715 w 168224"/>
              <a:gd name="connsiteY75" fmla="*/ 417488 h 426531"/>
              <a:gd name="connsiteX76" fmla="*/ 33800 w 168224"/>
              <a:gd name="connsiteY76" fmla="*/ 408567 h 426531"/>
              <a:gd name="connsiteX77" fmla="*/ 44876 w 168224"/>
              <a:gd name="connsiteY77" fmla="*/ 353856 h 426531"/>
              <a:gd name="connsiteX78" fmla="*/ 55694 w 168224"/>
              <a:gd name="connsiteY78" fmla="*/ 300376 h 426531"/>
              <a:gd name="connsiteX79" fmla="*/ 61857 w 168224"/>
              <a:gd name="connsiteY79" fmla="*/ 269508 h 426531"/>
              <a:gd name="connsiteX80" fmla="*/ 64702 w 168224"/>
              <a:gd name="connsiteY80" fmla="*/ 266021 h 426531"/>
              <a:gd name="connsiteX81" fmla="*/ 67675 w 168224"/>
              <a:gd name="connsiteY81" fmla="*/ 269047 h 426531"/>
              <a:gd name="connsiteX82" fmla="*/ 83708 w 168224"/>
              <a:gd name="connsiteY82" fmla="*/ 324168 h 426531"/>
              <a:gd name="connsiteX83" fmla="*/ 101939 w 168224"/>
              <a:gd name="connsiteY83" fmla="*/ 387851 h 426531"/>
              <a:gd name="connsiteX84" fmla="*/ 107154 w 168224"/>
              <a:gd name="connsiteY84" fmla="*/ 405439 h 426531"/>
              <a:gd name="connsiteX85" fmla="*/ 119738 w 168224"/>
              <a:gd name="connsiteY85" fmla="*/ 417335 h 426531"/>
              <a:gd name="connsiteX86" fmla="*/ 132711 w 168224"/>
              <a:gd name="connsiteY86" fmla="*/ 396876 h 426531"/>
              <a:gd name="connsiteX87" fmla="*/ 123445 w 168224"/>
              <a:gd name="connsiteY87" fmla="*/ 359855 h 426531"/>
              <a:gd name="connsiteX88" fmla="*/ 112670 w 168224"/>
              <a:gd name="connsiteY88" fmla="*/ 317245 h 426531"/>
              <a:gd name="connsiteX89" fmla="*/ 98534 w 168224"/>
              <a:gd name="connsiteY89" fmla="*/ 265714 h 426531"/>
              <a:gd name="connsiteX90" fmla="*/ 95474 w 168224"/>
              <a:gd name="connsiteY90" fmla="*/ 258433 h 426531"/>
              <a:gd name="connsiteX91" fmla="*/ 89742 w 168224"/>
              <a:gd name="connsiteY91" fmla="*/ 227309 h 426531"/>
              <a:gd name="connsiteX92" fmla="*/ 96508 w 168224"/>
              <a:gd name="connsiteY92" fmla="*/ 192595 h 426531"/>
              <a:gd name="connsiteX93" fmla="*/ 101465 w 168224"/>
              <a:gd name="connsiteY93" fmla="*/ 191006 h 426531"/>
              <a:gd name="connsiteX94" fmla="*/ 132840 w 168224"/>
              <a:gd name="connsiteY94" fmla="*/ 218848 h 426531"/>
              <a:gd name="connsiteX95" fmla="*/ 133573 w 168224"/>
              <a:gd name="connsiteY95" fmla="*/ 224899 h 426531"/>
              <a:gd name="connsiteX96" fmla="*/ 120299 w 168224"/>
              <a:gd name="connsiteY96" fmla="*/ 245357 h 426531"/>
              <a:gd name="connsiteX97" fmla="*/ 116075 w 168224"/>
              <a:gd name="connsiteY97" fmla="*/ 246486 h 426531"/>
              <a:gd name="connsiteX98" fmla="*/ 115902 w 168224"/>
              <a:gd name="connsiteY98" fmla="*/ 241307 h 426531"/>
              <a:gd name="connsiteX99" fmla="*/ 127625 w 168224"/>
              <a:gd name="connsiteY99" fmla="*/ 223001 h 42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68224" h="426531">
                <a:moveTo>
                  <a:pt x="127625" y="223001"/>
                </a:moveTo>
                <a:cubicBezTo>
                  <a:pt x="125384" y="220950"/>
                  <a:pt x="123358" y="219002"/>
                  <a:pt x="121290" y="217156"/>
                </a:cubicBezTo>
                <a:cubicBezTo>
                  <a:pt x="114480" y="211106"/>
                  <a:pt x="107628" y="205106"/>
                  <a:pt x="100215" y="198594"/>
                </a:cubicBezTo>
                <a:cubicBezTo>
                  <a:pt x="98792" y="205209"/>
                  <a:pt x="97155" y="211311"/>
                  <a:pt x="96207" y="217515"/>
                </a:cubicBezTo>
                <a:cubicBezTo>
                  <a:pt x="94655" y="227770"/>
                  <a:pt x="94612" y="238128"/>
                  <a:pt x="97629" y="248126"/>
                </a:cubicBezTo>
                <a:cubicBezTo>
                  <a:pt x="98663" y="251459"/>
                  <a:pt x="100430" y="254484"/>
                  <a:pt x="101551" y="257766"/>
                </a:cubicBezTo>
                <a:cubicBezTo>
                  <a:pt x="103361" y="262945"/>
                  <a:pt x="104955" y="268226"/>
                  <a:pt x="106507" y="273508"/>
                </a:cubicBezTo>
                <a:cubicBezTo>
                  <a:pt x="108619" y="280635"/>
                  <a:pt x="110644" y="287865"/>
                  <a:pt x="112842" y="295402"/>
                </a:cubicBezTo>
                <a:cubicBezTo>
                  <a:pt x="114351" y="293402"/>
                  <a:pt x="115730" y="291659"/>
                  <a:pt x="117023" y="289813"/>
                </a:cubicBezTo>
                <a:cubicBezTo>
                  <a:pt x="122497" y="282019"/>
                  <a:pt x="127970" y="274225"/>
                  <a:pt x="133443" y="266432"/>
                </a:cubicBezTo>
                <a:cubicBezTo>
                  <a:pt x="140469" y="256433"/>
                  <a:pt x="147666" y="246537"/>
                  <a:pt x="154562" y="236333"/>
                </a:cubicBezTo>
                <a:cubicBezTo>
                  <a:pt x="158441" y="230590"/>
                  <a:pt x="161716" y="224335"/>
                  <a:pt x="162406" y="216695"/>
                </a:cubicBezTo>
                <a:cubicBezTo>
                  <a:pt x="162880" y="211362"/>
                  <a:pt x="161285" y="207157"/>
                  <a:pt x="157751" y="203927"/>
                </a:cubicBezTo>
                <a:cubicBezTo>
                  <a:pt x="146847" y="193928"/>
                  <a:pt x="135943" y="183878"/>
                  <a:pt x="124953" y="174034"/>
                </a:cubicBezTo>
                <a:cubicBezTo>
                  <a:pt x="117928" y="167727"/>
                  <a:pt x="110774" y="161625"/>
                  <a:pt x="103964" y="155677"/>
                </a:cubicBezTo>
                <a:cubicBezTo>
                  <a:pt x="107369" y="156139"/>
                  <a:pt x="111075" y="156600"/>
                  <a:pt x="114782" y="157164"/>
                </a:cubicBezTo>
                <a:cubicBezTo>
                  <a:pt x="115385" y="157267"/>
                  <a:pt x="115989" y="157728"/>
                  <a:pt x="116463" y="158190"/>
                </a:cubicBezTo>
                <a:cubicBezTo>
                  <a:pt x="131332" y="171572"/>
                  <a:pt x="146244" y="184955"/>
                  <a:pt x="161026" y="198441"/>
                </a:cubicBezTo>
                <a:cubicBezTo>
                  <a:pt x="167750" y="204594"/>
                  <a:pt x="169732" y="213310"/>
                  <a:pt x="167103" y="222950"/>
                </a:cubicBezTo>
                <a:cubicBezTo>
                  <a:pt x="165293" y="229616"/>
                  <a:pt x="162406" y="235615"/>
                  <a:pt x="158656" y="240948"/>
                </a:cubicBezTo>
                <a:cubicBezTo>
                  <a:pt x="147063" y="257458"/>
                  <a:pt x="135383" y="273918"/>
                  <a:pt x="123789" y="290377"/>
                </a:cubicBezTo>
                <a:cubicBezTo>
                  <a:pt x="121117" y="294172"/>
                  <a:pt x="118445" y="297966"/>
                  <a:pt x="115902" y="301914"/>
                </a:cubicBezTo>
                <a:cubicBezTo>
                  <a:pt x="115428" y="302632"/>
                  <a:pt x="115170" y="303965"/>
                  <a:pt x="115385" y="304837"/>
                </a:cubicBezTo>
                <a:cubicBezTo>
                  <a:pt x="119652" y="322168"/>
                  <a:pt x="124048" y="339499"/>
                  <a:pt x="128401" y="356779"/>
                </a:cubicBezTo>
                <a:cubicBezTo>
                  <a:pt x="131633" y="369700"/>
                  <a:pt x="134909" y="382570"/>
                  <a:pt x="138098" y="395491"/>
                </a:cubicBezTo>
                <a:cubicBezTo>
                  <a:pt x="140641" y="405798"/>
                  <a:pt x="137021" y="416514"/>
                  <a:pt x="129349" y="421693"/>
                </a:cubicBezTo>
                <a:cubicBezTo>
                  <a:pt x="122410" y="426410"/>
                  <a:pt x="112196" y="424359"/>
                  <a:pt x="106507" y="416668"/>
                </a:cubicBezTo>
                <a:cubicBezTo>
                  <a:pt x="104438" y="413848"/>
                  <a:pt x="102585" y="410464"/>
                  <a:pt x="101551" y="406926"/>
                </a:cubicBezTo>
                <a:cubicBezTo>
                  <a:pt x="95732" y="387492"/>
                  <a:pt x="90130" y="367957"/>
                  <a:pt x="84527" y="348421"/>
                </a:cubicBezTo>
                <a:cubicBezTo>
                  <a:pt x="78407" y="327295"/>
                  <a:pt x="72373" y="306170"/>
                  <a:pt x="66296" y="284993"/>
                </a:cubicBezTo>
                <a:cubicBezTo>
                  <a:pt x="66038" y="284070"/>
                  <a:pt x="65693" y="283147"/>
                  <a:pt x="64960" y="282224"/>
                </a:cubicBezTo>
                <a:cubicBezTo>
                  <a:pt x="63710" y="288531"/>
                  <a:pt x="62504" y="294889"/>
                  <a:pt x="61211" y="301196"/>
                </a:cubicBezTo>
                <a:cubicBezTo>
                  <a:pt x="55953" y="327142"/>
                  <a:pt x="50695" y="353087"/>
                  <a:pt x="45437" y="379032"/>
                </a:cubicBezTo>
                <a:cubicBezTo>
                  <a:pt x="43411" y="389133"/>
                  <a:pt x="41515" y="399337"/>
                  <a:pt x="39360" y="409387"/>
                </a:cubicBezTo>
                <a:cubicBezTo>
                  <a:pt x="36989" y="420668"/>
                  <a:pt x="29275" y="428359"/>
                  <a:pt x="18716" y="426154"/>
                </a:cubicBezTo>
                <a:cubicBezTo>
                  <a:pt x="16259" y="425641"/>
                  <a:pt x="13673" y="425385"/>
                  <a:pt x="11389" y="424308"/>
                </a:cubicBezTo>
                <a:cubicBezTo>
                  <a:pt x="2812" y="420104"/>
                  <a:pt x="-1368" y="410515"/>
                  <a:pt x="399" y="399337"/>
                </a:cubicBezTo>
                <a:cubicBezTo>
                  <a:pt x="3761" y="378212"/>
                  <a:pt x="7252" y="357138"/>
                  <a:pt x="10570" y="336012"/>
                </a:cubicBezTo>
                <a:cubicBezTo>
                  <a:pt x="12984" y="320424"/>
                  <a:pt x="15354" y="304786"/>
                  <a:pt x="17466" y="289147"/>
                </a:cubicBezTo>
                <a:cubicBezTo>
                  <a:pt x="19621" y="272995"/>
                  <a:pt x="21259" y="256689"/>
                  <a:pt x="23413" y="240538"/>
                </a:cubicBezTo>
                <a:cubicBezTo>
                  <a:pt x="25611" y="223924"/>
                  <a:pt x="27896" y="207363"/>
                  <a:pt x="30568" y="190852"/>
                </a:cubicBezTo>
                <a:cubicBezTo>
                  <a:pt x="34447" y="166855"/>
                  <a:pt x="36127" y="142704"/>
                  <a:pt x="35998" y="118297"/>
                </a:cubicBezTo>
                <a:cubicBezTo>
                  <a:pt x="35869" y="94608"/>
                  <a:pt x="36300" y="70970"/>
                  <a:pt x="36515" y="47281"/>
                </a:cubicBezTo>
                <a:cubicBezTo>
                  <a:pt x="36558" y="40103"/>
                  <a:pt x="39015" y="36001"/>
                  <a:pt x="44833" y="33847"/>
                </a:cubicBezTo>
                <a:cubicBezTo>
                  <a:pt x="54186" y="30360"/>
                  <a:pt x="63624" y="27028"/>
                  <a:pt x="73020" y="23643"/>
                </a:cubicBezTo>
                <a:cubicBezTo>
                  <a:pt x="84829" y="19439"/>
                  <a:pt x="96638" y="15183"/>
                  <a:pt x="108446" y="11030"/>
                </a:cubicBezTo>
                <a:cubicBezTo>
                  <a:pt x="118014" y="7645"/>
                  <a:pt x="127539" y="4210"/>
                  <a:pt x="137107" y="928"/>
                </a:cubicBezTo>
                <a:cubicBezTo>
                  <a:pt x="149131" y="-3174"/>
                  <a:pt x="160423" y="6825"/>
                  <a:pt x="159777" y="20926"/>
                </a:cubicBezTo>
                <a:cubicBezTo>
                  <a:pt x="159346" y="30360"/>
                  <a:pt x="153183" y="39898"/>
                  <a:pt x="145468" y="42974"/>
                </a:cubicBezTo>
                <a:cubicBezTo>
                  <a:pt x="134650" y="47281"/>
                  <a:pt x="123876" y="51640"/>
                  <a:pt x="113058" y="55947"/>
                </a:cubicBezTo>
                <a:cubicBezTo>
                  <a:pt x="101120" y="60715"/>
                  <a:pt x="89182" y="65535"/>
                  <a:pt x="77200" y="70201"/>
                </a:cubicBezTo>
                <a:cubicBezTo>
                  <a:pt x="75347" y="70919"/>
                  <a:pt x="75735" y="72406"/>
                  <a:pt x="75907" y="73842"/>
                </a:cubicBezTo>
                <a:cubicBezTo>
                  <a:pt x="76597" y="80969"/>
                  <a:pt x="77329" y="88096"/>
                  <a:pt x="78019" y="95224"/>
                </a:cubicBezTo>
                <a:cubicBezTo>
                  <a:pt x="79010" y="105222"/>
                  <a:pt x="79958" y="115221"/>
                  <a:pt x="80993" y="125271"/>
                </a:cubicBezTo>
                <a:cubicBezTo>
                  <a:pt x="81079" y="126245"/>
                  <a:pt x="81251" y="127630"/>
                  <a:pt x="81812" y="128091"/>
                </a:cubicBezTo>
                <a:cubicBezTo>
                  <a:pt x="84139" y="129937"/>
                  <a:pt x="84355" y="133065"/>
                  <a:pt x="85561" y="135577"/>
                </a:cubicBezTo>
                <a:cubicBezTo>
                  <a:pt x="86639" y="137833"/>
                  <a:pt x="87845" y="140089"/>
                  <a:pt x="88664" y="142807"/>
                </a:cubicBezTo>
                <a:cubicBezTo>
                  <a:pt x="84915" y="139372"/>
                  <a:pt x="81079" y="136090"/>
                  <a:pt x="77502" y="132398"/>
                </a:cubicBezTo>
                <a:cubicBezTo>
                  <a:pt x="75390" y="130193"/>
                  <a:pt x="75390" y="126707"/>
                  <a:pt x="75088" y="123579"/>
                </a:cubicBezTo>
                <a:cubicBezTo>
                  <a:pt x="73494" y="107222"/>
                  <a:pt x="71899" y="90865"/>
                  <a:pt x="70304" y="74457"/>
                </a:cubicBezTo>
                <a:cubicBezTo>
                  <a:pt x="69701" y="67894"/>
                  <a:pt x="71253" y="65535"/>
                  <a:pt x="76597" y="63433"/>
                </a:cubicBezTo>
                <a:cubicBezTo>
                  <a:pt x="86897" y="59433"/>
                  <a:pt x="97112" y="55178"/>
                  <a:pt x="107326" y="51076"/>
                </a:cubicBezTo>
                <a:cubicBezTo>
                  <a:pt x="119393" y="46204"/>
                  <a:pt x="131504" y="41333"/>
                  <a:pt x="143615" y="36565"/>
                </a:cubicBezTo>
                <a:cubicBezTo>
                  <a:pt x="149088" y="34411"/>
                  <a:pt x="153829" y="27592"/>
                  <a:pt x="154217" y="20874"/>
                </a:cubicBezTo>
                <a:cubicBezTo>
                  <a:pt x="154734" y="12055"/>
                  <a:pt x="147709" y="4774"/>
                  <a:pt x="140253" y="7030"/>
                </a:cubicBezTo>
                <a:cubicBezTo>
                  <a:pt x="132194" y="9440"/>
                  <a:pt x="124264" y="12517"/>
                  <a:pt x="116333" y="15388"/>
                </a:cubicBezTo>
                <a:cubicBezTo>
                  <a:pt x="93405" y="23541"/>
                  <a:pt x="70477" y="31745"/>
                  <a:pt x="47549" y="39898"/>
                </a:cubicBezTo>
                <a:cubicBezTo>
                  <a:pt x="43153" y="41487"/>
                  <a:pt x="42247" y="42872"/>
                  <a:pt x="42204" y="48255"/>
                </a:cubicBezTo>
                <a:cubicBezTo>
                  <a:pt x="41946" y="80559"/>
                  <a:pt x="41989" y="112862"/>
                  <a:pt x="41256" y="145166"/>
                </a:cubicBezTo>
                <a:cubicBezTo>
                  <a:pt x="40998" y="157369"/>
                  <a:pt x="39187" y="169624"/>
                  <a:pt x="37593" y="181725"/>
                </a:cubicBezTo>
                <a:cubicBezTo>
                  <a:pt x="34835" y="202799"/>
                  <a:pt x="31516" y="223771"/>
                  <a:pt x="28671" y="244845"/>
                </a:cubicBezTo>
                <a:cubicBezTo>
                  <a:pt x="26818" y="258638"/>
                  <a:pt x="25482" y="272585"/>
                  <a:pt x="23629" y="286378"/>
                </a:cubicBezTo>
                <a:cubicBezTo>
                  <a:pt x="21862" y="299607"/>
                  <a:pt x="19836" y="312784"/>
                  <a:pt x="17811" y="325911"/>
                </a:cubicBezTo>
                <a:cubicBezTo>
                  <a:pt x="14018" y="350472"/>
                  <a:pt x="10139" y="375084"/>
                  <a:pt x="6217" y="399645"/>
                </a:cubicBezTo>
                <a:cubicBezTo>
                  <a:pt x="4407" y="410977"/>
                  <a:pt x="9019" y="418309"/>
                  <a:pt x="18630" y="419539"/>
                </a:cubicBezTo>
                <a:cubicBezTo>
                  <a:pt x="22207" y="420001"/>
                  <a:pt x="25611" y="420206"/>
                  <a:pt x="28715" y="417488"/>
                </a:cubicBezTo>
                <a:cubicBezTo>
                  <a:pt x="31344" y="415232"/>
                  <a:pt x="33024" y="412207"/>
                  <a:pt x="33800" y="408567"/>
                </a:cubicBezTo>
                <a:cubicBezTo>
                  <a:pt x="37550" y="390364"/>
                  <a:pt x="41213" y="372110"/>
                  <a:pt x="44876" y="353856"/>
                </a:cubicBezTo>
                <a:cubicBezTo>
                  <a:pt x="48497" y="336012"/>
                  <a:pt x="52074" y="318220"/>
                  <a:pt x="55694" y="300376"/>
                </a:cubicBezTo>
                <a:cubicBezTo>
                  <a:pt x="57763" y="290070"/>
                  <a:pt x="59875" y="279814"/>
                  <a:pt x="61857" y="269508"/>
                </a:cubicBezTo>
                <a:cubicBezTo>
                  <a:pt x="62245" y="267560"/>
                  <a:pt x="62892" y="266124"/>
                  <a:pt x="64702" y="266021"/>
                </a:cubicBezTo>
                <a:cubicBezTo>
                  <a:pt x="66426" y="265919"/>
                  <a:pt x="67115" y="267201"/>
                  <a:pt x="67675" y="269047"/>
                </a:cubicBezTo>
                <a:cubicBezTo>
                  <a:pt x="72977" y="287454"/>
                  <a:pt x="78407" y="305760"/>
                  <a:pt x="83708" y="324168"/>
                </a:cubicBezTo>
                <a:cubicBezTo>
                  <a:pt x="89828" y="345396"/>
                  <a:pt x="95862" y="366623"/>
                  <a:pt x="101939" y="387851"/>
                </a:cubicBezTo>
                <a:cubicBezTo>
                  <a:pt x="103619" y="393748"/>
                  <a:pt x="105257" y="399645"/>
                  <a:pt x="107154" y="405439"/>
                </a:cubicBezTo>
                <a:cubicBezTo>
                  <a:pt x="109395" y="412207"/>
                  <a:pt x="113403" y="416719"/>
                  <a:pt x="119738" y="417335"/>
                </a:cubicBezTo>
                <a:cubicBezTo>
                  <a:pt x="129091" y="418258"/>
                  <a:pt x="135512" y="408105"/>
                  <a:pt x="132711" y="396876"/>
                </a:cubicBezTo>
                <a:cubicBezTo>
                  <a:pt x="129651" y="384519"/>
                  <a:pt x="126548" y="372212"/>
                  <a:pt x="123445" y="359855"/>
                </a:cubicBezTo>
                <a:cubicBezTo>
                  <a:pt x="119868" y="345652"/>
                  <a:pt x="116420" y="331397"/>
                  <a:pt x="112670" y="317245"/>
                </a:cubicBezTo>
                <a:cubicBezTo>
                  <a:pt x="108102" y="300017"/>
                  <a:pt x="103318" y="282840"/>
                  <a:pt x="98534" y="265714"/>
                </a:cubicBezTo>
                <a:cubicBezTo>
                  <a:pt x="97801" y="263150"/>
                  <a:pt x="96594" y="260791"/>
                  <a:pt x="95474" y="258433"/>
                </a:cubicBezTo>
                <a:cubicBezTo>
                  <a:pt x="90905" y="248742"/>
                  <a:pt x="89483" y="238282"/>
                  <a:pt x="89742" y="227309"/>
                </a:cubicBezTo>
                <a:cubicBezTo>
                  <a:pt x="90043" y="215156"/>
                  <a:pt x="92931" y="203773"/>
                  <a:pt x="96508" y="192595"/>
                </a:cubicBezTo>
                <a:cubicBezTo>
                  <a:pt x="97413" y="189673"/>
                  <a:pt x="99353" y="189109"/>
                  <a:pt x="101465" y="191006"/>
                </a:cubicBezTo>
                <a:cubicBezTo>
                  <a:pt x="111937" y="200287"/>
                  <a:pt x="122367" y="209567"/>
                  <a:pt x="132840" y="218848"/>
                </a:cubicBezTo>
                <a:cubicBezTo>
                  <a:pt x="134995" y="220745"/>
                  <a:pt x="135211" y="222386"/>
                  <a:pt x="133573" y="224899"/>
                </a:cubicBezTo>
                <a:cubicBezTo>
                  <a:pt x="129177" y="231718"/>
                  <a:pt x="124738" y="238538"/>
                  <a:pt x="120299" y="245357"/>
                </a:cubicBezTo>
                <a:cubicBezTo>
                  <a:pt x="119006" y="247357"/>
                  <a:pt x="117411" y="247767"/>
                  <a:pt x="116075" y="246486"/>
                </a:cubicBezTo>
                <a:cubicBezTo>
                  <a:pt x="114696" y="245204"/>
                  <a:pt x="114566" y="243358"/>
                  <a:pt x="115902" y="241307"/>
                </a:cubicBezTo>
                <a:cubicBezTo>
                  <a:pt x="119652" y="235359"/>
                  <a:pt x="123574" y="229308"/>
                  <a:pt x="127625" y="223001"/>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15BDC443-714D-98A0-31A4-4B6FEEDD160D}"/>
              </a:ext>
            </a:extLst>
          </p:cNvPr>
          <p:cNvSpPr/>
          <p:nvPr/>
        </p:nvSpPr>
        <p:spPr>
          <a:xfrm>
            <a:off x="4349243" y="1999276"/>
            <a:ext cx="60728" cy="74566"/>
          </a:xfrm>
          <a:custGeom>
            <a:avLst/>
            <a:gdLst>
              <a:gd name="connsiteX0" fmla="*/ 29240 w 60728"/>
              <a:gd name="connsiteY0" fmla="*/ 74558 h 74566"/>
              <a:gd name="connsiteX1" fmla="*/ 105 w 60728"/>
              <a:gd name="connsiteY1" fmla="*/ 38255 h 74566"/>
              <a:gd name="connsiteX2" fmla="*/ 24369 w 60728"/>
              <a:gd name="connsiteY2" fmla="*/ 1747 h 74566"/>
              <a:gd name="connsiteX3" fmla="*/ 51694 w 60728"/>
              <a:gd name="connsiteY3" fmla="*/ 8464 h 74566"/>
              <a:gd name="connsiteX4" fmla="*/ 60184 w 60728"/>
              <a:gd name="connsiteY4" fmla="*/ 40460 h 74566"/>
              <a:gd name="connsiteX5" fmla="*/ 48375 w 60728"/>
              <a:gd name="connsiteY5" fmla="*/ 65072 h 74566"/>
              <a:gd name="connsiteX6" fmla="*/ 29240 w 60728"/>
              <a:gd name="connsiteY6" fmla="*/ 74558 h 74566"/>
              <a:gd name="connsiteX7" fmla="*/ 27559 w 60728"/>
              <a:gd name="connsiteY7" fmla="*/ 68353 h 74566"/>
              <a:gd name="connsiteX8" fmla="*/ 36868 w 60728"/>
              <a:gd name="connsiteY8" fmla="*/ 65636 h 74566"/>
              <a:gd name="connsiteX9" fmla="*/ 55012 w 60728"/>
              <a:gd name="connsiteY9" fmla="*/ 35486 h 74566"/>
              <a:gd name="connsiteX10" fmla="*/ 24111 w 60728"/>
              <a:gd name="connsiteY10" fmla="*/ 9028 h 74566"/>
              <a:gd name="connsiteX11" fmla="*/ 5880 w 60728"/>
              <a:gd name="connsiteY11" fmla="*/ 38563 h 74566"/>
              <a:gd name="connsiteX12" fmla="*/ 27559 w 60728"/>
              <a:gd name="connsiteY12" fmla="*/ 68353 h 7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28" h="74566">
                <a:moveTo>
                  <a:pt x="29240" y="74558"/>
                </a:moveTo>
                <a:cubicBezTo>
                  <a:pt x="11052" y="74455"/>
                  <a:pt x="-1274" y="58098"/>
                  <a:pt x="105" y="38255"/>
                </a:cubicBezTo>
                <a:cubicBezTo>
                  <a:pt x="1269" y="21283"/>
                  <a:pt x="10750" y="6618"/>
                  <a:pt x="24369" y="1747"/>
                </a:cubicBezTo>
                <a:cubicBezTo>
                  <a:pt x="34325" y="-1791"/>
                  <a:pt x="43850" y="-150"/>
                  <a:pt x="51694" y="8464"/>
                </a:cubicBezTo>
                <a:cubicBezTo>
                  <a:pt x="59495" y="17078"/>
                  <a:pt x="61951" y="28102"/>
                  <a:pt x="60184" y="40460"/>
                </a:cubicBezTo>
                <a:cubicBezTo>
                  <a:pt x="58805" y="50356"/>
                  <a:pt x="54754" y="58560"/>
                  <a:pt x="48375" y="65072"/>
                </a:cubicBezTo>
                <a:cubicBezTo>
                  <a:pt x="42385" y="71225"/>
                  <a:pt x="35446" y="74763"/>
                  <a:pt x="29240" y="74558"/>
                </a:cubicBezTo>
                <a:close/>
                <a:moveTo>
                  <a:pt x="27559" y="68353"/>
                </a:moveTo>
                <a:cubicBezTo>
                  <a:pt x="30662" y="67482"/>
                  <a:pt x="33980" y="67123"/>
                  <a:pt x="36868" y="65636"/>
                </a:cubicBezTo>
                <a:cubicBezTo>
                  <a:pt x="47901" y="59944"/>
                  <a:pt x="54237" y="49741"/>
                  <a:pt x="55012" y="35486"/>
                </a:cubicBezTo>
                <a:cubicBezTo>
                  <a:pt x="56090" y="15130"/>
                  <a:pt x="41048" y="1080"/>
                  <a:pt x="24111" y="9028"/>
                </a:cubicBezTo>
                <a:cubicBezTo>
                  <a:pt x="13078" y="14207"/>
                  <a:pt x="6958" y="24564"/>
                  <a:pt x="5880" y="38563"/>
                </a:cubicBezTo>
                <a:cubicBezTo>
                  <a:pt x="4587" y="54868"/>
                  <a:pt x="14457" y="68148"/>
                  <a:pt x="27559" y="68353"/>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24A7B288-4734-5CDC-4E6D-130B67AE9778}"/>
              </a:ext>
            </a:extLst>
          </p:cNvPr>
          <p:cNvSpPr/>
          <p:nvPr/>
        </p:nvSpPr>
        <p:spPr>
          <a:xfrm>
            <a:off x="4402096" y="2256579"/>
            <a:ext cx="125873" cy="6775"/>
          </a:xfrm>
          <a:custGeom>
            <a:avLst/>
            <a:gdLst>
              <a:gd name="connsiteX0" fmla="*/ 63144 w 125873"/>
              <a:gd name="connsiteY0" fmla="*/ 0 h 6775"/>
              <a:gd name="connsiteX1" fmla="*/ 121930 w 125873"/>
              <a:gd name="connsiteY1" fmla="*/ 51 h 6775"/>
              <a:gd name="connsiteX2" fmla="*/ 125076 w 125873"/>
              <a:gd name="connsiteY2" fmla="*/ 1077 h 6775"/>
              <a:gd name="connsiteX3" fmla="*/ 125809 w 125873"/>
              <a:gd name="connsiteY3" fmla="*/ 4256 h 6775"/>
              <a:gd name="connsiteX4" fmla="*/ 123784 w 125873"/>
              <a:gd name="connsiteY4" fmla="*/ 6563 h 6775"/>
              <a:gd name="connsiteX5" fmla="*/ 121672 w 125873"/>
              <a:gd name="connsiteY5" fmla="*/ 6717 h 6775"/>
              <a:gd name="connsiteX6" fmla="*/ 12461 w 125873"/>
              <a:gd name="connsiteY6" fmla="*/ 6717 h 6775"/>
              <a:gd name="connsiteX7" fmla="*/ 3194 w 125873"/>
              <a:gd name="connsiteY7" fmla="*/ 6666 h 6775"/>
              <a:gd name="connsiteX8" fmla="*/ 5 w 125873"/>
              <a:gd name="connsiteY8" fmla="*/ 3282 h 6775"/>
              <a:gd name="connsiteX9" fmla="*/ 3453 w 125873"/>
              <a:gd name="connsiteY9" fmla="*/ 51 h 6775"/>
              <a:gd name="connsiteX10" fmla="*/ 30777 w 125873"/>
              <a:gd name="connsiteY10" fmla="*/ 51 h 6775"/>
              <a:gd name="connsiteX11" fmla="*/ 63144 w 125873"/>
              <a:gd name="connsiteY11" fmla="*/ 0 h 6775"/>
              <a:gd name="connsiteX12" fmla="*/ 63144 w 125873"/>
              <a:gd name="connsiteY12" fmla="*/ 0 h 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73" h="6775">
                <a:moveTo>
                  <a:pt x="63144" y="0"/>
                </a:moveTo>
                <a:cubicBezTo>
                  <a:pt x="82754" y="0"/>
                  <a:pt x="102364" y="0"/>
                  <a:pt x="121930" y="51"/>
                </a:cubicBezTo>
                <a:cubicBezTo>
                  <a:pt x="123008" y="51"/>
                  <a:pt x="124301" y="359"/>
                  <a:pt x="125076" y="1077"/>
                </a:cubicBezTo>
                <a:cubicBezTo>
                  <a:pt x="125680" y="1641"/>
                  <a:pt x="126025" y="3282"/>
                  <a:pt x="125809" y="4256"/>
                </a:cubicBezTo>
                <a:cubicBezTo>
                  <a:pt x="125594" y="5179"/>
                  <a:pt x="124602" y="6050"/>
                  <a:pt x="123784" y="6563"/>
                </a:cubicBezTo>
                <a:cubicBezTo>
                  <a:pt x="123223" y="6922"/>
                  <a:pt x="122361" y="6717"/>
                  <a:pt x="121672" y="6717"/>
                </a:cubicBezTo>
                <a:cubicBezTo>
                  <a:pt x="85254" y="6717"/>
                  <a:pt x="48879" y="6717"/>
                  <a:pt x="12461" y="6717"/>
                </a:cubicBezTo>
                <a:cubicBezTo>
                  <a:pt x="9357" y="6717"/>
                  <a:pt x="6298" y="6768"/>
                  <a:pt x="3194" y="6666"/>
                </a:cubicBezTo>
                <a:cubicBezTo>
                  <a:pt x="910" y="6615"/>
                  <a:pt x="-81" y="5486"/>
                  <a:pt x="5" y="3282"/>
                </a:cubicBezTo>
                <a:cubicBezTo>
                  <a:pt x="91" y="1179"/>
                  <a:pt x="1255" y="51"/>
                  <a:pt x="3453" y="51"/>
                </a:cubicBezTo>
                <a:cubicBezTo>
                  <a:pt x="12547" y="51"/>
                  <a:pt x="21684" y="51"/>
                  <a:pt x="30777" y="51"/>
                </a:cubicBezTo>
                <a:cubicBezTo>
                  <a:pt x="41595" y="0"/>
                  <a:pt x="52370" y="0"/>
                  <a:pt x="63144" y="0"/>
                </a:cubicBezTo>
                <a:cubicBezTo>
                  <a:pt x="63144" y="0"/>
                  <a:pt x="63144" y="0"/>
                  <a:pt x="63144" y="0"/>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9D729A88-2E9A-9C9B-0514-9384BBAAEE32}"/>
              </a:ext>
            </a:extLst>
          </p:cNvPr>
          <p:cNvSpPr/>
          <p:nvPr/>
        </p:nvSpPr>
        <p:spPr>
          <a:xfrm>
            <a:off x="4169566" y="2256596"/>
            <a:ext cx="83975" cy="6787"/>
          </a:xfrm>
          <a:custGeom>
            <a:avLst/>
            <a:gdLst>
              <a:gd name="connsiteX0" fmla="*/ 41954 w 83975"/>
              <a:gd name="connsiteY0" fmla="*/ 6699 h 6787"/>
              <a:gd name="connsiteX1" fmla="*/ 4286 w 83975"/>
              <a:gd name="connsiteY1" fmla="*/ 6699 h 6787"/>
              <a:gd name="connsiteX2" fmla="*/ 2390 w 83975"/>
              <a:gd name="connsiteY2" fmla="*/ 6597 h 6787"/>
              <a:gd name="connsiteX3" fmla="*/ 63 w 83975"/>
              <a:gd name="connsiteY3" fmla="*/ 3418 h 6787"/>
              <a:gd name="connsiteX4" fmla="*/ 2390 w 83975"/>
              <a:gd name="connsiteY4" fmla="*/ 85 h 6787"/>
              <a:gd name="connsiteX5" fmla="*/ 4114 w 83975"/>
              <a:gd name="connsiteY5" fmla="*/ 33 h 6787"/>
              <a:gd name="connsiteX6" fmla="*/ 79708 w 83975"/>
              <a:gd name="connsiteY6" fmla="*/ 33 h 6787"/>
              <a:gd name="connsiteX7" fmla="*/ 81432 w 83975"/>
              <a:gd name="connsiteY7" fmla="*/ 85 h 6787"/>
              <a:gd name="connsiteX8" fmla="*/ 83975 w 83975"/>
              <a:gd name="connsiteY8" fmla="*/ 3264 h 6787"/>
              <a:gd name="connsiteX9" fmla="*/ 81389 w 83975"/>
              <a:gd name="connsiteY9" fmla="*/ 6699 h 6787"/>
              <a:gd name="connsiteX10" fmla="*/ 79665 w 83975"/>
              <a:gd name="connsiteY10" fmla="*/ 6699 h 6787"/>
              <a:gd name="connsiteX11" fmla="*/ 41954 w 83975"/>
              <a:gd name="connsiteY11" fmla="*/ 6699 h 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975" h="6787">
                <a:moveTo>
                  <a:pt x="41954" y="6699"/>
                </a:moveTo>
                <a:cubicBezTo>
                  <a:pt x="29413" y="6699"/>
                  <a:pt x="16828" y="6699"/>
                  <a:pt x="4286" y="6699"/>
                </a:cubicBezTo>
                <a:cubicBezTo>
                  <a:pt x="3640" y="6699"/>
                  <a:pt x="2778" y="6956"/>
                  <a:pt x="2390" y="6597"/>
                </a:cubicBezTo>
                <a:cubicBezTo>
                  <a:pt x="1485" y="5725"/>
                  <a:pt x="321" y="4648"/>
                  <a:pt x="63" y="3418"/>
                </a:cubicBezTo>
                <a:cubicBezTo>
                  <a:pt x="-282" y="1623"/>
                  <a:pt x="838" y="444"/>
                  <a:pt x="2390" y="85"/>
                </a:cubicBezTo>
                <a:cubicBezTo>
                  <a:pt x="2950" y="-69"/>
                  <a:pt x="3554" y="33"/>
                  <a:pt x="4114" y="33"/>
                </a:cubicBezTo>
                <a:cubicBezTo>
                  <a:pt x="29326" y="33"/>
                  <a:pt x="54496" y="33"/>
                  <a:pt x="79708" y="33"/>
                </a:cubicBezTo>
                <a:cubicBezTo>
                  <a:pt x="80269" y="33"/>
                  <a:pt x="80872" y="-18"/>
                  <a:pt x="81432" y="85"/>
                </a:cubicBezTo>
                <a:cubicBezTo>
                  <a:pt x="82984" y="341"/>
                  <a:pt x="83975" y="1418"/>
                  <a:pt x="83975" y="3264"/>
                </a:cubicBezTo>
                <a:cubicBezTo>
                  <a:pt x="83975" y="5212"/>
                  <a:pt x="83027" y="6443"/>
                  <a:pt x="81389" y="6699"/>
                </a:cubicBezTo>
                <a:cubicBezTo>
                  <a:pt x="80829" y="6802"/>
                  <a:pt x="80226" y="6699"/>
                  <a:pt x="79665" y="6699"/>
                </a:cubicBezTo>
                <a:cubicBezTo>
                  <a:pt x="67081" y="6699"/>
                  <a:pt x="54539" y="6699"/>
                  <a:pt x="41954" y="6699"/>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5EE85E44-F7CC-2D52-E0AB-A3BD88FBBD95}"/>
              </a:ext>
            </a:extLst>
          </p:cNvPr>
          <p:cNvSpPr/>
          <p:nvPr/>
        </p:nvSpPr>
        <p:spPr>
          <a:xfrm>
            <a:off x="4396399" y="2236620"/>
            <a:ext cx="84140" cy="6742"/>
          </a:xfrm>
          <a:custGeom>
            <a:avLst/>
            <a:gdLst>
              <a:gd name="connsiteX0" fmla="*/ 41861 w 84140"/>
              <a:gd name="connsiteY0" fmla="*/ 6679 h 6742"/>
              <a:gd name="connsiteX1" fmla="*/ 3763 w 84140"/>
              <a:gd name="connsiteY1" fmla="*/ 6627 h 6742"/>
              <a:gd name="connsiteX2" fmla="*/ 616 w 84140"/>
              <a:gd name="connsiteY2" fmla="*/ 5140 h 6742"/>
              <a:gd name="connsiteX3" fmla="*/ 3332 w 84140"/>
              <a:gd name="connsiteY3" fmla="*/ 64 h 6742"/>
              <a:gd name="connsiteX4" fmla="*/ 19924 w 84140"/>
              <a:gd name="connsiteY4" fmla="*/ 13 h 6742"/>
              <a:gd name="connsiteX5" fmla="*/ 79314 w 84140"/>
              <a:gd name="connsiteY5" fmla="*/ 13 h 6742"/>
              <a:gd name="connsiteX6" fmla="*/ 81684 w 84140"/>
              <a:gd name="connsiteY6" fmla="*/ 64 h 6742"/>
              <a:gd name="connsiteX7" fmla="*/ 84141 w 84140"/>
              <a:gd name="connsiteY7" fmla="*/ 3346 h 6742"/>
              <a:gd name="connsiteX8" fmla="*/ 81727 w 84140"/>
              <a:gd name="connsiteY8" fmla="*/ 6679 h 6742"/>
              <a:gd name="connsiteX9" fmla="*/ 79788 w 84140"/>
              <a:gd name="connsiteY9" fmla="*/ 6730 h 6742"/>
              <a:gd name="connsiteX10" fmla="*/ 41861 w 84140"/>
              <a:gd name="connsiteY10" fmla="*/ 6679 h 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40" h="6742">
                <a:moveTo>
                  <a:pt x="41861" y="6679"/>
                </a:moveTo>
                <a:cubicBezTo>
                  <a:pt x="29147" y="6679"/>
                  <a:pt x="16477" y="6730"/>
                  <a:pt x="3763" y="6627"/>
                </a:cubicBezTo>
                <a:cubicBezTo>
                  <a:pt x="2685" y="6627"/>
                  <a:pt x="1220" y="6063"/>
                  <a:pt x="616" y="5140"/>
                </a:cubicBezTo>
                <a:cubicBezTo>
                  <a:pt x="-935" y="2884"/>
                  <a:pt x="616" y="64"/>
                  <a:pt x="3332" y="64"/>
                </a:cubicBezTo>
                <a:cubicBezTo>
                  <a:pt x="8848" y="13"/>
                  <a:pt x="14365" y="13"/>
                  <a:pt x="19924" y="13"/>
                </a:cubicBezTo>
                <a:cubicBezTo>
                  <a:pt x="39707" y="13"/>
                  <a:pt x="59532" y="13"/>
                  <a:pt x="79314" y="13"/>
                </a:cubicBezTo>
                <a:cubicBezTo>
                  <a:pt x="80090" y="13"/>
                  <a:pt x="80909" y="-38"/>
                  <a:pt x="81684" y="64"/>
                </a:cubicBezTo>
                <a:cubicBezTo>
                  <a:pt x="83279" y="269"/>
                  <a:pt x="84141" y="1500"/>
                  <a:pt x="84141" y="3346"/>
                </a:cubicBezTo>
                <a:cubicBezTo>
                  <a:pt x="84141" y="5192"/>
                  <a:pt x="83322" y="6422"/>
                  <a:pt x="81727" y="6679"/>
                </a:cubicBezTo>
                <a:cubicBezTo>
                  <a:pt x="81081" y="6781"/>
                  <a:pt x="80434" y="6730"/>
                  <a:pt x="79788" y="6730"/>
                </a:cubicBezTo>
                <a:cubicBezTo>
                  <a:pt x="67117" y="6679"/>
                  <a:pt x="54489" y="6679"/>
                  <a:pt x="41861" y="6679"/>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DB1A6C26-292D-EBD6-2BFF-5F61429521B2}"/>
              </a:ext>
            </a:extLst>
          </p:cNvPr>
          <p:cNvSpPr/>
          <p:nvPr/>
        </p:nvSpPr>
        <p:spPr>
          <a:xfrm>
            <a:off x="4407695" y="2276563"/>
            <a:ext cx="72875" cy="6752"/>
          </a:xfrm>
          <a:custGeom>
            <a:avLst/>
            <a:gdLst>
              <a:gd name="connsiteX0" fmla="*/ 36169 w 72875"/>
              <a:gd name="connsiteY0" fmla="*/ 6730 h 6752"/>
              <a:gd name="connsiteX1" fmla="*/ 3672 w 72875"/>
              <a:gd name="connsiteY1" fmla="*/ 6730 h 6752"/>
              <a:gd name="connsiteX2" fmla="*/ 181 w 72875"/>
              <a:gd name="connsiteY2" fmla="*/ 4525 h 6752"/>
              <a:gd name="connsiteX3" fmla="*/ 2336 w 72875"/>
              <a:gd name="connsiteY3" fmla="*/ 64 h 6752"/>
              <a:gd name="connsiteX4" fmla="*/ 4060 w 72875"/>
              <a:gd name="connsiteY4" fmla="*/ 13 h 6752"/>
              <a:gd name="connsiteX5" fmla="*/ 68837 w 72875"/>
              <a:gd name="connsiteY5" fmla="*/ 13 h 6752"/>
              <a:gd name="connsiteX6" fmla="*/ 72630 w 72875"/>
              <a:gd name="connsiteY6" fmla="*/ 2115 h 6752"/>
              <a:gd name="connsiteX7" fmla="*/ 69785 w 72875"/>
              <a:gd name="connsiteY7" fmla="*/ 6730 h 6752"/>
              <a:gd name="connsiteX8" fmla="*/ 54744 w 72875"/>
              <a:gd name="connsiteY8" fmla="*/ 6730 h 6752"/>
              <a:gd name="connsiteX9" fmla="*/ 36169 w 72875"/>
              <a:gd name="connsiteY9" fmla="*/ 6730 h 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75" h="6752">
                <a:moveTo>
                  <a:pt x="36169" y="6730"/>
                </a:moveTo>
                <a:cubicBezTo>
                  <a:pt x="25351" y="6730"/>
                  <a:pt x="14490" y="6730"/>
                  <a:pt x="3672" y="6730"/>
                </a:cubicBezTo>
                <a:cubicBezTo>
                  <a:pt x="2164" y="6730"/>
                  <a:pt x="785" y="6576"/>
                  <a:pt x="181" y="4525"/>
                </a:cubicBezTo>
                <a:cubicBezTo>
                  <a:pt x="-422" y="2474"/>
                  <a:pt x="526" y="474"/>
                  <a:pt x="2336" y="64"/>
                </a:cubicBezTo>
                <a:cubicBezTo>
                  <a:pt x="2897" y="-38"/>
                  <a:pt x="3500" y="13"/>
                  <a:pt x="4060" y="13"/>
                </a:cubicBezTo>
                <a:cubicBezTo>
                  <a:pt x="25653" y="13"/>
                  <a:pt x="47245" y="13"/>
                  <a:pt x="68837" y="13"/>
                </a:cubicBezTo>
                <a:cubicBezTo>
                  <a:pt x="70389" y="13"/>
                  <a:pt x="71940" y="13"/>
                  <a:pt x="72630" y="2115"/>
                </a:cubicBezTo>
                <a:cubicBezTo>
                  <a:pt x="73449" y="4576"/>
                  <a:pt x="72156" y="6679"/>
                  <a:pt x="69785" y="6730"/>
                </a:cubicBezTo>
                <a:cubicBezTo>
                  <a:pt x="64786" y="6781"/>
                  <a:pt x="59743" y="6730"/>
                  <a:pt x="54744" y="6730"/>
                </a:cubicBezTo>
                <a:cubicBezTo>
                  <a:pt x="48538" y="6730"/>
                  <a:pt x="42332" y="6730"/>
                  <a:pt x="36169" y="6730"/>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B62ECBBA-47B0-68A6-A0A0-5A8A1FF8DF51}"/>
              </a:ext>
            </a:extLst>
          </p:cNvPr>
          <p:cNvSpPr/>
          <p:nvPr/>
        </p:nvSpPr>
        <p:spPr>
          <a:xfrm>
            <a:off x="4197598" y="2236556"/>
            <a:ext cx="61636" cy="6776"/>
          </a:xfrm>
          <a:custGeom>
            <a:avLst/>
            <a:gdLst>
              <a:gd name="connsiteX0" fmla="*/ 30774 w 61636"/>
              <a:gd name="connsiteY0" fmla="*/ 6743 h 6776"/>
              <a:gd name="connsiteX1" fmla="*/ 4096 w 61636"/>
              <a:gd name="connsiteY1" fmla="*/ 6743 h 6776"/>
              <a:gd name="connsiteX2" fmla="*/ 2372 w 61636"/>
              <a:gd name="connsiteY2" fmla="*/ 6691 h 6776"/>
              <a:gd name="connsiteX3" fmla="*/ 1 w 61636"/>
              <a:gd name="connsiteY3" fmla="*/ 3564 h 6776"/>
              <a:gd name="connsiteX4" fmla="*/ 2372 w 61636"/>
              <a:gd name="connsiteY4" fmla="*/ 128 h 6776"/>
              <a:gd name="connsiteX5" fmla="*/ 4742 w 61636"/>
              <a:gd name="connsiteY5" fmla="*/ 26 h 6776"/>
              <a:gd name="connsiteX6" fmla="*/ 57926 w 61636"/>
              <a:gd name="connsiteY6" fmla="*/ 26 h 6776"/>
              <a:gd name="connsiteX7" fmla="*/ 61632 w 61636"/>
              <a:gd name="connsiteY7" fmla="*/ 3256 h 6776"/>
              <a:gd name="connsiteX8" fmla="*/ 57969 w 61636"/>
              <a:gd name="connsiteY8" fmla="*/ 6743 h 6776"/>
              <a:gd name="connsiteX9" fmla="*/ 30774 w 61636"/>
              <a:gd name="connsiteY9" fmla="*/ 6743 h 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6" h="6776">
                <a:moveTo>
                  <a:pt x="30774" y="6743"/>
                </a:moveTo>
                <a:cubicBezTo>
                  <a:pt x="21895" y="6743"/>
                  <a:pt x="12974" y="6743"/>
                  <a:pt x="4096" y="6743"/>
                </a:cubicBezTo>
                <a:cubicBezTo>
                  <a:pt x="3536" y="6743"/>
                  <a:pt x="2932" y="6845"/>
                  <a:pt x="2372" y="6691"/>
                </a:cubicBezTo>
                <a:cubicBezTo>
                  <a:pt x="950" y="6384"/>
                  <a:pt x="45" y="5358"/>
                  <a:pt x="1" y="3564"/>
                </a:cubicBezTo>
                <a:cubicBezTo>
                  <a:pt x="-42" y="1666"/>
                  <a:pt x="863" y="538"/>
                  <a:pt x="2372" y="128"/>
                </a:cubicBezTo>
                <a:cubicBezTo>
                  <a:pt x="3148" y="-77"/>
                  <a:pt x="3923" y="26"/>
                  <a:pt x="4742" y="26"/>
                </a:cubicBezTo>
                <a:cubicBezTo>
                  <a:pt x="22456" y="26"/>
                  <a:pt x="40169" y="26"/>
                  <a:pt x="57926" y="26"/>
                </a:cubicBezTo>
                <a:cubicBezTo>
                  <a:pt x="60253" y="26"/>
                  <a:pt x="61546" y="1154"/>
                  <a:pt x="61632" y="3256"/>
                </a:cubicBezTo>
                <a:cubicBezTo>
                  <a:pt x="61718" y="5461"/>
                  <a:pt x="60425" y="6743"/>
                  <a:pt x="57969" y="6743"/>
                </a:cubicBezTo>
                <a:cubicBezTo>
                  <a:pt x="48875" y="6743"/>
                  <a:pt x="39824" y="6743"/>
                  <a:pt x="30774" y="6743"/>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8E7962A3-D7A1-EE6F-9FC6-18F819C9E3ED}"/>
              </a:ext>
            </a:extLst>
          </p:cNvPr>
          <p:cNvSpPr/>
          <p:nvPr/>
        </p:nvSpPr>
        <p:spPr>
          <a:xfrm>
            <a:off x="4303492" y="2093353"/>
            <a:ext cx="14472" cy="66576"/>
          </a:xfrm>
          <a:custGeom>
            <a:avLst/>
            <a:gdLst>
              <a:gd name="connsiteX0" fmla="*/ 0 w 14472"/>
              <a:gd name="connsiteY0" fmla="*/ 62111 h 66576"/>
              <a:gd name="connsiteX1" fmla="*/ 5904 w 14472"/>
              <a:gd name="connsiteY1" fmla="*/ 19193 h 66576"/>
              <a:gd name="connsiteX2" fmla="*/ 8835 w 14472"/>
              <a:gd name="connsiteY2" fmla="*/ 3195 h 66576"/>
              <a:gd name="connsiteX3" fmla="*/ 12283 w 14472"/>
              <a:gd name="connsiteY3" fmla="*/ 67 h 66576"/>
              <a:gd name="connsiteX4" fmla="*/ 14352 w 14472"/>
              <a:gd name="connsiteY4" fmla="*/ 4528 h 66576"/>
              <a:gd name="connsiteX5" fmla="*/ 9482 w 14472"/>
              <a:gd name="connsiteY5" fmla="*/ 32832 h 66576"/>
              <a:gd name="connsiteX6" fmla="*/ 6163 w 14472"/>
              <a:gd name="connsiteY6" fmla="*/ 62521 h 66576"/>
              <a:gd name="connsiteX7" fmla="*/ 3189 w 14472"/>
              <a:gd name="connsiteY7" fmla="*/ 66571 h 66576"/>
              <a:gd name="connsiteX8" fmla="*/ 517 w 14472"/>
              <a:gd name="connsiteY8" fmla="*/ 62213 h 66576"/>
              <a:gd name="connsiteX9" fmla="*/ 0 w 14472"/>
              <a:gd name="connsiteY9" fmla="*/ 62111 h 6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2" h="66576">
                <a:moveTo>
                  <a:pt x="0" y="62111"/>
                </a:moveTo>
                <a:cubicBezTo>
                  <a:pt x="1939" y="47805"/>
                  <a:pt x="3836" y="33499"/>
                  <a:pt x="5904" y="19193"/>
                </a:cubicBezTo>
                <a:cubicBezTo>
                  <a:pt x="6680" y="13809"/>
                  <a:pt x="7844" y="8528"/>
                  <a:pt x="8835" y="3195"/>
                </a:cubicBezTo>
                <a:cubicBezTo>
                  <a:pt x="9309" y="785"/>
                  <a:pt x="10473" y="-291"/>
                  <a:pt x="12283" y="67"/>
                </a:cubicBezTo>
                <a:cubicBezTo>
                  <a:pt x="14050" y="426"/>
                  <a:pt x="14783" y="1862"/>
                  <a:pt x="14352" y="4528"/>
                </a:cubicBezTo>
                <a:cubicBezTo>
                  <a:pt x="12757" y="13963"/>
                  <a:pt x="10818" y="23346"/>
                  <a:pt x="9482" y="32832"/>
                </a:cubicBezTo>
                <a:cubicBezTo>
                  <a:pt x="8102" y="42677"/>
                  <a:pt x="7197" y="52625"/>
                  <a:pt x="6163" y="62521"/>
                </a:cubicBezTo>
                <a:cubicBezTo>
                  <a:pt x="5861" y="65290"/>
                  <a:pt x="4999" y="66674"/>
                  <a:pt x="3189" y="66571"/>
                </a:cubicBezTo>
                <a:cubicBezTo>
                  <a:pt x="1379" y="66469"/>
                  <a:pt x="474" y="64982"/>
                  <a:pt x="517" y="62213"/>
                </a:cubicBezTo>
                <a:cubicBezTo>
                  <a:pt x="345" y="62162"/>
                  <a:pt x="172" y="62162"/>
                  <a:pt x="0" y="62111"/>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0BF0E7B-9ED9-8ABC-A842-911C2DD0FD74}"/>
              </a:ext>
            </a:extLst>
          </p:cNvPr>
          <p:cNvSpPr/>
          <p:nvPr/>
        </p:nvSpPr>
        <p:spPr>
          <a:xfrm>
            <a:off x="4197555" y="2276627"/>
            <a:ext cx="50427" cy="6665"/>
          </a:xfrm>
          <a:custGeom>
            <a:avLst/>
            <a:gdLst>
              <a:gd name="connsiteX0" fmla="*/ 24998 w 50427"/>
              <a:gd name="connsiteY0" fmla="*/ 6666 h 6665"/>
              <a:gd name="connsiteX1" fmla="*/ 3707 w 50427"/>
              <a:gd name="connsiteY1" fmla="*/ 6666 h 6665"/>
              <a:gd name="connsiteX2" fmla="*/ 1 w 50427"/>
              <a:gd name="connsiteY2" fmla="*/ 3230 h 6665"/>
              <a:gd name="connsiteX3" fmla="*/ 3664 w 50427"/>
              <a:gd name="connsiteY3" fmla="*/ 0 h 6665"/>
              <a:gd name="connsiteX4" fmla="*/ 46720 w 50427"/>
              <a:gd name="connsiteY4" fmla="*/ 0 h 6665"/>
              <a:gd name="connsiteX5" fmla="*/ 50426 w 50427"/>
              <a:gd name="connsiteY5" fmla="*/ 3435 h 6665"/>
              <a:gd name="connsiteX6" fmla="*/ 46763 w 50427"/>
              <a:gd name="connsiteY6" fmla="*/ 6666 h 6665"/>
              <a:gd name="connsiteX7" fmla="*/ 24998 w 50427"/>
              <a:gd name="connsiteY7" fmla="*/ 666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27" h="6665">
                <a:moveTo>
                  <a:pt x="24998" y="6666"/>
                </a:moveTo>
                <a:cubicBezTo>
                  <a:pt x="17887" y="6666"/>
                  <a:pt x="10776" y="6666"/>
                  <a:pt x="3707" y="6666"/>
                </a:cubicBezTo>
                <a:cubicBezTo>
                  <a:pt x="1337" y="6666"/>
                  <a:pt x="-42" y="5384"/>
                  <a:pt x="1" y="3230"/>
                </a:cubicBezTo>
                <a:cubicBezTo>
                  <a:pt x="44" y="1128"/>
                  <a:pt x="1337" y="0"/>
                  <a:pt x="3664" y="0"/>
                </a:cubicBezTo>
                <a:cubicBezTo>
                  <a:pt x="18016" y="0"/>
                  <a:pt x="32368" y="0"/>
                  <a:pt x="46720" y="0"/>
                </a:cubicBezTo>
                <a:cubicBezTo>
                  <a:pt x="49133" y="0"/>
                  <a:pt x="50469" y="1282"/>
                  <a:pt x="50426" y="3435"/>
                </a:cubicBezTo>
                <a:cubicBezTo>
                  <a:pt x="50383" y="5486"/>
                  <a:pt x="49047" y="6666"/>
                  <a:pt x="46763" y="6666"/>
                </a:cubicBezTo>
                <a:cubicBezTo>
                  <a:pt x="39479" y="6666"/>
                  <a:pt x="32239" y="6666"/>
                  <a:pt x="24998" y="6666"/>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E75E659B-720C-D546-EF1F-9F553C2F69C7}"/>
              </a:ext>
            </a:extLst>
          </p:cNvPr>
          <p:cNvSpPr/>
          <p:nvPr/>
        </p:nvSpPr>
        <p:spPr>
          <a:xfrm>
            <a:off x="4315249" y="2076649"/>
            <a:ext cx="5569" cy="6623"/>
          </a:xfrm>
          <a:custGeom>
            <a:avLst/>
            <a:gdLst>
              <a:gd name="connsiteX0" fmla="*/ 5568 w 5569"/>
              <a:gd name="connsiteY0" fmla="*/ 3645 h 6623"/>
              <a:gd name="connsiteX1" fmla="*/ 2810 w 5569"/>
              <a:gd name="connsiteY1" fmla="*/ 6619 h 6623"/>
              <a:gd name="connsiteX2" fmla="*/ 8 w 5569"/>
              <a:gd name="connsiteY2" fmla="*/ 3235 h 6623"/>
              <a:gd name="connsiteX3" fmla="*/ 2724 w 5569"/>
              <a:gd name="connsiteY3" fmla="*/ 4 h 6623"/>
              <a:gd name="connsiteX4" fmla="*/ 5568 w 5569"/>
              <a:gd name="connsiteY4" fmla="*/ 3645 h 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9" h="6623">
                <a:moveTo>
                  <a:pt x="5568" y="3645"/>
                </a:moveTo>
                <a:cubicBezTo>
                  <a:pt x="5353" y="5286"/>
                  <a:pt x="4491" y="6516"/>
                  <a:pt x="2810" y="6619"/>
                </a:cubicBezTo>
                <a:cubicBezTo>
                  <a:pt x="1258" y="6721"/>
                  <a:pt x="-121" y="5081"/>
                  <a:pt x="8" y="3235"/>
                </a:cubicBezTo>
                <a:cubicBezTo>
                  <a:pt x="138" y="1286"/>
                  <a:pt x="1086" y="107"/>
                  <a:pt x="2724" y="4"/>
                </a:cubicBezTo>
                <a:cubicBezTo>
                  <a:pt x="4275" y="-98"/>
                  <a:pt x="5611" y="1594"/>
                  <a:pt x="5568" y="3645"/>
                </a:cubicBezTo>
                <a:close/>
              </a:path>
            </a:pathLst>
          </a:custGeom>
          <a:solidFill>
            <a:srgbClr val="001965"/>
          </a:solidFill>
          <a:ln w="7048" cap="flat">
            <a:solidFill>
              <a:srgbClr val="001965"/>
            </a:solid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21505440-60F3-8E33-191F-837E6CC817B4}"/>
              </a:ext>
            </a:extLst>
          </p:cNvPr>
          <p:cNvSpPr/>
          <p:nvPr/>
        </p:nvSpPr>
        <p:spPr>
          <a:xfrm>
            <a:off x="4371286" y="2173256"/>
            <a:ext cx="5602" cy="6684"/>
          </a:xfrm>
          <a:custGeom>
            <a:avLst/>
            <a:gdLst>
              <a:gd name="connsiteX0" fmla="*/ 5603 w 5602"/>
              <a:gd name="connsiteY0" fmla="*/ 3487 h 6684"/>
              <a:gd name="connsiteX1" fmla="*/ 3060 w 5602"/>
              <a:gd name="connsiteY1" fmla="*/ 6666 h 6684"/>
              <a:gd name="connsiteX2" fmla="*/ 0 w 5602"/>
              <a:gd name="connsiteY2" fmla="*/ 3333 h 6684"/>
              <a:gd name="connsiteX3" fmla="*/ 2888 w 5602"/>
              <a:gd name="connsiteY3" fmla="*/ 0 h 6684"/>
              <a:gd name="connsiteX4" fmla="*/ 5603 w 5602"/>
              <a:gd name="connsiteY4" fmla="*/ 3487 h 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 h="6684">
                <a:moveTo>
                  <a:pt x="5603" y="3487"/>
                </a:moveTo>
                <a:cubicBezTo>
                  <a:pt x="5517" y="5179"/>
                  <a:pt x="4698" y="6461"/>
                  <a:pt x="3060" y="6666"/>
                </a:cubicBezTo>
                <a:cubicBezTo>
                  <a:pt x="1379" y="6871"/>
                  <a:pt x="0" y="5333"/>
                  <a:pt x="0" y="3333"/>
                </a:cubicBezTo>
                <a:cubicBezTo>
                  <a:pt x="0" y="1436"/>
                  <a:pt x="1207" y="0"/>
                  <a:pt x="2888" y="0"/>
                </a:cubicBezTo>
                <a:cubicBezTo>
                  <a:pt x="4310" y="0"/>
                  <a:pt x="5517" y="1487"/>
                  <a:pt x="5603" y="3487"/>
                </a:cubicBezTo>
                <a:close/>
              </a:path>
            </a:pathLst>
          </a:custGeom>
          <a:solidFill>
            <a:srgbClr val="001965"/>
          </a:solidFill>
          <a:ln w="7048" cap="flat">
            <a:solidFill>
              <a:srgbClr val="001965"/>
            </a:solidFill>
            <a:prstDash val="solid"/>
            <a:miter/>
          </a:ln>
        </p:spPr>
        <p:txBody>
          <a:bodyPr rtlCol="0" anchor="ctr"/>
          <a:lstStyle/>
          <a:p>
            <a:endParaRPr lang="en-US" dirty="0"/>
          </a:p>
        </p:txBody>
      </p:sp>
      <p:pic>
        <p:nvPicPr>
          <p:cNvPr id="45" name="Picture 44" descr="A picture containing text, sign, outdoor&#10;&#10;Description automatically generated">
            <a:extLst>
              <a:ext uri="{FF2B5EF4-FFF2-40B4-BE49-F238E27FC236}">
                <a16:creationId xmlns:a16="http://schemas.microsoft.com/office/drawing/2014/main" id="{3AC76AE7-F39C-0279-7504-9B8BE2E99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863" y="1888608"/>
            <a:ext cx="391275" cy="465514"/>
          </a:xfrm>
          <a:prstGeom prst="rect">
            <a:avLst/>
          </a:prstGeom>
        </p:spPr>
      </p:pic>
      <p:sp>
        <p:nvSpPr>
          <p:cNvPr id="46" name="Rectangle 45">
            <a:extLst>
              <a:ext uri="{FF2B5EF4-FFF2-40B4-BE49-F238E27FC236}">
                <a16:creationId xmlns:a16="http://schemas.microsoft.com/office/drawing/2014/main" id="{8F8AE175-8E88-211C-20F2-986F113802A9}"/>
              </a:ext>
            </a:extLst>
          </p:cNvPr>
          <p:cNvSpPr/>
          <p:nvPr/>
        </p:nvSpPr>
        <p:spPr>
          <a:xfrm>
            <a:off x="2944175" y="3116344"/>
            <a:ext cx="1634579"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92" name="Freeform: Shape 91">
            <a:extLst>
              <a:ext uri="{FF2B5EF4-FFF2-40B4-BE49-F238E27FC236}">
                <a16:creationId xmlns:a16="http://schemas.microsoft.com/office/drawing/2014/main" id="{B51CAE87-520F-5C55-6ADA-F7AC8DD1118F}"/>
              </a:ext>
            </a:extLst>
          </p:cNvPr>
          <p:cNvSpPr/>
          <p:nvPr/>
        </p:nvSpPr>
        <p:spPr>
          <a:xfrm>
            <a:off x="3731858" y="3222260"/>
            <a:ext cx="33214" cy="122193"/>
          </a:xfrm>
          <a:custGeom>
            <a:avLst/>
            <a:gdLst>
              <a:gd name="connsiteX0" fmla="*/ 28352 w 33214"/>
              <a:gd name="connsiteY0" fmla="*/ 122193 h 122193"/>
              <a:gd name="connsiteX1" fmla="*/ 23489 w 33214"/>
              <a:gd name="connsiteY1" fmla="*/ 116408 h 122193"/>
              <a:gd name="connsiteX2" fmla="*/ 23489 w 33214"/>
              <a:gd name="connsiteY2" fmla="*/ 14725 h 122193"/>
              <a:gd name="connsiteX3" fmla="*/ 20838 w 33214"/>
              <a:gd name="connsiteY3" fmla="*/ 11571 h 122193"/>
              <a:gd name="connsiteX4" fmla="*/ 4863 w 33214"/>
              <a:gd name="connsiteY4" fmla="*/ 11571 h 122193"/>
              <a:gd name="connsiteX5" fmla="*/ 0 w 33214"/>
              <a:gd name="connsiteY5" fmla="*/ 5786 h 122193"/>
              <a:gd name="connsiteX6" fmla="*/ 4863 w 33214"/>
              <a:gd name="connsiteY6" fmla="*/ 0 h 122193"/>
              <a:gd name="connsiteX7" fmla="*/ 20838 w 33214"/>
              <a:gd name="connsiteY7" fmla="*/ 0 h 122193"/>
              <a:gd name="connsiteX8" fmla="*/ 33215 w 33214"/>
              <a:gd name="connsiteY8" fmla="*/ 14725 h 122193"/>
              <a:gd name="connsiteX9" fmla="*/ 33215 w 33214"/>
              <a:gd name="connsiteY9" fmla="*/ 116408 h 122193"/>
              <a:gd name="connsiteX10" fmla="*/ 28352 w 33214"/>
              <a:gd name="connsiteY10" fmla="*/ 122193 h 12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14" h="122193">
                <a:moveTo>
                  <a:pt x="28352" y="122193"/>
                </a:moveTo>
                <a:cubicBezTo>
                  <a:pt x="25677" y="122193"/>
                  <a:pt x="23489" y="119590"/>
                  <a:pt x="23489" y="116408"/>
                </a:cubicBezTo>
                <a:lnTo>
                  <a:pt x="23489" y="14725"/>
                </a:lnTo>
                <a:cubicBezTo>
                  <a:pt x="23489" y="12989"/>
                  <a:pt x="22297" y="11571"/>
                  <a:pt x="20838" y="11571"/>
                </a:cubicBezTo>
                <a:lnTo>
                  <a:pt x="4863" y="11571"/>
                </a:lnTo>
                <a:cubicBezTo>
                  <a:pt x="2188" y="11571"/>
                  <a:pt x="0" y="8968"/>
                  <a:pt x="0" y="5786"/>
                </a:cubicBezTo>
                <a:cubicBezTo>
                  <a:pt x="0" y="2604"/>
                  <a:pt x="2188" y="0"/>
                  <a:pt x="4863" y="0"/>
                </a:cubicBezTo>
                <a:lnTo>
                  <a:pt x="20838" y="0"/>
                </a:lnTo>
                <a:cubicBezTo>
                  <a:pt x="27671" y="0"/>
                  <a:pt x="33215" y="6625"/>
                  <a:pt x="33215" y="14725"/>
                </a:cubicBezTo>
                <a:lnTo>
                  <a:pt x="33215" y="116408"/>
                </a:lnTo>
                <a:cubicBezTo>
                  <a:pt x="33215" y="119619"/>
                  <a:pt x="31051" y="122193"/>
                  <a:pt x="28352" y="122193"/>
                </a:cubicBezTo>
                <a:close/>
              </a:path>
            </a:pathLst>
          </a:custGeom>
          <a:solidFill>
            <a:srgbClr val="001965"/>
          </a:solidFill>
          <a:ln w="2411"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5C24127D-568C-5E85-6732-5FBAAF2CF20E}"/>
              </a:ext>
            </a:extLst>
          </p:cNvPr>
          <p:cNvSpPr/>
          <p:nvPr/>
        </p:nvSpPr>
        <p:spPr>
          <a:xfrm>
            <a:off x="3675698" y="3149007"/>
            <a:ext cx="86102" cy="143375"/>
          </a:xfrm>
          <a:custGeom>
            <a:avLst/>
            <a:gdLst>
              <a:gd name="connsiteX0" fmla="*/ 38726 w 86102"/>
              <a:gd name="connsiteY0" fmla="*/ 143376 h 143375"/>
              <a:gd name="connsiteX1" fmla="*/ 10058 w 86102"/>
              <a:gd name="connsiteY1" fmla="*/ 124370 h 143375"/>
              <a:gd name="connsiteX2" fmla="*/ 4636 w 86102"/>
              <a:gd name="connsiteY2" fmla="*/ 46610 h 143375"/>
              <a:gd name="connsiteX3" fmla="*/ 40987 w 86102"/>
              <a:gd name="connsiteY3" fmla="*/ 2784 h 143375"/>
              <a:gd name="connsiteX4" fmla="*/ 76755 w 86102"/>
              <a:gd name="connsiteY4" fmla="*/ 6776 h 143375"/>
              <a:gd name="connsiteX5" fmla="*/ 86092 w 86102"/>
              <a:gd name="connsiteY5" fmla="*/ 28096 h 143375"/>
              <a:gd name="connsiteX6" fmla="*/ 86092 w 86102"/>
              <a:gd name="connsiteY6" fmla="*/ 28096 h 143375"/>
              <a:gd name="connsiteX7" fmla="*/ 77022 w 86102"/>
              <a:gd name="connsiteY7" fmla="*/ 54913 h 143375"/>
              <a:gd name="connsiteX8" fmla="*/ 64208 w 86102"/>
              <a:gd name="connsiteY8" fmla="*/ 102269 h 143375"/>
              <a:gd name="connsiteX9" fmla="*/ 47431 w 86102"/>
              <a:gd name="connsiteY9" fmla="*/ 141553 h 143375"/>
              <a:gd name="connsiteX10" fmla="*/ 38726 w 86102"/>
              <a:gd name="connsiteY10" fmla="*/ 143376 h 143375"/>
              <a:gd name="connsiteX11" fmla="*/ 57351 w 86102"/>
              <a:gd name="connsiteY11" fmla="*/ 11549 h 143375"/>
              <a:gd name="connsiteX12" fmla="*/ 43491 w 86102"/>
              <a:gd name="connsiteY12" fmla="*/ 13979 h 143375"/>
              <a:gd name="connsiteX13" fmla="*/ 13827 w 86102"/>
              <a:gd name="connsiteY13" fmla="*/ 50342 h 143375"/>
              <a:gd name="connsiteX14" fmla="*/ 17790 w 86102"/>
              <a:gd name="connsiteY14" fmla="*/ 117340 h 143375"/>
              <a:gd name="connsiteX15" fmla="*/ 44075 w 86102"/>
              <a:gd name="connsiteY15" fmla="*/ 130705 h 143375"/>
              <a:gd name="connsiteX16" fmla="*/ 54506 w 86102"/>
              <a:gd name="connsiteY16" fmla="*/ 102905 h 143375"/>
              <a:gd name="connsiteX17" fmla="*/ 69971 w 86102"/>
              <a:gd name="connsiteY17" fmla="*/ 46986 h 143375"/>
              <a:gd name="connsiteX18" fmla="*/ 76390 w 86102"/>
              <a:gd name="connsiteY18" fmla="*/ 28443 h 143375"/>
              <a:gd name="connsiteX19" fmla="*/ 70943 w 86102"/>
              <a:gd name="connsiteY19" fmla="*/ 16062 h 143375"/>
              <a:gd name="connsiteX20" fmla="*/ 57351 w 86102"/>
              <a:gd name="connsiteY20" fmla="*/ 11549 h 14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102" h="143375">
                <a:moveTo>
                  <a:pt x="38726" y="143376"/>
                </a:moveTo>
                <a:cubicBezTo>
                  <a:pt x="28538" y="143376"/>
                  <a:pt x="17790" y="136491"/>
                  <a:pt x="10058" y="124370"/>
                </a:cubicBezTo>
                <a:cubicBezTo>
                  <a:pt x="-884" y="107244"/>
                  <a:pt x="-3218" y="73803"/>
                  <a:pt x="4636" y="46610"/>
                </a:cubicBezTo>
                <a:cubicBezTo>
                  <a:pt x="11249" y="23641"/>
                  <a:pt x="24161" y="8078"/>
                  <a:pt x="40987" y="2784"/>
                </a:cubicBezTo>
                <a:cubicBezTo>
                  <a:pt x="60075" y="-3233"/>
                  <a:pt x="70992" y="1627"/>
                  <a:pt x="76755" y="6776"/>
                </a:cubicBezTo>
                <a:cubicBezTo>
                  <a:pt x="82493" y="11896"/>
                  <a:pt x="85897" y="19649"/>
                  <a:pt x="86092" y="28096"/>
                </a:cubicBezTo>
                <a:lnTo>
                  <a:pt x="86092" y="28096"/>
                </a:lnTo>
                <a:cubicBezTo>
                  <a:pt x="86311" y="37758"/>
                  <a:pt x="83077" y="47276"/>
                  <a:pt x="77022" y="54913"/>
                </a:cubicBezTo>
                <a:cubicBezTo>
                  <a:pt x="71746" y="61537"/>
                  <a:pt x="63065" y="76493"/>
                  <a:pt x="64208" y="102269"/>
                </a:cubicBezTo>
                <a:cubicBezTo>
                  <a:pt x="65108" y="122200"/>
                  <a:pt x="58980" y="136491"/>
                  <a:pt x="47431" y="141553"/>
                </a:cubicBezTo>
                <a:cubicBezTo>
                  <a:pt x="44634" y="142768"/>
                  <a:pt x="41716" y="143376"/>
                  <a:pt x="38726" y="143376"/>
                </a:cubicBezTo>
                <a:close/>
                <a:moveTo>
                  <a:pt x="57351" y="11549"/>
                </a:moveTo>
                <a:cubicBezTo>
                  <a:pt x="53558" y="11549"/>
                  <a:pt x="48987" y="12243"/>
                  <a:pt x="43491" y="13979"/>
                </a:cubicBezTo>
                <a:cubicBezTo>
                  <a:pt x="26057" y="19447"/>
                  <a:pt x="17742" y="36775"/>
                  <a:pt x="13827" y="50342"/>
                </a:cubicBezTo>
                <a:cubicBezTo>
                  <a:pt x="7043" y="73832"/>
                  <a:pt x="8794" y="103252"/>
                  <a:pt x="17790" y="117340"/>
                </a:cubicBezTo>
                <a:cubicBezTo>
                  <a:pt x="25085" y="128767"/>
                  <a:pt x="35905" y="134263"/>
                  <a:pt x="44075" y="130705"/>
                </a:cubicBezTo>
                <a:cubicBezTo>
                  <a:pt x="51345" y="127523"/>
                  <a:pt x="55139" y="117398"/>
                  <a:pt x="54506" y="102905"/>
                </a:cubicBezTo>
                <a:cubicBezTo>
                  <a:pt x="53169" y="72820"/>
                  <a:pt x="63625" y="54971"/>
                  <a:pt x="69971" y="46986"/>
                </a:cubicBezTo>
                <a:cubicBezTo>
                  <a:pt x="74250" y="41606"/>
                  <a:pt x="76536" y="35010"/>
                  <a:pt x="76390" y="28443"/>
                </a:cubicBezTo>
                <a:cubicBezTo>
                  <a:pt x="76269" y="23554"/>
                  <a:pt x="74299" y="19042"/>
                  <a:pt x="70943" y="16062"/>
                </a:cubicBezTo>
                <a:cubicBezTo>
                  <a:pt x="68342" y="13748"/>
                  <a:pt x="64087" y="11549"/>
                  <a:pt x="57351" y="11549"/>
                </a:cubicBezTo>
                <a:close/>
              </a:path>
            </a:pathLst>
          </a:custGeom>
          <a:solidFill>
            <a:srgbClr val="001965"/>
          </a:solidFill>
          <a:ln w="2411"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18D47C38-B676-8DF9-E8D0-E0471A8F89C1}"/>
              </a:ext>
            </a:extLst>
          </p:cNvPr>
          <p:cNvSpPr/>
          <p:nvPr/>
        </p:nvSpPr>
        <p:spPr>
          <a:xfrm>
            <a:off x="3778422" y="3222260"/>
            <a:ext cx="33214" cy="122193"/>
          </a:xfrm>
          <a:custGeom>
            <a:avLst/>
            <a:gdLst>
              <a:gd name="connsiteX0" fmla="*/ 4863 w 33214"/>
              <a:gd name="connsiteY0" fmla="*/ 122193 h 122193"/>
              <a:gd name="connsiteX1" fmla="*/ 0 w 33214"/>
              <a:gd name="connsiteY1" fmla="*/ 116408 h 122193"/>
              <a:gd name="connsiteX2" fmla="*/ 0 w 33214"/>
              <a:gd name="connsiteY2" fmla="*/ 14725 h 122193"/>
              <a:gd name="connsiteX3" fmla="*/ 12376 w 33214"/>
              <a:gd name="connsiteY3" fmla="*/ 0 h 122193"/>
              <a:gd name="connsiteX4" fmla="*/ 28352 w 33214"/>
              <a:gd name="connsiteY4" fmla="*/ 0 h 122193"/>
              <a:gd name="connsiteX5" fmla="*/ 33215 w 33214"/>
              <a:gd name="connsiteY5" fmla="*/ 5786 h 122193"/>
              <a:gd name="connsiteX6" fmla="*/ 28352 w 33214"/>
              <a:gd name="connsiteY6" fmla="*/ 11571 h 122193"/>
              <a:gd name="connsiteX7" fmla="*/ 12376 w 33214"/>
              <a:gd name="connsiteY7" fmla="*/ 11571 h 122193"/>
              <a:gd name="connsiteX8" fmla="*/ 9726 w 33214"/>
              <a:gd name="connsiteY8" fmla="*/ 14725 h 122193"/>
              <a:gd name="connsiteX9" fmla="*/ 9726 w 33214"/>
              <a:gd name="connsiteY9" fmla="*/ 116408 h 122193"/>
              <a:gd name="connsiteX10" fmla="*/ 4863 w 33214"/>
              <a:gd name="connsiteY10" fmla="*/ 122193 h 12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14" h="122193">
                <a:moveTo>
                  <a:pt x="4863" y="122193"/>
                </a:moveTo>
                <a:cubicBezTo>
                  <a:pt x="2188" y="122193"/>
                  <a:pt x="0" y="119590"/>
                  <a:pt x="0" y="116408"/>
                </a:cubicBezTo>
                <a:lnTo>
                  <a:pt x="0" y="14725"/>
                </a:lnTo>
                <a:cubicBezTo>
                  <a:pt x="0" y="6596"/>
                  <a:pt x="5568" y="0"/>
                  <a:pt x="12376" y="0"/>
                </a:cubicBezTo>
                <a:lnTo>
                  <a:pt x="28352" y="0"/>
                </a:lnTo>
                <a:cubicBezTo>
                  <a:pt x="31026" y="0"/>
                  <a:pt x="33215" y="2604"/>
                  <a:pt x="33215" y="5786"/>
                </a:cubicBezTo>
                <a:cubicBezTo>
                  <a:pt x="33215" y="8968"/>
                  <a:pt x="31026" y="11571"/>
                  <a:pt x="28352" y="11571"/>
                </a:cubicBezTo>
                <a:lnTo>
                  <a:pt x="12376" y="11571"/>
                </a:lnTo>
                <a:cubicBezTo>
                  <a:pt x="10918" y="11571"/>
                  <a:pt x="9726" y="12989"/>
                  <a:pt x="9726" y="14725"/>
                </a:cubicBezTo>
                <a:lnTo>
                  <a:pt x="9726" y="116408"/>
                </a:lnTo>
                <a:cubicBezTo>
                  <a:pt x="9726" y="119619"/>
                  <a:pt x="7562" y="122193"/>
                  <a:pt x="4863" y="122193"/>
                </a:cubicBezTo>
                <a:close/>
              </a:path>
            </a:pathLst>
          </a:custGeom>
          <a:solidFill>
            <a:srgbClr val="001965"/>
          </a:solidFill>
          <a:ln w="2411"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01345166-9168-DD56-E785-E486B3E4D817}"/>
              </a:ext>
            </a:extLst>
          </p:cNvPr>
          <p:cNvSpPr/>
          <p:nvPr/>
        </p:nvSpPr>
        <p:spPr>
          <a:xfrm>
            <a:off x="3781718" y="3149036"/>
            <a:ext cx="86126" cy="143346"/>
          </a:xfrm>
          <a:custGeom>
            <a:avLst/>
            <a:gdLst>
              <a:gd name="connsiteX0" fmla="*/ 47352 w 86126"/>
              <a:gd name="connsiteY0" fmla="*/ 143347 h 143346"/>
              <a:gd name="connsiteX1" fmla="*/ 38672 w 86126"/>
              <a:gd name="connsiteY1" fmla="*/ 141553 h 143346"/>
              <a:gd name="connsiteX2" fmla="*/ 21894 w 86126"/>
              <a:gd name="connsiteY2" fmla="*/ 102269 h 143346"/>
              <a:gd name="connsiteX3" fmla="*/ 9080 w 86126"/>
              <a:gd name="connsiteY3" fmla="*/ 54913 h 143346"/>
              <a:gd name="connsiteX4" fmla="*/ 10 w 86126"/>
              <a:gd name="connsiteY4" fmla="*/ 28096 h 143346"/>
              <a:gd name="connsiteX5" fmla="*/ 10 w 86126"/>
              <a:gd name="connsiteY5" fmla="*/ 28096 h 143346"/>
              <a:gd name="connsiteX6" fmla="*/ 9348 w 86126"/>
              <a:gd name="connsiteY6" fmla="*/ 6776 h 143346"/>
              <a:gd name="connsiteX7" fmla="*/ 45115 w 86126"/>
              <a:gd name="connsiteY7" fmla="*/ 2784 h 143346"/>
              <a:gd name="connsiteX8" fmla="*/ 81491 w 86126"/>
              <a:gd name="connsiteY8" fmla="*/ 46581 h 143346"/>
              <a:gd name="connsiteX9" fmla="*/ 76069 w 86126"/>
              <a:gd name="connsiteY9" fmla="*/ 124341 h 143346"/>
              <a:gd name="connsiteX10" fmla="*/ 47352 w 86126"/>
              <a:gd name="connsiteY10" fmla="*/ 143347 h 143346"/>
              <a:gd name="connsiteX11" fmla="*/ 28751 w 86126"/>
              <a:gd name="connsiteY11" fmla="*/ 11520 h 143346"/>
              <a:gd name="connsiteX12" fmla="*/ 15159 w 86126"/>
              <a:gd name="connsiteY12" fmla="*/ 16033 h 143346"/>
              <a:gd name="connsiteX13" fmla="*/ 9712 w 86126"/>
              <a:gd name="connsiteY13" fmla="*/ 28414 h 143346"/>
              <a:gd name="connsiteX14" fmla="*/ 9712 w 86126"/>
              <a:gd name="connsiteY14" fmla="*/ 28414 h 143346"/>
              <a:gd name="connsiteX15" fmla="*/ 16132 w 86126"/>
              <a:gd name="connsiteY15" fmla="*/ 46958 h 143346"/>
              <a:gd name="connsiteX16" fmla="*/ 31596 w 86126"/>
              <a:gd name="connsiteY16" fmla="*/ 102876 h 143346"/>
              <a:gd name="connsiteX17" fmla="*/ 42027 w 86126"/>
              <a:gd name="connsiteY17" fmla="*/ 130676 h 143346"/>
              <a:gd name="connsiteX18" fmla="*/ 68312 w 86126"/>
              <a:gd name="connsiteY18" fmla="*/ 117311 h 143346"/>
              <a:gd name="connsiteX19" fmla="*/ 72276 w 86126"/>
              <a:gd name="connsiteY19" fmla="*/ 50313 h 143346"/>
              <a:gd name="connsiteX20" fmla="*/ 42611 w 86126"/>
              <a:gd name="connsiteY20" fmla="*/ 13950 h 143346"/>
              <a:gd name="connsiteX21" fmla="*/ 28751 w 86126"/>
              <a:gd name="connsiteY21" fmla="*/ 11520 h 143346"/>
              <a:gd name="connsiteX22" fmla="*/ 4849 w 86126"/>
              <a:gd name="connsiteY22" fmla="*/ 28241 h 143346"/>
              <a:gd name="connsiteX23" fmla="*/ 4849 w 86126"/>
              <a:gd name="connsiteY23" fmla="*/ 28241 h 143346"/>
              <a:gd name="connsiteX24" fmla="*/ 4849 w 86126"/>
              <a:gd name="connsiteY24" fmla="*/ 28241 h 1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126" h="143346">
                <a:moveTo>
                  <a:pt x="47352" y="143347"/>
                </a:moveTo>
                <a:cubicBezTo>
                  <a:pt x="44386" y="143347"/>
                  <a:pt x="41444" y="142768"/>
                  <a:pt x="38672" y="141553"/>
                </a:cubicBezTo>
                <a:cubicBezTo>
                  <a:pt x="27122" y="136520"/>
                  <a:pt x="20995" y="122200"/>
                  <a:pt x="21894" y="102269"/>
                </a:cubicBezTo>
                <a:cubicBezTo>
                  <a:pt x="23037" y="76493"/>
                  <a:pt x="14357" y="61537"/>
                  <a:pt x="9080" y="54913"/>
                </a:cubicBezTo>
                <a:cubicBezTo>
                  <a:pt x="3001" y="47276"/>
                  <a:pt x="-208" y="37758"/>
                  <a:pt x="10" y="28096"/>
                </a:cubicBezTo>
                <a:lnTo>
                  <a:pt x="10" y="28096"/>
                </a:lnTo>
                <a:cubicBezTo>
                  <a:pt x="205" y="19649"/>
                  <a:pt x="3609" y="11867"/>
                  <a:pt x="9348" y="6776"/>
                </a:cubicBezTo>
                <a:cubicBezTo>
                  <a:pt x="15135" y="1627"/>
                  <a:pt x="26028" y="-3233"/>
                  <a:pt x="45115" y="2784"/>
                </a:cubicBezTo>
                <a:cubicBezTo>
                  <a:pt x="61942" y="8078"/>
                  <a:pt x="74853" y="23641"/>
                  <a:pt x="81491" y="46581"/>
                </a:cubicBezTo>
                <a:cubicBezTo>
                  <a:pt x="89345" y="73774"/>
                  <a:pt x="87011" y="107215"/>
                  <a:pt x="76069" y="124341"/>
                </a:cubicBezTo>
                <a:cubicBezTo>
                  <a:pt x="68288" y="136462"/>
                  <a:pt x="57541" y="143347"/>
                  <a:pt x="47352" y="143347"/>
                </a:cubicBezTo>
                <a:close/>
                <a:moveTo>
                  <a:pt x="28751" y="11520"/>
                </a:moveTo>
                <a:cubicBezTo>
                  <a:pt x="21992" y="11520"/>
                  <a:pt x="17761" y="13719"/>
                  <a:pt x="15159" y="16033"/>
                </a:cubicBezTo>
                <a:cubicBezTo>
                  <a:pt x="11803" y="19013"/>
                  <a:pt x="9834" y="23526"/>
                  <a:pt x="9712" y="28414"/>
                </a:cubicBezTo>
                <a:lnTo>
                  <a:pt x="9712" y="28414"/>
                </a:lnTo>
                <a:cubicBezTo>
                  <a:pt x="9566" y="34981"/>
                  <a:pt x="11852" y="41577"/>
                  <a:pt x="16132" y="46958"/>
                </a:cubicBezTo>
                <a:cubicBezTo>
                  <a:pt x="22478" y="54942"/>
                  <a:pt x="32933" y="72791"/>
                  <a:pt x="31596" y="102876"/>
                </a:cubicBezTo>
                <a:cubicBezTo>
                  <a:pt x="30940" y="117369"/>
                  <a:pt x="34757" y="127494"/>
                  <a:pt x="42027" y="130676"/>
                </a:cubicBezTo>
                <a:cubicBezTo>
                  <a:pt x="50197" y="134234"/>
                  <a:pt x="60993" y="128738"/>
                  <a:pt x="68312" y="117311"/>
                </a:cubicBezTo>
                <a:cubicBezTo>
                  <a:pt x="77309" y="103223"/>
                  <a:pt x="79060" y="73803"/>
                  <a:pt x="72276" y="50313"/>
                </a:cubicBezTo>
                <a:cubicBezTo>
                  <a:pt x="68361" y="36746"/>
                  <a:pt x="60045" y="19418"/>
                  <a:pt x="42611" y="13950"/>
                </a:cubicBezTo>
                <a:cubicBezTo>
                  <a:pt x="37116" y="12215"/>
                  <a:pt x="32544" y="11520"/>
                  <a:pt x="28751" y="11520"/>
                </a:cubicBezTo>
                <a:close/>
                <a:moveTo>
                  <a:pt x="4849" y="28241"/>
                </a:moveTo>
                <a:lnTo>
                  <a:pt x="4849" y="28241"/>
                </a:lnTo>
                <a:lnTo>
                  <a:pt x="4849" y="28241"/>
                </a:lnTo>
                <a:close/>
              </a:path>
            </a:pathLst>
          </a:custGeom>
          <a:solidFill>
            <a:srgbClr val="001965"/>
          </a:solidFill>
          <a:ln w="2411"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D2C39FCE-4321-4173-E24A-E197DE8BF5A3}"/>
              </a:ext>
            </a:extLst>
          </p:cNvPr>
          <p:cNvSpPr/>
          <p:nvPr/>
        </p:nvSpPr>
        <p:spPr>
          <a:xfrm>
            <a:off x="3383581" y="3124668"/>
            <a:ext cx="48000" cy="53630"/>
          </a:xfrm>
          <a:custGeom>
            <a:avLst/>
            <a:gdLst>
              <a:gd name="connsiteX0" fmla="*/ 38395 w 48000"/>
              <a:gd name="connsiteY0" fmla="*/ 53631 h 53630"/>
              <a:gd name="connsiteX1" fmla="*/ 13007 w 48000"/>
              <a:gd name="connsiteY1" fmla="*/ 43706 h 53630"/>
              <a:gd name="connsiteX2" fmla="*/ 584 w 48000"/>
              <a:gd name="connsiteY2" fmla="*/ 17659 h 53630"/>
              <a:gd name="connsiteX3" fmla="*/ 2275 w 48000"/>
              <a:gd name="connsiteY3" fmla="*/ 10336 h 53630"/>
              <a:gd name="connsiteX4" fmla="*/ 8430 w 48000"/>
              <a:gd name="connsiteY4" fmla="*/ 12348 h 53630"/>
              <a:gd name="connsiteX5" fmla="*/ 19140 w 48000"/>
              <a:gd name="connsiteY5" fmla="*/ 34800 h 53630"/>
              <a:gd name="connsiteX6" fmla="*/ 33818 w 48000"/>
              <a:gd name="connsiteY6" fmla="*/ 40540 h 53630"/>
              <a:gd name="connsiteX7" fmla="*/ 38282 w 48000"/>
              <a:gd name="connsiteY7" fmla="*/ 29891 h 53630"/>
              <a:gd name="connsiteX8" fmla="*/ 31924 w 48000"/>
              <a:gd name="connsiteY8" fmla="*/ 7063 h 53630"/>
              <a:gd name="connsiteX9" fmla="*/ 34788 w 48000"/>
              <a:gd name="connsiteY9" fmla="*/ 277 h 53630"/>
              <a:gd name="connsiteX10" fmla="*/ 40492 w 48000"/>
              <a:gd name="connsiteY10" fmla="*/ 3683 h 53630"/>
              <a:gd name="connsiteX11" fmla="*/ 48000 w 48000"/>
              <a:gd name="connsiteY11" fmla="*/ 30696 h 53630"/>
              <a:gd name="connsiteX12" fmla="*/ 38395 w 48000"/>
              <a:gd name="connsiteY12" fmla="*/ 53631 h 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00" h="53630">
                <a:moveTo>
                  <a:pt x="38395" y="53631"/>
                </a:moveTo>
                <a:lnTo>
                  <a:pt x="13007" y="43706"/>
                </a:lnTo>
                <a:lnTo>
                  <a:pt x="584" y="17659"/>
                </a:lnTo>
                <a:cubicBezTo>
                  <a:pt x="-633" y="15084"/>
                  <a:pt x="111" y="11811"/>
                  <a:pt x="2275" y="10336"/>
                </a:cubicBezTo>
                <a:cubicBezTo>
                  <a:pt x="4440" y="8860"/>
                  <a:pt x="7190" y="9773"/>
                  <a:pt x="8430" y="12348"/>
                </a:cubicBezTo>
                <a:lnTo>
                  <a:pt x="19140" y="34800"/>
                </a:lnTo>
                <a:lnTo>
                  <a:pt x="33818" y="40540"/>
                </a:lnTo>
                <a:lnTo>
                  <a:pt x="38282" y="29891"/>
                </a:lnTo>
                <a:lnTo>
                  <a:pt x="31924" y="7063"/>
                </a:lnTo>
                <a:cubicBezTo>
                  <a:pt x="31135" y="4247"/>
                  <a:pt x="32420" y="1215"/>
                  <a:pt x="34788" y="277"/>
                </a:cubicBezTo>
                <a:cubicBezTo>
                  <a:pt x="37155" y="-662"/>
                  <a:pt x="39703" y="867"/>
                  <a:pt x="40492" y="3683"/>
                </a:cubicBezTo>
                <a:lnTo>
                  <a:pt x="48000" y="30696"/>
                </a:lnTo>
                <a:lnTo>
                  <a:pt x="38395" y="53631"/>
                </a:lnTo>
                <a:close/>
              </a:path>
            </a:pathLst>
          </a:custGeom>
          <a:solidFill>
            <a:srgbClr val="001965"/>
          </a:solidFill>
          <a:ln w="2188"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12F24B18-650E-3556-E39A-69A806487882}"/>
              </a:ext>
            </a:extLst>
          </p:cNvPr>
          <p:cNvSpPr/>
          <p:nvPr/>
        </p:nvSpPr>
        <p:spPr>
          <a:xfrm>
            <a:off x="3360103" y="3122075"/>
            <a:ext cx="149624" cy="235224"/>
          </a:xfrm>
          <a:custGeom>
            <a:avLst/>
            <a:gdLst>
              <a:gd name="connsiteX0" fmla="*/ 98151 w 149624"/>
              <a:gd name="connsiteY0" fmla="*/ 235224 h 235224"/>
              <a:gd name="connsiteX1" fmla="*/ 96009 w 149624"/>
              <a:gd name="connsiteY1" fmla="*/ 235171 h 235224"/>
              <a:gd name="connsiteX2" fmla="*/ 10128 w 149624"/>
              <a:gd name="connsiteY2" fmla="*/ 161618 h 235224"/>
              <a:gd name="connsiteX3" fmla="*/ 5844 w 149624"/>
              <a:gd name="connsiteY3" fmla="*/ 92223 h 235224"/>
              <a:gd name="connsiteX4" fmla="*/ 58874 w 149624"/>
              <a:gd name="connsiteY4" fmla="*/ 70978 h 235224"/>
              <a:gd name="connsiteX5" fmla="*/ 59100 w 149624"/>
              <a:gd name="connsiteY5" fmla="*/ 71085 h 235224"/>
              <a:gd name="connsiteX6" fmla="*/ 62302 w 149624"/>
              <a:gd name="connsiteY6" fmla="*/ 72587 h 235224"/>
              <a:gd name="connsiteX7" fmla="*/ 69810 w 149624"/>
              <a:gd name="connsiteY7" fmla="*/ 55849 h 235224"/>
              <a:gd name="connsiteX8" fmla="*/ 69900 w 149624"/>
              <a:gd name="connsiteY8" fmla="*/ 55527 h 235224"/>
              <a:gd name="connsiteX9" fmla="*/ 98467 w 149624"/>
              <a:gd name="connsiteY9" fmla="*/ 3863 h 235224"/>
              <a:gd name="connsiteX10" fmla="*/ 101353 w 149624"/>
              <a:gd name="connsiteY10" fmla="*/ 0 h 235224"/>
              <a:gd name="connsiteX11" fmla="*/ 120788 w 149624"/>
              <a:gd name="connsiteY11" fmla="*/ 19126 h 235224"/>
              <a:gd name="connsiteX12" fmla="*/ 109921 w 149624"/>
              <a:gd name="connsiteY12" fmla="*/ 34067 h 235224"/>
              <a:gd name="connsiteX13" fmla="*/ 101894 w 149624"/>
              <a:gd name="connsiteY13" fmla="*/ 62421 h 235224"/>
              <a:gd name="connsiteX14" fmla="*/ 102458 w 149624"/>
              <a:gd name="connsiteY14" fmla="*/ 65506 h 235224"/>
              <a:gd name="connsiteX15" fmla="*/ 121825 w 149624"/>
              <a:gd name="connsiteY15" fmla="*/ 68671 h 235224"/>
              <a:gd name="connsiteX16" fmla="*/ 149287 w 149624"/>
              <a:gd name="connsiteY16" fmla="*/ 141419 h 235224"/>
              <a:gd name="connsiteX17" fmla="*/ 140246 w 149624"/>
              <a:gd name="connsiteY17" fmla="*/ 193512 h 235224"/>
              <a:gd name="connsiteX18" fmla="*/ 98151 w 149624"/>
              <a:gd name="connsiteY18" fmla="*/ 235224 h 235224"/>
              <a:gd name="connsiteX19" fmla="*/ 39574 w 149624"/>
              <a:gd name="connsiteY19" fmla="*/ 77013 h 235224"/>
              <a:gd name="connsiteX20" fmla="*/ 13893 w 149624"/>
              <a:gd name="connsiteY20" fmla="*/ 97105 h 235224"/>
              <a:gd name="connsiteX21" fmla="*/ 17929 w 149624"/>
              <a:gd name="connsiteY21" fmla="*/ 156253 h 235224"/>
              <a:gd name="connsiteX22" fmla="*/ 96415 w 149624"/>
              <a:gd name="connsiteY22" fmla="*/ 224468 h 235224"/>
              <a:gd name="connsiteX23" fmla="*/ 98151 w 149624"/>
              <a:gd name="connsiteY23" fmla="*/ 224521 h 235224"/>
              <a:gd name="connsiteX24" fmla="*/ 131543 w 149624"/>
              <a:gd name="connsiteY24" fmla="*/ 190669 h 235224"/>
              <a:gd name="connsiteX25" fmla="*/ 131656 w 149624"/>
              <a:gd name="connsiteY25" fmla="*/ 190186 h 235224"/>
              <a:gd name="connsiteX26" fmla="*/ 118376 w 149624"/>
              <a:gd name="connsiteY26" fmla="*/ 78623 h 235224"/>
              <a:gd name="connsiteX27" fmla="*/ 103765 w 149624"/>
              <a:gd name="connsiteY27" fmla="*/ 76182 h 235224"/>
              <a:gd name="connsiteX28" fmla="*/ 83428 w 149624"/>
              <a:gd name="connsiteY28" fmla="*/ 150593 h 235224"/>
              <a:gd name="connsiteX29" fmla="*/ 77047 w 149624"/>
              <a:gd name="connsiteY29" fmla="*/ 150861 h 235224"/>
              <a:gd name="connsiteX30" fmla="*/ 76822 w 149624"/>
              <a:gd name="connsiteY30" fmla="*/ 143270 h 235224"/>
              <a:gd name="connsiteX31" fmla="*/ 93010 w 149624"/>
              <a:gd name="connsiteY31" fmla="*/ 64513 h 235224"/>
              <a:gd name="connsiteX32" fmla="*/ 92898 w 149624"/>
              <a:gd name="connsiteY32" fmla="*/ 63681 h 235224"/>
              <a:gd name="connsiteX33" fmla="*/ 103066 w 149624"/>
              <a:gd name="connsiteY33" fmla="*/ 27120 h 235224"/>
              <a:gd name="connsiteX34" fmla="*/ 107914 w 149624"/>
              <a:gd name="connsiteY34" fmla="*/ 20467 h 235224"/>
              <a:gd name="connsiteX35" fmla="*/ 102367 w 149624"/>
              <a:gd name="connsiteY35" fmla="*/ 14941 h 235224"/>
              <a:gd name="connsiteX36" fmla="*/ 78310 w 149624"/>
              <a:gd name="connsiteY36" fmla="*/ 59443 h 235224"/>
              <a:gd name="connsiteX37" fmla="*/ 67893 w 149624"/>
              <a:gd name="connsiteY37" fmla="*/ 81734 h 235224"/>
              <a:gd name="connsiteX38" fmla="*/ 66653 w 149624"/>
              <a:gd name="connsiteY38" fmla="*/ 83719 h 235224"/>
              <a:gd name="connsiteX39" fmla="*/ 64579 w 149624"/>
              <a:gd name="connsiteY39" fmla="*/ 83880 h 235224"/>
              <a:gd name="connsiteX40" fmla="*/ 55492 w 149624"/>
              <a:gd name="connsiteY40" fmla="*/ 80930 h 235224"/>
              <a:gd name="connsiteX41" fmla="*/ 39574 w 149624"/>
              <a:gd name="connsiteY41" fmla="*/ 77013 h 2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624" h="235224">
                <a:moveTo>
                  <a:pt x="98151" y="235224"/>
                </a:moveTo>
                <a:cubicBezTo>
                  <a:pt x="97452" y="235224"/>
                  <a:pt x="96731" y="235198"/>
                  <a:pt x="96009" y="235171"/>
                </a:cubicBezTo>
                <a:cubicBezTo>
                  <a:pt x="72763" y="233883"/>
                  <a:pt x="29270" y="200809"/>
                  <a:pt x="10128" y="161618"/>
                </a:cubicBezTo>
                <a:cubicBezTo>
                  <a:pt x="-1732" y="137342"/>
                  <a:pt x="-3197" y="113361"/>
                  <a:pt x="5844" y="92223"/>
                </a:cubicBezTo>
                <a:cubicBezTo>
                  <a:pt x="16148" y="68188"/>
                  <a:pt x="35967" y="60248"/>
                  <a:pt x="58874" y="70978"/>
                </a:cubicBezTo>
                <a:lnTo>
                  <a:pt x="59100" y="71085"/>
                </a:lnTo>
                <a:cubicBezTo>
                  <a:pt x="60430" y="71809"/>
                  <a:pt x="61490" y="72292"/>
                  <a:pt x="62302" y="72587"/>
                </a:cubicBezTo>
                <a:cubicBezTo>
                  <a:pt x="67623" y="63467"/>
                  <a:pt x="69787" y="55929"/>
                  <a:pt x="69810" y="55849"/>
                </a:cubicBezTo>
                <a:lnTo>
                  <a:pt x="69900" y="55527"/>
                </a:lnTo>
                <a:cubicBezTo>
                  <a:pt x="75604" y="38708"/>
                  <a:pt x="88704" y="16980"/>
                  <a:pt x="98467" y="3863"/>
                </a:cubicBezTo>
                <a:lnTo>
                  <a:pt x="101353" y="0"/>
                </a:lnTo>
                <a:lnTo>
                  <a:pt x="120788" y="19126"/>
                </a:lnTo>
                <a:lnTo>
                  <a:pt x="109921" y="34067"/>
                </a:lnTo>
                <a:cubicBezTo>
                  <a:pt x="104261" y="41846"/>
                  <a:pt x="101353" y="52174"/>
                  <a:pt x="101894" y="62421"/>
                </a:cubicBezTo>
                <a:cubicBezTo>
                  <a:pt x="102074" y="63360"/>
                  <a:pt x="102255" y="64406"/>
                  <a:pt x="102458" y="65506"/>
                </a:cubicBezTo>
                <a:cubicBezTo>
                  <a:pt x="109177" y="64567"/>
                  <a:pt x="115693" y="65640"/>
                  <a:pt x="121825" y="68671"/>
                </a:cubicBezTo>
                <a:cubicBezTo>
                  <a:pt x="142095" y="78623"/>
                  <a:pt x="151587" y="103784"/>
                  <a:pt x="149287" y="141419"/>
                </a:cubicBezTo>
                <a:cubicBezTo>
                  <a:pt x="147687" y="167546"/>
                  <a:pt x="141058" y="190749"/>
                  <a:pt x="140246" y="193512"/>
                </a:cubicBezTo>
                <a:cubicBezTo>
                  <a:pt x="136999" y="208346"/>
                  <a:pt x="124215" y="235224"/>
                  <a:pt x="98151" y="235224"/>
                </a:cubicBezTo>
                <a:close/>
                <a:moveTo>
                  <a:pt x="39574" y="77013"/>
                </a:moveTo>
                <a:cubicBezTo>
                  <a:pt x="30420" y="77013"/>
                  <a:pt x="20567" y="81520"/>
                  <a:pt x="13893" y="97105"/>
                </a:cubicBezTo>
                <a:cubicBezTo>
                  <a:pt x="6182" y="115077"/>
                  <a:pt x="7535" y="134981"/>
                  <a:pt x="17929" y="156253"/>
                </a:cubicBezTo>
                <a:cubicBezTo>
                  <a:pt x="36530" y="194344"/>
                  <a:pt x="77724" y="223448"/>
                  <a:pt x="96415" y="224468"/>
                </a:cubicBezTo>
                <a:cubicBezTo>
                  <a:pt x="97001" y="224495"/>
                  <a:pt x="97587" y="224521"/>
                  <a:pt x="98151" y="224521"/>
                </a:cubicBezTo>
                <a:cubicBezTo>
                  <a:pt x="123900" y="224521"/>
                  <a:pt x="131227" y="192091"/>
                  <a:pt x="131543" y="190669"/>
                </a:cubicBezTo>
                <a:lnTo>
                  <a:pt x="131656" y="190186"/>
                </a:lnTo>
                <a:cubicBezTo>
                  <a:pt x="131926" y="189274"/>
                  <a:pt x="158622" y="98366"/>
                  <a:pt x="118376" y="78623"/>
                </a:cubicBezTo>
                <a:cubicBezTo>
                  <a:pt x="113754" y="76343"/>
                  <a:pt x="108838" y="75538"/>
                  <a:pt x="103765" y="76182"/>
                </a:cubicBezTo>
                <a:cubicBezTo>
                  <a:pt x="105344" y="95522"/>
                  <a:pt x="103405" y="125083"/>
                  <a:pt x="83428" y="150593"/>
                </a:cubicBezTo>
                <a:cubicBezTo>
                  <a:pt x="81737" y="152766"/>
                  <a:pt x="78874" y="152873"/>
                  <a:pt x="77047" y="150861"/>
                </a:cubicBezTo>
                <a:cubicBezTo>
                  <a:pt x="75221" y="148849"/>
                  <a:pt x="75131" y="145443"/>
                  <a:pt x="76822" y="143270"/>
                </a:cubicBezTo>
                <a:cubicBezTo>
                  <a:pt x="99752" y="113978"/>
                  <a:pt x="95784" y="78435"/>
                  <a:pt x="93010" y="64513"/>
                </a:cubicBezTo>
                <a:lnTo>
                  <a:pt x="92898" y="63681"/>
                </a:lnTo>
                <a:cubicBezTo>
                  <a:pt x="92063" y="50457"/>
                  <a:pt x="95784" y="37125"/>
                  <a:pt x="103066" y="27120"/>
                </a:cubicBezTo>
                <a:lnTo>
                  <a:pt x="107914" y="20467"/>
                </a:lnTo>
                <a:lnTo>
                  <a:pt x="102367" y="14941"/>
                </a:lnTo>
                <a:cubicBezTo>
                  <a:pt x="93371" y="27763"/>
                  <a:pt x="82909" y="45950"/>
                  <a:pt x="78310" y="59443"/>
                </a:cubicBezTo>
                <a:cubicBezTo>
                  <a:pt x="77859" y="60972"/>
                  <a:pt x="74860" y="70710"/>
                  <a:pt x="67893" y="81734"/>
                </a:cubicBezTo>
                <a:lnTo>
                  <a:pt x="66653" y="83719"/>
                </a:lnTo>
                <a:lnTo>
                  <a:pt x="64579" y="83880"/>
                </a:lnTo>
                <a:cubicBezTo>
                  <a:pt x="63632" y="83961"/>
                  <a:pt x="60791" y="83800"/>
                  <a:pt x="55492" y="80930"/>
                </a:cubicBezTo>
                <a:cubicBezTo>
                  <a:pt x="51186" y="78918"/>
                  <a:pt x="45549" y="77013"/>
                  <a:pt x="39574" y="77013"/>
                </a:cubicBezTo>
                <a:close/>
              </a:path>
            </a:pathLst>
          </a:custGeom>
          <a:solidFill>
            <a:srgbClr val="001965"/>
          </a:solidFill>
          <a:ln w="2188"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008EC188-F73F-699B-20AC-2968B12FE8B7}"/>
              </a:ext>
            </a:extLst>
          </p:cNvPr>
          <p:cNvSpPr/>
          <p:nvPr/>
        </p:nvSpPr>
        <p:spPr>
          <a:xfrm>
            <a:off x="3343649" y="3122075"/>
            <a:ext cx="2254" cy="2682"/>
          </a:xfrm>
          <a:custGeom>
            <a:avLst/>
            <a:gdLst/>
            <a:ahLst/>
            <a:cxnLst/>
            <a:rect l="l" t="t" r="r" b="b"/>
            <a:pathLst>
              <a:path w="2254" h="2682"/>
            </a:pathLst>
          </a:custGeom>
          <a:solidFill>
            <a:srgbClr val="001965"/>
          </a:solidFill>
          <a:ln w="8753" cap="flat">
            <a:solidFill>
              <a:srgbClr val="000000"/>
            </a:solid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239C6832-F1E7-A1DD-B4EE-7920F37A5668}"/>
              </a:ext>
            </a:extLst>
          </p:cNvPr>
          <p:cNvSpPr/>
          <p:nvPr/>
        </p:nvSpPr>
        <p:spPr>
          <a:xfrm>
            <a:off x="3343639" y="3151850"/>
            <a:ext cx="50434" cy="32430"/>
          </a:xfrm>
          <a:custGeom>
            <a:avLst/>
            <a:gdLst>
              <a:gd name="connsiteX0" fmla="*/ 45960 w 50434"/>
              <a:gd name="connsiteY0" fmla="*/ 32431 h 32430"/>
              <a:gd name="connsiteX1" fmla="*/ 42217 w 50434"/>
              <a:gd name="connsiteY1" fmla="*/ 30070 h 32430"/>
              <a:gd name="connsiteX2" fmla="*/ 31891 w 50434"/>
              <a:gd name="connsiteY2" fmla="*/ 11991 h 32430"/>
              <a:gd name="connsiteX3" fmla="*/ 5443 w 50434"/>
              <a:gd name="connsiteY3" fmla="*/ 18616 h 32430"/>
              <a:gd name="connsiteX4" fmla="*/ 100 w 50434"/>
              <a:gd name="connsiteY4" fmla="*/ 14458 h 32430"/>
              <a:gd name="connsiteX5" fmla="*/ 3572 w 50434"/>
              <a:gd name="connsiteY5" fmla="*/ 8101 h 32430"/>
              <a:gd name="connsiteX6" fmla="*/ 35949 w 50434"/>
              <a:gd name="connsiteY6" fmla="*/ 0 h 32430"/>
              <a:gd name="connsiteX7" fmla="*/ 49658 w 50434"/>
              <a:gd name="connsiteY7" fmla="*/ 24035 h 32430"/>
              <a:gd name="connsiteX8" fmla="*/ 48463 w 50434"/>
              <a:gd name="connsiteY8" fmla="*/ 31492 h 32430"/>
              <a:gd name="connsiteX9" fmla="*/ 45960 w 50434"/>
              <a:gd name="connsiteY9" fmla="*/ 32431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34" h="32430">
                <a:moveTo>
                  <a:pt x="45960" y="32431"/>
                </a:moveTo>
                <a:cubicBezTo>
                  <a:pt x="44517" y="32431"/>
                  <a:pt x="43097" y="31599"/>
                  <a:pt x="42217" y="30070"/>
                </a:cubicBezTo>
                <a:lnTo>
                  <a:pt x="31891" y="11991"/>
                </a:lnTo>
                <a:lnTo>
                  <a:pt x="5443" y="18616"/>
                </a:lnTo>
                <a:cubicBezTo>
                  <a:pt x="3008" y="19233"/>
                  <a:pt x="618" y="17382"/>
                  <a:pt x="100" y="14458"/>
                </a:cubicBezTo>
                <a:cubicBezTo>
                  <a:pt x="-419" y="11535"/>
                  <a:pt x="1137" y="8718"/>
                  <a:pt x="3572" y="8101"/>
                </a:cubicBezTo>
                <a:lnTo>
                  <a:pt x="35949" y="0"/>
                </a:lnTo>
                <a:lnTo>
                  <a:pt x="49658" y="24035"/>
                </a:lnTo>
                <a:cubicBezTo>
                  <a:pt x="51056" y="26476"/>
                  <a:pt x="50515" y="29829"/>
                  <a:pt x="48463" y="31492"/>
                </a:cubicBezTo>
                <a:cubicBezTo>
                  <a:pt x="47696" y="32136"/>
                  <a:pt x="46817" y="32431"/>
                  <a:pt x="45960" y="32431"/>
                </a:cubicBezTo>
                <a:close/>
              </a:path>
            </a:pathLst>
          </a:custGeom>
          <a:solidFill>
            <a:srgbClr val="001965"/>
          </a:solidFill>
          <a:ln w="2188" cap="flat">
            <a:noFill/>
            <a:prstDash val="solid"/>
            <a:miter/>
          </a:ln>
        </p:spPr>
        <p:txBody>
          <a:bodyPr rtlCol="0" anchor="ctr"/>
          <a:lstStyle/>
          <a:p>
            <a:endParaRPr lang="en-US" dirty="0"/>
          </a:p>
        </p:txBody>
      </p:sp>
      <p:pic>
        <p:nvPicPr>
          <p:cNvPr id="49" name="Picture 48" descr="Icon&#10;&#10;Description automatically generated">
            <a:extLst>
              <a:ext uri="{FF2B5EF4-FFF2-40B4-BE49-F238E27FC236}">
                <a16:creationId xmlns:a16="http://schemas.microsoft.com/office/drawing/2014/main" id="{49CA90B5-B405-70CF-7D08-A88A58EDF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355" y="3121479"/>
            <a:ext cx="231479" cy="275399"/>
          </a:xfrm>
          <a:prstGeom prst="rect">
            <a:avLst/>
          </a:prstGeom>
        </p:spPr>
      </p:pic>
      <p:sp>
        <p:nvSpPr>
          <p:cNvPr id="50" name="Rectangle 49">
            <a:extLst>
              <a:ext uri="{FF2B5EF4-FFF2-40B4-BE49-F238E27FC236}">
                <a16:creationId xmlns:a16="http://schemas.microsoft.com/office/drawing/2014/main" id="{3C118891-6D99-EAFC-CDB3-72F952F41202}"/>
              </a:ext>
            </a:extLst>
          </p:cNvPr>
          <p:cNvSpPr/>
          <p:nvPr/>
        </p:nvSpPr>
        <p:spPr>
          <a:xfrm>
            <a:off x="5506224" y="3107277"/>
            <a:ext cx="1994347"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51" name="Rectangle 50">
            <a:extLst>
              <a:ext uri="{FF2B5EF4-FFF2-40B4-BE49-F238E27FC236}">
                <a16:creationId xmlns:a16="http://schemas.microsoft.com/office/drawing/2014/main" id="{70281B57-798C-579F-953E-5511A362DAF2}"/>
              </a:ext>
            </a:extLst>
          </p:cNvPr>
          <p:cNvSpPr/>
          <p:nvPr/>
        </p:nvSpPr>
        <p:spPr>
          <a:xfrm>
            <a:off x="2483383" y="4215672"/>
            <a:ext cx="1876600"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102" name="Freeform: Shape 101">
            <a:extLst>
              <a:ext uri="{FF2B5EF4-FFF2-40B4-BE49-F238E27FC236}">
                <a16:creationId xmlns:a16="http://schemas.microsoft.com/office/drawing/2014/main" id="{163E16D1-2C1F-8698-41D3-E00463958101}"/>
              </a:ext>
            </a:extLst>
          </p:cNvPr>
          <p:cNvSpPr/>
          <p:nvPr/>
        </p:nvSpPr>
        <p:spPr>
          <a:xfrm>
            <a:off x="3017614" y="4220605"/>
            <a:ext cx="48000" cy="53630"/>
          </a:xfrm>
          <a:custGeom>
            <a:avLst/>
            <a:gdLst>
              <a:gd name="connsiteX0" fmla="*/ 38395 w 48000"/>
              <a:gd name="connsiteY0" fmla="*/ 53631 h 53630"/>
              <a:gd name="connsiteX1" fmla="*/ 13007 w 48000"/>
              <a:gd name="connsiteY1" fmla="*/ 43706 h 53630"/>
              <a:gd name="connsiteX2" fmla="*/ 584 w 48000"/>
              <a:gd name="connsiteY2" fmla="*/ 17659 h 53630"/>
              <a:gd name="connsiteX3" fmla="*/ 2275 w 48000"/>
              <a:gd name="connsiteY3" fmla="*/ 10336 h 53630"/>
              <a:gd name="connsiteX4" fmla="*/ 8430 w 48000"/>
              <a:gd name="connsiteY4" fmla="*/ 12348 h 53630"/>
              <a:gd name="connsiteX5" fmla="*/ 19140 w 48000"/>
              <a:gd name="connsiteY5" fmla="*/ 34800 h 53630"/>
              <a:gd name="connsiteX6" fmla="*/ 33818 w 48000"/>
              <a:gd name="connsiteY6" fmla="*/ 40540 h 53630"/>
              <a:gd name="connsiteX7" fmla="*/ 38282 w 48000"/>
              <a:gd name="connsiteY7" fmla="*/ 29891 h 53630"/>
              <a:gd name="connsiteX8" fmla="*/ 31924 w 48000"/>
              <a:gd name="connsiteY8" fmla="*/ 7063 h 53630"/>
              <a:gd name="connsiteX9" fmla="*/ 34788 w 48000"/>
              <a:gd name="connsiteY9" fmla="*/ 277 h 53630"/>
              <a:gd name="connsiteX10" fmla="*/ 40492 w 48000"/>
              <a:gd name="connsiteY10" fmla="*/ 3683 h 53630"/>
              <a:gd name="connsiteX11" fmla="*/ 48000 w 48000"/>
              <a:gd name="connsiteY11" fmla="*/ 30696 h 53630"/>
              <a:gd name="connsiteX12" fmla="*/ 38395 w 48000"/>
              <a:gd name="connsiteY12" fmla="*/ 53631 h 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00" h="53630">
                <a:moveTo>
                  <a:pt x="38395" y="53631"/>
                </a:moveTo>
                <a:lnTo>
                  <a:pt x="13007" y="43706"/>
                </a:lnTo>
                <a:lnTo>
                  <a:pt x="584" y="17659"/>
                </a:lnTo>
                <a:cubicBezTo>
                  <a:pt x="-633" y="15084"/>
                  <a:pt x="111" y="11811"/>
                  <a:pt x="2275" y="10336"/>
                </a:cubicBezTo>
                <a:cubicBezTo>
                  <a:pt x="4440" y="8860"/>
                  <a:pt x="7190" y="9773"/>
                  <a:pt x="8430" y="12348"/>
                </a:cubicBezTo>
                <a:lnTo>
                  <a:pt x="19140" y="34800"/>
                </a:lnTo>
                <a:lnTo>
                  <a:pt x="33818" y="40540"/>
                </a:lnTo>
                <a:lnTo>
                  <a:pt x="38282" y="29891"/>
                </a:lnTo>
                <a:lnTo>
                  <a:pt x="31924" y="7063"/>
                </a:lnTo>
                <a:cubicBezTo>
                  <a:pt x="31135" y="4247"/>
                  <a:pt x="32420" y="1215"/>
                  <a:pt x="34788" y="277"/>
                </a:cubicBezTo>
                <a:cubicBezTo>
                  <a:pt x="37155" y="-662"/>
                  <a:pt x="39703" y="867"/>
                  <a:pt x="40492" y="3683"/>
                </a:cubicBezTo>
                <a:lnTo>
                  <a:pt x="48000" y="30696"/>
                </a:lnTo>
                <a:lnTo>
                  <a:pt x="38395" y="53631"/>
                </a:lnTo>
                <a:close/>
              </a:path>
            </a:pathLst>
          </a:custGeom>
          <a:solidFill>
            <a:srgbClr val="001965"/>
          </a:solidFill>
          <a:ln w="2188"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0315500E-038F-1505-72FF-D0760B138B0E}"/>
              </a:ext>
            </a:extLst>
          </p:cNvPr>
          <p:cNvSpPr/>
          <p:nvPr/>
        </p:nvSpPr>
        <p:spPr>
          <a:xfrm>
            <a:off x="2994136" y="4218012"/>
            <a:ext cx="149624" cy="235224"/>
          </a:xfrm>
          <a:custGeom>
            <a:avLst/>
            <a:gdLst>
              <a:gd name="connsiteX0" fmla="*/ 98151 w 149624"/>
              <a:gd name="connsiteY0" fmla="*/ 235224 h 235224"/>
              <a:gd name="connsiteX1" fmla="*/ 96009 w 149624"/>
              <a:gd name="connsiteY1" fmla="*/ 235171 h 235224"/>
              <a:gd name="connsiteX2" fmla="*/ 10128 w 149624"/>
              <a:gd name="connsiteY2" fmla="*/ 161618 h 235224"/>
              <a:gd name="connsiteX3" fmla="*/ 5844 w 149624"/>
              <a:gd name="connsiteY3" fmla="*/ 92223 h 235224"/>
              <a:gd name="connsiteX4" fmla="*/ 58874 w 149624"/>
              <a:gd name="connsiteY4" fmla="*/ 70978 h 235224"/>
              <a:gd name="connsiteX5" fmla="*/ 59100 w 149624"/>
              <a:gd name="connsiteY5" fmla="*/ 71085 h 235224"/>
              <a:gd name="connsiteX6" fmla="*/ 62302 w 149624"/>
              <a:gd name="connsiteY6" fmla="*/ 72587 h 235224"/>
              <a:gd name="connsiteX7" fmla="*/ 69810 w 149624"/>
              <a:gd name="connsiteY7" fmla="*/ 55849 h 235224"/>
              <a:gd name="connsiteX8" fmla="*/ 69900 w 149624"/>
              <a:gd name="connsiteY8" fmla="*/ 55527 h 235224"/>
              <a:gd name="connsiteX9" fmla="*/ 98467 w 149624"/>
              <a:gd name="connsiteY9" fmla="*/ 3863 h 235224"/>
              <a:gd name="connsiteX10" fmla="*/ 101353 w 149624"/>
              <a:gd name="connsiteY10" fmla="*/ 0 h 235224"/>
              <a:gd name="connsiteX11" fmla="*/ 120788 w 149624"/>
              <a:gd name="connsiteY11" fmla="*/ 19126 h 235224"/>
              <a:gd name="connsiteX12" fmla="*/ 109921 w 149624"/>
              <a:gd name="connsiteY12" fmla="*/ 34067 h 235224"/>
              <a:gd name="connsiteX13" fmla="*/ 101894 w 149624"/>
              <a:gd name="connsiteY13" fmla="*/ 62421 h 235224"/>
              <a:gd name="connsiteX14" fmla="*/ 102458 w 149624"/>
              <a:gd name="connsiteY14" fmla="*/ 65506 h 235224"/>
              <a:gd name="connsiteX15" fmla="*/ 121825 w 149624"/>
              <a:gd name="connsiteY15" fmla="*/ 68671 h 235224"/>
              <a:gd name="connsiteX16" fmla="*/ 149287 w 149624"/>
              <a:gd name="connsiteY16" fmla="*/ 141419 h 235224"/>
              <a:gd name="connsiteX17" fmla="*/ 140246 w 149624"/>
              <a:gd name="connsiteY17" fmla="*/ 193512 h 235224"/>
              <a:gd name="connsiteX18" fmla="*/ 98151 w 149624"/>
              <a:gd name="connsiteY18" fmla="*/ 235224 h 235224"/>
              <a:gd name="connsiteX19" fmla="*/ 39574 w 149624"/>
              <a:gd name="connsiteY19" fmla="*/ 77013 h 235224"/>
              <a:gd name="connsiteX20" fmla="*/ 13893 w 149624"/>
              <a:gd name="connsiteY20" fmla="*/ 97105 h 235224"/>
              <a:gd name="connsiteX21" fmla="*/ 17929 w 149624"/>
              <a:gd name="connsiteY21" fmla="*/ 156253 h 235224"/>
              <a:gd name="connsiteX22" fmla="*/ 96415 w 149624"/>
              <a:gd name="connsiteY22" fmla="*/ 224468 h 235224"/>
              <a:gd name="connsiteX23" fmla="*/ 98151 w 149624"/>
              <a:gd name="connsiteY23" fmla="*/ 224521 h 235224"/>
              <a:gd name="connsiteX24" fmla="*/ 131543 w 149624"/>
              <a:gd name="connsiteY24" fmla="*/ 190669 h 235224"/>
              <a:gd name="connsiteX25" fmla="*/ 131656 w 149624"/>
              <a:gd name="connsiteY25" fmla="*/ 190186 h 235224"/>
              <a:gd name="connsiteX26" fmla="*/ 118376 w 149624"/>
              <a:gd name="connsiteY26" fmla="*/ 78623 h 235224"/>
              <a:gd name="connsiteX27" fmla="*/ 103765 w 149624"/>
              <a:gd name="connsiteY27" fmla="*/ 76182 h 235224"/>
              <a:gd name="connsiteX28" fmla="*/ 83428 w 149624"/>
              <a:gd name="connsiteY28" fmla="*/ 150593 h 235224"/>
              <a:gd name="connsiteX29" fmla="*/ 77047 w 149624"/>
              <a:gd name="connsiteY29" fmla="*/ 150861 h 235224"/>
              <a:gd name="connsiteX30" fmla="*/ 76822 w 149624"/>
              <a:gd name="connsiteY30" fmla="*/ 143270 h 235224"/>
              <a:gd name="connsiteX31" fmla="*/ 93010 w 149624"/>
              <a:gd name="connsiteY31" fmla="*/ 64513 h 235224"/>
              <a:gd name="connsiteX32" fmla="*/ 92898 w 149624"/>
              <a:gd name="connsiteY32" fmla="*/ 63681 h 235224"/>
              <a:gd name="connsiteX33" fmla="*/ 103066 w 149624"/>
              <a:gd name="connsiteY33" fmla="*/ 27120 h 235224"/>
              <a:gd name="connsiteX34" fmla="*/ 107914 w 149624"/>
              <a:gd name="connsiteY34" fmla="*/ 20467 h 235224"/>
              <a:gd name="connsiteX35" fmla="*/ 102367 w 149624"/>
              <a:gd name="connsiteY35" fmla="*/ 14941 h 235224"/>
              <a:gd name="connsiteX36" fmla="*/ 78310 w 149624"/>
              <a:gd name="connsiteY36" fmla="*/ 59443 h 235224"/>
              <a:gd name="connsiteX37" fmla="*/ 67893 w 149624"/>
              <a:gd name="connsiteY37" fmla="*/ 81734 h 235224"/>
              <a:gd name="connsiteX38" fmla="*/ 66653 w 149624"/>
              <a:gd name="connsiteY38" fmla="*/ 83719 h 235224"/>
              <a:gd name="connsiteX39" fmla="*/ 64579 w 149624"/>
              <a:gd name="connsiteY39" fmla="*/ 83880 h 235224"/>
              <a:gd name="connsiteX40" fmla="*/ 55492 w 149624"/>
              <a:gd name="connsiteY40" fmla="*/ 80930 h 235224"/>
              <a:gd name="connsiteX41" fmla="*/ 39574 w 149624"/>
              <a:gd name="connsiteY41" fmla="*/ 77013 h 2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624" h="235224">
                <a:moveTo>
                  <a:pt x="98151" y="235224"/>
                </a:moveTo>
                <a:cubicBezTo>
                  <a:pt x="97452" y="235224"/>
                  <a:pt x="96731" y="235198"/>
                  <a:pt x="96009" y="235171"/>
                </a:cubicBezTo>
                <a:cubicBezTo>
                  <a:pt x="72763" y="233883"/>
                  <a:pt x="29270" y="200809"/>
                  <a:pt x="10128" y="161618"/>
                </a:cubicBezTo>
                <a:cubicBezTo>
                  <a:pt x="-1732" y="137342"/>
                  <a:pt x="-3197" y="113361"/>
                  <a:pt x="5844" y="92223"/>
                </a:cubicBezTo>
                <a:cubicBezTo>
                  <a:pt x="16148" y="68188"/>
                  <a:pt x="35967" y="60248"/>
                  <a:pt x="58874" y="70978"/>
                </a:cubicBezTo>
                <a:lnTo>
                  <a:pt x="59100" y="71085"/>
                </a:lnTo>
                <a:cubicBezTo>
                  <a:pt x="60430" y="71809"/>
                  <a:pt x="61490" y="72292"/>
                  <a:pt x="62302" y="72587"/>
                </a:cubicBezTo>
                <a:cubicBezTo>
                  <a:pt x="67623" y="63467"/>
                  <a:pt x="69787" y="55929"/>
                  <a:pt x="69810" y="55849"/>
                </a:cubicBezTo>
                <a:lnTo>
                  <a:pt x="69900" y="55527"/>
                </a:lnTo>
                <a:cubicBezTo>
                  <a:pt x="75604" y="38708"/>
                  <a:pt x="88704" y="16980"/>
                  <a:pt x="98467" y="3863"/>
                </a:cubicBezTo>
                <a:lnTo>
                  <a:pt x="101353" y="0"/>
                </a:lnTo>
                <a:lnTo>
                  <a:pt x="120788" y="19126"/>
                </a:lnTo>
                <a:lnTo>
                  <a:pt x="109921" y="34067"/>
                </a:lnTo>
                <a:cubicBezTo>
                  <a:pt x="104261" y="41846"/>
                  <a:pt x="101353" y="52174"/>
                  <a:pt x="101894" y="62421"/>
                </a:cubicBezTo>
                <a:cubicBezTo>
                  <a:pt x="102074" y="63360"/>
                  <a:pt x="102255" y="64406"/>
                  <a:pt x="102458" y="65506"/>
                </a:cubicBezTo>
                <a:cubicBezTo>
                  <a:pt x="109177" y="64567"/>
                  <a:pt x="115693" y="65640"/>
                  <a:pt x="121825" y="68671"/>
                </a:cubicBezTo>
                <a:cubicBezTo>
                  <a:pt x="142095" y="78623"/>
                  <a:pt x="151587" y="103784"/>
                  <a:pt x="149287" y="141419"/>
                </a:cubicBezTo>
                <a:cubicBezTo>
                  <a:pt x="147687" y="167546"/>
                  <a:pt x="141058" y="190749"/>
                  <a:pt x="140246" y="193512"/>
                </a:cubicBezTo>
                <a:cubicBezTo>
                  <a:pt x="136999" y="208346"/>
                  <a:pt x="124215" y="235224"/>
                  <a:pt x="98151" y="235224"/>
                </a:cubicBezTo>
                <a:close/>
                <a:moveTo>
                  <a:pt x="39574" y="77013"/>
                </a:moveTo>
                <a:cubicBezTo>
                  <a:pt x="30420" y="77013"/>
                  <a:pt x="20567" y="81520"/>
                  <a:pt x="13893" y="97105"/>
                </a:cubicBezTo>
                <a:cubicBezTo>
                  <a:pt x="6182" y="115077"/>
                  <a:pt x="7535" y="134981"/>
                  <a:pt x="17929" y="156253"/>
                </a:cubicBezTo>
                <a:cubicBezTo>
                  <a:pt x="36530" y="194344"/>
                  <a:pt x="77724" y="223448"/>
                  <a:pt x="96415" y="224468"/>
                </a:cubicBezTo>
                <a:cubicBezTo>
                  <a:pt x="97001" y="224495"/>
                  <a:pt x="97587" y="224521"/>
                  <a:pt x="98151" y="224521"/>
                </a:cubicBezTo>
                <a:cubicBezTo>
                  <a:pt x="123900" y="224521"/>
                  <a:pt x="131227" y="192091"/>
                  <a:pt x="131543" y="190669"/>
                </a:cubicBezTo>
                <a:lnTo>
                  <a:pt x="131656" y="190186"/>
                </a:lnTo>
                <a:cubicBezTo>
                  <a:pt x="131926" y="189274"/>
                  <a:pt x="158622" y="98366"/>
                  <a:pt x="118376" y="78623"/>
                </a:cubicBezTo>
                <a:cubicBezTo>
                  <a:pt x="113754" y="76343"/>
                  <a:pt x="108838" y="75538"/>
                  <a:pt x="103765" y="76182"/>
                </a:cubicBezTo>
                <a:cubicBezTo>
                  <a:pt x="105344" y="95522"/>
                  <a:pt x="103405" y="125083"/>
                  <a:pt x="83428" y="150593"/>
                </a:cubicBezTo>
                <a:cubicBezTo>
                  <a:pt x="81737" y="152766"/>
                  <a:pt x="78874" y="152873"/>
                  <a:pt x="77047" y="150861"/>
                </a:cubicBezTo>
                <a:cubicBezTo>
                  <a:pt x="75221" y="148849"/>
                  <a:pt x="75131" y="145443"/>
                  <a:pt x="76822" y="143270"/>
                </a:cubicBezTo>
                <a:cubicBezTo>
                  <a:pt x="99752" y="113978"/>
                  <a:pt x="95784" y="78435"/>
                  <a:pt x="93010" y="64513"/>
                </a:cubicBezTo>
                <a:lnTo>
                  <a:pt x="92898" y="63681"/>
                </a:lnTo>
                <a:cubicBezTo>
                  <a:pt x="92063" y="50457"/>
                  <a:pt x="95784" y="37125"/>
                  <a:pt x="103066" y="27120"/>
                </a:cubicBezTo>
                <a:lnTo>
                  <a:pt x="107914" y="20467"/>
                </a:lnTo>
                <a:lnTo>
                  <a:pt x="102367" y="14941"/>
                </a:lnTo>
                <a:cubicBezTo>
                  <a:pt x="93371" y="27763"/>
                  <a:pt x="82909" y="45950"/>
                  <a:pt x="78310" y="59443"/>
                </a:cubicBezTo>
                <a:cubicBezTo>
                  <a:pt x="77859" y="60972"/>
                  <a:pt x="74860" y="70710"/>
                  <a:pt x="67893" y="81734"/>
                </a:cubicBezTo>
                <a:lnTo>
                  <a:pt x="66653" y="83719"/>
                </a:lnTo>
                <a:lnTo>
                  <a:pt x="64579" y="83880"/>
                </a:lnTo>
                <a:cubicBezTo>
                  <a:pt x="63632" y="83961"/>
                  <a:pt x="60791" y="83800"/>
                  <a:pt x="55492" y="80930"/>
                </a:cubicBezTo>
                <a:cubicBezTo>
                  <a:pt x="51186" y="78918"/>
                  <a:pt x="45549" y="77013"/>
                  <a:pt x="39574" y="77013"/>
                </a:cubicBezTo>
                <a:close/>
              </a:path>
            </a:pathLst>
          </a:custGeom>
          <a:solidFill>
            <a:srgbClr val="001965"/>
          </a:solidFill>
          <a:ln w="2188"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0FD9601-58BB-6BB8-0909-A553381D15B2}"/>
              </a:ext>
            </a:extLst>
          </p:cNvPr>
          <p:cNvSpPr/>
          <p:nvPr/>
        </p:nvSpPr>
        <p:spPr>
          <a:xfrm>
            <a:off x="2977682" y="4218012"/>
            <a:ext cx="2254" cy="2682"/>
          </a:xfrm>
          <a:custGeom>
            <a:avLst/>
            <a:gdLst/>
            <a:ahLst/>
            <a:cxnLst/>
            <a:rect l="l" t="t" r="r" b="b"/>
            <a:pathLst>
              <a:path w="2254" h="2682"/>
            </a:pathLst>
          </a:custGeom>
          <a:solidFill>
            <a:srgbClr val="001965"/>
          </a:solidFill>
          <a:ln w="8753" cap="flat">
            <a:solidFill>
              <a:srgbClr val="000000"/>
            </a:solid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A13A1099-DF32-6566-1964-F33D945B955E}"/>
              </a:ext>
            </a:extLst>
          </p:cNvPr>
          <p:cNvSpPr/>
          <p:nvPr/>
        </p:nvSpPr>
        <p:spPr>
          <a:xfrm>
            <a:off x="2977672" y="4247787"/>
            <a:ext cx="50434" cy="32430"/>
          </a:xfrm>
          <a:custGeom>
            <a:avLst/>
            <a:gdLst>
              <a:gd name="connsiteX0" fmla="*/ 45960 w 50434"/>
              <a:gd name="connsiteY0" fmla="*/ 32431 h 32430"/>
              <a:gd name="connsiteX1" fmla="*/ 42217 w 50434"/>
              <a:gd name="connsiteY1" fmla="*/ 30070 h 32430"/>
              <a:gd name="connsiteX2" fmla="*/ 31891 w 50434"/>
              <a:gd name="connsiteY2" fmla="*/ 11991 h 32430"/>
              <a:gd name="connsiteX3" fmla="*/ 5443 w 50434"/>
              <a:gd name="connsiteY3" fmla="*/ 18616 h 32430"/>
              <a:gd name="connsiteX4" fmla="*/ 100 w 50434"/>
              <a:gd name="connsiteY4" fmla="*/ 14458 h 32430"/>
              <a:gd name="connsiteX5" fmla="*/ 3572 w 50434"/>
              <a:gd name="connsiteY5" fmla="*/ 8101 h 32430"/>
              <a:gd name="connsiteX6" fmla="*/ 35949 w 50434"/>
              <a:gd name="connsiteY6" fmla="*/ 0 h 32430"/>
              <a:gd name="connsiteX7" fmla="*/ 49658 w 50434"/>
              <a:gd name="connsiteY7" fmla="*/ 24035 h 32430"/>
              <a:gd name="connsiteX8" fmla="*/ 48463 w 50434"/>
              <a:gd name="connsiteY8" fmla="*/ 31492 h 32430"/>
              <a:gd name="connsiteX9" fmla="*/ 45960 w 50434"/>
              <a:gd name="connsiteY9" fmla="*/ 32431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34" h="32430">
                <a:moveTo>
                  <a:pt x="45960" y="32431"/>
                </a:moveTo>
                <a:cubicBezTo>
                  <a:pt x="44517" y="32431"/>
                  <a:pt x="43097" y="31599"/>
                  <a:pt x="42217" y="30070"/>
                </a:cubicBezTo>
                <a:lnTo>
                  <a:pt x="31891" y="11991"/>
                </a:lnTo>
                <a:lnTo>
                  <a:pt x="5443" y="18616"/>
                </a:lnTo>
                <a:cubicBezTo>
                  <a:pt x="3008" y="19233"/>
                  <a:pt x="618" y="17382"/>
                  <a:pt x="100" y="14458"/>
                </a:cubicBezTo>
                <a:cubicBezTo>
                  <a:pt x="-419" y="11535"/>
                  <a:pt x="1137" y="8718"/>
                  <a:pt x="3572" y="8101"/>
                </a:cubicBezTo>
                <a:lnTo>
                  <a:pt x="35949" y="0"/>
                </a:lnTo>
                <a:lnTo>
                  <a:pt x="49658" y="24035"/>
                </a:lnTo>
                <a:cubicBezTo>
                  <a:pt x="51056" y="26476"/>
                  <a:pt x="50515" y="29829"/>
                  <a:pt x="48463" y="31492"/>
                </a:cubicBezTo>
                <a:cubicBezTo>
                  <a:pt x="47696" y="32136"/>
                  <a:pt x="46817" y="32431"/>
                  <a:pt x="45960" y="32431"/>
                </a:cubicBezTo>
                <a:close/>
              </a:path>
            </a:pathLst>
          </a:custGeom>
          <a:solidFill>
            <a:srgbClr val="001965"/>
          </a:solidFill>
          <a:ln w="2188" cap="flat">
            <a:noFill/>
            <a:prstDash val="solid"/>
            <a:miter/>
          </a:ln>
        </p:spPr>
        <p:txBody>
          <a:bodyPr rtlCol="0" anchor="ctr"/>
          <a:lstStyle/>
          <a:p>
            <a:endParaRPr lang="en-US" dirty="0"/>
          </a:p>
        </p:txBody>
      </p:sp>
      <p:pic>
        <p:nvPicPr>
          <p:cNvPr id="53" name="Picture 52" descr="Icon&#10;&#10;Description automatically generated">
            <a:extLst>
              <a:ext uri="{FF2B5EF4-FFF2-40B4-BE49-F238E27FC236}">
                <a16:creationId xmlns:a16="http://schemas.microsoft.com/office/drawing/2014/main" id="{B9D25464-8B01-F449-95B2-285B6161B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745" y="4225547"/>
            <a:ext cx="231479" cy="275399"/>
          </a:xfrm>
          <a:prstGeom prst="rect">
            <a:avLst/>
          </a:prstGeom>
        </p:spPr>
      </p:pic>
      <p:pic>
        <p:nvPicPr>
          <p:cNvPr id="54" name="Picture 53" descr="A picture containing text, sign, outdoor&#10;&#10;Description automatically generated">
            <a:extLst>
              <a:ext uri="{FF2B5EF4-FFF2-40B4-BE49-F238E27FC236}">
                <a16:creationId xmlns:a16="http://schemas.microsoft.com/office/drawing/2014/main" id="{90F2B880-21F4-A8FE-8449-831317B8D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571" y="4220413"/>
            <a:ext cx="231480" cy="275400"/>
          </a:xfrm>
          <a:prstGeom prst="rect">
            <a:avLst/>
          </a:prstGeom>
        </p:spPr>
      </p:pic>
      <p:sp>
        <p:nvSpPr>
          <p:cNvPr id="55" name="Rectangle 54">
            <a:extLst>
              <a:ext uri="{FF2B5EF4-FFF2-40B4-BE49-F238E27FC236}">
                <a16:creationId xmlns:a16="http://schemas.microsoft.com/office/drawing/2014/main" id="{CCE1C8A1-E8B6-679A-23D4-CD8E54401E78}"/>
              </a:ext>
            </a:extLst>
          </p:cNvPr>
          <p:cNvSpPr/>
          <p:nvPr/>
        </p:nvSpPr>
        <p:spPr>
          <a:xfrm>
            <a:off x="4755417" y="4215672"/>
            <a:ext cx="1536258"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107" name="Freeform: Shape 106">
            <a:extLst>
              <a:ext uri="{FF2B5EF4-FFF2-40B4-BE49-F238E27FC236}">
                <a16:creationId xmlns:a16="http://schemas.microsoft.com/office/drawing/2014/main" id="{F601649E-FA95-AED6-FD32-94D35325F43B}"/>
              </a:ext>
            </a:extLst>
          </p:cNvPr>
          <p:cNvSpPr/>
          <p:nvPr/>
        </p:nvSpPr>
        <p:spPr>
          <a:xfrm>
            <a:off x="5703098" y="4328645"/>
            <a:ext cx="33214" cy="122193"/>
          </a:xfrm>
          <a:custGeom>
            <a:avLst/>
            <a:gdLst>
              <a:gd name="connsiteX0" fmla="*/ 28352 w 33214"/>
              <a:gd name="connsiteY0" fmla="*/ 122193 h 122193"/>
              <a:gd name="connsiteX1" fmla="*/ 23489 w 33214"/>
              <a:gd name="connsiteY1" fmla="*/ 116408 h 122193"/>
              <a:gd name="connsiteX2" fmla="*/ 23489 w 33214"/>
              <a:gd name="connsiteY2" fmla="*/ 14725 h 122193"/>
              <a:gd name="connsiteX3" fmla="*/ 20838 w 33214"/>
              <a:gd name="connsiteY3" fmla="*/ 11571 h 122193"/>
              <a:gd name="connsiteX4" fmla="*/ 4863 w 33214"/>
              <a:gd name="connsiteY4" fmla="*/ 11571 h 122193"/>
              <a:gd name="connsiteX5" fmla="*/ 0 w 33214"/>
              <a:gd name="connsiteY5" fmla="*/ 5786 h 122193"/>
              <a:gd name="connsiteX6" fmla="*/ 4863 w 33214"/>
              <a:gd name="connsiteY6" fmla="*/ 0 h 122193"/>
              <a:gd name="connsiteX7" fmla="*/ 20838 w 33214"/>
              <a:gd name="connsiteY7" fmla="*/ 0 h 122193"/>
              <a:gd name="connsiteX8" fmla="*/ 33215 w 33214"/>
              <a:gd name="connsiteY8" fmla="*/ 14725 h 122193"/>
              <a:gd name="connsiteX9" fmla="*/ 33215 w 33214"/>
              <a:gd name="connsiteY9" fmla="*/ 116408 h 122193"/>
              <a:gd name="connsiteX10" fmla="*/ 28352 w 33214"/>
              <a:gd name="connsiteY10" fmla="*/ 122193 h 12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14" h="122193">
                <a:moveTo>
                  <a:pt x="28352" y="122193"/>
                </a:moveTo>
                <a:cubicBezTo>
                  <a:pt x="25677" y="122193"/>
                  <a:pt x="23489" y="119590"/>
                  <a:pt x="23489" y="116408"/>
                </a:cubicBezTo>
                <a:lnTo>
                  <a:pt x="23489" y="14725"/>
                </a:lnTo>
                <a:cubicBezTo>
                  <a:pt x="23489" y="12989"/>
                  <a:pt x="22297" y="11571"/>
                  <a:pt x="20838" y="11571"/>
                </a:cubicBezTo>
                <a:lnTo>
                  <a:pt x="4863" y="11571"/>
                </a:lnTo>
                <a:cubicBezTo>
                  <a:pt x="2188" y="11571"/>
                  <a:pt x="0" y="8968"/>
                  <a:pt x="0" y="5786"/>
                </a:cubicBezTo>
                <a:cubicBezTo>
                  <a:pt x="0" y="2604"/>
                  <a:pt x="2188" y="0"/>
                  <a:pt x="4863" y="0"/>
                </a:cubicBezTo>
                <a:lnTo>
                  <a:pt x="20838" y="0"/>
                </a:lnTo>
                <a:cubicBezTo>
                  <a:pt x="27671" y="0"/>
                  <a:pt x="33215" y="6625"/>
                  <a:pt x="33215" y="14725"/>
                </a:cubicBezTo>
                <a:lnTo>
                  <a:pt x="33215" y="116408"/>
                </a:lnTo>
                <a:cubicBezTo>
                  <a:pt x="33215" y="119619"/>
                  <a:pt x="31051" y="122193"/>
                  <a:pt x="28352" y="122193"/>
                </a:cubicBezTo>
                <a:close/>
              </a:path>
            </a:pathLst>
          </a:custGeom>
          <a:solidFill>
            <a:srgbClr val="001965"/>
          </a:solidFill>
          <a:ln w="2411"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5C1E1C11-0CFC-F9BC-B32A-7F926E68202B}"/>
              </a:ext>
            </a:extLst>
          </p:cNvPr>
          <p:cNvSpPr/>
          <p:nvPr/>
        </p:nvSpPr>
        <p:spPr>
          <a:xfrm>
            <a:off x="5646938" y="4255392"/>
            <a:ext cx="86102" cy="143375"/>
          </a:xfrm>
          <a:custGeom>
            <a:avLst/>
            <a:gdLst>
              <a:gd name="connsiteX0" fmla="*/ 38726 w 86102"/>
              <a:gd name="connsiteY0" fmla="*/ 143376 h 143375"/>
              <a:gd name="connsiteX1" fmla="*/ 10058 w 86102"/>
              <a:gd name="connsiteY1" fmla="*/ 124370 h 143375"/>
              <a:gd name="connsiteX2" fmla="*/ 4636 w 86102"/>
              <a:gd name="connsiteY2" fmla="*/ 46610 h 143375"/>
              <a:gd name="connsiteX3" fmla="*/ 40987 w 86102"/>
              <a:gd name="connsiteY3" fmla="*/ 2784 h 143375"/>
              <a:gd name="connsiteX4" fmla="*/ 76755 w 86102"/>
              <a:gd name="connsiteY4" fmla="*/ 6776 h 143375"/>
              <a:gd name="connsiteX5" fmla="*/ 86092 w 86102"/>
              <a:gd name="connsiteY5" fmla="*/ 28096 h 143375"/>
              <a:gd name="connsiteX6" fmla="*/ 86092 w 86102"/>
              <a:gd name="connsiteY6" fmla="*/ 28096 h 143375"/>
              <a:gd name="connsiteX7" fmla="*/ 77022 w 86102"/>
              <a:gd name="connsiteY7" fmla="*/ 54913 h 143375"/>
              <a:gd name="connsiteX8" fmla="*/ 64208 w 86102"/>
              <a:gd name="connsiteY8" fmla="*/ 102269 h 143375"/>
              <a:gd name="connsiteX9" fmla="*/ 47431 w 86102"/>
              <a:gd name="connsiteY9" fmla="*/ 141553 h 143375"/>
              <a:gd name="connsiteX10" fmla="*/ 38726 w 86102"/>
              <a:gd name="connsiteY10" fmla="*/ 143376 h 143375"/>
              <a:gd name="connsiteX11" fmla="*/ 57351 w 86102"/>
              <a:gd name="connsiteY11" fmla="*/ 11549 h 143375"/>
              <a:gd name="connsiteX12" fmla="*/ 43491 w 86102"/>
              <a:gd name="connsiteY12" fmla="*/ 13979 h 143375"/>
              <a:gd name="connsiteX13" fmla="*/ 13827 w 86102"/>
              <a:gd name="connsiteY13" fmla="*/ 50342 h 143375"/>
              <a:gd name="connsiteX14" fmla="*/ 17790 w 86102"/>
              <a:gd name="connsiteY14" fmla="*/ 117340 h 143375"/>
              <a:gd name="connsiteX15" fmla="*/ 44075 w 86102"/>
              <a:gd name="connsiteY15" fmla="*/ 130705 h 143375"/>
              <a:gd name="connsiteX16" fmla="*/ 54506 w 86102"/>
              <a:gd name="connsiteY16" fmla="*/ 102905 h 143375"/>
              <a:gd name="connsiteX17" fmla="*/ 69971 w 86102"/>
              <a:gd name="connsiteY17" fmla="*/ 46986 h 143375"/>
              <a:gd name="connsiteX18" fmla="*/ 76390 w 86102"/>
              <a:gd name="connsiteY18" fmla="*/ 28443 h 143375"/>
              <a:gd name="connsiteX19" fmla="*/ 70943 w 86102"/>
              <a:gd name="connsiteY19" fmla="*/ 16062 h 143375"/>
              <a:gd name="connsiteX20" fmla="*/ 57351 w 86102"/>
              <a:gd name="connsiteY20" fmla="*/ 11549 h 14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102" h="143375">
                <a:moveTo>
                  <a:pt x="38726" y="143376"/>
                </a:moveTo>
                <a:cubicBezTo>
                  <a:pt x="28538" y="143376"/>
                  <a:pt x="17790" y="136491"/>
                  <a:pt x="10058" y="124370"/>
                </a:cubicBezTo>
                <a:cubicBezTo>
                  <a:pt x="-884" y="107244"/>
                  <a:pt x="-3218" y="73803"/>
                  <a:pt x="4636" y="46610"/>
                </a:cubicBezTo>
                <a:cubicBezTo>
                  <a:pt x="11249" y="23641"/>
                  <a:pt x="24161" y="8078"/>
                  <a:pt x="40987" y="2784"/>
                </a:cubicBezTo>
                <a:cubicBezTo>
                  <a:pt x="60075" y="-3233"/>
                  <a:pt x="70992" y="1627"/>
                  <a:pt x="76755" y="6776"/>
                </a:cubicBezTo>
                <a:cubicBezTo>
                  <a:pt x="82493" y="11896"/>
                  <a:pt x="85897" y="19649"/>
                  <a:pt x="86092" y="28096"/>
                </a:cubicBezTo>
                <a:lnTo>
                  <a:pt x="86092" y="28096"/>
                </a:lnTo>
                <a:cubicBezTo>
                  <a:pt x="86311" y="37758"/>
                  <a:pt x="83077" y="47276"/>
                  <a:pt x="77022" y="54913"/>
                </a:cubicBezTo>
                <a:cubicBezTo>
                  <a:pt x="71746" y="61537"/>
                  <a:pt x="63065" y="76493"/>
                  <a:pt x="64208" y="102269"/>
                </a:cubicBezTo>
                <a:cubicBezTo>
                  <a:pt x="65108" y="122200"/>
                  <a:pt x="58980" y="136491"/>
                  <a:pt x="47431" y="141553"/>
                </a:cubicBezTo>
                <a:cubicBezTo>
                  <a:pt x="44634" y="142768"/>
                  <a:pt x="41716" y="143376"/>
                  <a:pt x="38726" y="143376"/>
                </a:cubicBezTo>
                <a:close/>
                <a:moveTo>
                  <a:pt x="57351" y="11549"/>
                </a:moveTo>
                <a:cubicBezTo>
                  <a:pt x="53558" y="11549"/>
                  <a:pt x="48987" y="12243"/>
                  <a:pt x="43491" y="13979"/>
                </a:cubicBezTo>
                <a:cubicBezTo>
                  <a:pt x="26057" y="19447"/>
                  <a:pt x="17742" y="36775"/>
                  <a:pt x="13827" y="50342"/>
                </a:cubicBezTo>
                <a:cubicBezTo>
                  <a:pt x="7043" y="73832"/>
                  <a:pt x="8794" y="103252"/>
                  <a:pt x="17790" y="117340"/>
                </a:cubicBezTo>
                <a:cubicBezTo>
                  <a:pt x="25085" y="128767"/>
                  <a:pt x="35905" y="134263"/>
                  <a:pt x="44075" y="130705"/>
                </a:cubicBezTo>
                <a:cubicBezTo>
                  <a:pt x="51345" y="127523"/>
                  <a:pt x="55139" y="117398"/>
                  <a:pt x="54506" y="102905"/>
                </a:cubicBezTo>
                <a:cubicBezTo>
                  <a:pt x="53169" y="72820"/>
                  <a:pt x="63625" y="54971"/>
                  <a:pt x="69971" y="46986"/>
                </a:cubicBezTo>
                <a:cubicBezTo>
                  <a:pt x="74250" y="41606"/>
                  <a:pt x="76536" y="35010"/>
                  <a:pt x="76390" y="28443"/>
                </a:cubicBezTo>
                <a:cubicBezTo>
                  <a:pt x="76269" y="23554"/>
                  <a:pt x="74299" y="19042"/>
                  <a:pt x="70943" y="16062"/>
                </a:cubicBezTo>
                <a:cubicBezTo>
                  <a:pt x="68342" y="13748"/>
                  <a:pt x="64087" y="11549"/>
                  <a:pt x="57351" y="11549"/>
                </a:cubicBezTo>
                <a:close/>
              </a:path>
            </a:pathLst>
          </a:custGeom>
          <a:solidFill>
            <a:srgbClr val="001965"/>
          </a:solidFill>
          <a:ln w="2411"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AD2B4E00-3775-8A2A-4AE4-19456D91DB51}"/>
              </a:ext>
            </a:extLst>
          </p:cNvPr>
          <p:cNvSpPr/>
          <p:nvPr/>
        </p:nvSpPr>
        <p:spPr>
          <a:xfrm>
            <a:off x="5749662" y="4328645"/>
            <a:ext cx="33214" cy="122193"/>
          </a:xfrm>
          <a:custGeom>
            <a:avLst/>
            <a:gdLst>
              <a:gd name="connsiteX0" fmla="*/ 4863 w 33214"/>
              <a:gd name="connsiteY0" fmla="*/ 122193 h 122193"/>
              <a:gd name="connsiteX1" fmla="*/ 0 w 33214"/>
              <a:gd name="connsiteY1" fmla="*/ 116408 h 122193"/>
              <a:gd name="connsiteX2" fmla="*/ 0 w 33214"/>
              <a:gd name="connsiteY2" fmla="*/ 14725 h 122193"/>
              <a:gd name="connsiteX3" fmla="*/ 12376 w 33214"/>
              <a:gd name="connsiteY3" fmla="*/ 0 h 122193"/>
              <a:gd name="connsiteX4" fmla="*/ 28352 w 33214"/>
              <a:gd name="connsiteY4" fmla="*/ 0 h 122193"/>
              <a:gd name="connsiteX5" fmla="*/ 33215 w 33214"/>
              <a:gd name="connsiteY5" fmla="*/ 5786 h 122193"/>
              <a:gd name="connsiteX6" fmla="*/ 28352 w 33214"/>
              <a:gd name="connsiteY6" fmla="*/ 11571 h 122193"/>
              <a:gd name="connsiteX7" fmla="*/ 12376 w 33214"/>
              <a:gd name="connsiteY7" fmla="*/ 11571 h 122193"/>
              <a:gd name="connsiteX8" fmla="*/ 9726 w 33214"/>
              <a:gd name="connsiteY8" fmla="*/ 14725 h 122193"/>
              <a:gd name="connsiteX9" fmla="*/ 9726 w 33214"/>
              <a:gd name="connsiteY9" fmla="*/ 116408 h 122193"/>
              <a:gd name="connsiteX10" fmla="*/ 4863 w 33214"/>
              <a:gd name="connsiteY10" fmla="*/ 122193 h 12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14" h="122193">
                <a:moveTo>
                  <a:pt x="4863" y="122193"/>
                </a:moveTo>
                <a:cubicBezTo>
                  <a:pt x="2188" y="122193"/>
                  <a:pt x="0" y="119590"/>
                  <a:pt x="0" y="116408"/>
                </a:cubicBezTo>
                <a:lnTo>
                  <a:pt x="0" y="14725"/>
                </a:lnTo>
                <a:cubicBezTo>
                  <a:pt x="0" y="6596"/>
                  <a:pt x="5568" y="0"/>
                  <a:pt x="12376" y="0"/>
                </a:cubicBezTo>
                <a:lnTo>
                  <a:pt x="28352" y="0"/>
                </a:lnTo>
                <a:cubicBezTo>
                  <a:pt x="31026" y="0"/>
                  <a:pt x="33215" y="2604"/>
                  <a:pt x="33215" y="5786"/>
                </a:cubicBezTo>
                <a:cubicBezTo>
                  <a:pt x="33215" y="8968"/>
                  <a:pt x="31026" y="11571"/>
                  <a:pt x="28352" y="11571"/>
                </a:cubicBezTo>
                <a:lnTo>
                  <a:pt x="12376" y="11571"/>
                </a:lnTo>
                <a:cubicBezTo>
                  <a:pt x="10918" y="11571"/>
                  <a:pt x="9726" y="12989"/>
                  <a:pt x="9726" y="14725"/>
                </a:cubicBezTo>
                <a:lnTo>
                  <a:pt x="9726" y="116408"/>
                </a:lnTo>
                <a:cubicBezTo>
                  <a:pt x="9726" y="119619"/>
                  <a:pt x="7562" y="122193"/>
                  <a:pt x="4863" y="122193"/>
                </a:cubicBezTo>
                <a:close/>
              </a:path>
            </a:pathLst>
          </a:custGeom>
          <a:solidFill>
            <a:srgbClr val="001965"/>
          </a:solidFill>
          <a:ln w="2411"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83A052E4-5DDD-7CF9-D3A1-E8D25249C62A}"/>
              </a:ext>
            </a:extLst>
          </p:cNvPr>
          <p:cNvSpPr/>
          <p:nvPr/>
        </p:nvSpPr>
        <p:spPr>
          <a:xfrm>
            <a:off x="5752958" y="4255421"/>
            <a:ext cx="86126" cy="143346"/>
          </a:xfrm>
          <a:custGeom>
            <a:avLst/>
            <a:gdLst>
              <a:gd name="connsiteX0" fmla="*/ 47352 w 86126"/>
              <a:gd name="connsiteY0" fmla="*/ 143347 h 143346"/>
              <a:gd name="connsiteX1" fmla="*/ 38672 w 86126"/>
              <a:gd name="connsiteY1" fmla="*/ 141553 h 143346"/>
              <a:gd name="connsiteX2" fmla="*/ 21894 w 86126"/>
              <a:gd name="connsiteY2" fmla="*/ 102269 h 143346"/>
              <a:gd name="connsiteX3" fmla="*/ 9080 w 86126"/>
              <a:gd name="connsiteY3" fmla="*/ 54913 h 143346"/>
              <a:gd name="connsiteX4" fmla="*/ 10 w 86126"/>
              <a:gd name="connsiteY4" fmla="*/ 28096 h 143346"/>
              <a:gd name="connsiteX5" fmla="*/ 10 w 86126"/>
              <a:gd name="connsiteY5" fmla="*/ 28096 h 143346"/>
              <a:gd name="connsiteX6" fmla="*/ 9348 w 86126"/>
              <a:gd name="connsiteY6" fmla="*/ 6776 h 143346"/>
              <a:gd name="connsiteX7" fmla="*/ 45115 w 86126"/>
              <a:gd name="connsiteY7" fmla="*/ 2784 h 143346"/>
              <a:gd name="connsiteX8" fmla="*/ 81491 w 86126"/>
              <a:gd name="connsiteY8" fmla="*/ 46581 h 143346"/>
              <a:gd name="connsiteX9" fmla="*/ 76069 w 86126"/>
              <a:gd name="connsiteY9" fmla="*/ 124341 h 143346"/>
              <a:gd name="connsiteX10" fmla="*/ 47352 w 86126"/>
              <a:gd name="connsiteY10" fmla="*/ 143347 h 143346"/>
              <a:gd name="connsiteX11" fmla="*/ 28751 w 86126"/>
              <a:gd name="connsiteY11" fmla="*/ 11520 h 143346"/>
              <a:gd name="connsiteX12" fmla="*/ 15159 w 86126"/>
              <a:gd name="connsiteY12" fmla="*/ 16033 h 143346"/>
              <a:gd name="connsiteX13" fmla="*/ 9712 w 86126"/>
              <a:gd name="connsiteY13" fmla="*/ 28414 h 143346"/>
              <a:gd name="connsiteX14" fmla="*/ 9712 w 86126"/>
              <a:gd name="connsiteY14" fmla="*/ 28414 h 143346"/>
              <a:gd name="connsiteX15" fmla="*/ 16132 w 86126"/>
              <a:gd name="connsiteY15" fmla="*/ 46958 h 143346"/>
              <a:gd name="connsiteX16" fmla="*/ 31596 w 86126"/>
              <a:gd name="connsiteY16" fmla="*/ 102876 h 143346"/>
              <a:gd name="connsiteX17" fmla="*/ 42027 w 86126"/>
              <a:gd name="connsiteY17" fmla="*/ 130676 h 143346"/>
              <a:gd name="connsiteX18" fmla="*/ 68312 w 86126"/>
              <a:gd name="connsiteY18" fmla="*/ 117311 h 143346"/>
              <a:gd name="connsiteX19" fmla="*/ 72276 w 86126"/>
              <a:gd name="connsiteY19" fmla="*/ 50313 h 143346"/>
              <a:gd name="connsiteX20" fmla="*/ 42611 w 86126"/>
              <a:gd name="connsiteY20" fmla="*/ 13950 h 143346"/>
              <a:gd name="connsiteX21" fmla="*/ 28751 w 86126"/>
              <a:gd name="connsiteY21" fmla="*/ 11520 h 143346"/>
              <a:gd name="connsiteX22" fmla="*/ 4849 w 86126"/>
              <a:gd name="connsiteY22" fmla="*/ 28241 h 143346"/>
              <a:gd name="connsiteX23" fmla="*/ 4849 w 86126"/>
              <a:gd name="connsiteY23" fmla="*/ 28241 h 143346"/>
              <a:gd name="connsiteX24" fmla="*/ 4849 w 86126"/>
              <a:gd name="connsiteY24" fmla="*/ 28241 h 1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126" h="143346">
                <a:moveTo>
                  <a:pt x="47352" y="143347"/>
                </a:moveTo>
                <a:cubicBezTo>
                  <a:pt x="44386" y="143347"/>
                  <a:pt x="41444" y="142768"/>
                  <a:pt x="38672" y="141553"/>
                </a:cubicBezTo>
                <a:cubicBezTo>
                  <a:pt x="27122" y="136520"/>
                  <a:pt x="20995" y="122200"/>
                  <a:pt x="21894" y="102269"/>
                </a:cubicBezTo>
                <a:cubicBezTo>
                  <a:pt x="23037" y="76493"/>
                  <a:pt x="14357" y="61537"/>
                  <a:pt x="9080" y="54913"/>
                </a:cubicBezTo>
                <a:cubicBezTo>
                  <a:pt x="3001" y="47276"/>
                  <a:pt x="-208" y="37758"/>
                  <a:pt x="10" y="28096"/>
                </a:cubicBezTo>
                <a:lnTo>
                  <a:pt x="10" y="28096"/>
                </a:lnTo>
                <a:cubicBezTo>
                  <a:pt x="205" y="19649"/>
                  <a:pt x="3609" y="11867"/>
                  <a:pt x="9348" y="6776"/>
                </a:cubicBezTo>
                <a:cubicBezTo>
                  <a:pt x="15135" y="1627"/>
                  <a:pt x="26028" y="-3233"/>
                  <a:pt x="45115" y="2784"/>
                </a:cubicBezTo>
                <a:cubicBezTo>
                  <a:pt x="61942" y="8078"/>
                  <a:pt x="74853" y="23641"/>
                  <a:pt x="81491" y="46581"/>
                </a:cubicBezTo>
                <a:cubicBezTo>
                  <a:pt x="89345" y="73774"/>
                  <a:pt x="87011" y="107215"/>
                  <a:pt x="76069" y="124341"/>
                </a:cubicBezTo>
                <a:cubicBezTo>
                  <a:pt x="68288" y="136462"/>
                  <a:pt x="57541" y="143347"/>
                  <a:pt x="47352" y="143347"/>
                </a:cubicBezTo>
                <a:close/>
                <a:moveTo>
                  <a:pt x="28751" y="11520"/>
                </a:moveTo>
                <a:cubicBezTo>
                  <a:pt x="21992" y="11520"/>
                  <a:pt x="17761" y="13719"/>
                  <a:pt x="15159" y="16033"/>
                </a:cubicBezTo>
                <a:cubicBezTo>
                  <a:pt x="11803" y="19013"/>
                  <a:pt x="9834" y="23526"/>
                  <a:pt x="9712" y="28414"/>
                </a:cubicBezTo>
                <a:lnTo>
                  <a:pt x="9712" y="28414"/>
                </a:lnTo>
                <a:cubicBezTo>
                  <a:pt x="9566" y="34981"/>
                  <a:pt x="11852" y="41577"/>
                  <a:pt x="16132" y="46958"/>
                </a:cubicBezTo>
                <a:cubicBezTo>
                  <a:pt x="22478" y="54942"/>
                  <a:pt x="32933" y="72791"/>
                  <a:pt x="31596" y="102876"/>
                </a:cubicBezTo>
                <a:cubicBezTo>
                  <a:pt x="30940" y="117369"/>
                  <a:pt x="34757" y="127494"/>
                  <a:pt x="42027" y="130676"/>
                </a:cubicBezTo>
                <a:cubicBezTo>
                  <a:pt x="50197" y="134234"/>
                  <a:pt x="60993" y="128738"/>
                  <a:pt x="68312" y="117311"/>
                </a:cubicBezTo>
                <a:cubicBezTo>
                  <a:pt x="77309" y="103223"/>
                  <a:pt x="79060" y="73803"/>
                  <a:pt x="72276" y="50313"/>
                </a:cubicBezTo>
                <a:cubicBezTo>
                  <a:pt x="68361" y="36746"/>
                  <a:pt x="60045" y="19418"/>
                  <a:pt x="42611" y="13950"/>
                </a:cubicBezTo>
                <a:cubicBezTo>
                  <a:pt x="37116" y="12215"/>
                  <a:pt x="32544" y="11520"/>
                  <a:pt x="28751" y="11520"/>
                </a:cubicBezTo>
                <a:close/>
                <a:moveTo>
                  <a:pt x="4849" y="28241"/>
                </a:moveTo>
                <a:lnTo>
                  <a:pt x="4849" y="28241"/>
                </a:lnTo>
                <a:lnTo>
                  <a:pt x="4849" y="28241"/>
                </a:lnTo>
                <a:close/>
              </a:path>
            </a:pathLst>
          </a:custGeom>
          <a:solidFill>
            <a:srgbClr val="001965"/>
          </a:solidFill>
          <a:ln w="2411"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8DEC722-1C3A-B77A-5CD0-E3FAF25E62A7}"/>
              </a:ext>
            </a:extLst>
          </p:cNvPr>
          <p:cNvSpPr/>
          <p:nvPr/>
        </p:nvSpPr>
        <p:spPr>
          <a:xfrm>
            <a:off x="5290480" y="4224515"/>
            <a:ext cx="48000" cy="53630"/>
          </a:xfrm>
          <a:custGeom>
            <a:avLst/>
            <a:gdLst>
              <a:gd name="connsiteX0" fmla="*/ 38395 w 48000"/>
              <a:gd name="connsiteY0" fmla="*/ 53631 h 53630"/>
              <a:gd name="connsiteX1" fmla="*/ 13007 w 48000"/>
              <a:gd name="connsiteY1" fmla="*/ 43706 h 53630"/>
              <a:gd name="connsiteX2" fmla="*/ 584 w 48000"/>
              <a:gd name="connsiteY2" fmla="*/ 17659 h 53630"/>
              <a:gd name="connsiteX3" fmla="*/ 2275 w 48000"/>
              <a:gd name="connsiteY3" fmla="*/ 10336 h 53630"/>
              <a:gd name="connsiteX4" fmla="*/ 8430 w 48000"/>
              <a:gd name="connsiteY4" fmla="*/ 12348 h 53630"/>
              <a:gd name="connsiteX5" fmla="*/ 19140 w 48000"/>
              <a:gd name="connsiteY5" fmla="*/ 34800 h 53630"/>
              <a:gd name="connsiteX6" fmla="*/ 33818 w 48000"/>
              <a:gd name="connsiteY6" fmla="*/ 40540 h 53630"/>
              <a:gd name="connsiteX7" fmla="*/ 38282 w 48000"/>
              <a:gd name="connsiteY7" fmla="*/ 29891 h 53630"/>
              <a:gd name="connsiteX8" fmla="*/ 31924 w 48000"/>
              <a:gd name="connsiteY8" fmla="*/ 7063 h 53630"/>
              <a:gd name="connsiteX9" fmla="*/ 34788 w 48000"/>
              <a:gd name="connsiteY9" fmla="*/ 277 h 53630"/>
              <a:gd name="connsiteX10" fmla="*/ 40492 w 48000"/>
              <a:gd name="connsiteY10" fmla="*/ 3683 h 53630"/>
              <a:gd name="connsiteX11" fmla="*/ 48000 w 48000"/>
              <a:gd name="connsiteY11" fmla="*/ 30696 h 53630"/>
              <a:gd name="connsiteX12" fmla="*/ 38395 w 48000"/>
              <a:gd name="connsiteY12" fmla="*/ 53631 h 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00" h="53630">
                <a:moveTo>
                  <a:pt x="38395" y="53631"/>
                </a:moveTo>
                <a:lnTo>
                  <a:pt x="13007" y="43706"/>
                </a:lnTo>
                <a:lnTo>
                  <a:pt x="584" y="17659"/>
                </a:lnTo>
                <a:cubicBezTo>
                  <a:pt x="-633" y="15084"/>
                  <a:pt x="111" y="11811"/>
                  <a:pt x="2275" y="10336"/>
                </a:cubicBezTo>
                <a:cubicBezTo>
                  <a:pt x="4440" y="8860"/>
                  <a:pt x="7190" y="9773"/>
                  <a:pt x="8430" y="12348"/>
                </a:cubicBezTo>
                <a:lnTo>
                  <a:pt x="19140" y="34800"/>
                </a:lnTo>
                <a:lnTo>
                  <a:pt x="33818" y="40540"/>
                </a:lnTo>
                <a:lnTo>
                  <a:pt x="38282" y="29891"/>
                </a:lnTo>
                <a:lnTo>
                  <a:pt x="31924" y="7063"/>
                </a:lnTo>
                <a:cubicBezTo>
                  <a:pt x="31135" y="4247"/>
                  <a:pt x="32420" y="1215"/>
                  <a:pt x="34788" y="277"/>
                </a:cubicBezTo>
                <a:cubicBezTo>
                  <a:pt x="37155" y="-662"/>
                  <a:pt x="39703" y="867"/>
                  <a:pt x="40492" y="3683"/>
                </a:cubicBezTo>
                <a:lnTo>
                  <a:pt x="48000" y="30696"/>
                </a:lnTo>
                <a:lnTo>
                  <a:pt x="38395" y="53631"/>
                </a:lnTo>
                <a:close/>
              </a:path>
            </a:pathLst>
          </a:custGeom>
          <a:solidFill>
            <a:srgbClr val="001965"/>
          </a:solidFill>
          <a:ln w="2188"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79B177BF-C2C0-DE23-9126-A109FB93B503}"/>
              </a:ext>
            </a:extLst>
          </p:cNvPr>
          <p:cNvSpPr/>
          <p:nvPr/>
        </p:nvSpPr>
        <p:spPr>
          <a:xfrm>
            <a:off x="5267002" y="4221922"/>
            <a:ext cx="149624" cy="235224"/>
          </a:xfrm>
          <a:custGeom>
            <a:avLst/>
            <a:gdLst>
              <a:gd name="connsiteX0" fmla="*/ 98151 w 149624"/>
              <a:gd name="connsiteY0" fmla="*/ 235224 h 235224"/>
              <a:gd name="connsiteX1" fmla="*/ 96009 w 149624"/>
              <a:gd name="connsiteY1" fmla="*/ 235171 h 235224"/>
              <a:gd name="connsiteX2" fmla="*/ 10128 w 149624"/>
              <a:gd name="connsiteY2" fmla="*/ 161618 h 235224"/>
              <a:gd name="connsiteX3" fmla="*/ 5844 w 149624"/>
              <a:gd name="connsiteY3" fmla="*/ 92223 h 235224"/>
              <a:gd name="connsiteX4" fmla="*/ 58874 w 149624"/>
              <a:gd name="connsiteY4" fmla="*/ 70978 h 235224"/>
              <a:gd name="connsiteX5" fmla="*/ 59100 w 149624"/>
              <a:gd name="connsiteY5" fmla="*/ 71085 h 235224"/>
              <a:gd name="connsiteX6" fmla="*/ 62302 w 149624"/>
              <a:gd name="connsiteY6" fmla="*/ 72587 h 235224"/>
              <a:gd name="connsiteX7" fmla="*/ 69810 w 149624"/>
              <a:gd name="connsiteY7" fmla="*/ 55849 h 235224"/>
              <a:gd name="connsiteX8" fmla="*/ 69900 w 149624"/>
              <a:gd name="connsiteY8" fmla="*/ 55527 h 235224"/>
              <a:gd name="connsiteX9" fmla="*/ 98467 w 149624"/>
              <a:gd name="connsiteY9" fmla="*/ 3863 h 235224"/>
              <a:gd name="connsiteX10" fmla="*/ 101353 w 149624"/>
              <a:gd name="connsiteY10" fmla="*/ 0 h 235224"/>
              <a:gd name="connsiteX11" fmla="*/ 120788 w 149624"/>
              <a:gd name="connsiteY11" fmla="*/ 19126 h 235224"/>
              <a:gd name="connsiteX12" fmla="*/ 109921 w 149624"/>
              <a:gd name="connsiteY12" fmla="*/ 34067 h 235224"/>
              <a:gd name="connsiteX13" fmla="*/ 101894 w 149624"/>
              <a:gd name="connsiteY13" fmla="*/ 62421 h 235224"/>
              <a:gd name="connsiteX14" fmla="*/ 102458 w 149624"/>
              <a:gd name="connsiteY14" fmla="*/ 65506 h 235224"/>
              <a:gd name="connsiteX15" fmla="*/ 121825 w 149624"/>
              <a:gd name="connsiteY15" fmla="*/ 68671 h 235224"/>
              <a:gd name="connsiteX16" fmla="*/ 149287 w 149624"/>
              <a:gd name="connsiteY16" fmla="*/ 141419 h 235224"/>
              <a:gd name="connsiteX17" fmla="*/ 140246 w 149624"/>
              <a:gd name="connsiteY17" fmla="*/ 193512 h 235224"/>
              <a:gd name="connsiteX18" fmla="*/ 98151 w 149624"/>
              <a:gd name="connsiteY18" fmla="*/ 235224 h 235224"/>
              <a:gd name="connsiteX19" fmla="*/ 39574 w 149624"/>
              <a:gd name="connsiteY19" fmla="*/ 77013 h 235224"/>
              <a:gd name="connsiteX20" fmla="*/ 13893 w 149624"/>
              <a:gd name="connsiteY20" fmla="*/ 97105 h 235224"/>
              <a:gd name="connsiteX21" fmla="*/ 17929 w 149624"/>
              <a:gd name="connsiteY21" fmla="*/ 156253 h 235224"/>
              <a:gd name="connsiteX22" fmla="*/ 96415 w 149624"/>
              <a:gd name="connsiteY22" fmla="*/ 224468 h 235224"/>
              <a:gd name="connsiteX23" fmla="*/ 98151 w 149624"/>
              <a:gd name="connsiteY23" fmla="*/ 224521 h 235224"/>
              <a:gd name="connsiteX24" fmla="*/ 131543 w 149624"/>
              <a:gd name="connsiteY24" fmla="*/ 190669 h 235224"/>
              <a:gd name="connsiteX25" fmla="*/ 131656 w 149624"/>
              <a:gd name="connsiteY25" fmla="*/ 190186 h 235224"/>
              <a:gd name="connsiteX26" fmla="*/ 118376 w 149624"/>
              <a:gd name="connsiteY26" fmla="*/ 78623 h 235224"/>
              <a:gd name="connsiteX27" fmla="*/ 103765 w 149624"/>
              <a:gd name="connsiteY27" fmla="*/ 76182 h 235224"/>
              <a:gd name="connsiteX28" fmla="*/ 83428 w 149624"/>
              <a:gd name="connsiteY28" fmla="*/ 150593 h 235224"/>
              <a:gd name="connsiteX29" fmla="*/ 77047 w 149624"/>
              <a:gd name="connsiteY29" fmla="*/ 150861 h 235224"/>
              <a:gd name="connsiteX30" fmla="*/ 76822 w 149624"/>
              <a:gd name="connsiteY30" fmla="*/ 143270 h 235224"/>
              <a:gd name="connsiteX31" fmla="*/ 93010 w 149624"/>
              <a:gd name="connsiteY31" fmla="*/ 64513 h 235224"/>
              <a:gd name="connsiteX32" fmla="*/ 92898 w 149624"/>
              <a:gd name="connsiteY32" fmla="*/ 63681 h 235224"/>
              <a:gd name="connsiteX33" fmla="*/ 103066 w 149624"/>
              <a:gd name="connsiteY33" fmla="*/ 27120 h 235224"/>
              <a:gd name="connsiteX34" fmla="*/ 107914 w 149624"/>
              <a:gd name="connsiteY34" fmla="*/ 20467 h 235224"/>
              <a:gd name="connsiteX35" fmla="*/ 102367 w 149624"/>
              <a:gd name="connsiteY35" fmla="*/ 14941 h 235224"/>
              <a:gd name="connsiteX36" fmla="*/ 78310 w 149624"/>
              <a:gd name="connsiteY36" fmla="*/ 59443 h 235224"/>
              <a:gd name="connsiteX37" fmla="*/ 67893 w 149624"/>
              <a:gd name="connsiteY37" fmla="*/ 81734 h 235224"/>
              <a:gd name="connsiteX38" fmla="*/ 66653 w 149624"/>
              <a:gd name="connsiteY38" fmla="*/ 83719 h 235224"/>
              <a:gd name="connsiteX39" fmla="*/ 64579 w 149624"/>
              <a:gd name="connsiteY39" fmla="*/ 83880 h 235224"/>
              <a:gd name="connsiteX40" fmla="*/ 55492 w 149624"/>
              <a:gd name="connsiteY40" fmla="*/ 80930 h 235224"/>
              <a:gd name="connsiteX41" fmla="*/ 39574 w 149624"/>
              <a:gd name="connsiteY41" fmla="*/ 77013 h 2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624" h="235224">
                <a:moveTo>
                  <a:pt x="98151" y="235224"/>
                </a:moveTo>
                <a:cubicBezTo>
                  <a:pt x="97452" y="235224"/>
                  <a:pt x="96731" y="235198"/>
                  <a:pt x="96009" y="235171"/>
                </a:cubicBezTo>
                <a:cubicBezTo>
                  <a:pt x="72763" y="233883"/>
                  <a:pt x="29270" y="200809"/>
                  <a:pt x="10128" y="161618"/>
                </a:cubicBezTo>
                <a:cubicBezTo>
                  <a:pt x="-1732" y="137342"/>
                  <a:pt x="-3197" y="113361"/>
                  <a:pt x="5844" y="92223"/>
                </a:cubicBezTo>
                <a:cubicBezTo>
                  <a:pt x="16148" y="68188"/>
                  <a:pt x="35967" y="60248"/>
                  <a:pt x="58874" y="70978"/>
                </a:cubicBezTo>
                <a:lnTo>
                  <a:pt x="59100" y="71085"/>
                </a:lnTo>
                <a:cubicBezTo>
                  <a:pt x="60430" y="71809"/>
                  <a:pt x="61490" y="72292"/>
                  <a:pt x="62302" y="72587"/>
                </a:cubicBezTo>
                <a:cubicBezTo>
                  <a:pt x="67623" y="63467"/>
                  <a:pt x="69787" y="55929"/>
                  <a:pt x="69810" y="55849"/>
                </a:cubicBezTo>
                <a:lnTo>
                  <a:pt x="69900" y="55527"/>
                </a:lnTo>
                <a:cubicBezTo>
                  <a:pt x="75604" y="38708"/>
                  <a:pt x="88704" y="16980"/>
                  <a:pt x="98467" y="3863"/>
                </a:cubicBezTo>
                <a:lnTo>
                  <a:pt x="101353" y="0"/>
                </a:lnTo>
                <a:lnTo>
                  <a:pt x="120788" y="19126"/>
                </a:lnTo>
                <a:lnTo>
                  <a:pt x="109921" y="34067"/>
                </a:lnTo>
                <a:cubicBezTo>
                  <a:pt x="104261" y="41846"/>
                  <a:pt x="101353" y="52174"/>
                  <a:pt x="101894" y="62421"/>
                </a:cubicBezTo>
                <a:cubicBezTo>
                  <a:pt x="102074" y="63360"/>
                  <a:pt x="102255" y="64406"/>
                  <a:pt x="102458" y="65506"/>
                </a:cubicBezTo>
                <a:cubicBezTo>
                  <a:pt x="109177" y="64567"/>
                  <a:pt x="115693" y="65640"/>
                  <a:pt x="121825" y="68671"/>
                </a:cubicBezTo>
                <a:cubicBezTo>
                  <a:pt x="142095" y="78623"/>
                  <a:pt x="151587" y="103784"/>
                  <a:pt x="149287" y="141419"/>
                </a:cubicBezTo>
                <a:cubicBezTo>
                  <a:pt x="147687" y="167546"/>
                  <a:pt x="141058" y="190749"/>
                  <a:pt x="140246" y="193512"/>
                </a:cubicBezTo>
                <a:cubicBezTo>
                  <a:pt x="136999" y="208346"/>
                  <a:pt x="124215" y="235224"/>
                  <a:pt x="98151" y="235224"/>
                </a:cubicBezTo>
                <a:close/>
                <a:moveTo>
                  <a:pt x="39574" y="77013"/>
                </a:moveTo>
                <a:cubicBezTo>
                  <a:pt x="30420" y="77013"/>
                  <a:pt x="20567" y="81520"/>
                  <a:pt x="13893" y="97105"/>
                </a:cubicBezTo>
                <a:cubicBezTo>
                  <a:pt x="6182" y="115077"/>
                  <a:pt x="7535" y="134981"/>
                  <a:pt x="17929" y="156253"/>
                </a:cubicBezTo>
                <a:cubicBezTo>
                  <a:pt x="36530" y="194344"/>
                  <a:pt x="77724" y="223448"/>
                  <a:pt x="96415" y="224468"/>
                </a:cubicBezTo>
                <a:cubicBezTo>
                  <a:pt x="97001" y="224495"/>
                  <a:pt x="97587" y="224521"/>
                  <a:pt x="98151" y="224521"/>
                </a:cubicBezTo>
                <a:cubicBezTo>
                  <a:pt x="123900" y="224521"/>
                  <a:pt x="131227" y="192091"/>
                  <a:pt x="131543" y="190669"/>
                </a:cubicBezTo>
                <a:lnTo>
                  <a:pt x="131656" y="190186"/>
                </a:lnTo>
                <a:cubicBezTo>
                  <a:pt x="131926" y="189274"/>
                  <a:pt x="158622" y="98366"/>
                  <a:pt x="118376" y="78623"/>
                </a:cubicBezTo>
                <a:cubicBezTo>
                  <a:pt x="113754" y="76343"/>
                  <a:pt x="108838" y="75538"/>
                  <a:pt x="103765" y="76182"/>
                </a:cubicBezTo>
                <a:cubicBezTo>
                  <a:pt x="105344" y="95522"/>
                  <a:pt x="103405" y="125083"/>
                  <a:pt x="83428" y="150593"/>
                </a:cubicBezTo>
                <a:cubicBezTo>
                  <a:pt x="81737" y="152766"/>
                  <a:pt x="78874" y="152873"/>
                  <a:pt x="77047" y="150861"/>
                </a:cubicBezTo>
                <a:cubicBezTo>
                  <a:pt x="75221" y="148849"/>
                  <a:pt x="75131" y="145443"/>
                  <a:pt x="76822" y="143270"/>
                </a:cubicBezTo>
                <a:cubicBezTo>
                  <a:pt x="99752" y="113978"/>
                  <a:pt x="95784" y="78435"/>
                  <a:pt x="93010" y="64513"/>
                </a:cubicBezTo>
                <a:lnTo>
                  <a:pt x="92898" y="63681"/>
                </a:lnTo>
                <a:cubicBezTo>
                  <a:pt x="92063" y="50457"/>
                  <a:pt x="95784" y="37125"/>
                  <a:pt x="103066" y="27120"/>
                </a:cubicBezTo>
                <a:lnTo>
                  <a:pt x="107914" y="20467"/>
                </a:lnTo>
                <a:lnTo>
                  <a:pt x="102367" y="14941"/>
                </a:lnTo>
                <a:cubicBezTo>
                  <a:pt x="93371" y="27763"/>
                  <a:pt x="82909" y="45950"/>
                  <a:pt x="78310" y="59443"/>
                </a:cubicBezTo>
                <a:cubicBezTo>
                  <a:pt x="77859" y="60972"/>
                  <a:pt x="74860" y="70710"/>
                  <a:pt x="67893" y="81734"/>
                </a:cubicBezTo>
                <a:lnTo>
                  <a:pt x="66653" y="83719"/>
                </a:lnTo>
                <a:lnTo>
                  <a:pt x="64579" y="83880"/>
                </a:lnTo>
                <a:cubicBezTo>
                  <a:pt x="63632" y="83961"/>
                  <a:pt x="60791" y="83800"/>
                  <a:pt x="55492" y="80930"/>
                </a:cubicBezTo>
                <a:cubicBezTo>
                  <a:pt x="51186" y="78918"/>
                  <a:pt x="45549" y="77013"/>
                  <a:pt x="39574" y="77013"/>
                </a:cubicBezTo>
                <a:close/>
              </a:path>
            </a:pathLst>
          </a:custGeom>
          <a:solidFill>
            <a:srgbClr val="001965"/>
          </a:solidFill>
          <a:ln w="2188"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C401EDE0-CFC7-FC46-0947-2002E62B075B}"/>
              </a:ext>
            </a:extLst>
          </p:cNvPr>
          <p:cNvSpPr/>
          <p:nvPr/>
        </p:nvSpPr>
        <p:spPr>
          <a:xfrm>
            <a:off x="5250548" y="4221922"/>
            <a:ext cx="2254" cy="2682"/>
          </a:xfrm>
          <a:custGeom>
            <a:avLst/>
            <a:gdLst/>
            <a:ahLst/>
            <a:cxnLst/>
            <a:rect l="l" t="t" r="r" b="b"/>
            <a:pathLst>
              <a:path w="2254" h="2682"/>
            </a:pathLst>
          </a:custGeom>
          <a:solidFill>
            <a:srgbClr val="001965"/>
          </a:solidFill>
          <a:ln w="8753" cap="flat">
            <a:solidFill>
              <a:srgbClr val="000000"/>
            </a:solid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B935CE37-3459-874C-A273-E930B8ABF9AE}"/>
              </a:ext>
            </a:extLst>
          </p:cNvPr>
          <p:cNvSpPr/>
          <p:nvPr/>
        </p:nvSpPr>
        <p:spPr>
          <a:xfrm>
            <a:off x="5250538" y="4251697"/>
            <a:ext cx="50434" cy="32430"/>
          </a:xfrm>
          <a:custGeom>
            <a:avLst/>
            <a:gdLst>
              <a:gd name="connsiteX0" fmla="*/ 45960 w 50434"/>
              <a:gd name="connsiteY0" fmla="*/ 32431 h 32430"/>
              <a:gd name="connsiteX1" fmla="*/ 42217 w 50434"/>
              <a:gd name="connsiteY1" fmla="*/ 30070 h 32430"/>
              <a:gd name="connsiteX2" fmla="*/ 31891 w 50434"/>
              <a:gd name="connsiteY2" fmla="*/ 11991 h 32430"/>
              <a:gd name="connsiteX3" fmla="*/ 5443 w 50434"/>
              <a:gd name="connsiteY3" fmla="*/ 18616 h 32430"/>
              <a:gd name="connsiteX4" fmla="*/ 100 w 50434"/>
              <a:gd name="connsiteY4" fmla="*/ 14458 h 32430"/>
              <a:gd name="connsiteX5" fmla="*/ 3572 w 50434"/>
              <a:gd name="connsiteY5" fmla="*/ 8101 h 32430"/>
              <a:gd name="connsiteX6" fmla="*/ 35949 w 50434"/>
              <a:gd name="connsiteY6" fmla="*/ 0 h 32430"/>
              <a:gd name="connsiteX7" fmla="*/ 49658 w 50434"/>
              <a:gd name="connsiteY7" fmla="*/ 24035 h 32430"/>
              <a:gd name="connsiteX8" fmla="*/ 48463 w 50434"/>
              <a:gd name="connsiteY8" fmla="*/ 31492 h 32430"/>
              <a:gd name="connsiteX9" fmla="*/ 45960 w 50434"/>
              <a:gd name="connsiteY9" fmla="*/ 32431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34" h="32430">
                <a:moveTo>
                  <a:pt x="45960" y="32431"/>
                </a:moveTo>
                <a:cubicBezTo>
                  <a:pt x="44517" y="32431"/>
                  <a:pt x="43097" y="31599"/>
                  <a:pt x="42217" y="30070"/>
                </a:cubicBezTo>
                <a:lnTo>
                  <a:pt x="31891" y="11991"/>
                </a:lnTo>
                <a:lnTo>
                  <a:pt x="5443" y="18616"/>
                </a:lnTo>
                <a:cubicBezTo>
                  <a:pt x="3008" y="19233"/>
                  <a:pt x="618" y="17382"/>
                  <a:pt x="100" y="14458"/>
                </a:cubicBezTo>
                <a:cubicBezTo>
                  <a:pt x="-419" y="11535"/>
                  <a:pt x="1137" y="8718"/>
                  <a:pt x="3572" y="8101"/>
                </a:cubicBezTo>
                <a:lnTo>
                  <a:pt x="35949" y="0"/>
                </a:lnTo>
                <a:lnTo>
                  <a:pt x="49658" y="24035"/>
                </a:lnTo>
                <a:cubicBezTo>
                  <a:pt x="51056" y="26476"/>
                  <a:pt x="50515" y="29829"/>
                  <a:pt x="48463" y="31492"/>
                </a:cubicBezTo>
                <a:cubicBezTo>
                  <a:pt x="47696" y="32136"/>
                  <a:pt x="46817" y="32431"/>
                  <a:pt x="45960" y="32431"/>
                </a:cubicBezTo>
                <a:close/>
              </a:path>
            </a:pathLst>
          </a:custGeom>
          <a:solidFill>
            <a:srgbClr val="001965"/>
          </a:solidFill>
          <a:ln w="2188" cap="flat">
            <a:noFill/>
            <a:prstDash val="solid"/>
            <a:miter/>
          </a:ln>
        </p:spPr>
        <p:txBody>
          <a:bodyPr rtlCol="0" anchor="ctr"/>
          <a:lstStyle/>
          <a:p>
            <a:endParaRPr lang="en-US" dirty="0"/>
          </a:p>
        </p:txBody>
      </p:sp>
      <p:sp>
        <p:nvSpPr>
          <p:cNvPr id="58" name="Rectangle 57">
            <a:extLst>
              <a:ext uri="{FF2B5EF4-FFF2-40B4-BE49-F238E27FC236}">
                <a16:creationId xmlns:a16="http://schemas.microsoft.com/office/drawing/2014/main" id="{B022E086-976C-18AB-55DC-AC16F1192F7B}"/>
              </a:ext>
            </a:extLst>
          </p:cNvPr>
          <p:cNvSpPr/>
          <p:nvPr/>
        </p:nvSpPr>
        <p:spPr>
          <a:xfrm>
            <a:off x="8552446" y="3098879"/>
            <a:ext cx="1438474"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117" name="Freeform: Shape 116">
            <a:extLst>
              <a:ext uri="{FF2B5EF4-FFF2-40B4-BE49-F238E27FC236}">
                <a16:creationId xmlns:a16="http://schemas.microsoft.com/office/drawing/2014/main" id="{3B701C04-7C43-668E-44C7-56E1C4F9F755}"/>
              </a:ext>
            </a:extLst>
          </p:cNvPr>
          <p:cNvSpPr/>
          <p:nvPr/>
        </p:nvSpPr>
        <p:spPr>
          <a:xfrm>
            <a:off x="9233820" y="3129621"/>
            <a:ext cx="48000" cy="53630"/>
          </a:xfrm>
          <a:custGeom>
            <a:avLst/>
            <a:gdLst>
              <a:gd name="connsiteX0" fmla="*/ 38395 w 48000"/>
              <a:gd name="connsiteY0" fmla="*/ 53631 h 53630"/>
              <a:gd name="connsiteX1" fmla="*/ 13007 w 48000"/>
              <a:gd name="connsiteY1" fmla="*/ 43706 h 53630"/>
              <a:gd name="connsiteX2" fmla="*/ 584 w 48000"/>
              <a:gd name="connsiteY2" fmla="*/ 17659 h 53630"/>
              <a:gd name="connsiteX3" fmla="*/ 2275 w 48000"/>
              <a:gd name="connsiteY3" fmla="*/ 10336 h 53630"/>
              <a:gd name="connsiteX4" fmla="*/ 8430 w 48000"/>
              <a:gd name="connsiteY4" fmla="*/ 12348 h 53630"/>
              <a:gd name="connsiteX5" fmla="*/ 19140 w 48000"/>
              <a:gd name="connsiteY5" fmla="*/ 34800 h 53630"/>
              <a:gd name="connsiteX6" fmla="*/ 33818 w 48000"/>
              <a:gd name="connsiteY6" fmla="*/ 40540 h 53630"/>
              <a:gd name="connsiteX7" fmla="*/ 38282 w 48000"/>
              <a:gd name="connsiteY7" fmla="*/ 29891 h 53630"/>
              <a:gd name="connsiteX8" fmla="*/ 31924 w 48000"/>
              <a:gd name="connsiteY8" fmla="*/ 7063 h 53630"/>
              <a:gd name="connsiteX9" fmla="*/ 34788 w 48000"/>
              <a:gd name="connsiteY9" fmla="*/ 277 h 53630"/>
              <a:gd name="connsiteX10" fmla="*/ 40492 w 48000"/>
              <a:gd name="connsiteY10" fmla="*/ 3683 h 53630"/>
              <a:gd name="connsiteX11" fmla="*/ 48000 w 48000"/>
              <a:gd name="connsiteY11" fmla="*/ 30696 h 53630"/>
              <a:gd name="connsiteX12" fmla="*/ 38395 w 48000"/>
              <a:gd name="connsiteY12" fmla="*/ 53631 h 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00" h="53630">
                <a:moveTo>
                  <a:pt x="38395" y="53631"/>
                </a:moveTo>
                <a:lnTo>
                  <a:pt x="13007" y="43706"/>
                </a:lnTo>
                <a:lnTo>
                  <a:pt x="584" y="17659"/>
                </a:lnTo>
                <a:cubicBezTo>
                  <a:pt x="-633" y="15084"/>
                  <a:pt x="111" y="11811"/>
                  <a:pt x="2275" y="10336"/>
                </a:cubicBezTo>
                <a:cubicBezTo>
                  <a:pt x="4440" y="8860"/>
                  <a:pt x="7190" y="9773"/>
                  <a:pt x="8430" y="12348"/>
                </a:cubicBezTo>
                <a:lnTo>
                  <a:pt x="19140" y="34800"/>
                </a:lnTo>
                <a:lnTo>
                  <a:pt x="33818" y="40540"/>
                </a:lnTo>
                <a:lnTo>
                  <a:pt x="38282" y="29891"/>
                </a:lnTo>
                <a:lnTo>
                  <a:pt x="31924" y="7063"/>
                </a:lnTo>
                <a:cubicBezTo>
                  <a:pt x="31135" y="4247"/>
                  <a:pt x="32420" y="1215"/>
                  <a:pt x="34788" y="277"/>
                </a:cubicBezTo>
                <a:cubicBezTo>
                  <a:pt x="37155" y="-662"/>
                  <a:pt x="39703" y="867"/>
                  <a:pt x="40492" y="3683"/>
                </a:cubicBezTo>
                <a:lnTo>
                  <a:pt x="48000" y="30696"/>
                </a:lnTo>
                <a:lnTo>
                  <a:pt x="38395" y="53631"/>
                </a:lnTo>
                <a:close/>
              </a:path>
            </a:pathLst>
          </a:custGeom>
          <a:solidFill>
            <a:srgbClr val="001965"/>
          </a:solidFill>
          <a:ln w="2188"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BA1C773E-0286-D6A8-13BA-660B1DE459D4}"/>
              </a:ext>
            </a:extLst>
          </p:cNvPr>
          <p:cNvSpPr/>
          <p:nvPr/>
        </p:nvSpPr>
        <p:spPr>
          <a:xfrm>
            <a:off x="9210342" y="3127028"/>
            <a:ext cx="149624" cy="235224"/>
          </a:xfrm>
          <a:custGeom>
            <a:avLst/>
            <a:gdLst>
              <a:gd name="connsiteX0" fmla="*/ 98151 w 149624"/>
              <a:gd name="connsiteY0" fmla="*/ 235224 h 235224"/>
              <a:gd name="connsiteX1" fmla="*/ 96009 w 149624"/>
              <a:gd name="connsiteY1" fmla="*/ 235171 h 235224"/>
              <a:gd name="connsiteX2" fmla="*/ 10128 w 149624"/>
              <a:gd name="connsiteY2" fmla="*/ 161618 h 235224"/>
              <a:gd name="connsiteX3" fmla="*/ 5844 w 149624"/>
              <a:gd name="connsiteY3" fmla="*/ 92223 h 235224"/>
              <a:gd name="connsiteX4" fmla="*/ 58874 w 149624"/>
              <a:gd name="connsiteY4" fmla="*/ 70978 h 235224"/>
              <a:gd name="connsiteX5" fmla="*/ 59100 w 149624"/>
              <a:gd name="connsiteY5" fmla="*/ 71085 h 235224"/>
              <a:gd name="connsiteX6" fmla="*/ 62302 w 149624"/>
              <a:gd name="connsiteY6" fmla="*/ 72587 h 235224"/>
              <a:gd name="connsiteX7" fmla="*/ 69810 w 149624"/>
              <a:gd name="connsiteY7" fmla="*/ 55849 h 235224"/>
              <a:gd name="connsiteX8" fmla="*/ 69900 w 149624"/>
              <a:gd name="connsiteY8" fmla="*/ 55527 h 235224"/>
              <a:gd name="connsiteX9" fmla="*/ 98467 w 149624"/>
              <a:gd name="connsiteY9" fmla="*/ 3863 h 235224"/>
              <a:gd name="connsiteX10" fmla="*/ 101353 w 149624"/>
              <a:gd name="connsiteY10" fmla="*/ 0 h 235224"/>
              <a:gd name="connsiteX11" fmla="*/ 120788 w 149624"/>
              <a:gd name="connsiteY11" fmla="*/ 19126 h 235224"/>
              <a:gd name="connsiteX12" fmla="*/ 109921 w 149624"/>
              <a:gd name="connsiteY12" fmla="*/ 34067 h 235224"/>
              <a:gd name="connsiteX13" fmla="*/ 101894 w 149624"/>
              <a:gd name="connsiteY13" fmla="*/ 62421 h 235224"/>
              <a:gd name="connsiteX14" fmla="*/ 102458 w 149624"/>
              <a:gd name="connsiteY14" fmla="*/ 65506 h 235224"/>
              <a:gd name="connsiteX15" fmla="*/ 121825 w 149624"/>
              <a:gd name="connsiteY15" fmla="*/ 68671 h 235224"/>
              <a:gd name="connsiteX16" fmla="*/ 149287 w 149624"/>
              <a:gd name="connsiteY16" fmla="*/ 141419 h 235224"/>
              <a:gd name="connsiteX17" fmla="*/ 140246 w 149624"/>
              <a:gd name="connsiteY17" fmla="*/ 193512 h 235224"/>
              <a:gd name="connsiteX18" fmla="*/ 98151 w 149624"/>
              <a:gd name="connsiteY18" fmla="*/ 235224 h 235224"/>
              <a:gd name="connsiteX19" fmla="*/ 39574 w 149624"/>
              <a:gd name="connsiteY19" fmla="*/ 77013 h 235224"/>
              <a:gd name="connsiteX20" fmla="*/ 13893 w 149624"/>
              <a:gd name="connsiteY20" fmla="*/ 97105 h 235224"/>
              <a:gd name="connsiteX21" fmla="*/ 17929 w 149624"/>
              <a:gd name="connsiteY21" fmla="*/ 156253 h 235224"/>
              <a:gd name="connsiteX22" fmla="*/ 96415 w 149624"/>
              <a:gd name="connsiteY22" fmla="*/ 224468 h 235224"/>
              <a:gd name="connsiteX23" fmla="*/ 98151 w 149624"/>
              <a:gd name="connsiteY23" fmla="*/ 224521 h 235224"/>
              <a:gd name="connsiteX24" fmla="*/ 131543 w 149624"/>
              <a:gd name="connsiteY24" fmla="*/ 190669 h 235224"/>
              <a:gd name="connsiteX25" fmla="*/ 131656 w 149624"/>
              <a:gd name="connsiteY25" fmla="*/ 190186 h 235224"/>
              <a:gd name="connsiteX26" fmla="*/ 118376 w 149624"/>
              <a:gd name="connsiteY26" fmla="*/ 78623 h 235224"/>
              <a:gd name="connsiteX27" fmla="*/ 103765 w 149624"/>
              <a:gd name="connsiteY27" fmla="*/ 76182 h 235224"/>
              <a:gd name="connsiteX28" fmla="*/ 83428 w 149624"/>
              <a:gd name="connsiteY28" fmla="*/ 150593 h 235224"/>
              <a:gd name="connsiteX29" fmla="*/ 77047 w 149624"/>
              <a:gd name="connsiteY29" fmla="*/ 150861 h 235224"/>
              <a:gd name="connsiteX30" fmla="*/ 76822 w 149624"/>
              <a:gd name="connsiteY30" fmla="*/ 143270 h 235224"/>
              <a:gd name="connsiteX31" fmla="*/ 93010 w 149624"/>
              <a:gd name="connsiteY31" fmla="*/ 64513 h 235224"/>
              <a:gd name="connsiteX32" fmla="*/ 92898 w 149624"/>
              <a:gd name="connsiteY32" fmla="*/ 63681 h 235224"/>
              <a:gd name="connsiteX33" fmla="*/ 103066 w 149624"/>
              <a:gd name="connsiteY33" fmla="*/ 27120 h 235224"/>
              <a:gd name="connsiteX34" fmla="*/ 107914 w 149624"/>
              <a:gd name="connsiteY34" fmla="*/ 20467 h 235224"/>
              <a:gd name="connsiteX35" fmla="*/ 102367 w 149624"/>
              <a:gd name="connsiteY35" fmla="*/ 14941 h 235224"/>
              <a:gd name="connsiteX36" fmla="*/ 78310 w 149624"/>
              <a:gd name="connsiteY36" fmla="*/ 59443 h 235224"/>
              <a:gd name="connsiteX37" fmla="*/ 67893 w 149624"/>
              <a:gd name="connsiteY37" fmla="*/ 81734 h 235224"/>
              <a:gd name="connsiteX38" fmla="*/ 66653 w 149624"/>
              <a:gd name="connsiteY38" fmla="*/ 83719 h 235224"/>
              <a:gd name="connsiteX39" fmla="*/ 64579 w 149624"/>
              <a:gd name="connsiteY39" fmla="*/ 83880 h 235224"/>
              <a:gd name="connsiteX40" fmla="*/ 55492 w 149624"/>
              <a:gd name="connsiteY40" fmla="*/ 80930 h 235224"/>
              <a:gd name="connsiteX41" fmla="*/ 39574 w 149624"/>
              <a:gd name="connsiteY41" fmla="*/ 77013 h 2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624" h="235224">
                <a:moveTo>
                  <a:pt x="98151" y="235224"/>
                </a:moveTo>
                <a:cubicBezTo>
                  <a:pt x="97452" y="235224"/>
                  <a:pt x="96731" y="235198"/>
                  <a:pt x="96009" y="235171"/>
                </a:cubicBezTo>
                <a:cubicBezTo>
                  <a:pt x="72763" y="233883"/>
                  <a:pt x="29270" y="200809"/>
                  <a:pt x="10128" y="161618"/>
                </a:cubicBezTo>
                <a:cubicBezTo>
                  <a:pt x="-1732" y="137342"/>
                  <a:pt x="-3197" y="113361"/>
                  <a:pt x="5844" y="92223"/>
                </a:cubicBezTo>
                <a:cubicBezTo>
                  <a:pt x="16148" y="68188"/>
                  <a:pt x="35967" y="60248"/>
                  <a:pt x="58874" y="70978"/>
                </a:cubicBezTo>
                <a:lnTo>
                  <a:pt x="59100" y="71085"/>
                </a:lnTo>
                <a:cubicBezTo>
                  <a:pt x="60430" y="71809"/>
                  <a:pt x="61490" y="72292"/>
                  <a:pt x="62302" y="72587"/>
                </a:cubicBezTo>
                <a:cubicBezTo>
                  <a:pt x="67623" y="63467"/>
                  <a:pt x="69787" y="55929"/>
                  <a:pt x="69810" y="55849"/>
                </a:cubicBezTo>
                <a:lnTo>
                  <a:pt x="69900" y="55527"/>
                </a:lnTo>
                <a:cubicBezTo>
                  <a:pt x="75604" y="38708"/>
                  <a:pt x="88704" y="16980"/>
                  <a:pt x="98467" y="3863"/>
                </a:cubicBezTo>
                <a:lnTo>
                  <a:pt x="101353" y="0"/>
                </a:lnTo>
                <a:lnTo>
                  <a:pt x="120788" y="19126"/>
                </a:lnTo>
                <a:lnTo>
                  <a:pt x="109921" y="34067"/>
                </a:lnTo>
                <a:cubicBezTo>
                  <a:pt x="104261" y="41846"/>
                  <a:pt x="101353" y="52174"/>
                  <a:pt x="101894" y="62421"/>
                </a:cubicBezTo>
                <a:cubicBezTo>
                  <a:pt x="102074" y="63360"/>
                  <a:pt x="102255" y="64406"/>
                  <a:pt x="102458" y="65506"/>
                </a:cubicBezTo>
                <a:cubicBezTo>
                  <a:pt x="109177" y="64567"/>
                  <a:pt x="115693" y="65640"/>
                  <a:pt x="121825" y="68671"/>
                </a:cubicBezTo>
                <a:cubicBezTo>
                  <a:pt x="142095" y="78623"/>
                  <a:pt x="151587" y="103784"/>
                  <a:pt x="149287" y="141419"/>
                </a:cubicBezTo>
                <a:cubicBezTo>
                  <a:pt x="147687" y="167546"/>
                  <a:pt x="141058" y="190749"/>
                  <a:pt x="140246" y="193512"/>
                </a:cubicBezTo>
                <a:cubicBezTo>
                  <a:pt x="136999" y="208346"/>
                  <a:pt x="124215" y="235224"/>
                  <a:pt x="98151" y="235224"/>
                </a:cubicBezTo>
                <a:close/>
                <a:moveTo>
                  <a:pt x="39574" y="77013"/>
                </a:moveTo>
                <a:cubicBezTo>
                  <a:pt x="30420" y="77013"/>
                  <a:pt x="20567" y="81520"/>
                  <a:pt x="13893" y="97105"/>
                </a:cubicBezTo>
                <a:cubicBezTo>
                  <a:pt x="6182" y="115077"/>
                  <a:pt x="7535" y="134981"/>
                  <a:pt x="17929" y="156253"/>
                </a:cubicBezTo>
                <a:cubicBezTo>
                  <a:pt x="36530" y="194344"/>
                  <a:pt x="77724" y="223448"/>
                  <a:pt x="96415" y="224468"/>
                </a:cubicBezTo>
                <a:cubicBezTo>
                  <a:pt x="97001" y="224495"/>
                  <a:pt x="97587" y="224521"/>
                  <a:pt x="98151" y="224521"/>
                </a:cubicBezTo>
                <a:cubicBezTo>
                  <a:pt x="123900" y="224521"/>
                  <a:pt x="131227" y="192091"/>
                  <a:pt x="131543" y="190669"/>
                </a:cubicBezTo>
                <a:lnTo>
                  <a:pt x="131656" y="190186"/>
                </a:lnTo>
                <a:cubicBezTo>
                  <a:pt x="131926" y="189274"/>
                  <a:pt x="158622" y="98366"/>
                  <a:pt x="118376" y="78623"/>
                </a:cubicBezTo>
                <a:cubicBezTo>
                  <a:pt x="113754" y="76343"/>
                  <a:pt x="108838" y="75538"/>
                  <a:pt x="103765" y="76182"/>
                </a:cubicBezTo>
                <a:cubicBezTo>
                  <a:pt x="105344" y="95522"/>
                  <a:pt x="103405" y="125083"/>
                  <a:pt x="83428" y="150593"/>
                </a:cubicBezTo>
                <a:cubicBezTo>
                  <a:pt x="81737" y="152766"/>
                  <a:pt x="78874" y="152873"/>
                  <a:pt x="77047" y="150861"/>
                </a:cubicBezTo>
                <a:cubicBezTo>
                  <a:pt x="75221" y="148849"/>
                  <a:pt x="75131" y="145443"/>
                  <a:pt x="76822" y="143270"/>
                </a:cubicBezTo>
                <a:cubicBezTo>
                  <a:pt x="99752" y="113978"/>
                  <a:pt x="95784" y="78435"/>
                  <a:pt x="93010" y="64513"/>
                </a:cubicBezTo>
                <a:lnTo>
                  <a:pt x="92898" y="63681"/>
                </a:lnTo>
                <a:cubicBezTo>
                  <a:pt x="92063" y="50457"/>
                  <a:pt x="95784" y="37125"/>
                  <a:pt x="103066" y="27120"/>
                </a:cubicBezTo>
                <a:lnTo>
                  <a:pt x="107914" y="20467"/>
                </a:lnTo>
                <a:lnTo>
                  <a:pt x="102367" y="14941"/>
                </a:lnTo>
                <a:cubicBezTo>
                  <a:pt x="93371" y="27763"/>
                  <a:pt x="82909" y="45950"/>
                  <a:pt x="78310" y="59443"/>
                </a:cubicBezTo>
                <a:cubicBezTo>
                  <a:pt x="77859" y="60972"/>
                  <a:pt x="74860" y="70710"/>
                  <a:pt x="67893" y="81734"/>
                </a:cubicBezTo>
                <a:lnTo>
                  <a:pt x="66653" y="83719"/>
                </a:lnTo>
                <a:lnTo>
                  <a:pt x="64579" y="83880"/>
                </a:lnTo>
                <a:cubicBezTo>
                  <a:pt x="63632" y="83961"/>
                  <a:pt x="60791" y="83800"/>
                  <a:pt x="55492" y="80930"/>
                </a:cubicBezTo>
                <a:cubicBezTo>
                  <a:pt x="51186" y="78918"/>
                  <a:pt x="45549" y="77013"/>
                  <a:pt x="39574" y="77013"/>
                </a:cubicBezTo>
                <a:close/>
              </a:path>
            </a:pathLst>
          </a:custGeom>
          <a:solidFill>
            <a:srgbClr val="001965"/>
          </a:solidFill>
          <a:ln w="2188"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9FBB8318-9C79-8986-9F83-0537C27B4EB3}"/>
              </a:ext>
            </a:extLst>
          </p:cNvPr>
          <p:cNvSpPr/>
          <p:nvPr/>
        </p:nvSpPr>
        <p:spPr>
          <a:xfrm>
            <a:off x="9193888" y="3127028"/>
            <a:ext cx="2254" cy="2682"/>
          </a:xfrm>
          <a:custGeom>
            <a:avLst/>
            <a:gdLst/>
            <a:ahLst/>
            <a:cxnLst/>
            <a:rect l="l" t="t" r="r" b="b"/>
            <a:pathLst>
              <a:path w="2254" h="2682"/>
            </a:pathLst>
          </a:custGeom>
          <a:solidFill>
            <a:srgbClr val="001965"/>
          </a:solidFill>
          <a:ln w="8753" cap="flat">
            <a:solidFill>
              <a:srgbClr val="000000"/>
            </a:solid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5C9F5750-3811-91EE-70F1-4C6797BAF3D5}"/>
              </a:ext>
            </a:extLst>
          </p:cNvPr>
          <p:cNvSpPr/>
          <p:nvPr/>
        </p:nvSpPr>
        <p:spPr>
          <a:xfrm>
            <a:off x="9193878" y="3156803"/>
            <a:ext cx="50434" cy="32430"/>
          </a:xfrm>
          <a:custGeom>
            <a:avLst/>
            <a:gdLst>
              <a:gd name="connsiteX0" fmla="*/ 45960 w 50434"/>
              <a:gd name="connsiteY0" fmla="*/ 32431 h 32430"/>
              <a:gd name="connsiteX1" fmla="*/ 42217 w 50434"/>
              <a:gd name="connsiteY1" fmla="*/ 30070 h 32430"/>
              <a:gd name="connsiteX2" fmla="*/ 31891 w 50434"/>
              <a:gd name="connsiteY2" fmla="*/ 11991 h 32430"/>
              <a:gd name="connsiteX3" fmla="*/ 5443 w 50434"/>
              <a:gd name="connsiteY3" fmla="*/ 18616 h 32430"/>
              <a:gd name="connsiteX4" fmla="*/ 100 w 50434"/>
              <a:gd name="connsiteY4" fmla="*/ 14458 h 32430"/>
              <a:gd name="connsiteX5" fmla="*/ 3572 w 50434"/>
              <a:gd name="connsiteY5" fmla="*/ 8101 h 32430"/>
              <a:gd name="connsiteX6" fmla="*/ 35949 w 50434"/>
              <a:gd name="connsiteY6" fmla="*/ 0 h 32430"/>
              <a:gd name="connsiteX7" fmla="*/ 49658 w 50434"/>
              <a:gd name="connsiteY7" fmla="*/ 24035 h 32430"/>
              <a:gd name="connsiteX8" fmla="*/ 48463 w 50434"/>
              <a:gd name="connsiteY8" fmla="*/ 31492 h 32430"/>
              <a:gd name="connsiteX9" fmla="*/ 45960 w 50434"/>
              <a:gd name="connsiteY9" fmla="*/ 32431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34" h="32430">
                <a:moveTo>
                  <a:pt x="45960" y="32431"/>
                </a:moveTo>
                <a:cubicBezTo>
                  <a:pt x="44517" y="32431"/>
                  <a:pt x="43097" y="31599"/>
                  <a:pt x="42217" y="30070"/>
                </a:cubicBezTo>
                <a:lnTo>
                  <a:pt x="31891" y="11991"/>
                </a:lnTo>
                <a:lnTo>
                  <a:pt x="5443" y="18616"/>
                </a:lnTo>
                <a:cubicBezTo>
                  <a:pt x="3008" y="19233"/>
                  <a:pt x="618" y="17382"/>
                  <a:pt x="100" y="14458"/>
                </a:cubicBezTo>
                <a:cubicBezTo>
                  <a:pt x="-419" y="11535"/>
                  <a:pt x="1137" y="8718"/>
                  <a:pt x="3572" y="8101"/>
                </a:cubicBezTo>
                <a:lnTo>
                  <a:pt x="35949" y="0"/>
                </a:lnTo>
                <a:lnTo>
                  <a:pt x="49658" y="24035"/>
                </a:lnTo>
                <a:cubicBezTo>
                  <a:pt x="51056" y="26476"/>
                  <a:pt x="50515" y="29829"/>
                  <a:pt x="48463" y="31492"/>
                </a:cubicBezTo>
                <a:cubicBezTo>
                  <a:pt x="47696" y="32136"/>
                  <a:pt x="46817" y="32431"/>
                  <a:pt x="45960" y="32431"/>
                </a:cubicBezTo>
                <a:close/>
              </a:path>
            </a:pathLst>
          </a:custGeom>
          <a:solidFill>
            <a:srgbClr val="001965"/>
          </a:solidFill>
          <a:ln w="2188" cap="flat">
            <a:noFill/>
            <a:prstDash val="solid"/>
            <a:miter/>
          </a:ln>
        </p:spPr>
        <p:txBody>
          <a:bodyPr rtlCol="0" anchor="ctr"/>
          <a:lstStyle/>
          <a:p>
            <a:endParaRPr lang="en-US" dirty="0"/>
          </a:p>
        </p:txBody>
      </p:sp>
      <p:sp>
        <p:nvSpPr>
          <p:cNvPr id="60" name="Rectangle 59">
            <a:extLst>
              <a:ext uri="{FF2B5EF4-FFF2-40B4-BE49-F238E27FC236}">
                <a16:creationId xmlns:a16="http://schemas.microsoft.com/office/drawing/2014/main" id="{60892D4C-3746-6D71-B31F-6EE3C202E6E1}"/>
              </a:ext>
            </a:extLst>
          </p:cNvPr>
          <p:cNvSpPr/>
          <p:nvPr/>
        </p:nvSpPr>
        <p:spPr>
          <a:xfrm>
            <a:off x="6705749" y="4219936"/>
            <a:ext cx="1379717"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61" name="Rectangle 60">
            <a:extLst>
              <a:ext uri="{FF2B5EF4-FFF2-40B4-BE49-F238E27FC236}">
                <a16:creationId xmlns:a16="http://schemas.microsoft.com/office/drawing/2014/main" id="{DE0EA72A-0381-673A-F561-1CBA0880B4A2}"/>
              </a:ext>
            </a:extLst>
          </p:cNvPr>
          <p:cNvSpPr/>
          <p:nvPr/>
        </p:nvSpPr>
        <p:spPr>
          <a:xfrm>
            <a:off x="8551586" y="4205040"/>
            <a:ext cx="1139702"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62" name="Rectangle 61">
            <a:extLst>
              <a:ext uri="{FF2B5EF4-FFF2-40B4-BE49-F238E27FC236}">
                <a16:creationId xmlns:a16="http://schemas.microsoft.com/office/drawing/2014/main" id="{2D77AEE0-E5A4-A82E-490A-F9CF41A45307}"/>
              </a:ext>
            </a:extLst>
          </p:cNvPr>
          <p:cNvSpPr/>
          <p:nvPr/>
        </p:nvSpPr>
        <p:spPr>
          <a:xfrm>
            <a:off x="8491952" y="5175152"/>
            <a:ext cx="2111887"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sp>
        <p:nvSpPr>
          <p:cNvPr id="122" name="Freeform: Shape 121">
            <a:extLst>
              <a:ext uri="{FF2B5EF4-FFF2-40B4-BE49-F238E27FC236}">
                <a16:creationId xmlns:a16="http://schemas.microsoft.com/office/drawing/2014/main" id="{BE9382E3-0735-D571-7B08-D21507F38CAA}"/>
              </a:ext>
            </a:extLst>
          </p:cNvPr>
          <p:cNvSpPr/>
          <p:nvPr/>
        </p:nvSpPr>
        <p:spPr>
          <a:xfrm>
            <a:off x="9521587" y="5205868"/>
            <a:ext cx="48000" cy="53631"/>
          </a:xfrm>
          <a:custGeom>
            <a:avLst/>
            <a:gdLst>
              <a:gd name="connsiteX0" fmla="*/ 38395 w 48000"/>
              <a:gd name="connsiteY0" fmla="*/ 53631 h 53631"/>
              <a:gd name="connsiteX1" fmla="*/ 13007 w 48000"/>
              <a:gd name="connsiteY1" fmla="*/ 43706 h 53631"/>
              <a:gd name="connsiteX2" fmla="*/ 584 w 48000"/>
              <a:gd name="connsiteY2" fmla="*/ 17659 h 53631"/>
              <a:gd name="connsiteX3" fmla="*/ 2275 w 48000"/>
              <a:gd name="connsiteY3" fmla="*/ 10336 h 53631"/>
              <a:gd name="connsiteX4" fmla="*/ 8430 w 48000"/>
              <a:gd name="connsiteY4" fmla="*/ 12348 h 53631"/>
              <a:gd name="connsiteX5" fmla="*/ 19140 w 48000"/>
              <a:gd name="connsiteY5" fmla="*/ 34800 h 53631"/>
              <a:gd name="connsiteX6" fmla="*/ 33818 w 48000"/>
              <a:gd name="connsiteY6" fmla="*/ 40541 h 53631"/>
              <a:gd name="connsiteX7" fmla="*/ 38282 w 48000"/>
              <a:gd name="connsiteY7" fmla="*/ 29891 h 53631"/>
              <a:gd name="connsiteX8" fmla="*/ 31924 w 48000"/>
              <a:gd name="connsiteY8" fmla="*/ 7063 h 53631"/>
              <a:gd name="connsiteX9" fmla="*/ 34788 w 48000"/>
              <a:gd name="connsiteY9" fmla="*/ 277 h 53631"/>
              <a:gd name="connsiteX10" fmla="*/ 40492 w 48000"/>
              <a:gd name="connsiteY10" fmla="*/ 3683 h 53631"/>
              <a:gd name="connsiteX11" fmla="*/ 48000 w 48000"/>
              <a:gd name="connsiteY11" fmla="*/ 30696 h 53631"/>
              <a:gd name="connsiteX12" fmla="*/ 38395 w 48000"/>
              <a:gd name="connsiteY12" fmla="*/ 53631 h 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00" h="53631">
                <a:moveTo>
                  <a:pt x="38395" y="53631"/>
                </a:moveTo>
                <a:lnTo>
                  <a:pt x="13007" y="43706"/>
                </a:lnTo>
                <a:lnTo>
                  <a:pt x="584" y="17659"/>
                </a:lnTo>
                <a:cubicBezTo>
                  <a:pt x="-633" y="15084"/>
                  <a:pt x="111" y="11811"/>
                  <a:pt x="2275" y="10336"/>
                </a:cubicBezTo>
                <a:cubicBezTo>
                  <a:pt x="4440" y="8861"/>
                  <a:pt x="7190" y="9773"/>
                  <a:pt x="8430" y="12348"/>
                </a:cubicBezTo>
                <a:lnTo>
                  <a:pt x="19140" y="34800"/>
                </a:lnTo>
                <a:lnTo>
                  <a:pt x="33818" y="40541"/>
                </a:lnTo>
                <a:lnTo>
                  <a:pt x="38282" y="29891"/>
                </a:lnTo>
                <a:lnTo>
                  <a:pt x="31924" y="7063"/>
                </a:lnTo>
                <a:cubicBezTo>
                  <a:pt x="31135" y="4247"/>
                  <a:pt x="32420" y="1215"/>
                  <a:pt x="34788" y="277"/>
                </a:cubicBezTo>
                <a:cubicBezTo>
                  <a:pt x="37155" y="-662"/>
                  <a:pt x="39703" y="867"/>
                  <a:pt x="40492" y="3683"/>
                </a:cubicBezTo>
                <a:lnTo>
                  <a:pt x="48000" y="30696"/>
                </a:lnTo>
                <a:lnTo>
                  <a:pt x="38395" y="53631"/>
                </a:lnTo>
                <a:close/>
              </a:path>
            </a:pathLst>
          </a:custGeom>
          <a:solidFill>
            <a:srgbClr val="001965"/>
          </a:solidFill>
          <a:ln w="2188"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C62062AA-B8B8-C173-6215-5085F7CB753D}"/>
              </a:ext>
            </a:extLst>
          </p:cNvPr>
          <p:cNvSpPr/>
          <p:nvPr/>
        </p:nvSpPr>
        <p:spPr>
          <a:xfrm>
            <a:off x="9498109" y="5203275"/>
            <a:ext cx="149624" cy="235226"/>
          </a:xfrm>
          <a:custGeom>
            <a:avLst/>
            <a:gdLst>
              <a:gd name="connsiteX0" fmla="*/ 98151 w 149624"/>
              <a:gd name="connsiteY0" fmla="*/ 235226 h 235226"/>
              <a:gd name="connsiteX1" fmla="*/ 96009 w 149624"/>
              <a:gd name="connsiteY1" fmla="*/ 235173 h 235226"/>
              <a:gd name="connsiteX2" fmla="*/ 10128 w 149624"/>
              <a:gd name="connsiteY2" fmla="*/ 161619 h 235226"/>
              <a:gd name="connsiteX3" fmla="*/ 5844 w 149624"/>
              <a:gd name="connsiteY3" fmla="*/ 92224 h 235226"/>
              <a:gd name="connsiteX4" fmla="*/ 58874 w 149624"/>
              <a:gd name="connsiteY4" fmla="*/ 70978 h 235226"/>
              <a:gd name="connsiteX5" fmla="*/ 59100 w 149624"/>
              <a:gd name="connsiteY5" fmla="*/ 71086 h 235226"/>
              <a:gd name="connsiteX6" fmla="*/ 62302 w 149624"/>
              <a:gd name="connsiteY6" fmla="*/ 72588 h 235226"/>
              <a:gd name="connsiteX7" fmla="*/ 69810 w 149624"/>
              <a:gd name="connsiteY7" fmla="*/ 55849 h 235226"/>
              <a:gd name="connsiteX8" fmla="*/ 69900 w 149624"/>
              <a:gd name="connsiteY8" fmla="*/ 55527 h 235226"/>
              <a:gd name="connsiteX9" fmla="*/ 98467 w 149624"/>
              <a:gd name="connsiteY9" fmla="*/ 3863 h 235226"/>
              <a:gd name="connsiteX10" fmla="*/ 101353 w 149624"/>
              <a:gd name="connsiteY10" fmla="*/ 0 h 235226"/>
              <a:gd name="connsiteX11" fmla="*/ 120788 w 149624"/>
              <a:gd name="connsiteY11" fmla="*/ 19126 h 235226"/>
              <a:gd name="connsiteX12" fmla="*/ 109921 w 149624"/>
              <a:gd name="connsiteY12" fmla="*/ 34067 h 235226"/>
              <a:gd name="connsiteX13" fmla="*/ 101894 w 149624"/>
              <a:gd name="connsiteY13" fmla="*/ 62421 h 235226"/>
              <a:gd name="connsiteX14" fmla="*/ 102458 w 149624"/>
              <a:gd name="connsiteY14" fmla="*/ 65506 h 235226"/>
              <a:gd name="connsiteX15" fmla="*/ 121825 w 149624"/>
              <a:gd name="connsiteY15" fmla="*/ 68671 h 235226"/>
              <a:gd name="connsiteX16" fmla="*/ 149287 w 149624"/>
              <a:gd name="connsiteY16" fmla="*/ 141420 h 235226"/>
              <a:gd name="connsiteX17" fmla="*/ 140246 w 149624"/>
              <a:gd name="connsiteY17" fmla="*/ 193514 h 235226"/>
              <a:gd name="connsiteX18" fmla="*/ 98151 w 149624"/>
              <a:gd name="connsiteY18" fmla="*/ 235226 h 235226"/>
              <a:gd name="connsiteX19" fmla="*/ 39574 w 149624"/>
              <a:gd name="connsiteY19" fmla="*/ 77014 h 235226"/>
              <a:gd name="connsiteX20" fmla="*/ 13893 w 149624"/>
              <a:gd name="connsiteY20" fmla="*/ 97106 h 235226"/>
              <a:gd name="connsiteX21" fmla="*/ 17929 w 149624"/>
              <a:gd name="connsiteY21" fmla="*/ 156254 h 235226"/>
              <a:gd name="connsiteX22" fmla="*/ 96415 w 149624"/>
              <a:gd name="connsiteY22" fmla="*/ 224470 h 235226"/>
              <a:gd name="connsiteX23" fmla="*/ 98151 w 149624"/>
              <a:gd name="connsiteY23" fmla="*/ 224523 h 235226"/>
              <a:gd name="connsiteX24" fmla="*/ 131543 w 149624"/>
              <a:gd name="connsiteY24" fmla="*/ 190670 h 235226"/>
              <a:gd name="connsiteX25" fmla="*/ 131656 w 149624"/>
              <a:gd name="connsiteY25" fmla="*/ 190188 h 235226"/>
              <a:gd name="connsiteX26" fmla="*/ 118376 w 149624"/>
              <a:gd name="connsiteY26" fmla="*/ 78623 h 235226"/>
              <a:gd name="connsiteX27" fmla="*/ 103765 w 149624"/>
              <a:gd name="connsiteY27" fmla="*/ 76182 h 235226"/>
              <a:gd name="connsiteX28" fmla="*/ 83428 w 149624"/>
              <a:gd name="connsiteY28" fmla="*/ 150594 h 235226"/>
              <a:gd name="connsiteX29" fmla="*/ 77047 w 149624"/>
              <a:gd name="connsiteY29" fmla="*/ 150863 h 235226"/>
              <a:gd name="connsiteX30" fmla="*/ 76822 w 149624"/>
              <a:gd name="connsiteY30" fmla="*/ 143271 h 235226"/>
              <a:gd name="connsiteX31" fmla="*/ 93010 w 149624"/>
              <a:gd name="connsiteY31" fmla="*/ 64514 h 235226"/>
              <a:gd name="connsiteX32" fmla="*/ 92898 w 149624"/>
              <a:gd name="connsiteY32" fmla="*/ 63682 h 235226"/>
              <a:gd name="connsiteX33" fmla="*/ 103066 w 149624"/>
              <a:gd name="connsiteY33" fmla="*/ 27120 h 235226"/>
              <a:gd name="connsiteX34" fmla="*/ 107914 w 149624"/>
              <a:gd name="connsiteY34" fmla="*/ 20467 h 235226"/>
              <a:gd name="connsiteX35" fmla="*/ 102367 w 149624"/>
              <a:gd name="connsiteY35" fmla="*/ 14941 h 235226"/>
              <a:gd name="connsiteX36" fmla="*/ 78310 w 149624"/>
              <a:gd name="connsiteY36" fmla="*/ 59444 h 235226"/>
              <a:gd name="connsiteX37" fmla="*/ 67893 w 149624"/>
              <a:gd name="connsiteY37" fmla="*/ 81735 h 235226"/>
              <a:gd name="connsiteX38" fmla="*/ 66653 w 149624"/>
              <a:gd name="connsiteY38" fmla="*/ 83720 h 235226"/>
              <a:gd name="connsiteX39" fmla="*/ 64579 w 149624"/>
              <a:gd name="connsiteY39" fmla="*/ 83881 h 235226"/>
              <a:gd name="connsiteX40" fmla="*/ 55492 w 149624"/>
              <a:gd name="connsiteY40" fmla="*/ 80930 h 235226"/>
              <a:gd name="connsiteX41" fmla="*/ 39574 w 149624"/>
              <a:gd name="connsiteY41" fmla="*/ 77014 h 2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624" h="235226">
                <a:moveTo>
                  <a:pt x="98151" y="235226"/>
                </a:moveTo>
                <a:cubicBezTo>
                  <a:pt x="97452" y="235226"/>
                  <a:pt x="96731" y="235200"/>
                  <a:pt x="96009" y="235173"/>
                </a:cubicBezTo>
                <a:cubicBezTo>
                  <a:pt x="72763" y="233885"/>
                  <a:pt x="29270" y="200810"/>
                  <a:pt x="10128" y="161619"/>
                </a:cubicBezTo>
                <a:cubicBezTo>
                  <a:pt x="-1732" y="137343"/>
                  <a:pt x="-3197" y="113361"/>
                  <a:pt x="5844" y="92224"/>
                </a:cubicBezTo>
                <a:cubicBezTo>
                  <a:pt x="16148" y="68189"/>
                  <a:pt x="35967" y="60248"/>
                  <a:pt x="58874" y="70978"/>
                </a:cubicBezTo>
                <a:lnTo>
                  <a:pt x="59100" y="71086"/>
                </a:lnTo>
                <a:cubicBezTo>
                  <a:pt x="60430" y="71810"/>
                  <a:pt x="61490" y="72293"/>
                  <a:pt x="62302" y="72588"/>
                </a:cubicBezTo>
                <a:cubicBezTo>
                  <a:pt x="67623" y="63467"/>
                  <a:pt x="69787" y="55930"/>
                  <a:pt x="69810" y="55849"/>
                </a:cubicBezTo>
                <a:lnTo>
                  <a:pt x="69900" y="55527"/>
                </a:lnTo>
                <a:cubicBezTo>
                  <a:pt x="75604" y="38708"/>
                  <a:pt x="88704" y="16980"/>
                  <a:pt x="98467" y="3863"/>
                </a:cubicBezTo>
                <a:lnTo>
                  <a:pt x="101353" y="0"/>
                </a:lnTo>
                <a:lnTo>
                  <a:pt x="120788" y="19126"/>
                </a:lnTo>
                <a:lnTo>
                  <a:pt x="109921" y="34067"/>
                </a:lnTo>
                <a:cubicBezTo>
                  <a:pt x="104261" y="41847"/>
                  <a:pt x="101353" y="52174"/>
                  <a:pt x="101894" y="62421"/>
                </a:cubicBezTo>
                <a:cubicBezTo>
                  <a:pt x="102074" y="63360"/>
                  <a:pt x="102255" y="64406"/>
                  <a:pt x="102458" y="65506"/>
                </a:cubicBezTo>
                <a:cubicBezTo>
                  <a:pt x="109177" y="64567"/>
                  <a:pt x="115693" y="65640"/>
                  <a:pt x="121825" y="68671"/>
                </a:cubicBezTo>
                <a:cubicBezTo>
                  <a:pt x="142095" y="78623"/>
                  <a:pt x="151587" y="103785"/>
                  <a:pt x="149287" y="141420"/>
                </a:cubicBezTo>
                <a:cubicBezTo>
                  <a:pt x="147687" y="167548"/>
                  <a:pt x="141058" y="190751"/>
                  <a:pt x="140246" y="193514"/>
                </a:cubicBezTo>
                <a:cubicBezTo>
                  <a:pt x="136999" y="208348"/>
                  <a:pt x="124215" y="235226"/>
                  <a:pt x="98151" y="235226"/>
                </a:cubicBezTo>
                <a:close/>
                <a:moveTo>
                  <a:pt x="39574" y="77014"/>
                </a:moveTo>
                <a:cubicBezTo>
                  <a:pt x="30420" y="77014"/>
                  <a:pt x="20567" y="81520"/>
                  <a:pt x="13893" y="97106"/>
                </a:cubicBezTo>
                <a:cubicBezTo>
                  <a:pt x="6182" y="115078"/>
                  <a:pt x="7535" y="134982"/>
                  <a:pt x="17929" y="156254"/>
                </a:cubicBezTo>
                <a:cubicBezTo>
                  <a:pt x="36530" y="194345"/>
                  <a:pt x="77724" y="223450"/>
                  <a:pt x="96415" y="224470"/>
                </a:cubicBezTo>
                <a:cubicBezTo>
                  <a:pt x="97001" y="224497"/>
                  <a:pt x="97587" y="224523"/>
                  <a:pt x="98151" y="224523"/>
                </a:cubicBezTo>
                <a:cubicBezTo>
                  <a:pt x="123900" y="224523"/>
                  <a:pt x="131227" y="192092"/>
                  <a:pt x="131543" y="190670"/>
                </a:cubicBezTo>
                <a:lnTo>
                  <a:pt x="131656" y="190188"/>
                </a:lnTo>
                <a:cubicBezTo>
                  <a:pt x="131926" y="189276"/>
                  <a:pt x="158622" y="98366"/>
                  <a:pt x="118376" y="78623"/>
                </a:cubicBezTo>
                <a:cubicBezTo>
                  <a:pt x="113754" y="76343"/>
                  <a:pt x="108838" y="75539"/>
                  <a:pt x="103765" y="76182"/>
                </a:cubicBezTo>
                <a:cubicBezTo>
                  <a:pt x="105344" y="95523"/>
                  <a:pt x="103405" y="125084"/>
                  <a:pt x="83428" y="150594"/>
                </a:cubicBezTo>
                <a:cubicBezTo>
                  <a:pt x="81737" y="152767"/>
                  <a:pt x="78874" y="152874"/>
                  <a:pt x="77047" y="150863"/>
                </a:cubicBezTo>
                <a:cubicBezTo>
                  <a:pt x="75221" y="148851"/>
                  <a:pt x="75131" y="145444"/>
                  <a:pt x="76822" y="143271"/>
                </a:cubicBezTo>
                <a:cubicBezTo>
                  <a:pt x="99752" y="113978"/>
                  <a:pt x="95784" y="78436"/>
                  <a:pt x="93010" y="64514"/>
                </a:cubicBezTo>
                <a:lnTo>
                  <a:pt x="92898" y="63682"/>
                </a:lnTo>
                <a:cubicBezTo>
                  <a:pt x="92063" y="50457"/>
                  <a:pt x="95784" y="37125"/>
                  <a:pt x="103066" y="27120"/>
                </a:cubicBezTo>
                <a:lnTo>
                  <a:pt x="107914" y="20467"/>
                </a:lnTo>
                <a:lnTo>
                  <a:pt x="102367" y="14941"/>
                </a:lnTo>
                <a:cubicBezTo>
                  <a:pt x="93371" y="27764"/>
                  <a:pt x="82909" y="45951"/>
                  <a:pt x="78310" y="59444"/>
                </a:cubicBezTo>
                <a:cubicBezTo>
                  <a:pt x="77859" y="60973"/>
                  <a:pt x="74860" y="70710"/>
                  <a:pt x="67893" y="81735"/>
                </a:cubicBezTo>
                <a:lnTo>
                  <a:pt x="66653" y="83720"/>
                </a:lnTo>
                <a:lnTo>
                  <a:pt x="64579" y="83881"/>
                </a:lnTo>
                <a:cubicBezTo>
                  <a:pt x="63632" y="83962"/>
                  <a:pt x="60791" y="83801"/>
                  <a:pt x="55492" y="80930"/>
                </a:cubicBezTo>
                <a:cubicBezTo>
                  <a:pt x="51186" y="78918"/>
                  <a:pt x="45549" y="77014"/>
                  <a:pt x="39574" y="77014"/>
                </a:cubicBezTo>
                <a:close/>
              </a:path>
            </a:pathLst>
          </a:custGeom>
          <a:solidFill>
            <a:srgbClr val="001965"/>
          </a:solidFill>
          <a:ln w="2188"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24013F82-DC02-54B7-FB3B-B30FDA1D9EF5}"/>
              </a:ext>
            </a:extLst>
          </p:cNvPr>
          <p:cNvSpPr/>
          <p:nvPr/>
        </p:nvSpPr>
        <p:spPr>
          <a:xfrm>
            <a:off x="9481655" y="5203275"/>
            <a:ext cx="2254" cy="2682"/>
          </a:xfrm>
          <a:custGeom>
            <a:avLst/>
            <a:gdLst/>
            <a:ahLst/>
            <a:cxnLst/>
            <a:rect l="l" t="t" r="r" b="b"/>
            <a:pathLst>
              <a:path w="2254" h="2682"/>
            </a:pathLst>
          </a:custGeom>
          <a:solidFill>
            <a:srgbClr val="001965"/>
          </a:solidFill>
          <a:ln w="8753" cap="flat">
            <a:solidFill>
              <a:srgbClr val="000000"/>
            </a:solid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98C7C475-0765-593E-3BAE-307DE969C1CC}"/>
              </a:ext>
            </a:extLst>
          </p:cNvPr>
          <p:cNvSpPr/>
          <p:nvPr/>
        </p:nvSpPr>
        <p:spPr>
          <a:xfrm>
            <a:off x="9481645" y="5233050"/>
            <a:ext cx="50434" cy="32431"/>
          </a:xfrm>
          <a:custGeom>
            <a:avLst/>
            <a:gdLst>
              <a:gd name="connsiteX0" fmla="*/ 45960 w 50434"/>
              <a:gd name="connsiteY0" fmla="*/ 32431 h 32431"/>
              <a:gd name="connsiteX1" fmla="*/ 42217 w 50434"/>
              <a:gd name="connsiteY1" fmla="*/ 30071 h 32431"/>
              <a:gd name="connsiteX2" fmla="*/ 31891 w 50434"/>
              <a:gd name="connsiteY2" fmla="*/ 11991 h 32431"/>
              <a:gd name="connsiteX3" fmla="*/ 5443 w 50434"/>
              <a:gd name="connsiteY3" fmla="*/ 18616 h 32431"/>
              <a:gd name="connsiteX4" fmla="*/ 100 w 50434"/>
              <a:gd name="connsiteY4" fmla="*/ 14459 h 32431"/>
              <a:gd name="connsiteX5" fmla="*/ 3572 w 50434"/>
              <a:gd name="connsiteY5" fmla="*/ 8101 h 32431"/>
              <a:gd name="connsiteX6" fmla="*/ 35949 w 50434"/>
              <a:gd name="connsiteY6" fmla="*/ 0 h 32431"/>
              <a:gd name="connsiteX7" fmla="*/ 49658 w 50434"/>
              <a:gd name="connsiteY7" fmla="*/ 24035 h 32431"/>
              <a:gd name="connsiteX8" fmla="*/ 48463 w 50434"/>
              <a:gd name="connsiteY8" fmla="*/ 31492 h 32431"/>
              <a:gd name="connsiteX9" fmla="*/ 45960 w 50434"/>
              <a:gd name="connsiteY9" fmla="*/ 32431 h 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34" h="32431">
                <a:moveTo>
                  <a:pt x="45960" y="32431"/>
                </a:moveTo>
                <a:cubicBezTo>
                  <a:pt x="44517" y="32431"/>
                  <a:pt x="43097" y="31600"/>
                  <a:pt x="42217" y="30071"/>
                </a:cubicBezTo>
                <a:lnTo>
                  <a:pt x="31891" y="11991"/>
                </a:lnTo>
                <a:lnTo>
                  <a:pt x="5443" y="18616"/>
                </a:lnTo>
                <a:cubicBezTo>
                  <a:pt x="3008" y="19233"/>
                  <a:pt x="618" y="17382"/>
                  <a:pt x="100" y="14459"/>
                </a:cubicBezTo>
                <a:cubicBezTo>
                  <a:pt x="-419" y="11535"/>
                  <a:pt x="1137" y="8718"/>
                  <a:pt x="3572" y="8101"/>
                </a:cubicBezTo>
                <a:lnTo>
                  <a:pt x="35949" y="0"/>
                </a:lnTo>
                <a:lnTo>
                  <a:pt x="49658" y="24035"/>
                </a:lnTo>
                <a:cubicBezTo>
                  <a:pt x="51056" y="26476"/>
                  <a:pt x="50515" y="29829"/>
                  <a:pt x="48463" y="31492"/>
                </a:cubicBezTo>
                <a:cubicBezTo>
                  <a:pt x="47696" y="32136"/>
                  <a:pt x="46817" y="32431"/>
                  <a:pt x="45960" y="32431"/>
                </a:cubicBezTo>
                <a:close/>
              </a:path>
            </a:pathLst>
          </a:custGeom>
          <a:solidFill>
            <a:srgbClr val="001965"/>
          </a:solidFill>
          <a:ln w="2188" cap="flat">
            <a:noFill/>
            <a:prstDash val="solid"/>
            <a:miter/>
          </a:ln>
        </p:spPr>
        <p:txBody>
          <a:bodyPr rtlCol="0" anchor="ctr"/>
          <a:lstStyle/>
          <a:p>
            <a:endParaRPr lang="en-US" dirty="0"/>
          </a:p>
        </p:txBody>
      </p:sp>
      <p:sp>
        <p:nvSpPr>
          <p:cNvPr id="64" name="Rectangle 63">
            <a:extLst>
              <a:ext uri="{FF2B5EF4-FFF2-40B4-BE49-F238E27FC236}">
                <a16:creationId xmlns:a16="http://schemas.microsoft.com/office/drawing/2014/main" id="{B5827AD3-2156-5A2F-9AF2-9E0B2C686132}"/>
              </a:ext>
            </a:extLst>
          </p:cNvPr>
          <p:cNvSpPr/>
          <p:nvPr/>
        </p:nvSpPr>
        <p:spPr>
          <a:xfrm>
            <a:off x="5993309" y="5172304"/>
            <a:ext cx="1961974" cy="297999"/>
          </a:xfrm>
          <a:prstGeom prst="rect">
            <a:avLst/>
          </a:prstGeom>
          <a:solidFill>
            <a:srgbClr val="FFFFFF"/>
          </a:solidFill>
          <a:ln w="12700" cap="flat" cmpd="sng" algn="ctr">
            <a:no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1965"/>
              </a:solidFill>
              <a:effectLst/>
              <a:uLnTx/>
              <a:uFillTx/>
              <a:ea typeface="+mn-ea"/>
              <a:cs typeface="+mn-cs"/>
            </a:endParaRPr>
          </a:p>
        </p:txBody>
      </p:sp>
      <p:cxnSp>
        <p:nvCxnSpPr>
          <p:cNvPr id="65" name="Connector: Elbow 64">
            <a:extLst>
              <a:ext uri="{FF2B5EF4-FFF2-40B4-BE49-F238E27FC236}">
                <a16:creationId xmlns:a16="http://schemas.microsoft.com/office/drawing/2014/main" id="{352986EB-EC80-840F-076F-3A00ED847750}"/>
              </a:ext>
            </a:extLst>
          </p:cNvPr>
          <p:cNvCxnSpPr>
            <a:cxnSpLocks/>
            <a:stCxn id="20" idx="2"/>
            <a:endCxn id="23" idx="0"/>
          </p:cNvCxnSpPr>
          <p:nvPr/>
        </p:nvCxnSpPr>
        <p:spPr>
          <a:xfrm rot="5400000">
            <a:off x="9039204" y="3531392"/>
            <a:ext cx="302470" cy="162488"/>
          </a:xfrm>
          <a:prstGeom prst="bentConnector3">
            <a:avLst>
              <a:gd name="adj1" fmla="val 50000"/>
            </a:avLst>
          </a:prstGeom>
          <a:noFill/>
          <a:ln w="15875" cap="flat" cmpd="sng" algn="ctr">
            <a:solidFill>
              <a:schemeClr val="tx2"/>
            </a:solidFill>
            <a:prstDash val="solid"/>
            <a:miter lim="800000"/>
            <a:tailEnd type="triangle"/>
          </a:ln>
          <a:effectLst/>
        </p:spPr>
      </p:cxnSp>
      <p:pic>
        <p:nvPicPr>
          <p:cNvPr id="66" name="Picture 65" descr="Icon&#10;&#10;Description automatically generated">
            <a:extLst>
              <a:ext uri="{FF2B5EF4-FFF2-40B4-BE49-F238E27FC236}">
                <a16:creationId xmlns:a16="http://schemas.microsoft.com/office/drawing/2014/main" id="{87FF55BB-30F7-8298-A722-0D6FC864F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270" y="1889848"/>
            <a:ext cx="383424" cy="456173"/>
          </a:xfrm>
          <a:prstGeom prst="rect">
            <a:avLst/>
          </a:prstGeom>
        </p:spPr>
      </p:pic>
      <p:sp>
        <p:nvSpPr>
          <p:cNvPr id="127" name="Freeform: Shape 126">
            <a:extLst>
              <a:ext uri="{FF2B5EF4-FFF2-40B4-BE49-F238E27FC236}">
                <a16:creationId xmlns:a16="http://schemas.microsoft.com/office/drawing/2014/main" id="{8BD6340B-0EB0-6C20-55BF-3EF32F608625}"/>
              </a:ext>
            </a:extLst>
          </p:cNvPr>
          <p:cNvSpPr/>
          <p:nvPr/>
        </p:nvSpPr>
        <p:spPr>
          <a:xfrm>
            <a:off x="9074025" y="4218265"/>
            <a:ext cx="48000" cy="53631"/>
          </a:xfrm>
          <a:custGeom>
            <a:avLst/>
            <a:gdLst>
              <a:gd name="connsiteX0" fmla="*/ 38395 w 48000"/>
              <a:gd name="connsiteY0" fmla="*/ 53631 h 53631"/>
              <a:gd name="connsiteX1" fmla="*/ 13007 w 48000"/>
              <a:gd name="connsiteY1" fmla="*/ 43706 h 53631"/>
              <a:gd name="connsiteX2" fmla="*/ 584 w 48000"/>
              <a:gd name="connsiteY2" fmla="*/ 17659 h 53631"/>
              <a:gd name="connsiteX3" fmla="*/ 2275 w 48000"/>
              <a:gd name="connsiteY3" fmla="*/ 10336 h 53631"/>
              <a:gd name="connsiteX4" fmla="*/ 8430 w 48000"/>
              <a:gd name="connsiteY4" fmla="*/ 12348 h 53631"/>
              <a:gd name="connsiteX5" fmla="*/ 19140 w 48000"/>
              <a:gd name="connsiteY5" fmla="*/ 34800 h 53631"/>
              <a:gd name="connsiteX6" fmla="*/ 33818 w 48000"/>
              <a:gd name="connsiteY6" fmla="*/ 40541 h 53631"/>
              <a:gd name="connsiteX7" fmla="*/ 38282 w 48000"/>
              <a:gd name="connsiteY7" fmla="*/ 29891 h 53631"/>
              <a:gd name="connsiteX8" fmla="*/ 31924 w 48000"/>
              <a:gd name="connsiteY8" fmla="*/ 7063 h 53631"/>
              <a:gd name="connsiteX9" fmla="*/ 34788 w 48000"/>
              <a:gd name="connsiteY9" fmla="*/ 277 h 53631"/>
              <a:gd name="connsiteX10" fmla="*/ 40492 w 48000"/>
              <a:gd name="connsiteY10" fmla="*/ 3683 h 53631"/>
              <a:gd name="connsiteX11" fmla="*/ 48000 w 48000"/>
              <a:gd name="connsiteY11" fmla="*/ 30696 h 53631"/>
              <a:gd name="connsiteX12" fmla="*/ 38395 w 48000"/>
              <a:gd name="connsiteY12" fmla="*/ 53631 h 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00" h="53631">
                <a:moveTo>
                  <a:pt x="38395" y="53631"/>
                </a:moveTo>
                <a:lnTo>
                  <a:pt x="13007" y="43706"/>
                </a:lnTo>
                <a:lnTo>
                  <a:pt x="584" y="17659"/>
                </a:lnTo>
                <a:cubicBezTo>
                  <a:pt x="-633" y="15084"/>
                  <a:pt x="111" y="11811"/>
                  <a:pt x="2275" y="10336"/>
                </a:cubicBezTo>
                <a:cubicBezTo>
                  <a:pt x="4440" y="8861"/>
                  <a:pt x="7190" y="9773"/>
                  <a:pt x="8430" y="12348"/>
                </a:cubicBezTo>
                <a:lnTo>
                  <a:pt x="19140" y="34800"/>
                </a:lnTo>
                <a:lnTo>
                  <a:pt x="33818" y="40541"/>
                </a:lnTo>
                <a:lnTo>
                  <a:pt x="38282" y="29891"/>
                </a:lnTo>
                <a:lnTo>
                  <a:pt x="31924" y="7063"/>
                </a:lnTo>
                <a:cubicBezTo>
                  <a:pt x="31135" y="4247"/>
                  <a:pt x="32420" y="1215"/>
                  <a:pt x="34788" y="277"/>
                </a:cubicBezTo>
                <a:cubicBezTo>
                  <a:pt x="37155" y="-662"/>
                  <a:pt x="39703" y="867"/>
                  <a:pt x="40492" y="3683"/>
                </a:cubicBezTo>
                <a:lnTo>
                  <a:pt x="48000" y="30696"/>
                </a:lnTo>
                <a:lnTo>
                  <a:pt x="38395" y="53631"/>
                </a:lnTo>
                <a:close/>
              </a:path>
            </a:pathLst>
          </a:custGeom>
          <a:solidFill>
            <a:srgbClr val="001965"/>
          </a:solidFill>
          <a:ln w="2188"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B843D767-5779-4020-1D5B-5A27F5F63D2F}"/>
              </a:ext>
            </a:extLst>
          </p:cNvPr>
          <p:cNvSpPr/>
          <p:nvPr/>
        </p:nvSpPr>
        <p:spPr>
          <a:xfrm>
            <a:off x="9050547" y="4215672"/>
            <a:ext cx="149624" cy="235226"/>
          </a:xfrm>
          <a:custGeom>
            <a:avLst/>
            <a:gdLst>
              <a:gd name="connsiteX0" fmla="*/ 98151 w 149624"/>
              <a:gd name="connsiteY0" fmla="*/ 235226 h 235226"/>
              <a:gd name="connsiteX1" fmla="*/ 96009 w 149624"/>
              <a:gd name="connsiteY1" fmla="*/ 235173 h 235226"/>
              <a:gd name="connsiteX2" fmla="*/ 10128 w 149624"/>
              <a:gd name="connsiteY2" fmla="*/ 161619 h 235226"/>
              <a:gd name="connsiteX3" fmla="*/ 5844 w 149624"/>
              <a:gd name="connsiteY3" fmla="*/ 92224 h 235226"/>
              <a:gd name="connsiteX4" fmla="*/ 58874 w 149624"/>
              <a:gd name="connsiteY4" fmla="*/ 70978 h 235226"/>
              <a:gd name="connsiteX5" fmla="*/ 59100 w 149624"/>
              <a:gd name="connsiteY5" fmla="*/ 71086 h 235226"/>
              <a:gd name="connsiteX6" fmla="*/ 62302 w 149624"/>
              <a:gd name="connsiteY6" fmla="*/ 72588 h 235226"/>
              <a:gd name="connsiteX7" fmla="*/ 69810 w 149624"/>
              <a:gd name="connsiteY7" fmla="*/ 55849 h 235226"/>
              <a:gd name="connsiteX8" fmla="*/ 69900 w 149624"/>
              <a:gd name="connsiteY8" fmla="*/ 55527 h 235226"/>
              <a:gd name="connsiteX9" fmla="*/ 98467 w 149624"/>
              <a:gd name="connsiteY9" fmla="*/ 3863 h 235226"/>
              <a:gd name="connsiteX10" fmla="*/ 101353 w 149624"/>
              <a:gd name="connsiteY10" fmla="*/ 0 h 235226"/>
              <a:gd name="connsiteX11" fmla="*/ 120788 w 149624"/>
              <a:gd name="connsiteY11" fmla="*/ 19126 h 235226"/>
              <a:gd name="connsiteX12" fmla="*/ 109921 w 149624"/>
              <a:gd name="connsiteY12" fmla="*/ 34067 h 235226"/>
              <a:gd name="connsiteX13" fmla="*/ 101894 w 149624"/>
              <a:gd name="connsiteY13" fmla="*/ 62421 h 235226"/>
              <a:gd name="connsiteX14" fmla="*/ 102458 w 149624"/>
              <a:gd name="connsiteY14" fmla="*/ 65506 h 235226"/>
              <a:gd name="connsiteX15" fmla="*/ 121825 w 149624"/>
              <a:gd name="connsiteY15" fmla="*/ 68671 h 235226"/>
              <a:gd name="connsiteX16" fmla="*/ 149287 w 149624"/>
              <a:gd name="connsiteY16" fmla="*/ 141420 h 235226"/>
              <a:gd name="connsiteX17" fmla="*/ 140246 w 149624"/>
              <a:gd name="connsiteY17" fmla="*/ 193514 h 235226"/>
              <a:gd name="connsiteX18" fmla="*/ 98151 w 149624"/>
              <a:gd name="connsiteY18" fmla="*/ 235226 h 235226"/>
              <a:gd name="connsiteX19" fmla="*/ 39574 w 149624"/>
              <a:gd name="connsiteY19" fmla="*/ 77014 h 235226"/>
              <a:gd name="connsiteX20" fmla="*/ 13893 w 149624"/>
              <a:gd name="connsiteY20" fmla="*/ 97106 h 235226"/>
              <a:gd name="connsiteX21" fmla="*/ 17929 w 149624"/>
              <a:gd name="connsiteY21" fmla="*/ 156254 h 235226"/>
              <a:gd name="connsiteX22" fmla="*/ 96415 w 149624"/>
              <a:gd name="connsiteY22" fmla="*/ 224470 h 235226"/>
              <a:gd name="connsiteX23" fmla="*/ 98151 w 149624"/>
              <a:gd name="connsiteY23" fmla="*/ 224523 h 235226"/>
              <a:gd name="connsiteX24" fmla="*/ 131543 w 149624"/>
              <a:gd name="connsiteY24" fmla="*/ 190670 h 235226"/>
              <a:gd name="connsiteX25" fmla="*/ 131656 w 149624"/>
              <a:gd name="connsiteY25" fmla="*/ 190188 h 235226"/>
              <a:gd name="connsiteX26" fmla="*/ 118376 w 149624"/>
              <a:gd name="connsiteY26" fmla="*/ 78623 h 235226"/>
              <a:gd name="connsiteX27" fmla="*/ 103765 w 149624"/>
              <a:gd name="connsiteY27" fmla="*/ 76182 h 235226"/>
              <a:gd name="connsiteX28" fmla="*/ 83428 w 149624"/>
              <a:gd name="connsiteY28" fmla="*/ 150594 h 235226"/>
              <a:gd name="connsiteX29" fmla="*/ 77047 w 149624"/>
              <a:gd name="connsiteY29" fmla="*/ 150863 h 235226"/>
              <a:gd name="connsiteX30" fmla="*/ 76822 w 149624"/>
              <a:gd name="connsiteY30" fmla="*/ 143271 h 235226"/>
              <a:gd name="connsiteX31" fmla="*/ 93010 w 149624"/>
              <a:gd name="connsiteY31" fmla="*/ 64514 h 235226"/>
              <a:gd name="connsiteX32" fmla="*/ 92898 w 149624"/>
              <a:gd name="connsiteY32" fmla="*/ 63682 h 235226"/>
              <a:gd name="connsiteX33" fmla="*/ 103066 w 149624"/>
              <a:gd name="connsiteY33" fmla="*/ 27120 h 235226"/>
              <a:gd name="connsiteX34" fmla="*/ 107914 w 149624"/>
              <a:gd name="connsiteY34" fmla="*/ 20467 h 235226"/>
              <a:gd name="connsiteX35" fmla="*/ 102367 w 149624"/>
              <a:gd name="connsiteY35" fmla="*/ 14941 h 235226"/>
              <a:gd name="connsiteX36" fmla="*/ 78310 w 149624"/>
              <a:gd name="connsiteY36" fmla="*/ 59444 h 235226"/>
              <a:gd name="connsiteX37" fmla="*/ 67893 w 149624"/>
              <a:gd name="connsiteY37" fmla="*/ 81735 h 235226"/>
              <a:gd name="connsiteX38" fmla="*/ 66653 w 149624"/>
              <a:gd name="connsiteY38" fmla="*/ 83720 h 235226"/>
              <a:gd name="connsiteX39" fmla="*/ 64579 w 149624"/>
              <a:gd name="connsiteY39" fmla="*/ 83881 h 235226"/>
              <a:gd name="connsiteX40" fmla="*/ 55492 w 149624"/>
              <a:gd name="connsiteY40" fmla="*/ 80930 h 235226"/>
              <a:gd name="connsiteX41" fmla="*/ 39574 w 149624"/>
              <a:gd name="connsiteY41" fmla="*/ 77014 h 2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624" h="235226">
                <a:moveTo>
                  <a:pt x="98151" y="235226"/>
                </a:moveTo>
                <a:cubicBezTo>
                  <a:pt x="97452" y="235226"/>
                  <a:pt x="96731" y="235200"/>
                  <a:pt x="96009" y="235173"/>
                </a:cubicBezTo>
                <a:cubicBezTo>
                  <a:pt x="72763" y="233885"/>
                  <a:pt x="29270" y="200810"/>
                  <a:pt x="10128" y="161619"/>
                </a:cubicBezTo>
                <a:cubicBezTo>
                  <a:pt x="-1732" y="137343"/>
                  <a:pt x="-3197" y="113361"/>
                  <a:pt x="5844" y="92224"/>
                </a:cubicBezTo>
                <a:cubicBezTo>
                  <a:pt x="16148" y="68189"/>
                  <a:pt x="35967" y="60248"/>
                  <a:pt x="58874" y="70978"/>
                </a:cubicBezTo>
                <a:lnTo>
                  <a:pt x="59100" y="71086"/>
                </a:lnTo>
                <a:cubicBezTo>
                  <a:pt x="60430" y="71810"/>
                  <a:pt x="61490" y="72293"/>
                  <a:pt x="62302" y="72588"/>
                </a:cubicBezTo>
                <a:cubicBezTo>
                  <a:pt x="67623" y="63467"/>
                  <a:pt x="69787" y="55930"/>
                  <a:pt x="69810" y="55849"/>
                </a:cubicBezTo>
                <a:lnTo>
                  <a:pt x="69900" y="55527"/>
                </a:lnTo>
                <a:cubicBezTo>
                  <a:pt x="75604" y="38708"/>
                  <a:pt x="88704" y="16980"/>
                  <a:pt x="98467" y="3863"/>
                </a:cubicBezTo>
                <a:lnTo>
                  <a:pt x="101353" y="0"/>
                </a:lnTo>
                <a:lnTo>
                  <a:pt x="120788" y="19126"/>
                </a:lnTo>
                <a:lnTo>
                  <a:pt x="109921" y="34067"/>
                </a:lnTo>
                <a:cubicBezTo>
                  <a:pt x="104261" y="41847"/>
                  <a:pt x="101353" y="52174"/>
                  <a:pt x="101894" y="62421"/>
                </a:cubicBezTo>
                <a:cubicBezTo>
                  <a:pt x="102074" y="63360"/>
                  <a:pt x="102255" y="64406"/>
                  <a:pt x="102458" y="65506"/>
                </a:cubicBezTo>
                <a:cubicBezTo>
                  <a:pt x="109177" y="64567"/>
                  <a:pt x="115693" y="65640"/>
                  <a:pt x="121825" y="68671"/>
                </a:cubicBezTo>
                <a:cubicBezTo>
                  <a:pt x="142095" y="78623"/>
                  <a:pt x="151587" y="103785"/>
                  <a:pt x="149287" y="141420"/>
                </a:cubicBezTo>
                <a:cubicBezTo>
                  <a:pt x="147687" y="167548"/>
                  <a:pt x="141058" y="190751"/>
                  <a:pt x="140246" y="193514"/>
                </a:cubicBezTo>
                <a:cubicBezTo>
                  <a:pt x="136999" y="208348"/>
                  <a:pt x="124215" y="235226"/>
                  <a:pt x="98151" y="235226"/>
                </a:cubicBezTo>
                <a:close/>
                <a:moveTo>
                  <a:pt x="39574" y="77014"/>
                </a:moveTo>
                <a:cubicBezTo>
                  <a:pt x="30420" y="77014"/>
                  <a:pt x="20567" y="81520"/>
                  <a:pt x="13893" y="97106"/>
                </a:cubicBezTo>
                <a:cubicBezTo>
                  <a:pt x="6182" y="115078"/>
                  <a:pt x="7535" y="134982"/>
                  <a:pt x="17929" y="156254"/>
                </a:cubicBezTo>
                <a:cubicBezTo>
                  <a:pt x="36530" y="194345"/>
                  <a:pt x="77724" y="223450"/>
                  <a:pt x="96415" y="224470"/>
                </a:cubicBezTo>
                <a:cubicBezTo>
                  <a:pt x="97001" y="224497"/>
                  <a:pt x="97587" y="224523"/>
                  <a:pt x="98151" y="224523"/>
                </a:cubicBezTo>
                <a:cubicBezTo>
                  <a:pt x="123900" y="224523"/>
                  <a:pt x="131227" y="192092"/>
                  <a:pt x="131543" y="190670"/>
                </a:cubicBezTo>
                <a:lnTo>
                  <a:pt x="131656" y="190188"/>
                </a:lnTo>
                <a:cubicBezTo>
                  <a:pt x="131926" y="189276"/>
                  <a:pt x="158622" y="98366"/>
                  <a:pt x="118376" y="78623"/>
                </a:cubicBezTo>
                <a:cubicBezTo>
                  <a:pt x="113754" y="76343"/>
                  <a:pt x="108838" y="75539"/>
                  <a:pt x="103765" y="76182"/>
                </a:cubicBezTo>
                <a:cubicBezTo>
                  <a:pt x="105344" y="95523"/>
                  <a:pt x="103405" y="125084"/>
                  <a:pt x="83428" y="150594"/>
                </a:cubicBezTo>
                <a:cubicBezTo>
                  <a:pt x="81737" y="152767"/>
                  <a:pt x="78874" y="152874"/>
                  <a:pt x="77047" y="150863"/>
                </a:cubicBezTo>
                <a:cubicBezTo>
                  <a:pt x="75221" y="148851"/>
                  <a:pt x="75131" y="145444"/>
                  <a:pt x="76822" y="143271"/>
                </a:cubicBezTo>
                <a:cubicBezTo>
                  <a:pt x="99752" y="113978"/>
                  <a:pt x="95784" y="78436"/>
                  <a:pt x="93010" y="64514"/>
                </a:cubicBezTo>
                <a:lnTo>
                  <a:pt x="92898" y="63682"/>
                </a:lnTo>
                <a:cubicBezTo>
                  <a:pt x="92063" y="50457"/>
                  <a:pt x="95784" y="37125"/>
                  <a:pt x="103066" y="27120"/>
                </a:cubicBezTo>
                <a:lnTo>
                  <a:pt x="107914" y="20467"/>
                </a:lnTo>
                <a:lnTo>
                  <a:pt x="102367" y="14941"/>
                </a:lnTo>
                <a:cubicBezTo>
                  <a:pt x="93371" y="27764"/>
                  <a:pt x="82909" y="45951"/>
                  <a:pt x="78310" y="59444"/>
                </a:cubicBezTo>
                <a:cubicBezTo>
                  <a:pt x="77859" y="60973"/>
                  <a:pt x="74860" y="70710"/>
                  <a:pt x="67893" y="81735"/>
                </a:cubicBezTo>
                <a:lnTo>
                  <a:pt x="66653" y="83720"/>
                </a:lnTo>
                <a:lnTo>
                  <a:pt x="64579" y="83881"/>
                </a:lnTo>
                <a:cubicBezTo>
                  <a:pt x="63632" y="83962"/>
                  <a:pt x="60791" y="83801"/>
                  <a:pt x="55492" y="80930"/>
                </a:cubicBezTo>
                <a:cubicBezTo>
                  <a:pt x="51186" y="78918"/>
                  <a:pt x="45549" y="77014"/>
                  <a:pt x="39574" y="77014"/>
                </a:cubicBezTo>
                <a:close/>
              </a:path>
            </a:pathLst>
          </a:custGeom>
          <a:solidFill>
            <a:srgbClr val="001965"/>
          </a:solidFill>
          <a:ln w="2188"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75BC168B-7ADF-1AE2-300E-AA6890AAF844}"/>
              </a:ext>
            </a:extLst>
          </p:cNvPr>
          <p:cNvSpPr/>
          <p:nvPr/>
        </p:nvSpPr>
        <p:spPr>
          <a:xfrm>
            <a:off x="9034093" y="4215672"/>
            <a:ext cx="2254" cy="2682"/>
          </a:xfrm>
          <a:custGeom>
            <a:avLst/>
            <a:gdLst/>
            <a:ahLst/>
            <a:cxnLst/>
            <a:rect l="l" t="t" r="r" b="b"/>
            <a:pathLst>
              <a:path w="2254" h="2682"/>
            </a:pathLst>
          </a:custGeom>
          <a:solidFill>
            <a:srgbClr val="001965"/>
          </a:solidFill>
          <a:ln w="8753" cap="flat">
            <a:solidFill>
              <a:srgbClr val="000000"/>
            </a:solid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774E91EE-35FC-6516-C20F-27841B1476D3}"/>
              </a:ext>
            </a:extLst>
          </p:cNvPr>
          <p:cNvSpPr/>
          <p:nvPr/>
        </p:nvSpPr>
        <p:spPr>
          <a:xfrm>
            <a:off x="9034083" y="4245447"/>
            <a:ext cx="50434" cy="32431"/>
          </a:xfrm>
          <a:custGeom>
            <a:avLst/>
            <a:gdLst>
              <a:gd name="connsiteX0" fmla="*/ 45960 w 50434"/>
              <a:gd name="connsiteY0" fmla="*/ 32431 h 32431"/>
              <a:gd name="connsiteX1" fmla="*/ 42217 w 50434"/>
              <a:gd name="connsiteY1" fmla="*/ 30071 h 32431"/>
              <a:gd name="connsiteX2" fmla="*/ 31891 w 50434"/>
              <a:gd name="connsiteY2" fmla="*/ 11991 h 32431"/>
              <a:gd name="connsiteX3" fmla="*/ 5443 w 50434"/>
              <a:gd name="connsiteY3" fmla="*/ 18616 h 32431"/>
              <a:gd name="connsiteX4" fmla="*/ 100 w 50434"/>
              <a:gd name="connsiteY4" fmla="*/ 14459 h 32431"/>
              <a:gd name="connsiteX5" fmla="*/ 3572 w 50434"/>
              <a:gd name="connsiteY5" fmla="*/ 8101 h 32431"/>
              <a:gd name="connsiteX6" fmla="*/ 35949 w 50434"/>
              <a:gd name="connsiteY6" fmla="*/ 0 h 32431"/>
              <a:gd name="connsiteX7" fmla="*/ 49658 w 50434"/>
              <a:gd name="connsiteY7" fmla="*/ 24035 h 32431"/>
              <a:gd name="connsiteX8" fmla="*/ 48463 w 50434"/>
              <a:gd name="connsiteY8" fmla="*/ 31492 h 32431"/>
              <a:gd name="connsiteX9" fmla="*/ 45960 w 50434"/>
              <a:gd name="connsiteY9" fmla="*/ 32431 h 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34" h="32431">
                <a:moveTo>
                  <a:pt x="45960" y="32431"/>
                </a:moveTo>
                <a:cubicBezTo>
                  <a:pt x="44517" y="32431"/>
                  <a:pt x="43097" y="31600"/>
                  <a:pt x="42217" y="30071"/>
                </a:cubicBezTo>
                <a:lnTo>
                  <a:pt x="31891" y="11991"/>
                </a:lnTo>
                <a:lnTo>
                  <a:pt x="5443" y="18616"/>
                </a:lnTo>
                <a:cubicBezTo>
                  <a:pt x="3008" y="19233"/>
                  <a:pt x="618" y="17382"/>
                  <a:pt x="100" y="14459"/>
                </a:cubicBezTo>
                <a:cubicBezTo>
                  <a:pt x="-419" y="11535"/>
                  <a:pt x="1137" y="8718"/>
                  <a:pt x="3572" y="8101"/>
                </a:cubicBezTo>
                <a:lnTo>
                  <a:pt x="35949" y="0"/>
                </a:lnTo>
                <a:lnTo>
                  <a:pt x="49658" y="24035"/>
                </a:lnTo>
                <a:cubicBezTo>
                  <a:pt x="51056" y="26476"/>
                  <a:pt x="50515" y="29829"/>
                  <a:pt x="48463" y="31492"/>
                </a:cubicBezTo>
                <a:cubicBezTo>
                  <a:pt x="47696" y="32136"/>
                  <a:pt x="46817" y="32431"/>
                  <a:pt x="45960" y="32431"/>
                </a:cubicBezTo>
                <a:close/>
              </a:path>
            </a:pathLst>
          </a:custGeom>
          <a:solidFill>
            <a:srgbClr val="001965"/>
          </a:solidFill>
          <a:ln w="2188" cap="flat">
            <a:noFill/>
            <a:prstDash val="solid"/>
            <a:miter/>
          </a:ln>
        </p:spPr>
        <p:txBody>
          <a:bodyPr rtlCol="0" anchor="ctr"/>
          <a:lstStyle/>
          <a:p>
            <a:endParaRPr lang="en-US" dirty="0"/>
          </a:p>
        </p:txBody>
      </p:sp>
      <p:pic>
        <p:nvPicPr>
          <p:cNvPr id="68" name="Picture 67" descr="Icon&#10;&#10;Description automatically generated">
            <a:extLst>
              <a:ext uri="{FF2B5EF4-FFF2-40B4-BE49-F238E27FC236}">
                <a16:creationId xmlns:a16="http://schemas.microsoft.com/office/drawing/2014/main" id="{3F40BFC4-697F-C0AE-4E9A-EA8F8A9C0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852" y="5198198"/>
            <a:ext cx="210583" cy="250539"/>
          </a:xfrm>
          <a:prstGeom prst="rect">
            <a:avLst/>
          </a:prstGeom>
        </p:spPr>
      </p:pic>
      <p:pic>
        <p:nvPicPr>
          <p:cNvPr id="69" name="Picture 68" descr="Icon&#10;&#10;Description automatically generated">
            <a:extLst>
              <a:ext uri="{FF2B5EF4-FFF2-40B4-BE49-F238E27FC236}">
                <a16:creationId xmlns:a16="http://schemas.microsoft.com/office/drawing/2014/main" id="{20D17AB4-30FE-2CFA-C642-9DE31E57E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036" y="4214002"/>
            <a:ext cx="223629" cy="290525"/>
          </a:xfrm>
          <a:prstGeom prst="rect">
            <a:avLst/>
          </a:prstGeom>
        </p:spPr>
      </p:pic>
      <p:sp>
        <p:nvSpPr>
          <p:cNvPr id="132" name="Freeform: Shape 131">
            <a:extLst>
              <a:ext uri="{FF2B5EF4-FFF2-40B4-BE49-F238E27FC236}">
                <a16:creationId xmlns:a16="http://schemas.microsoft.com/office/drawing/2014/main" id="{8CFB1FD0-706B-9E7D-B8BD-78A5319939CC}"/>
              </a:ext>
            </a:extLst>
          </p:cNvPr>
          <p:cNvSpPr/>
          <p:nvPr/>
        </p:nvSpPr>
        <p:spPr>
          <a:xfrm>
            <a:off x="7130948" y="4237833"/>
            <a:ext cx="48000" cy="53630"/>
          </a:xfrm>
          <a:custGeom>
            <a:avLst/>
            <a:gdLst>
              <a:gd name="connsiteX0" fmla="*/ 38395 w 48000"/>
              <a:gd name="connsiteY0" fmla="*/ 53631 h 53630"/>
              <a:gd name="connsiteX1" fmla="*/ 13007 w 48000"/>
              <a:gd name="connsiteY1" fmla="*/ 43706 h 53630"/>
              <a:gd name="connsiteX2" fmla="*/ 584 w 48000"/>
              <a:gd name="connsiteY2" fmla="*/ 17659 h 53630"/>
              <a:gd name="connsiteX3" fmla="*/ 2275 w 48000"/>
              <a:gd name="connsiteY3" fmla="*/ 10336 h 53630"/>
              <a:gd name="connsiteX4" fmla="*/ 8430 w 48000"/>
              <a:gd name="connsiteY4" fmla="*/ 12348 h 53630"/>
              <a:gd name="connsiteX5" fmla="*/ 19140 w 48000"/>
              <a:gd name="connsiteY5" fmla="*/ 34800 h 53630"/>
              <a:gd name="connsiteX6" fmla="*/ 33818 w 48000"/>
              <a:gd name="connsiteY6" fmla="*/ 40540 h 53630"/>
              <a:gd name="connsiteX7" fmla="*/ 38282 w 48000"/>
              <a:gd name="connsiteY7" fmla="*/ 29891 h 53630"/>
              <a:gd name="connsiteX8" fmla="*/ 31924 w 48000"/>
              <a:gd name="connsiteY8" fmla="*/ 7063 h 53630"/>
              <a:gd name="connsiteX9" fmla="*/ 34788 w 48000"/>
              <a:gd name="connsiteY9" fmla="*/ 277 h 53630"/>
              <a:gd name="connsiteX10" fmla="*/ 40492 w 48000"/>
              <a:gd name="connsiteY10" fmla="*/ 3683 h 53630"/>
              <a:gd name="connsiteX11" fmla="*/ 48000 w 48000"/>
              <a:gd name="connsiteY11" fmla="*/ 30696 h 53630"/>
              <a:gd name="connsiteX12" fmla="*/ 38395 w 48000"/>
              <a:gd name="connsiteY12" fmla="*/ 53631 h 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00" h="53630">
                <a:moveTo>
                  <a:pt x="38395" y="53631"/>
                </a:moveTo>
                <a:lnTo>
                  <a:pt x="13007" y="43706"/>
                </a:lnTo>
                <a:lnTo>
                  <a:pt x="584" y="17659"/>
                </a:lnTo>
                <a:cubicBezTo>
                  <a:pt x="-633" y="15084"/>
                  <a:pt x="111" y="11811"/>
                  <a:pt x="2275" y="10336"/>
                </a:cubicBezTo>
                <a:cubicBezTo>
                  <a:pt x="4440" y="8860"/>
                  <a:pt x="7190" y="9773"/>
                  <a:pt x="8430" y="12348"/>
                </a:cubicBezTo>
                <a:lnTo>
                  <a:pt x="19140" y="34800"/>
                </a:lnTo>
                <a:lnTo>
                  <a:pt x="33818" y="40540"/>
                </a:lnTo>
                <a:lnTo>
                  <a:pt x="38282" y="29891"/>
                </a:lnTo>
                <a:lnTo>
                  <a:pt x="31924" y="7063"/>
                </a:lnTo>
                <a:cubicBezTo>
                  <a:pt x="31135" y="4247"/>
                  <a:pt x="32420" y="1215"/>
                  <a:pt x="34788" y="277"/>
                </a:cubicBezTo>
                <a:cubicBezTo>
                  <a:pt x="37155" y="-662"/>
                  <a:pt x="39703" y="867"/>
                  <a:pt x="40492" y="3683"/>
                </a:cubicBezTo>
                <a:lnTo>
                  <a:pt x="48000" y="30696"/>
                </a:lnTo>
                <a:lnTo>
                  <a:pt x="38395" y="53631"/>
                </a:lnTo>
                <a:close/>
              </a:path>
            </a:pathLst>
          </a:custGeom>
          <a:solidFill>
            <a:srgbClr val="001965"/>
          </a:solidFill>
          <a:ln w="2188"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B48BD41F-2866-327B-9CAC-25399AD7398C}"/>
              </a:ext>
            </a:extLst>
          </p:cNvPr>
          <p:cNvSpPr/>
          <p:nvPr/>
        </p:nvSpPr>
        <p:spPr>
          <a:xfrm>
            <a:off x="7107470" y="4235240"/>
            <a:ext cx="149624" cy="235224"/>
          </a:xfrm>
          <a:custGeom>
            <a:avLst/>
            <a:gdLst>
              <a:gd name="connsiteX0" fmla="*/ 98151 w 149624"/>
              <a:gd name="connsiteY0" fmla="*/ 235224 h 235224"/>
              <a:gd name="connsiteX1" fmla="*/ 96009 w 149624"/>
              <a:gd name="connsiteY1" fmla="*/ 235171 h 235224"/>
              <a:gd name="connsiteX2" fmla="*/ 10128 w 149624"/>
              <a:gd name="connsiteY2" fmla="*/ 161618 h 235224"/>
              <a:gd name="connsiteX3" fmla="*/ 5844 w 149624"/>
              <a:gd name="connsiteY3" fmla="*/ 92223 h 235224"/>
              <a:gd name="connsiteX4" fmla="*/ 58874 w 149624"/>
              <a:gd name="connsiteY4" fmla="*/ 70978 h 235224"/>
              <a:gd name="connsiteX5" fmla="*/ 59100 w 149624"/>
              <a:gd name="connsiteY5" fmla="*/ 71085 h 235224"/>
              <a:gd name="connsiteX6" fmla="*/ 62302 w 149624"/>
              <a:gd name="connsiteY6" fmla="*/ 72587 h 235224"/>
              <a:gd name="connsiteX7" fmla="*/ 69810 w 149624"/>
              <a:gd name="connsiteY7" fmla="*/ 55849 h 235224"/>
              <a:gd name="connsiteX8" fmla="*/ 69900 w 149624"/>
              <a:gd name="connsiteY8" fmla="*/ 55527 h 235224"/>
              <a:gd name="connsiteX9" fmla="*/ 98467 w 149624"/>
              <a:gd name="connsiteY9" fmla="*/ 3863 h 235224"/>
              <a:gd name="connsiteX10" fmla="*/ 101353 w 149624"/>
              <a:gd name="connsiteY10" fmla="*/ 0 h 235224"/>
              <a:gd name="connsiteX11" fmla="*/ 120788 w 149624"/>
              <a:gd name="connsiteY11" fmla="*/ 19126 h 235224"/>
              <a:gd name="connsiteX12" fmla="*/ 109921 w 149624"/>
              <a:gd name="connsiteY12" fmla="*/ 34067 h 235224"/>
              <a:gd name="connsiteX13" fmla="*/ 101894 w 149624"/>
              <a:gd name="connsiteY13" fmla="*/ 62421 h 235224"/>
              <a:gd name="connsiteX14" fmla="*/ 102458 w 149624"/>
              <a:gd name="connsiteY14" fmla="*/ 65506 h 235224"/>
              <a:gd name="connsiteX15" fmla="*/ 121825 w 149624"/>
              <a:gd name="connsiteY15" fmla="*/ 68671 h 235224"/>
              <a:gd name="connsiteX16" fmla="*/ 149287 w 149624"/>
              <a:gd name="connsiteY16" fmla="*/ 141419 h 235224"/>
              <a:gd name="connsiteX17" fmla="*/ 140246 w 149624"/>
              <a:gd name="connsiteY17" fmla="*/ 193512 h 235224"/>
              <a:gd name="connsiteX18" fmla="*/ 98151 w 149624"/>
              <a:gd name="connsiteY18" fmla="*/ 235224 h 235224"/>
              <a:gd name="connsiteX19" fmla="*/ 39574 w 149624"/>
              <a:gd name="connsiteY19" fmla="*/ 77013 h 235224"/>
              <a:gd name="connsiteX20" fmla="*/ 13893 w 149624"/>
              <a:gd name="connsiteY20" fmla="*/ 97105 h 235224"/>
              <a:gd name="connsiteX21" fmla="*/ 17929 w 149624"/>
              <a:gd name="connsiteY21" fmla="*/ 156253 h 235224"/>
              <a:gd name="connsiteX22" fmla="*/ 96415 w 149624"/>
              <a:gd name="connsiteY22" fmla="*/ 224468 h 235224"/>
              <a:gd name="connsiteX23" fmla="*/ 98151 w 149624"/>
              <a:gd name="connsiteY23" fmla="*/ 224521 h 235224"/>
              <a:gd name="connsiteX24" fmla="*/ 131543 w 149624"/>
              <a:gd name="connsiteY24" fmla="*/ 190669 h 235224"/>
              <a:gd name="connsiteX25" fmla="*/ 131656 w 149624"/>
              <a:gd name="connsiteY25" fmla="*/ 190186 h 235224"/>
              <a:gd name="connsiteX26" fmla="*/ 118376 w 149624"/>
              <a:gd name="connsiteY26" fmla="*/ 78623 h 235224"/>
              <a:gd name="connsiteX27" fmla="*/ 103765 w 149624"/>
              <a:gd name="connsiteY27" fmla="*/ 76182 h 235224"/>
              <a:gd name="connsiteX28" fmla="*/ 83428 w 149624"/>
              <a:gd name="connsiteY28" fmla="*/ 150593 h 235224"/>
              <a:gd name="connsiteX29" fmla="*/ 77047 w 149624"/>
              <a:gd name="connsiteY29" fmla="*/ 150861 h 235224"/>
              <a:gd name="connsiteX30" fmla="*/ 76822 w 149624"/>
              <a:gd name="connsiteY30" fmla="*/ 143270 h 235224"/>
              <a:gd name="connsiteX31" fmla="*/ 93010 w 149624"/>
              <a:gd name="connsiteY31" fmla="*/ 64513 h 235224"/>
              <a:gd name="connsiteX32" fmla="*/ 92898 w 149624"/>
              <a:gd name="connsiteY32" fmla="*/ 63681 h 235224"/>
              <a:gd name="connsiteX33" fmla="*/ 103066 w 149624"/>
              <a:gd name="connsiteY33" fmla="*/ 27120 h 235224"/>
              <a:gd name="connsiteX34" fmla="*/ 107914 w 149624"/>
              <a:gd name="connsiteY34" fmla="*/ 20467 h 235224"/>
              <a:gd name="connsiteX35" fmla="*/ 102367 w 149624"/>
              <a:gd name="connsiteY35" fmla="*/ 14941 h 235224"/>
              <a:gd name="connsiteX36" fmla="*/ 78310 w 149624"/>
              <a:gd name="connsiteY36" fmla="*/ 59443 h 235224"/>
              <a:gd name="connsiteX37" fmla="*/ 67893 w 149624"/>
              <a:gd name="connsiteY37" fmla="*/ 81734 h 235224"/>
              <a:gd name="connsiteX38" fmla="*/ 66653 w 149624"/>
              <a:gd name="connsiteY38" fmla="*/ 83719 h 235224"/>
              <a:gd name="connsiteX39" fmla="*/ 64579 w 149624"/>
              <a:gd name="connsiteY39" fmla="*/ 83880 h 235224"/>
              <a:gd name="connsiteX40" fmla="*/ 55492 w 149624"/>
              <a:gd name="connsiteY40" fmla="*/ 80930 h 235224"/>
              <a:gd name="connsiteX41" fmla="*/ 39574 w 149624"/>
              <a:gd name="connsiteY41" fmla="*/ 77013 h 2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624" h="235224">
                <a:moveTo>
                  <a:pt x="98151" y="235224"/>
                </a:moveTo>
                <a:cubicBezTo>
                  <a:pt x="97452" y="235224"/>
                  <a:pt x="96731" y="235198"/>
                  <a:pt x="96009" y="235171"/>
                </a:cubicBezTo>
                <a:cubicBezTo>
                  <a:pt x="72763" y="233883"/>
                  <a:pt x="29270" y="200809"/>
                  <a:pt x="10128" y="161618"/>
                </a:cubicBezTo>
                <a:cubicBezTo>
                  <a:pt x="-1732" y="137342"/>
                  <a:pt x="-3197" y="113361"/>
                  <a:pt x="5844" y="92223"/>
                </a:cubicBezTo>
                <a:cubicBezTo>
                  <a:pt x="16148" y="68188"/>
                  <a:pt x="35967" y="60248"/>
                  <a:pt x="58874" y="70978"/>
                </a:cubicBezTo>
                <a:lnTo>
                  <a:pt x="59100" y="71085"/>
                </a:lnTo>
                <a:cubicBezTo>
                  <a:pt x="60430" y="71809"/>
                  <a:pt x="61490" y="72292"/>
                  <a:pt x="62302" y="72587"/>
                </a:cubicBezTo>
                <a:cubicBezTo>
                  <a:pt x="67623" y="63467"/>
                  <a:pt x="69787" y="55929"/>
                  <a:pt x="69810" y="55849"/>
                </a:cubicBezTo>
                <a:lnTo>
                  <a:pt x="69900" y="55527"/>
                </a:lnTo>
                <a:cubicBezTo>
                  <a:pt x="75604" y="38708"/>
                  <a:pt x="88704" y="16980"/>
                  <a:pt x="98467" y="3863"/>
                </a:cubicBezTo>
                <a:lnTo>
                  <a:pt x="101353" y="0"/>
                </a:lnTo>
                <a:lnTo>
                  <a:pt x="120788" y="19126"/>
                </a:lnTo>
                <a:lnTo>
                  <a:pt x="109921" y="34067"/>
                </a:lnTo>
                <a:cubicBezTo>
                  <a:pt x="104261" y="41846"/>
                  <a:pt x="101353" y="52174"/>
                  <a:pt x="101894" y="62421"/>
                </a:cubicBezTo>
                <a:cubicBezTo>
                  <a:pt x="102074" y="63360"/>
                  <a:pt x="102255" y="64406"/>
                  <a:pt x="102458" y="65506"/>
                </a:cubicBezTo>
                <a:cubicBezTo>
                  <a:pt x="109177" y="64567"/>
                  <a:pt x="115693" y="65640"/>
                  <a:pt x="121825" y="68671"/>
                </a:cubicBezTo>
                <a:cubicBezTo>
                  <a:pt x="142095" y="78623"/>
                  <a:pt x="151587" y="103784"/>
                  <a:pt x="149287" y="141419"/>
                </a:cubicBezTo>
                <a:cubicBezTo>
                  <a:pt x="147687" y="167546"/>
                  <a:pt x="141058" y="190749"/>
                  <a:pt x="140246" y="193512"/>
                </a:cubicBezTo>
                <a:cubicBezTo>
                  <a:pt x="136999" y="208346"/>
                  <a:pt x="124215" y="235224"/>
                  <a:pt x="98151" y="235224"/>
                </a:cubicBezTo>
                <a:close/>
                <a:moveTo>
                  <a:pt x="39574" y="77013"/>
                </a:moveTo>
                <a:cubicBezTo>
                  <a:pt x="30420" y="77013"/>
                  <a:pt x="20567" y="81520"/>
                  <a:pt x="13893" y="97105"/>
                </a:cubicBezTo>
                <a:cubicBezTo>
                  <a:pt x="6182" y="115077"/>
                  <a:pt x="7535" y="134981"/>
                  <a:pt x="17929" y="156253"/>
                </a:cubicBezTo>
                <a:cubicBezTo>
                  <a:pt x="36530" y="194344"/>
                  <a:pt x="77724" y="223448"/>
                  <a:pt x="96415" y="224468"/>
                </a:cubicBezTo>
                <a:cubicBezTo>
                  <a:pt x="97001" y="224495"/>
                  <a:pt x="97587" y="224521"/>
                  <a:pt x="98151" y="224521"/>
                </a:cubicBezTo>
                <a:cubicBezTo>
                  <a:pt x="123900" y="224521"/>
                  <a:pt x="131227" y="192091"/>
                  <a:pt x="131543" y="190669"/>
                </a:cubicBezTo>
                <a:lnTo>
                  <a:pt x="131656" y="190186"/>
                </a:lnTo>
                <a:cubicBezTo>
                  <a:pt x="131926" y="189274"/>
                  <a:pt x="158622" y="98366"/>
                  <a:pt x="118376" y="78623"/>
                </a:cubicBezTo>
                <a:cubicBezTo>
                  <a:pt x="113754" y="76343"/>
                  <a:pt x="108838" y="75538"/>
                  <a:pt x="103765" y="76182"/>
                </a:cubicBezTo>
                <a:cubicBezTo>
                  <a:pt x="105344" y="95522"/>
                  <a:pt x="103405" y="125083"/>
                  <a:pt x="83428" y="150593"/>
                </a:cubicBezTo>
                <a:cubicBezTo>
                  <a:pt x="81737" y="152766"/>
                  <a:pt x="78874" y="152873"/>
                  <a:pt x="77047" y="150861"/>
                </a:cubicBezTo>
                <a:cubicBezTo>
                  <a:pt x="75221" y="148849"/>
                  <a:pt x="75131" y="145443"/>
                  <a:pt x="76822" y="143270"/>
                </a:cubicBezTo>
                <a:cubicBezTo>
                  <a:pt x="99752" y="113978"/>
                  <a:pt x="95784" y="78435"/>
                  <a:pt x="93010" y="64513"/>
                </a:cubicBezTo>
                <a:lnTo>
                  <a:pt x="92898" y="63681"/>
                </a:lnTo>
                <a:cubicBezTo>
                  <a:pt x="92063" y="50457"/>
                  <a:pt x="95784" y="37125"/>
                  <a:pt x="103066" y="27120"/>
                </a:cubicBezTo>
                <a:lnTo>
                  <a:pt x="107914" y="20467"/>
                </a:lnTo>
                <a:lnTo>
                  <a:pt x="102367" y="14941"/>
                </a:lnTo>
                <a:cubicBezTo>
                  <a:pt x="93371" y="27763"/>
                  <a:pt x="82909" y="45950"/>
                  <a:pt x="78310" y="59443"/>
                </a:cubicBezTo>
                <a:cubicBezTo>
                  <a:pt x="77859" y="60972"/>
                  <a:pt x="74860" y="70710"/>
                  <a:pt x="67893" y="81734"/>
                </a:cubicBezTo>
                <a:lnTo>
                  <a:pt x="66653" y="83719"/>
                </a:lnTo>
                <a:lnTo>
                  <a:pt x="64579" y="83880"/>
                </a:lnTo>
                <a:cubicBezTo>
                  <a:pt x="63632" y="83961"/>
                  <a:pt x="60791" y="83800"/>
                  <a:pt x="55492" y="80930"/>
                </a:cubicBezTo>
                <a:cubicBezTo>
                  <a:pt x="51186" y="78918"/>
                  <a:pt x="45549" y="77013"/>
                  <a:pt x="39574" y="77013"/>
                </a:cubicBezTo>
                <a:close/>
              </a:path>
            </a:pathLst>
          </a:custGeom>
          <a:solidFill>
            <a:srgbClr val="001965"/>
          </a:solidFill>
          <a:ln w="2188"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161C0618-DFDA-46E9-73B9-B9AA3FC5A549}"/>
              </a:ext>
            </a:extLst>
          </p:cNvPr>
          <p:cNvSpPr/>
          <p:nvPr/>
        </p:nvSpPr>
        <p:spPr>
          <a:xfrm>
            <a:off x="7091016" y="4235240"/>
            <a:ext cx="2254" cy="2682"/>
          </a:xfrm>
          <a:custGeom>
            <a:avLst/>
            <a:gdLst/>
            <a:ahLst/>
            <a:cxnLst/>
            <a:rect l="l" t="t" r="r" b="b"/>
            <a:pathLst>
              <a:path w="2254" h="2682"/>
            </a:pathLst>
          </a:custGeom>
          <a:solidFill>
            <a:srgbClr val="001965"/>
          </a:solidFill>
          <a:ln w="8753" cap="flat">
            <a:solidFill>
              <a:srgbClr val="000000"/>
            </a:solid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796088F6-220A-83AA-B5BA-604546B829E3}"/>
              </a:ext>
            </a:extLst>
          </p:cNvPr>
          <p:cNvSpPr/>
          <p:nvPr/>
        </p:nvSpPr>
        <p:spPr>
          <a:xfrm>
            <a:off x="7091006" y="4265015"/>
            <a:ext cx="50434" cy="32430"/>
          </a:xfrm>
          <a:custGeom>
            <a:avLst/>
            <a:gdLst>
              <a:gd name="connsiteX0" fmla="*/ 45960 w 50434"/>
              <a:gd name="connsiteY0" fmla="*/ 32431 h 32430"/>
              <a:gd name="connsiteX1" fmla="*/ 42217 w 50434"/>
              <a:gd name="connsiteY1" fmla="*/ 30070 h 32430"/>
              <a:gd name="connsiteX2" fmla="*/ 31891 w 50434"/>
              <a:gd name="connsiteY2" fmla="*/ 11991 h 32430"/>
              <a:gd name="connsiteX3" fmla="*/ 5443 w 50434"/>
              <a:gd name="connsiteY3" fmla="*/ 18616 h 32430"/>
              <a:gd name="connsiteX4" fmla="*/ 100 w 50434"/>
              <a:gd name="connsiteY4" fmla="*/ 14458 h 32430"/>
              <a:gd name="connsiteX5" fmla="*/ 3572 w 50434"/>
              <a:gd name="connsiteY5" fmla="*/ 8101 h 32430"/>
              <a:gd name="connsiteX6" fmla="*/ 35949 w 50434"/>
              <a:gd name="connsiteY6" fmla="*/ 0 h 32430"/>
              <a:gd name="connsiteX7" fmla="*/ 49658 w 50434"/>
              <a:gd name="connsiteY7" fmla="*/ 24035 h 32430"/>
              <a:gd name="connsiteX8" fmla="*/ 48463 w 50434"/>
              <a:gd name="connsiteY8" fmla="*/ 31492 h 32430"/>
              <a:gd name="connsiteX9" fmla="*/ 45960 w 50434"/>
              <a:gd name="connsiteY9" fmla="*/ 32431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34" h="32430">
                <a:moveTo>
                  <a:pt x="45960" y="32431"/>
                </a:moveTo>
                <a:cubicBezTo>
                  <a:pt x="44517" y="32431"/>
                  <a:pt x="43097" y="31599"/>
                  <a:pt x="42217" y="30070"/>
                </a:cubicBezTo>
                <a:lnTo>
                  <a:pt x="31891" y="11991"/>
                </a:lnTo>
                <a:lnTo>
                  <a:pt x="5443" y="18616"/>
                </a:lnTo>
                <a:cubicBezTo>
                  <a:pt x="3008" y="19233"/>
                  <a:pt x="618" y="17382"/>
                  <a:pt x="100" y="14458"/>
                </a:cubicBezTo>
                <a:cubicBezTo>
                  <a:pt x="-419" y="11535"/>
                  <a:pt x="1137" y="8718"/>
                  <a:pt x="3572" y="8101"/>
                </a:cubicBezTo>
                <a:lnTo>
                  <a:pt x="35949" y="0"/>
                </a:lnTo>
                <a:lnTo>
                  <a:pt x="49658" y="24035"/>
                </a:lnTo>
                <a:cubicBezTo>
                  <a:pt x="51056" y="26476"/>
                  <a:pt x="50515" y="29829"/>
                  <a:pt x="48463" y="31492"/>
                </a:cubicBezTo>
                <a:cubicBezTo>
                  <a:pt x="47696" y="32136"/>
                  <a:pt x="46817" y="32431"/>
                  <a:pt x="45960" y="32431"/>
                </a:cubicBezTo>
                <a:close/>
              </a:path>
            </a:pathLst>
          </a:custGeom>
          <a:solidFill>
            <a:srgbClr val="001965"/>
          </a:solidFill>
          <a:ln w="2188"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8E2CD503-E8A4-2DB5-6DB7-84DE5B577A1B}"/>
              </a:ext>
            </a:extLst>
          </p:cNvPr>
          <p:cNvSpPr/>
          <p:nvPr/>
        </p:nvSpPr>
        <p:spPr>
          <a:xfrm>
            <a:off x="6509795" y="3231166"/>
            <a:ext cx="33214" cy="122193"/>
          </a:xfrm>
          <a:custGeom>
            <a:avLst/>
            <a:gdLst>
              <a:gd name="connsiteX0" fmla="*/ 28352 w 33214"/>
              <a:gd name="connsiteY0" fmla="*/ 122193 h 122193"/>
              <a:gd name="connsiteX1" fmla="*/ 23489 w 33214"/>
              <a:gd name="connsiteY1" fmla="*/ 116408 h 122193"/>
              <a:gd name="connsiteX2" fmla="*/ 23489 w 33214"/>
              <a:gd name="connsiteY2" fmla="*/ 14725 h 122193"/>
              <a:gd name="connsiteX3" fmla="*/ 20838 w 33214"/>
              <a:gd name="connsiteY3" fmla="*/ 11571 h 122193"/>
              <a:gd name="connsiteX4" fmla="*/ 4863 w 33214"/>
              <a:gd name="connsiteY4" fmla="*/ 11571 h 122193"/>
              <a:gd name="connsiteX5" fmla="*/ 0 w 33214"/>
              <a:gd name="connsiteY5" fmla="*/ 5786 h 122193"/>
              <a:gd name="connsiteX6" fmla="*/ 4863 w 33214"/>
              <a:gd name="connsiteY6" fmla="*/ 0 h 122193"/>
              <a:gd name="connsiteX7" fmla="*/ 20838 w 33214"/>
              <a:gd name="connsiteY7" fmla="*/ 0 h 122193"/>
              <a:gd name="connsiteX8" fmla="*/ 33215 w 33214"/>
              <a:gd name="connsiteY8" fmla="*/ 14725 h 122193"/>
              <a:gd name="connsiteX9" fmla="*/ 33215 w 33214"/>
              <a:gd name="connsiteY9" fmla="*/ 116408 h 122193"/>
              <a:gd name="connsiteX10" fmla="*/ 28352 w 33214"/>
              <a:gd name="connsiteY10" fmla="*/ 122193 h 12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14" h="122193">
                <a:moveTo>
                  <a:pt x="28352" y="122193"/>
                </a:moveTo>
                <a:cubicBezTo>
                  <a:pt x="25677" y="122193"/>
                  <a:pt x="23489" y="119590"/>
                  <a:pt x="23489" y="116408"/>
                </a:cubicBezTo>
                <a:lnTo>
                  <a:pt x="23489" y="14725"/>
                </a:lnTo>
                <a:cubicBezTo>
                  <a:pt x="23489" y="12989"/>
                  <a:pt x="22297" y="11571"/>
                  <a:pt x="20838" y="11571"/>
                </a:cubicBezTo>
                <a:lnTo>
                  <a:pt x="4863" y="11571"/>
                </a:lnTo>
                <a:cubicBezTo>
                  <a:pt x="2188" y="11571"/>
                  <a:pt x="0" y="8968"/>
                  <a:pt x="0" y="5786"/>
                </a:cubicBezTo>
                <a:cubicBezTo>
                  <a:pt x="0" y="2604"/>
                  <a:pt x="2188" y="0"/>
                  <a:pt x="4863" y="0"/>
                </a:cubicBezTo>
                <a:lnTo>
                  <a:pt x="20838" y="0"/>
                </a:lnTo>
                <a:cubicBezTo>
                  <a:pt x="27671" y="0"/>
                  <a:pt x="33215" y="6625"/>
                  <a:pt x="33215" y="14725"/>
                </a:cubicBezTo>
                <a:lnTo>
                  <a:pt x="33215" y="116408"/>
                </a:lnTo>
                <a:cubicBezTo>
                  <a:pt x="33215" y="119619"/>
                  <a:pt x="31051" y="122193"/>
                  <a:pt x="28352" y="122193"/>
                </a:cubicBezTo>
                <a:close/>
              </a:path>
            </a:pathLst>
          </a:custGeom>
          <a:solidFill>
            <a:srgbClr val="001965"/>
          </a:solidFill>
          <a:ln w="2411"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A044C42A-2F60-EF0A-A018-D5437E138152}"/>
              </a:ext>
            </a:extLst>
          </p:cNvPr>
          <p:cNvSpPr/>
          <p:nvPr/>
        </p:nvSpPr>
        <p:spPr>
          <a:xfrm>
            <a:off x="6453635" y="3157913"/>
            <a:ext cx="86102" cy="143375"/>
          </a:xfrm>
          <a:custGeom>
            <a:avLst/>
            <a:gdLst>
              <a:gd name="connsiteX0" fmla="*/ 38726 w 86102"/>
              <a:gd name="connsiteY0" fmla="*/ 143376 h 143375"/>
              <a:gd name="connsiteX1" fmla="*/ 10058 w 86102"/>
              <a:gd name="connsiteY1" fmla="*/ 124370 h 143375"/>
              <a:gd name="connsiteX2" fmla="*/ 4636 w 86102"/>
              <a:gd name="connsiteY2" fmla="*/ 46610 h 143375"/>
              <a:gd name="connsiteX3" fmla="*/ 40987 w 86102"/>
              <a:gd name="connsiteY3" fmla="*/ 2784 h 143375"/>
              <a:gd name="connsiteX4" fmla="*/ 76755 w 86102"/>
              <a:gd name="connsiteY4" fmla="*/ 6776 h 143375"/>
              <a:gd name="connsiteX5" fmla="*/ 86092 w 86102"/>
              <a:gd name="connsiteY5" fmla="*/ 28096 h 143375"/>
              <a:gd name="connsiteX6" fmla="*/ 86092 w 86102"/>
              <a:gd name="connsiteY6" fmla="*/ 28096 h 143375"/>
              <a:gd name="connsiteX7" fmla="*/ 77022 w 86102"/>
              <a:gd name="connsiteY7" fmla="*/ 54913 h 143375"/>
              <a:gd name="connsiteX8" fmla="*/ 64208 w 86102"/>
              <a:gd name="connsiteY8" fmla="*/ 102269 h 143375"/>
              <a:gd name="connsiteX9" fmla="*/ 47431 w 86102"/>
              <a:gd name="connsiteY9" fmla="*/ 141553 h 143375"/>
              <a:gd name="connsiteX10" fmla="*/ 38726 w 86102"/>
              <a:gd name="connsiteY10" fmla="*/ 143376 h 143375"/>
              <a:gd name="connsiteX11" fmla="*/ 57351 w 86102"/>
              <a:gd name="connsiteY11" fmla="*/ 11549 h 143375"/>
              <a:gd name="connsiteX12" fmla="*/ 43491 w 86102"/>
              <a:gd name="connsiteY12" fmla="*/ 13979 h 143375"/>
              <a:gd name="connsiteX13" fmla="*/ 13827 w 86102"/>
              <a:gd name="connsiteY13" fmla="*/ 50342 h 143375"/>
              <a:gd name="connsiteX14" fmla="*/ 17790 w 86102"/>
              <a:gd name="connsiteY14" fmla="*/ 117340 h 143375"/>
              <a:gd name="connsiteX15" fmla="*/ 44075 w 86102"/>
              <a:gd name="connsiteY15" fmla="*/ 130705 h 143375"/>
              <a:gd name="connsiteX16" fmla="*/ 54506 w 86102"/>
              <a:gd name="connsiteY16" fmla="*/ 102905 h 143375"/>
              <a:gd name="connsiteX17" fmla="*/ 69971 w 86102"/>
              <a:gd name="connsiteY17" fmla="*/ 46986 h 143375"/>
              <a:gd name="connsiteX18" fmla="*/ 76390 w 86102"/>
              <a:gd name="connsiteY18" fmla="*/ 28443 h 143375"/>
              <a:gd name="connsiteX19" fmla="*/ 70943 w 86102"/>
              <a:gd name="connsiteY19" fmla="*/ 16062 h 143375"/>
              <a:gd name="connsiteX20" fmla="*/ 57351 w 86102"/>
              <a:gd name="connsiteY20" fmla="*/ 11549 h 14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102" h="143375">
                <a:moveTo>
                  <a:pt x="38726" y="143376"/>
                </a:moveTo>
                <a:cubicBezTo>
                  <a:pt x="28538" y="143376"/>
                  <a:pt x="17790" y="136491"/>
                  <a:pt x="10058" y="124370"/>
                </a:cubicBezTo>
                <a:cubicBezTo>
                  <a:pt x="-884" y="107244"/>
                  <a:pt x="-3218" y="73803"/>
                  <a:pt x="4636" y="46610"/>
                </a:cubicBezTo>
                <a:cubicBezTo>
                  <a:pt x="11249" y="23641"/>
                  <a:pt x="24161" y="8078"/>
                  <a:pt x="40987" y="2784"/>
                </a:cubicBezTo>
                <a:cubicBezTo>
                  <a:pt x="60075" y="-3233"/>
                  <a:pt x="70992" y="1627"/>
                  <a:pt x="76755" y="6776"/>
                </a:cubicBezTo>
                <a:cubicBezTo>
                  <a:pt x="82493" y="11896"/>
                  <a:pt x="85897" y="19649"/>
                  <a:pt x="86092" y="28096"/>
                </a:cubicBezTo>
                <a:lnTo>
                  <a:pt x="86092" y="28096"/>
                </a:lnTo>
                <a:cubicBezTo>
                  <a:pt x="86311" y="37758"/>
                  <a:pt x="83077" y="47276"/>
                  <a:pt x="77022" y="54913"/>
                </a:cubicBezTo>
                <a:cubicBezTo>
                  <a:pt x="71746" y="61537"/>
                  <a:pt x="63065" y="76493"/>
                  <a:pt x="64208" y="102269"/>
                </a:cubicBezTo>
                <a:cubicBezTo>
                  <a:pt x="65108" y="122200"/>
                  <a:pt x="58980" y="136491"/>
                  <a:pt x="47431" y="141553"/>
                </a:cubicBezTo>
                <a:cubicBezTo>
                  <a:pt x="44634" y="142768"/>
                  <a:pt x="41716" y="143376"/>
                  <a:pt x="38726" y="143376"/>
                </a:cubicBezTo>
                <a:close/>
                <a:moveTo>
                  <a:pt x="57351" y="11549"/>
                </a:moveTo>
                <a:cubicBezTo>
                  <a:pt x="53558" y="11549"/>
                  <a:pt x="48987" y="12243"/>
                  <a:pt x="43491" y="13979"/>
                </a:cubicBezTo>
                <a:cubicBezTo>
                  <a:pt x="26057" y="19447"/>
                  <a:pt x="17742" y="36775"/>
                  <a:pt x="13827" y="50342"/>
                </a:cubicBezTo>
                <a:cubicBezTo>
                  <a:pt x="7043" y="73832"/>
                  <a:pt x="8794" y="103252"/>
                  <a:pt x="17790" y="117340"/>
                </a:cubicBezTo>
                <a:cubicBezTo>
                  <a:pt x="25085" y="128767"/>
                  <a:pt x="35905" y="134263"/>
                  <a:pt x="44075" y="130705"/>
                </a:cubicBezTo>
                <a:cubicBezTo>
                  <a:pt x="51345" y="127523"/>
                  <a:pt x="55139" y="117398"/>
                  <a:pt x="54506" y="102905"/>
                </a:cubicBezTo>
                <a:cubicBezTo>
                  <a:pt x="53169" y="72820"/>
                  <a:pt x="63625" y="54971"/>
                  <a:pt x="69971" y="46986"/>
                </a:cubicBezTo>
                <a:cubicBezTo>
                  <a:pt x="74250" y="41606"/>
                  <a:pt x="76536" y="35010"/>
                  <a:pt x="76390" y="28443"/>
                </a:cubicBezTo>
                <a:cubicBezTo>
                  <a:pt x="76269" y="23554"/>
                  <a:pt x="74299" y="19042"/>
                  <a:pt x="70943" y="16062"/>
                </a:cubicBezTo>
                <a:cubicBezTo>
                  <a:pt x="68342" y="13748"/>
                  <a:pt x="64087" y="11549"/>
                  <a:pt x="57351" y="11549"/>
                </a:cubicBezTo>
                <a:close/>
              </a:path>
            </a:pathLst>
          </a:custGeom>
          <a:solidFill>
            <a:srgbClr val="001965"/>
          </a:solidFill>
          <a:ln w="2411"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725D2E21-1F68-9DC6-C6D9-8D898FA95F3E}"/>
              </a:ext>
            </a:extLst>
          </p:cNvPr>
          <p:cNvSpPr/>
          <p:nvPr/>
        </p:nvSpPr>
        <p:spPr>
          <a:xfrm>
            <a:off x="6556359" y="3231166"/>
            <a:ext cx="33214" cy="122193"/>
          </a:xfrm>
          <a:custGeom>
            <a:avLst/>
            <a:gdLst>
              <a:gd name="connsiteX0" fmla="*/ 4863 w 33214"/>
              <a:gd name="connsiteY0" fmla="*/ 122193 h 122193"/>
              <a:gd name="connsiteX1" fmla="*/ 0 w 33214"/>
              <a:gd name="connsiteY1" fmla="*/ 116408 h 122193"/>
              <a:gd name="connsiteX2" fmla="*/ 0 w 33214"/>
              <a:gd name="connsiteY2" fmla="*/ 14725 h 122193"/>
              <a:gd name="connsiteX3" fmla="*/ 12376 w 33214"/>
              <a:gd name="connsiteY3" fmla="*/ 0 h 122193"/>
              <a:gd name="connsiteX4" fmla="*/ 28352 w 33214"/>
              <a:gd name="connsiteY4" fmla="*/ 0 h 122193"/>
              <a:gd name="connsiteX5" fmla="*/ 33215 w 33214"/>
              <a:gd name="connsiteY5" fmla="*/ 5786 h 122193"/>
              <a:gd name="connsiteX6" fmla="*/ 28352 w 33214"/>
              <a:gd name="connsiteY6" fmla="*/ 11571 h 122193"/>
              <a:gd name="connsiteX7" fmla="*/ 12376 w 33214"/>
              <a:gd name="connsiteY7" fmla="*/ 11571 h 122193"/>
              <a:gd name="connsiteX8" fmla="*/ 9726 w 33214"/>
              <a:gd name="connsiteY8" fmla="*/ 14725 h 122193"/>
              <a:gd name="connsiteX9" fmla="*/ 9726 w 33214"/>
              <a:gd name="connsiteY9" fmla="*/ 116408 h 122193"/>
              <a:gd name="connsiteX10" fmla="*/ 4863 w 33214"/>
              <a:gd name="connsiteY10" fmla="*/ 122193 h 12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14" h="122193">
                <a:moveTo>
                  <a:pt x="4863" y="122193"/>
                </a:moveTo>
                <a:cubicBezTo>
                  <a:pt x="2188" y="122193"/>
                  <a:pt x="0" y="119590"/>
                  <a:pt x="0" y="116408"/>
                </a:cubicBezTo>
                <a:lnTo>
                  <a:pt x="0" y="14725"/>
                </a:lnTo>
                <a:cubicBezTo>
                  <a:pt x="0" y="6596"/>
                  <a:pt x="5568" y="0"/>
                  <a:pt x="12376" y="0"/>
                </a:cubicBezTo>
                <a:lnTo>
                  <a:pt x="28352" y="0"/>
                </a:lnTo>
                <a:cubicBezTo>
                  <a:pt x="31026" y="0"/>
                  <a:pt x="33215" y="2604"/>
                  <a:pt x="33215" y="5786"/>
                </a:cubicBezTo>
                <a:cubicBezTo>
                  <a:pt x="33215" y="8968"/>
                  <a:pt x="31026" y="11571"/>
                  <a:pt x="28352" y="11571"/>
                </a:cubicBezTo>
                <a:lnTo>
                  <a:pt x="12376" y="11571"/>
                </a:lnTo>
                <a:cubicBezTo>
                  <a:pt x="10918" y="11571"/>
                  <a:pt x="9726" y="12989"/>
                  <a:pt x="9726" y="14725"/>
                </a:cubicBezTo>
                <a:lnTo>
                  <a:pt x="9726" y="116408"/>
                </a:lnTo>
                <a:cubicBezTo>
                  <a:pt x="9726" y="119619"/>
                  <a:pt x="7562" y="122193"/>
                  <a:pt x="4863" y="122193"/>
                </a:cubicBezTo>
                <a:close/>
              </a:path>
            </a:pathLst>
          </a:custGeom>
          <a:solidFill>
            <a:srgbClr val="001965"/>
          </a:solidFill>
          <a:ln w="2411"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BC1EA374-4201-FE15-C831-1DD4AD4D3ED1}"/>
              </a:ext>
            </a:extLst>
          </p:cNvPr>
          <p:cNvSpPr/>
          <p:nvPr/>
        </p:nvSpPr>
        <p:spPr>
          <a:xfrm>
            <a:off x="6559655" y="3157942"/>
            <a:ext cx="86126" cy="143346"/>
          </a:xfrm>
          <a:custGeom>
            <a:avLst/>
            <a:gdLst>
              <a:gd name="connsiteX0" fmla="*/ 47352 w 86126"/>
              <a:gd name="connsiteY0" fmla="*/ 143347 h 143346"/>
              <a:gd name="connsiteX1" fmla="*/ 38672 w 86126"/>
              <a:gd name="connsiteY1" fmla="*/ 141553 h 143346"/>
              <a:gd name="connsiteX2" fmla="*/ 21894 w 86126"/>
              <a:gd name="connsiteY2" fmla="*/ 102269 h 143346"/>
              <a:gd name="connsiteX3" fmla="*/ 9080 w 86126"/>
              <a:gd name="connsiteY3" fmla="*/ 54913 h 143346"/>
              <a:gd name="connsiteX4" fmla="*/ 10 w 86126"/>
              <a:gd name="connsiteY4" fmla="*/ 28096 h 143346"/>
              <a:gd name="connsiteX5" fmla="*/ 10 w 86126"/>
              <a:gd name="connsiteY5" fmla="*/ 28096 h 143346"/>
              <a:gd name="connsiteX6" fmla="*/ 9348 w 86126"/>
              <a:gd name="connsiteY6" fmla="*/ 6776 h 143346"/>
              <a:gd name="connsiteX7" fmla="*/ 45115 w 86126"/>
              <a:gd name="connsiteY7" fmla="*/ 2784 h 143346"/>
              <a:gd name="connsiteX8" fmla="*/ 81491 w 86126"/>
              <a:gd name="connsiteY8" fmla="*/ 46581 h 143346"/>
              <a:gd name="connsiteX9" fmla="*/ 76069 w 86126"/>
              <a:gd name="connsiteY9" fmla="*/ 124341 h 143346"/>
              <a:gd name="connsiteX10" fmla="*/ 47352 w 86126"/>
              <a:gd name="connsiteY10" fmla="*/ 143347 h 143346"/>
              <a:gd name="connsiteX11" fmla="*/ 28751 w 86126"/>
              <a:gd name="connsiteY11" fmla="*/ 11520 h 143346"/>
              <a:gd name="connsiteX12" fmla="*/ 15159 w 86126"/>
              <a:gd name="connsiteY12" fmla="*/ 16033 h 143346"/>
              <a:gd name="connsiteX13" fmla="*/ 9712 w 86126"/>
              <a:gd name="connsiteY13" fmla="*/ 28414 h 143346"/>
              <a:gd name="connsiteX14" fmla="*/ 9712 w 86126"/>
              <a:gd name="connsiteY14" fmla="*/ 28414 h 143346"/>
              <a:gd name="connsiteX15" fmla="*/ 16132 w 86126"/>
              <a:gd name="connsiteY15" fmla="*/ 46958 h 143346"/>
              <a:gd name="connsiteX16" fmla="*/ 31596 w 86126"/>
              <a:gd name="connsiteY16" fmla="*/ 102876 h 143346"/>
              <a:gd name="connsiteX17" fmla="*/ 42027 w 86126"/>
              <a:gd name="connsiteY17" fmla="*/ 130676 h 143346"/>
              <a:gd name="connsiteX18" fmla="*/ 68312 w 86126"/>
              <a:gd name="connsiteY18" fmla="*/ 117311 h 143346"/>
              <a:gd name="connsiteX19" fmla="*/ 72276 w 86126"/>
              <a:gd name="connsiteY19" fmla="*/ 50313 h 143346"/>
              <a:gd name="connsiteX20" fmla="*/ 42611 w 86126"/>
              <a:gd name="connsiteY20" fmla="*/ 13950 h 143346"/>
              <a:gd name="connsiteX21" fmla="*/ 28751 w 86126"/>
              <a:gd name="connsiteY21" fmla="*/ 11520 h 143346"/>
              <a:gd name="connsiteX22" fmla="*/ 4849 w 86126"/>
              <a:gd name="connsiteY22" fmla="*/ 28241 h 143346"/>
              <a:gd name="connsiteX23" fmla="*/ 4849 w 86126"/>
              <a:gd name="connsiteY23" fmla="*/ 28241 h 143346"/>
              <a:gd name="connsiteX24" fmla="*/ 4849 w 86126"/>
              <a:gd name="connsiteY24" fmla="*/ 28241 h 1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126" h="143346">
                <a:moveTo>
                  <a:pt x="47352" y="143347"/>
                </a:moveTo>
                <a:cubicBezTo>
                  <a:pt x="44386" y="143347"/>
                  <a:pt x="41444" y="142768"/>
                  <a:pt x="38672" y="141553"/>
                </a:cubicBezTo>
                <a:cubicBezTo>
                  <a:pt x="27122" y="136520"/>
                  <a:pt x="20995" y="122200"/>
                  <a:pt x="21894" y="102269"/>
                </a:cubicBezTo>
                <a:cubicBezTo>
                  <a:pt x="23037" y="76493"/>
                  <a:pt x="14357" y="61537"/>
                  <a:pt x="9080" y="54913"/>
                </a:cubicBezTo>
                <a:cubicBezTo>
                  <a:pt x="3001" y="47276"/>
                  <a:pt x="-208" y="37758"/>
                  <a:pt x="10" y="28096"/>
                </a:cubicBezTo>
                <a:lnTo>
                  <a:pt x="10" y="28096"/>
                </a:lnTo>
                <a:cubicBezTo>
                  <a:pt x="205" y="19649"/>
                  <a:pt x="3609" y="11867"/>
                  <a:pt x="9348" y="6776"/>
                </a:cubicBezTo>
                <a:cubicBezTo>
                  <a:pt x="15135" y="1627"/>
                  <a:pt x="26028" y="-3233"/>
                  <a:pt x="45115" y="2784"/>
                </a:cubicBezTo>
                <a:cubicBezTo>
                  <a:pt x="61942" y="8078"/>
                  <a:pt x="74853" y="23641"/>
                  <a:pt x="81491" y="46581"/>
                </a:cubicBezTo>
                <a:cubicBezTo>
                  <a:pt x="89345" y="73774"/>
                  <a:pt x="87011" y="107215"/>
                  <a:pt x="76069" y="124341"/>
                </a:cubicBezTo>
                <a:cubicBezTo>
                  <a:pt x="68288" y="136462"/>
                  <a:pt x="57541" y="143347"/>
                  <a:pt x="47352" y="143347"/>
                </a:cubicBezTo>
                <a:close/>
                <a:moveTo>
                  <a:pt x="28751" y="11520"/>
                </a:moveTo>
                <a:cubicBezTo>
                  <a:pt x="21992" y="11520"/>
                  <a:pt x="17761" y="13719"/>
                  <a:pt x="15159" y="16033"/>
                </a:cubicBezTo>
                <a:cubicBezTo>
                  <a:pt x="11803" y="19013"/>
                  <a:pt x="9834" y="23526"/>
                  <a:pt x="9712" y="28414"/>
                </a:cubicBezTo>
                <a:lnTo>
                  <a:pt x="9712" y="28414"/>
                </a:lnTo>
                <a:cubicBezTo>
                  <a:pt x="9566" y="34981"/>
                  <a:pt x="11852" y="41577"/>
                  <a:pt x="16132" y="46958"/>
                </a:cubicBezTo>
                <a:cubicBezTo>
                  <a:pt x="22478" y="54942"/>
                  <a:pt x="32933" y="72791"/>
                  <a:pt x="31596" y="102876"/>
                </a:cubicBezTo>
                <a:cubicBezTo>
                  <a:pt x="30940" y="117369"/>
                  <a:pt x="34757" y="127494"/>
                  <a:pt x="42027" y="130676"/>
                </a:cubicBezTo>
                <a:cubicBezTo>
                  <a:pt x="50197" y="134234"/>
                  <a:pt x="60993" y="128738"/>
                  <a:pt x="68312" y="117311"/>
                </a:cubicBezTo>
                <a:cubicBezTo>
                  <a:pt x="77309" y="103223"/>
                  <a:pt x="79060" y="73803"/>
                  <a:pt x="72276" y="50313"/>
                </a:cubicBezTo>
                <a:cubicBezTo>
                  <a:pt x="68361" y="36746"/>
                  <a:pt x="60045" y="19418"/>
                  <a:pt x="42611" y="13950"/>
                </a:cubicBezTo>
                <a:cubicBezTo>
                  <a:pt x="37116" y="12215"/>
                  <a:pt x="32544" y="11520"/>
                  <a:pt x="28751" y="11520"/>
                </a:cubicBezTo>
                <a:close/>
                <a:moveTo>
                  <a:pt x="4849" y="28241"/>
                </a:moveTo>
                <a:lnTo>
                  <a:pt x="4849" y="28241"/>
                </a:lnTo>
                <a:lnTo>
                  <a:pt x="4849" y="28241"/>
                </a:lnTo>
                <a:close/>
              </a:path>
            </a:pathLst>
          </a:custGeom>
          <a:solidFill>
            <a:srgbClr val="001965"/>
          </a:solidFill>
          <a:ln w="2411" cap="flat">
            <a:noFill/>
            <a:prstDash val="solid"/>
            <a:miter/>
          </a:ln>
        </p:spPr>
        <p:txBody>
          <a:bodyPr rtlCol="0" anchor="ctr"/>
          <a:lstStyle/>
          <a:p>
            <a:endParaRPr lang="en-US" dirty="0"/>
          </a:p>
        </p:txBody>
      </p:sp>
      <p:sp>
        <p:nvSpPr>
          <p:cNvPr id="12" name="Oval 11">
            <a:extLst>
              <a:ext uri="{FF2B5EF4-FFF2-40B4-BE49-F238E27FC236}">
                <a16:creationId xmlns:a16="http://schemas.microsoft.com/office/drawing/2014/main" id="{7DDDF68D-2196-118A-C06C-BE027F552DA9}"/>
              </a:ext>
            </a:extLst>
          </p:cNvPr>
          <p:cNvSpPr/>
          <p:nvPr/>
        </p:nvSpPr>
        <p:spPr>
          <a:xfrm>
            <a:off x="10022079" y="1617554"/>
            <a:ext cx="1042162" cy="990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lstStyle/>
          <a:p>
            <a:pPr algn="ctr"/>
            <a:r>
              <a:rPr lang="en-GB" sz="800" b="1" noProof="0" dirty="0"/>
              <a:t>Regular </a:t>
            </a:r>
            <a:br>
              <a:rPr lang="en-GB" sz="800" b="1" noProof="0" dirty="0"/>
            </a:br>
            <a:r>
              <a:rPr lang="en-GB" sz="800" b="1" noProof="0" dirty="0"/>
              <a:t>risk factor </a:t>
            </a:r>
            <a:br>
              <a:rPr lang="en-GB" sz="800" b="1" noProof="0" dirty="0"/>
            </a:br>
            <a:r>
              <a:rPr lang="en-GB" sz="800" b="1" noProof="0" dirty="0"/>
              <a:t>reassessment </a:t>
            </a:r>
            <a:br>
              <a:rPr lang="en-GB" sz="800" b="1" noProof="0" dirty="0"/>
            </a:br>
            <a:r>
              <a:rPr lang="en-GB" sz="800" b="1" noProof="0" dirty="0"/>
              <a:t>(every 3–6 </a:t>
            </a:r>
            <a:br>
              <a:rPr lang="en-GB" sz="800" b="1" noProof="0" dirty="0"/>
            </a:br>
            <a:r>
              <a:rPr lang="en-GB" sz="800" b="1" noProof="0" dirty="0"/>
              <a:t>months)</a:t>
            </a:r>
          </a:p>
        </p:txBody>
      </p:sp>
      <p:sp>
        <p:nvSpPr>
          <p:cNvPr id="13" name="Arc 12">
            <a:extLst>
              <a:ext uri="{FF2B5EF4-FFF2-40B4-BE49-F238E27FC236}">
                <a16:creationId xmlns:a16="http://schemas.microsoft.com/office/drawing/2014/main" id="{0DD23861-7F44-6D63-6798-CBEC1B5684F4}"/>
              </a:ext>
            </a:extLst>
          </p:cNvPr>
          <p:cNvSpPr/>
          <p:nvPr/>
        </p:nvSpPr>
        <p:spPr>
          <a:xfrm>
            <a:off x="10079045" y="1659739"/>
            <a:ext cx="933476" cy="901148"/>
          </a:xfrm>
          <a:prstGeom prst="arc">
            <a:avLst>
              <a:gd name="adj1" fmla="val 16200000"/>
              <a:gd name="adj2" fmla="val 13588128"/>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dirty="0"/>
          </a:p>
        </p:txBody>
      </p:sp>
      <p:sp>
        <p:nvSpPr>
          <p:cNvPr id="7" name="Rectangle 6">
            <a:extLst>
              <a:ext uri="{FF2B5EF4-FFF2-40B4-BE49-F238E27FC236}">
                <a16:creationId xmlns:a16="http://schemas.microsoft.com/office/drawing/2014/main" id="{8164E324-6A5F-1473-7216-39DD782802A1}"/>
              </a:ext>
            </a:extLst>
          </p:cNvPr>
          <p:cNvSpPr/>
          <p:nvPr/>
        </p:nvSpPr>
        <p:spPr>
          <a:xfrm>
            <a:off x="9828821" y="3756087"/>
            <a:ext cx="1073583" cy="860828"/>
          </a:xfrm>
          <a:prstGeom prst="rect">
            <a:avLst/>
          </a:prstGeom>
          <a:solidFill>
            <a:srgbClr val="D8EAF8"/>
          </a:solidFill>
          <a:ln w="12700" cap="flat" cmpd="sng" algn="ctr">
            <a:noFill/>
            <a:prstDash val="solid"/>
            <a:miter lim="800000"/>
          </a:ln>
          <a:effectLst/>
        </p:spPr>
        <p:txBody>
          <a:bodyPr lIns="72000" tIns="36000" rIns="72000" bIns="36000" rtlCol="0" anchor="t"/>
          <a:lstStyle/>
          <a:p>
            <a:pPr algn="ctr" defTabSz="914400"/>
            <a:r>
              <a:rPr lang="en-GB" sz="900" kern="0" dirty="0">
                <a:solidFill>
                  <a:srgbClr val="001965"/>
                </a:solidFill>
              </a:rPr>
              <a:t>Manage anemia, CKD-MBD, acidosis, and potassium abnormalities </a:t>
            </a:r>
          </a:p>
        </p:txBody>
      </p:sp>
      <p:sp>
        <p:nvSpPr>
          <p:cNvPr id="142" name="Freeform: Shape 141">
            <a:extLst>
              <a:ext uri="{FF2B5EF4-FFF2-40B4-BE49-F238E27FC236}">
                <a16:creationId xmlns:a16="http://schemas.microsoft.com/office/drawing/2014/main" id="{3BEA3070-E844-B8EB-18E6-C9CC37D49060}"/>
              </a:ext>
            </a:extLst>
          </p:cNvPr>
          <p:cNvSpPr/>
          <p:nvPr/>
        </p:nvSpPr>
        <p:spPr>
          <a:xfrm>
            <a:off x="6057157" y="3118567"/>
            <a:ext cx="48058" cy="53630"/>
          </a:xfrm>
          <a:custGeom>
            <a:avLst/>
            <a:gdLst>
              <a:gd name="connsiteX0" fmla="*/ 38442 w 48058"/>
              <a:gd name="connsiteY0" fmla="*/ 53631 h 53630"/>
              <a:gd name="connsiteX1" fmla="*/ 13023 w 48058"/>
              <a:gd name="connsiteY1" fmla="*/ 43706 h 53630"/>
              <a:gd name="connsiteX2" fmla="*/ 585 w 48058"/>
              <a:gd name="connsiteY2" fmla="*/ 17659 h 53630"/>
              <a:gd name="connsiteX3" fmla="*/ 2278 w 48058"/>
              <a:gd name="connsiteY3" fmla="*/ 10336 h 53630"/>
              <a:gd name="connsiteX4" fmla="*/ 8441 w 48058"/>
              <a:gd name="connsiteY4" fmla="*/ 12348 h 53630"/>
              <a:gd name="connsiteX5" fmla="*/ 19163 w 48058"/>
              <a:gd name="connsiteY5" fmla="*/ 34800 h 53630"/>
              <a:gd name="connsiteX6" fmla="*/ 33859 w 48058"/>
              <a:gd name="connsiteY6" fmla="*/ 40540 h 53630"/>
              <a:gd name="connsiteX7" fmla="*/ 38329 w 48058"/>
              <a:gd name="connsiteY7" fmla="*/ 29891 h 53630"/>
              <a:gd name="connsiteX8" fmla="*/ 31963 w 48058"/>
              <a:gd name="connsiteY8" fmla="*/ 7063 h 53630"/>
              <a:gd name="connsiteX9" fmla="*/ 34830 w 48058"/>
              <a:gd name="connsiteY9" fmla="*/ 277 h 53630"/>
              <a:gd name="connsiteX10" fmla="*/ 40541 w 48058"/>
              <a:gd name="connsiteY10" fmla="*/ 3683 h 53630"/>
              <a:gd name="connsiteX11" fmla="*/ 48059 w 48058"/>
              <a:gd name="connsiteY11" fmla="*/ 30696 h 53630"/>
              <a:gd name="connsiteX12" fmla="*/ 38442 w 48058"/>
              <a:gd name="connsiteY12" fmla="*/ 53631 h 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58" h="53630">
                <a:moveTo>
                  <a:pt x="38442" y="53631"/>
                </a:moveTo>
                <a:lnTo>
                  <a:pt x="13023" y="43706"/>
                </a:lnTo>
                <a:lnTo>
                  <a:pt x="585" y="17659"/>
                </a:lnTo>
                <a:cubicBezTo>
                  <a:pt x="-634" y="15084"/>
                  <a:pt x="111" y="11811"/>
                  <a:pt x="2278" y="10336"/>
                </a:cubicBezTo>
                <a:cubicBezTo>
                  <a:pt x="4445" y="8861"/>
                  <a:pt x="7199" y="9773"/>
                  <a:pt x="8441" y="12348"/>
                </a:cubicBezTo>
                <a:lnTo>
                  <a:pt x="19163" y="34800"/>
                </a:lnTo>
                <a:lnTo>
                  <a:pt x="33859" y="40540"/>
                </a:lnTo>
                <a:lnTo>
                  <a:pt x="38329" y="29891"/>
                </a:lnTo>
                <a:lnTo>
                  <a:pt x="31963" y="7063"/>
                </a:lnTo>
                <a:cubicBezTo>
                  <a:pt x="31173" y="4247"/>
                  <a:pt x="32460" y="1215"/>
                  <a:pt x="34830" y="277"/>
                </a:cubicBezTo>
                <a:cubicBezTo>
                  <a:pt x="37200" y="-662"/>
                  <a:pt x="39751" y="867"/>
                  <a:pt x="40541" y="3683"/>
                </a:cubicBezTo>
                <a:lnTo>
                  <a:pt x="48059" y="30696"/>
                </a:lnTo>
                <a:lnTo>
                  <a:pt x="38442" y="53631"/>
                </a:lnTo>
                <a:close/>
              </a:path>
            </a:pathLst>
          </a:custGeom>
          <a:solidFill>
            <a:srgbClr val="001965"/>
          </a:solidFill>
          <a:ln w="2188"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CFE51A95-9619-6347-5338-AE42BCAE8A3E}"/>
              </a:ext>
            </a:extLst>
          </p:cNvPr>
          <p:cNvSpPr/>
          <p:nvPr/>
        </p:nvSpPr>
        <p:spPr>
          <a:xfrm>
            <a:off x="6033650" y="3115974"/>
            <a:ext cx="149806" cy="235225"/>
          </a:xfrm>
          <a:custGeom>
            <a:avLst/>
            <a:gdLst>
              <a:gd name="connsiteX0" fmla="*/ 98271 w 149806"/>
              <a:gd name="connsiteY0" fmla="*/ 235225 h 235225"/>
              <a:gd name="connsiteX1" fmla="*/ 96126 w 149806"/>
              <a:gd name="connsiteY1" fmla="*/ 235172 h 235225"/>
              <a:gd name="connsiteX2" fmla="*/ 10140 w 149806"/>
              <a:gd name="connsiteY2" fmla="*/ 161619 h 235225"/>
              <a:gd name="connsiteX3" fmla="*/ 5851 w 149806"/>
              <a:gd name="connsiteY3" fmla="*/ 92223 h 235225"/>
              <a:gd name="connsiteX4" fmla="*/ 58946 w 149806"/>
              <a:gd name="connsiteY4" fmla="*/ 70978 h 235225"/>
              <a:gd name="connsiteX5" fmla="*/ 59172 w 149806"/>
              <a:gd name="connsiteY5" fmla="*/ 71085 h 235225"/>
              <a:gd name="connsiteX6" fmla="*/ 62377 w 149806"/>
              <a:gd name="connsiteY6" fmla="*/ 72588 h 235225"/>
              <a:gd name="connsiteX7" fmla="*/ 69895 w 149806"/>
              <a:gd name="connsiteY7" fmla="*/ 55849 h 235225"/>
              <a:gd name="connsiteX8" fmla="*/ 69985 w 149806"/>
              <a:gd name="connsiteY8" fmla="*/ 55527 h 235225"/>
              <a:gd name="connsiteX9" fmla="*/ 98587 w 149806"/>
              <a:gd name="connsiteY9" fmla="*/ 3863 h 235225"/>
              <a:gd name="connsiteX10" fmla="*/ 101476 w 149806"/>
              <a:gd name="connsiteY10" fmla="*/ 0 h 235225"/>
              <a:gd name="connsiteX11" fmla="*/ 120935 w 149806"/>
              <a:gd name="connsiteY11" fmla="*/ 19126 h 235225"/>
              <a:gd name="connsiteX12" fmla="*/ 110054 w 149806"/>
              <a:gd name="connsiteY12" fmla="*/ 34067 h 235225"/>
              <a:gd name="connsiteX13" fmla="*/ 102018 w 149806"/>
              <a:gd name="connsiteY13" fmla="*/ 62421 h 235225"/>
              <a:gd name="connsiteX14" fmla="*/ 102582 w 149806"/>
              <a:gd name="connsiteY14" fmla="*/ 65506 h 235225"/>
              <a:gd name="connsiteX15" fmla="*/ 121974 w 149806"/>
              <a:gd name="connsiteY15" fmla="*/ 68671 h 235225"/>
              <a:gd name="connsiteX16" fmla="*/ 149469 w 149806"/>
              <a:gd name="connsiteY16" fmla="*/ 141420 h 235225"/>
              <a:gd name="connsiteX17" fmla="*/ 140417 w 149806"/>
              <a:gd name="connsiteY17" fmla="*/ 193513 h 235225"/>
              <a:gd name="connsiteX18" fmla="*/ 98271 w 149806"/>
              <a:gd name="connsiteY18" fmla="*/ 235225 h 235225"/>
              <a:gd name="connsiteX19" fmla="*/ 39622 w 149806"/>
              <a:gd name="connsiteY19" fmla="*/ 77014 h 235225"/>
              <a:gd name="connsiteX20" fmla="*/ 13910 w 149806"/>
              <a:gd name="connsiteY20" fmla="*/ 97105 h 235225"/>
              <a:gd name="connsiteX21" fmla="*/ 17951 w 149806"/>
              <a:gd name="connsiteY21" fmla="*/ 156254 h 235225"/>
              <a:gd name="connsiteX22" fmla="*/ 96532 w 149806"/>
              <a:gd name="connsiteY22" fmla="*/ 224469 h 235225"/>
              <a:gd name="connsiteX23" fmla="*/ 98271 w 149806"/>
              <a:gd name="connsiteY23" fmla="*/ 224522 h 235225"/>
              <a:gd name="connsiteX24" fmla="*/ 131703 w 149806"/>
              <a:gd name="connsiteY24" fmla="*/ 190670 h 235225"/>
              <a:gd name="connsiteX25" fmla="*/ 131816 w 149806"/>
              <a:gd name="connsiteY25" fmla="*/ 190187 h 235225"/>
              <a:gd name="connsiteX26" fmla="*/ 118520 w 149806"/>
              <a:gd name="connsiteY26" fmla="*/ 78623 h 235225"/>
              <a:gd name="connsiteX27" fmla="*/ 103892 w 149806"/>
              <a:gd name="connsiteY27" fmla="*/ 76182 h 235225"/>
              <a:gd name="connsiteX28" fmla="*/ 83530 w 149806"/>
              <a:gd name="connsiteY28" fmla="*/ 150594 h 235225"/>
              <a:gd name="connsiteX29" fmla="*/ 77141 w 149806"/>
              <a:gd name="connsiteY29" fmla="*/ 150862 h 235225"/>
              <a:gd name="connsiteX30" fmla="*/ 76915 w 149806"/>
              <a:gd name="connsiteY30" fmla="*/ 143271 h 235225"/>
              <a:gd name="connsiteX31" fmla="*/ 93124 w 149806"/>
              <a:gd name="connsiteY31" fmla="*/ 64513 h 235225"/>
              <a:gd name="connsiteX32" fmla="*/ 93011 w 149806"/>
              <a:gd name="connsiteY32" fmla="*/ 63682 h 235225"/>
              <a:gd name="connsiteX33" fmla="*/ 103192 w 149806"/>
              <a:gd name="connsiteY33" fmla="*/ 27120 h 235225"/>
              <a:gd name="connsiteX34" fmla="*/ 108045 w 149806"/>
              <a:gd name="connsiteY34" fmla="*/ 20467 h 235225"/>
              <a:gd name="connsiteX35" fmla="*/ 102492 w 149806"/>
              <a:gd name="connsiteY35" fmla="*/ 14941 h 235225"/>
              <a:gd name="connsiteX36" fmla="*/ 78405 w 149806"/>
              <a:gd name="connsiteY36" fmla="*/ 59443 h 235225"/>
              <a:gd name="connsiteX37" fmla="*/ 67976 w 149806"/>
              <a:gd name="connsiteY37" fmla="*/ 81735 h 235225"/>
              <a:gd name="connsiteX38" fmla="*/ 66734 w 149806"/>
              <a:gd name="connsiteY38" fmla="*/ 83720 h 235225"/>
              <a:gd name="connsiteX39" fmla="*/ 64657 w 149806"/>
              <a:gd name="connsiteY39" fmla="*/ 83881 h 235225"/>
              <a:gd name="connsiteX40" fmla="*/ 55560 w 149806"/>
              <a:gd name="connsiteY40" fmla="*/ 80930 h 235225"/>
              <a:gd name="connsiteX41" fmla="*/ 39622 w 149806"/>
              <a:gd name="connsiteY41" fmla="*/ 77014 h 2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806" h="235225">
                <a:moveTo>
                  <a:pt x="98271" y="235225"/>
                </a:moveTo>
                <a:cubicBezTo>
                  <a:pt x="97571" y="235225"/>
                  <a:pt x="96848" y="235199"/>
                  <a:pt x="96126" y="235172"/>
                </a:cubicBezTo>
                <a:cubicBezTo>
                  <a:pt x="72852" y="233884"/>
                  <a:pt x="29306" y="200809"/>
                  <a:pt x="10140" y="161619"/>
                </a:cubicBezTo>
                <a:cubicBezTo>
                  <a:pt x="-1734" y="137342"/>
                  <a:pt x="-3201" y="113361"/>
                  <a:pt x="5851" y="92223"/>
                </a:cubicBezTo>
                <a:cubicBezTo>
                  <a:pt x="16168" y="68188"/>
                  <a:pt x="36011" y="60248"/>
                  <a:pt x="58946" y="70978"/>
                </a:cubicBezTo>
                <a:lnTo>
                  <a:pt x="59172" y="71085"/>
                </a:lnTo>
                <a:cubicBezTo>
                  <a:pt x="60504" y="71810"/>
                  <a:pt x="61565" y="72292"/>
                  <a:pt x="62377" y="72588"/>
                </a:cubicBezTo>
                <a:cubicBezTo>
                  <a:pt x="67705" y="63467"/>
                  <a:pt x="69872" y="55929"/>
                  <a:pt x="69895" y="55849"/>
                </a:cubicBezTo>
                <a:lnTo>
                  <a:pt x="69985" y="55527"/>
                </a:lnTo>
                <a:cubicBezTo>
                  <a:pt x="75696" y="38708"/>
                  <a:pt x="88812" y="16980"/>
                  <a:pt x="98587" y="3863"/>
                </a:cubicBezTo>
                <a:lnTo>
                  <a:pt x="101476" y="0"/>
                </a:lnTo>
                <a:lnTo>
                  <a:pt x="120935" y="19126"/>
                </a:lnTo>
                <a:lnTo>
                  <a:pt x="110054" y="34067"/>
                </a:lnTo>
                <a:cubicBezTo>
                  <a:pt x="104388" y="41846"/>
                  <a:pt x="101476" y="52174"/>
                  <a:pt x="102018" y="62421"/>
                </a:cubicBezTo>
                <a:cubicBezTo>
                  <a:pt x="102198" y="63360"/>
                  <a:pt x="102379" y="64406"/>
                  <a:pt x="102582" y="65506"/>
                </a:cubicBezTo>
                <a:cubicBezTo>
                  <a:pt x="109309" y="64567"/>
                  <a:pt x="115833" y="65640"/>
                  <a:pt x="121974" y="68671"/>
                </a:cubicBezTo>
                <a:cubicBezTo>
                  <a:pt x="142268" y="78623"/>
                  <a:pt x="151772" y="103785"/>
                  <a:pt x="149469" y="141420"/>
                </a:cubicBezTo>
                <a:cubicBezTo>
                  <a:pt x="147866" y="167547"/>
                  <a:pt x="141229" y="190750"/>
                  <a:pt x="140417" y="193513"/>
                </a:cubicBezTo>
                <a:cubicBezTo>
                  <a:pt x="137166" y="208347"/>
                  <a:pt x="124366" y="235225"/>
                  <a:pt x="98271" y="235225"/>
                </a:cubicBezTo>
                <a:close/>
                <a:moveTo>
                  <a:pt x="39622" y="77014"/>
                </a:moveTo>
                <a:cubicBezTo>
                  <a:pt x="30457" y="77014"/>
                  <a:pt x="20592" y="81520"/>
                  <a:pt x="13910" y="97105"/>
                </a:cubicBezTo>
                <a:cubicBezTo>
                  <a:pt x="6190" y="115078"/>
                  <a:pt x="7544" y="134982"/>
                  <a:pt x="17951" y="156254"/>
                </a:cubicBezTo>
                <a:cubicBezTo>
                  <a:pt x="36575" y="194345"/>
                  <a:pt x="77818" y="223449"/>
                  <a:pt x="96532" y="224469"/>
                </a:cubicBezTo>
                <a:cubicBezTo>
                  <a:pt x="97119" y="224496"/>
                  <a:pt x="97706" y="224522"/>
                  <a:pt x="98271" y="224522"/>
                </a:cubicBezTo>
                <a:cubicBezTo>
                  <a:pt x="124050" y="224522"/>
                  <a:pt x="131387" y="192091"/>
                  <a:pt x="131703" y="190670"/>
                </a:cubicBezTo>
                <a:lnTo>
                  <a:pt x="131816" y="190187"/>
                </a:lnTo>
                <a:cubicBezTo>
                  <a:pt x="132087" y="189275"/>
                  <a:pt x="158815" y="98366"/>
                  <a:pt x="118520" y="78623"/>
                </a:cubicBezTo>
                <a:cubicBezTo>
                  <a:pt x="113892" y="76343"/>
                  <a:pt x="108971" y="75538"/>
                  <a:pt x="103892" y="76182"/>
                </a:cubicBezTo>
                <a:cubicBezTo>
                  <a:pt x="105472" y="95523"/>
                  <a:pt x="103530" y="125083"/>
                  <a:pt x="83530" y="150594"/>
                </a:cubicBezTo>
                <a:cubicBezTo>
                  <a:pt x="81836" y="152766"/>
                  <a:pt x="78969" y="152874"/>
                  <a:pt x="77141" y="150862"/>
                </a:cubicBezTo>
                <a:cubicBezTo>
                  <a:pt x="75312" y="148850"/>
                  <a:pt x="75222" y="145443"/>
                  <a:pt x="76915" y="143271"/>
                </a:cubicBezTo>
                <a:cubicBezTo>
                  <a:pt x="99873" y="113978"/>
                  <a:pt x="95900" y="78435"/>
                  <a:pt x="93124" y="64513"/>
                </a:cubicBezTo>
                <a:lnTo>
                  <a:pt x="93011" y="63682"/>
                </a:lnTo>
                <a:cubicBezTo>
                  <a:pt x="92175" y="50457"/>
                  <a:pt x="95900" y="37125"/>
                  <a:pt x="103192" y="27120"/>
                </a:cubicBezTo>
                <a:lnTo>
                  <a:pt x="108045" y="20467"/>
                </a:lnTo>
                <a:lnTo>
                  <a:pt x="102492" y="14941"/>
                </a:lnTo>
                <a:cubicBezTo>
                  <a:pt x="93485" y="27764"/>
                  <a:pt x="83010" y="45951"/>
                  <a:pt x="78405" y="59443"/>
                </a:cubicBezTo>
                <a:cubicBezTo>
                  <a:pt x="77954" y="60972"/>
                  <a:pt x="74951" y="70710"/>
                  <a:pt x="67976" y="81735"/>
                </a:cubicBezTo>
                <a:lnTo>
                  <a:pt x="66734" y="83720"/>
                </a:lnTo>
                <a:lnTo>
                  <a:pt x="64657" y="83881"/>
                </a:lnTo>
                <a:cubicBezTo>
                  <a:pt x="63709" y="83961"/>
                  <a:pt x="60865" y="83800"/>
                  <a:pt x="55560" y="80930"/>
                </a:cubicBezTo>
                <a:cubicBezTo>
                  <a:pt x="51248" y="78918"/>
                  <a:pt x="45605" y="77014"/>
                  <a:pt x="39622" y="77014"/>
                </a:cubicBezTo>
                <a:close/>
              </a:path>
            </a:pathLst>
          </a:custGeom>
          <a:solidFill>
            <a:srgbClr val="001965"/>
          </a:solidFill>
          <a:ln w="2188"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59DCF1B6-4A8B-366E-7852-59E25CBE6CED}"/>
              </a:ext>
            </a:extLst>
          </p:cNvPr>
          <p:cNvSpPr/>
          <p:nvPr/>
        </p:nvSpPr>
        <p:spPr>
          <a:xfrm>
            <a:off x="6017176" y="3115974"/>
            <a:ext cx="2257" cy="2682"/>
          </a:xfrm>
          <a:custGeom>
            <a:avLst/>
            <a:gdLst/>
            <a:ahLst/>
            <a:cxnLst/>
            <a:rect l="l" t="t" r="r" b="b"/>
            <a:pathLst>
              <a:path w="2257" h="2682"/>
            </a:pathLst>
          </a:custGeom>
          <a:solidFill>
            <a:srgbClr val="001965"/>
          </a:solidFill>
          <a:ln w="8753" cap="flat">
            <a:solidFill>
              <a:srgbClr val="000000"/>
            </a:solid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9A113151-3676-EE0B-B91A-9DD75FB12096}"/>
              </a:ext>
            </a:extLst>
          </p:cNvPr>
          <p:cNvSpPr/>
          <p:nvPr/>
        </p:nvSpPr>
        <p:spPr>
          <a:xfrm>
            <a:off x="6017166" y="3145749"/>
            <a:ext cx="50496" cy="32431"/>
          </a:xfrm>
          <a:custGeom>
            <a:avLst/>
            <a:gdLst>
              <a:gd name="connsiteX0" fmla="*/ 46016 w 50496"/>
              <a:gd name="connsiteY0" fmla="*/ 32431 h 32431"/>
              <a:gd name="connsiteX1" fmla="*/ 42269 w 50496"/>
              <a:gd name="connsiteY1" fmla="*/ 30070 h 32431"/>
              <a:gd name="connsiteX2" fmla="*/ 31930 w 50496"/>
              <a:gd name="connsiteY2" fmla="*/ 11991 h 32431"/>
              <a:gd name="connsiteX3" fmla="*/ 5450 w 50496"/>
              <a:gd name="connsiteY3" fmla="*/ 18616 h 32431"/>
              <a:gd name="connsiteX4" fmla="*/ 100 w 50496"/>
              <a:gd name="connsiteY4" fmla="*/ 14458 h 32431"/>
              <a:gd name="connsiteX5" fmla="*/ 3576 w 50496"/>
              <a:gd name="connsiteY5" fmla="*/ 8101 h 32431"/>
              <a:gd name="connsiteX6" fmla="*/ 35993 w 50496"/>
              <a:gd name="connsiteY6" fmla="*/ 0 h 32431"/>
              <a:gd name="connsiteX7" fmla="*/ 49718 w 50496"/>
              <a:gd name="connsiteY7" fmla="*/ 24035 h 32431"/>
              <a:gd name="connsiteX8" fmla="*/ 48522 w 50496"/>
              <a:gd name="connsiteY8" fmla="*/ 31492 h 32431"/>
              <a:gd name="connsiteX9" fmla="*/ 46016 w 50496"/>
              <a:gd name="connsiteY9" fmla="*/ 32431 h 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96" h="32431">
                <a:moveTo>
                  <a:pt x="46016" y="32431"/>
                </a:moveTo>
                <a:cubicBezTo>
                  <a:pt x="44571" y="32431"/>
                  <a:pt x="43149" y="31599"/>
                  <a:pt x="42269" y="30070"/>
                </a:cubicBezTo>
                <a:lnTo>
                  <a:pt x="31930" y="11991"/>
                </a:lnTo>
                <a:lnTo>
                  <a:pt x="5450" y="18616"/>
                </a:lnTo>
                <a:cubicBezTo>
                  <a:pt x="3012" y="19233"/>
                  <a:pt x="619" y="17382"/>
                  <a:pt x="100" y="14458"/>
                </a:cubicBezTo>
                <a:cubicBezTo>
                  <a:pt x="-419" y="11535"/>
                  <a:pt x="1138" y="8718"/>
                  <a:pt x="3576" y="8101"/>
                </a:cubicBezTo>
                <a:lnTo>
                  <a:pt x="35993" y="0"/>
                </a:lnTo>
                <a:lnTo>
                  <a:pt x="49718" y="24035"/>
                </a:lnTo>
                <a:cubicBezTo>
                  <a:pt x="51118" y="26476"/>
                  <a:pt x="50576" y="29829"/>
                  <a:pt x="48522" y="31492"/>
                </a:cubicBezTo>
                <a:cubicBezTo>
                  <a:pt x="47754" y="32136"/>
                  <a:pt x="46874" y="32431"/>
                  <a:pt x="46016" y="32431"/>
                </a:cubicBezTo>
                <a:close/>
              </a:path>
            </a:pathLst>
          </a:custGeom>
          <a:solidFill>
            <a:srgbClr val="001965"/>
          </a:solidFill>
          <a:ln w="2188" cap="flat">
            <a:noFill/>
            <a:prstDash val="solid"/>
            <a:miter/>
          </a:ln>
        </p:spPr>
        <p:txBody>
          <a:bodyPr rtlCol="0" anchor="ctr"/>
          <a:lstStyle/>
          <a:p>
            <a:endParaRPr lang="en-US" dirty="0"/>
          </a:p>
        </p:txBody>
      </p:sp>
      <p:pic>
        <p:nvPicPr>
          <p:cNvPr id="9" name="Picture 8" descr="Icon&#10;&#10;Description automatically generated">
            <a:extLst>
              <a:ext uri="{FF2B5EF4-FFF2-40B4-BE49-F238E27FC236}">
                <a16:creationId xmlns:a16="http://schemas.microsoft.com/office/drawing/2014/main" id="{8D57557C-0678-FC2E-DD02-F3B34E844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945" y="3124670"/>
            <a:ext cx="231761" cy="275399"/>
          </a:xfrm>
          <a:prstGeom prst="rect">
            <a:avLst/>
          </a:prstGeom>
        </p:spPr>
      </p:pic>
      <p:sp>
        <p:nvSpPr>
          <p:cNvPr id="10" name="TextBox 9">
            <a:extLst>
              <a:ext uri="{FF2B5EF4-FFF2-40B4-BE49-F238E27FC236}">
                <a16:creationId xmlns:a16="http://schemas.microsoft.com/office/drawing/2014/main" id="{AA85372D-5AE5-CBE2-1B2A-1760098BC715}"/>
              </a:ext>
            </a:extLst>
          </p:cNvPr>
          <p:cNvSpPr txBox="1"/>
          <p:nvPr/>
        </p:nvSpPr>
        <p:spPr>
          <a:xfrm>
            <a:off x="7476627" y="3607957"/>
            <a:ext cx="475023" cy="138437"/>
          </a:xfrm>
          <a:prstGeom prst="rect">
            <a:avLst/>
          </a:prstGeom>
          <a:noFill/>
        </p:spPr>
        <p:txBody>
          <a:bodyPr wrap="square" lIns="0" tIns="0" rIns="0" bIns="0" rtlCol="0">
            <a:spAutoFit/>
          </a:bodyPr>
          <a:lstStyle/>
          <a:p>
            <a:pPr algn="l">
              <a:lnSpc>
                <a:spcPct val="120000"/>
              </a:lnSpc>
            </a:pPr>
            <a:r>
              <a:rPr lang="en-GB" sz="900" dirty="0">
                <a:solidFill>
                  <a:schemeClr val="tx2"/>
                </a:solidFill>
              </a:rPr>
              <a:t>BP</a:t>
            </a:r>
          </a:p>
        </p:txBody>
      </p:sp>
      <p:sp>
        <p:nvSpPr>
          <p:cNvPr id="11" name="TextBox 10">
            <a:extLst>
              <a:ext uri="{FF2B5EF4-FFF2-40B4-BE49-F238E27FC236}">
                <a16:creationId xmlns:a16="http://schemas.microsoft.com/office/drawing/2014/main" id="{30C9A5E4-83EB-E63B-4AA0-4ACD8CFF4767}"/>
              </a:ext>
            </a:extLst>
          </p:cNvPr>
          <p:cNvSpPr txBox="1"/>
          <p:nvPr/>
        </p:nvSpPr>
        <p:spPr>
          <a:xfrm>
            <a:off x="9489293" y="3594206"/>
            <a:ext cx="1167908" cy="150875"/>
          </a:xfrm>
          <a:prstGeom prst="rect">
            <a:avLst/>
          </a:prstGeom>
          <a:noFill/>
        </p:spPr>
        <p:txBody>
          <a:bodyPr wrap="square" lIns="0" tIns="0" rIns="0" bIns="0" rtlCol="0">
            <a:spAutoFit/>
          </a:bodyPr>
          <a:lstStyle/>
          <a:p>
            <a:pPr algn="l">
              <a:lnSpc>
                <a:spcPct val="120000"/>
              </a:lnSpc>
            </a:pPr>
            <a:r>
              <a:rPr lang="en-GB" sz="900" dirty="0">
                <a:solidFill>
                  <a:schemeClr val="tx2"/>
                </a:solidFill>
              </a:rPr>
              <a:t>ASCVD risk, lipids </a:t>
            </a:r>
          </a:p>
        </p:txBody>
      </p:sp>
      <p:grpSp>
        <p:nvGrpSpPr>
          <p:cNvPr id="6" name="Group 5">
            <a:extLst>
              <a:ext uri="{FF2B5EF4-FFF2-40B4-BE49-F238E27FC236}">
                <a16:creationId xmlns:a16="http://schemas.microsoft.com/office/drawing/2014/main" id="{083DE375-4E36-5B7F-DAD7-BEBCD30047A8}"/>
              </a:ext>
            </a:extLst>
          </p:cNvPr>
          <p:cNvGrpSpPr/>
          <p:nvPr/>
        </p:nvGrpSpPr>
        <p:grpSpPr>
          <a:xfrm>
            <a:off x="11271379" y="596453"/>
            <a:ext cx="697347" cy="625857"/>
            <a:chOff x="5604392" y="1604803"/>
            <a:chExt cx="899857" cy="869605"/>
          </a:xfrm>
        </p:grpSpPr>
        <p:sp>
          <p:nvSpPr>
            <p:cNvPr id="8" name="Oval 7">
              <a:hlinkClick r:id="rId7" action="ppaction://hlinksldjump"/>
              <a:extLst>
                <a:ext uri="{FF2B5EF4-FFF2-40B4-BE49-F238E27FC236}">
                  <a16:creationId xmlns:a16="http://schemas.microsoft.com/office/drawing/2014/main" id="{2B829FCD-4F73-9C29-DDED-D0349AED5E6F}"/>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43" name="Graphic 42">
              <a:hlinkClick r:id="rId7" action="ppaction://hlinksldjump"/>
              <a:extLst>
                <a:ext uri="{FF2B5EF4-FFF2-40B4-BE49-F238E27FC236}">
                  <a16:creationId xmlns:a16="http://schemas.microsoft.com/office/drawing/2014/main" id="{8DE874CC-9F53-181E-83A5-8795932EF71A}"/>
                </a:ext>
              </a:extLst>
            </p:cNvPr>
            <p:cNvPicPr>
              <a:picLocks noChangeAspect="1"/>
            </p:cNvPicPr>
            <p:nvPr/>
          </p:nvPicPr>
          <p:blipFill>
            <a:blip r:embed="rId8">
              <a:extLst>
                <a:ext uri="{96DAC541-7B7A-43D3-8B79-37D633B846F1}">
                  <asvg:svgBlip xmlns:asvg="http://schemas.microsoft.com/office/drawing/2016/SVG/main" r:embed="rId9"/>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44" name="TextBox 43">
            <a:extLst>
              <a:ext uri="{FF2B5EF4-FFF2-40B4-BE49-F238E27FC236}">
                <a16:creationId xmlns:a16="http://schemas.microsoft.com/office/drawing/2014/main" id="{8E42BFF9-2207-1E93-8C56-AC7BF9CDAFD7}"/>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extLst>
      <p:ext uri="{BB962C8B-B14F-4D97-AF65-F5344CB8AC3E}">
        <p14:creationId xmlns:p14="http://schemas.microsoft.com/office/powerpoint/2010/main" val="33201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427EDC-9049-4815-84B3-F6F1462C0968}"/>
              </a:ext>
            </a:extLst>
          </p:cNvPr>
          <p:cNvSpPr>
            <a:spLocks noGrp="1"/>
          </p:cNvSpPr>
          <p:nvPr>
            <p:ph type="body" sz="quarter" idx="10"/>
          </p:nvPr>
        </p:nvSpPr>
        <p:spPr>
          <a:xfrm>
            <a:off x="553980" y="1910218"/>
            <a:ext cx="5505508" cy="1814512"/>
          </a:xfrm>
        </p:spPr>
        <p:txBody>
          <a:bodyPr/>
          <a:lstStyle/>
          <a:p>
            <a:r>
              <a:rPr lang="en-US" noProof="0" dirty="0"/>
              <a:t>Biomechanical complications</a:t>
            </a:r>
          </a:p>
        </p:txBody>
      </p:sp>
      <p:sp>
        <p:nvSpPr>
          <p:cNvPr id="11" name="Text Placeholder 10">
            <a:extLst>
              <a:ext uri="{FF2B5EF4-FFF2-40B4-BE49-F238E27FC236}">
                <a16:creationId xmlns:a16="http://schemas.microsoft.com/office/drawing/2014/main" id="{433BF56C-CAEE-B7D4-7C1E-0C1E0261980B}"/>
              </a:ext>
            </a:extLst>
          </p:cNvPr>
          <p:cNvSpPr>
            <a:spLocks noGrp="1"/>
          </p:cNvSpPr>
          <p:nvPr>
            <p:ph type="body" sz="quarter" idx="11"/>
          </p:nvPr>
        </p:nvSpPr>
        <p:spPr/>
        <p:txBody>
          <a:bodyPr/>
          <a:lstStyle/>
          <a:p>
            <a:r>
              <a:rPr lang="en-US" dirty="0"/>
              <a:t>Learning objective: </a:t>
            </a:r>
          </a:p>
          <a:p>
            <a:pPr marL="720000"/>
            <a:r>
              <a:rPr lang="en-US" dirty="0"/>
              <a:t>Demonstrate knowledge of obesity-related biomechanical complications and identify the benefits of weight reduction</a:t>
            </a:r>
          </a:p>
          <a:p>
            <a:endParaRPr lang="en-US" noProof="0" dirty="0"/>
          </a:p>
        </p:txBody>
      </p:sp>
      <p:pic>
        <p:nvPicPr>
          <p:cNvPr id="2" name="Graphic 1">
            <a:extLst>
              <a:ext uri="{FF2B5EF4-FFF2-40B4-BE49-F238E27FC236}">
                <a16:creationId xmlns:a16="http://schemas.microsoft.com/office/drawing/2014/main" id="{33B24FE0-DFC7-FB02-B6DF-1844AC17D4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7193" y="4279508"/>
            <a:ext cx="683952" cy="683952"/>
          </a:xfrm>
          <a:prstGeom prst="rect">
            <a:avLst/>
          </a:prstGeom>
        </p:spPr>
      </p:pic>
    </p:spTree>
    <p:extLst>
      <p:ext uri="{BB962C8B-B14F-4D97-AF65-F5344CB8AC3E}">
        <p14:creationId xmlns:p14="http://schemas.microsoft.com/office/powerpoint/2010/main" val="354904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9FB7-4EF1-FBBA-C29B-D68690016FC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8B105A0-7F2C-CF83-9022-9EC400B3C76C}"/>
              </a:ext>
            </a:extLst>
          </p:cNvPr>
          <p:cNvSpPr>
            <a:spLocks noGrp="1"/>
          </p:cNvSpPr>
          <p:nvPr>
            <p:ph type="body" sz="quarter" idx="10"/>
          </p:nvPr>
        </p:nvSpPr>
        <p:spPr>
          <a:xfrm>
            <a:off x="553980" y="1910218"/>
            <a:ext cx="5505508" cy="1814512"/>
          </a:xfrm>
        </p:spPr>
        <p:txBody>
          <a:bodyPr/>
          <a:lstStyle/>
          <a:p>
            <a:r>
              <a:rPr lang="en-GB" dirty="0"/>
              <a:t>Overview of obesity-related complications</a:t>
            </a:r>
          </a:p>
        </p:txBody>
      </p:sp>
      <p:sp>
        <p:nvSpPr>
          <p:cNvPr id="11" name="Text Placeholder 10">
            <a:extLst>
              <a:ext uri="{FF2B5EF4-FFF2-40B4-BE49-F238E27FC236}">
                <a16:creationId xmlns:a16="http://schemas.microsoft.com/office/drawing/2014/main" id="{2F2AB7B9-C048-6B91-A2DD-3DDC58C2D401}"/>
              </a:ext>
            </a:extLst>
          </p:cNvPr>
          <p:cNvSpPr>
            <a:spLocks noGrp="1"/>
          </p:cNvSpPr>
          <p:nvPr>
            <p:ph type="body" sz="quarter" idx="11"/>
          </p:nvPr>
        </p:nvSpPr>
        <p:spPr>
          <a:xfrm>
            <a:off x="553980" y="3883932"/>
            <a:ext cx="5999220" cy="1655309"/>
          </a:xfrm>
        </p:spPr>
        <p:txBody>
          <a:bodyPr/>
          <a:lstStyle/>
          <a:p>
            <a:r>
              <a:rPr lang="en-US" i="1" dirty="0"/>
              <a:t>Learning objective: </a:t>
            </a:r>
          </a:p>
          <a:p>
            <a:pPr marL="720000"/>
            <a:r>
              <a:rPr lang="en-US" dirty="0">
                <a:solidFill>
                  <a:schemeClr val="bg1"/>
                </a:solidFill>
              </a:rPr>
              <a:t>Demonstrate knowledge of obesity-related complications and identify the benefits of weight reduction</a:t>
            </a:r>
          </a:p>
          <a:p>
            <a:endParaRPr lang="en-US" dirty="0"/>
          </a:p>
        </p:txBody>
      </p:sp>
      <p:pic>
        <p:nvPicPr>
          <p:cNvPr id="6" name="Graphic 5">
            <a:extLst>
              <a:ext uri="{FF2B5EF4-FFF2-40B4-BE49-F238E27FC236}">
                <a16:creationId xmlns:a16="http://schemas.microsoft.com/office/drawing/2014/main" id="{F7C91F59-1D0C-4453-E064-CC0D6FC8760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7193" y="4279508"/>
            <a:ext cx="683952" cy="683952"/>
          </a:xfrm>
          <a:prstGeom prst="rect">
            <a:avLst/>
          </a:prstGeom>
        </p:spPr>
      </p:pic>
    </p:spTree>
    <p:extLst>
      <p:ext uri="{BB962C8B-B14F-4D97-AF65-F5344CB8AC3E}">
        <p14:creationId xmlns:p14="http://schemas.microsoft.com/office/powerpoint/2010/main" val="136929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lstStyle/>
          <a:p>
            <a:r>
              <a:rPr lang="en-US" noProof="0" dirty="0"/>
              <a:t>Sleep apnea and obesity</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6020060"/>
            <a:ext cx="10896000" cy="324000"/>
          </a:xfrm>
        </p:spPr>
        <p:txBody>
          <a:bodyPr/>
          <a:lstStyle/>
          <a:p>
            <a:r>
              <a:rPr lang="en-US" noProof="0" dirty="0"/>
              <a:t>*Mild OSA is defined as Apnea–Hypopnea Index (AHI) ≥5, but &lt;15 events per hour of sleep.</a:t>
            </a:r>
            <a:br>
              <a:rPr lang="en-US" noProof="0" dirty="0"/>
            </a:br>
            <a:r>
              <a:rPr lang="en-US" noProof="0" dirty="0"/>
              <a:t>BMI, body mass index; OSA, obstructive sleep apnea.</a:t>
            </a:r>
            <a:br>
              <a:rPr lang="en-US" noProof="0" dirty="0"/>
            </a:br>
            <a:r>
              <a:rPr lang="en-US" noProof="0" dirty="0"/>
              <a:t>1. Almendros I et al. Int J Obes (Lond) 2020;44:1653–1667; 2. Romero-Corral A et al. Chest 2010;137:711–719; 3. Kositanurit W et al. Sleep Breath 2018;22:251–256; 4. Church TS et al. Gastroenterology 2006;130:2023–2030.</a:t>
            </a:r>
          </a:p>
        </p:txBody>
      </p:sp>
      <p:sp>
        <p:nvSpPr>
          <p:cNvPr id="21" name="Rectangle 20">
            <a:extLst>
              <a:ext uri="{FF2B5EF4-FFF2-40B4-BE49-F238E27FC236}">
                <a16:creationId xmlns:a16="http://schemas.microsoft.com/office/drawing/2014/main" id="{E5B67991-2E41-4A66-ABDC-97123014826E}"/>
              </a:ext>
            </a:extLst>
          </p:cNvPr>
          <p:cNvSpPr/>
          <p:nvPr/>
        </p:nvSpPr>
        <p:spPr>
          <a:xfrm>
            <a:off x="6204264" y="1755636"/>
            <a:ext cx="5359673" cy="888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Studies suggest that approximately </a:t>
            </a: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25% of adults with a BMI between 25–28 kg/m</a:t>
            </a:r>
            <a:r>
              <a:rPr kumimoji="0" lang="en-US" sz="1600" b="1"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2</a:t>
            </a: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have at least mild OSA*</a:t>
            </a:r>
            <a:r>
              <a:rPr kumimoji="0" lang="en-US" sz="16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p:txBody>
      </p:sp>
      <p:sp>
        <p:nvSpPr>
          <p:cNvPr id="32" name="Rectangle 31">
            <a:extLst>
              <a:ext uri="{FF2B5EF4-FFF2-40B4-BE49-F238E27FC236}">
                <a16:creationId xmlns:a16="http://schemas.microsoft.com/office/drawing/2014/main" id="{EB149D88-C074-4EA1-AA16-FC0CC689FE44}"/>
              </a:ext>
            </a:extLst>
          </p:cNvPr>
          <p:cNvSpPr/>
          <p:nvPr/>
        </p:nvSpPr>
        <p:spPr>
          <a:xfrm>
            <a:off x="539876" y="1755636"/>
            <a:ext cx="5215401" cy="888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r>
              <a:rPr kumimoji="0" lang="en-US" sz="1600" b="1" i="0" u="none" strike="noStrike" kern="1200" cap="none" spc="0" normalizeH="0" baseline="0" noProof="0" dirty="0">
                <a:ln>
                  <a:noFill/>
                </a:ln>
                <a:solidFill>
                  <a:schemeClr val="tx1"/>
                </a:solidFill>
                <a:effectLst/>
                <a:uLnTx/>
                <a:uFillTx/>
                <a:latin typeface="Arial"/>
                <a:cs typeface="Arial"/>
              </a:rPr>
              <a:t>&gt;80% </a:t>
            </a:r>
            <a:r>
              <a:rPr kumimoji="0" lang="en-US" sz="1600" i="0" u="none" strike="noStrike" kern="1200" cap="none" spc="0" normalizeH="0" baseline="0" noProof="0" dirty="0">
                <a:ln>
                  <a:noFill/>
                </a:ln>
                <a:solidFill>
                  <a:schemeClr val="tx1"/>
                </a:solidFill>
                <a:effectLst/>
                <a:uLnTx/>
                <a:uFillTx/>
                <a:latin typeface="Arial"/>
                <a:cs typeface="Arial"/>
              </a:rPr>
              <a:t>of adult patients with OSA </a:t>
            </a:r>
            <a:r>
              <a:rPr lang="en-US" sz="1600" noProof="0" dirty="0">
                <a:solidFill>
                  <a:schemeClr val="tx1"/>
                </a:solidFill>
                <a:latin typeface="Arial"/>
                <a:cs typeface="Arial"/>
              </a:rPr>
              <a:t>have </a:t>
            </a:r>
            <a:r>
              <a:rPr kumimoji="0" lang="en-US" sz="1600" b="1" i="0" u="none" strike="noStrike" kern="1200" cap="none" spc="0" normalizeH="0" baseline="0" noProof="0" dirty="0">
                <a:ln>
                  <a:noFill/>
                </a:ln>
                <a:solidFill>
                  <a:schemeClr val="tx1"/>
                </a:solidFill>
                <a:effectLst/>
                <a:uLnTx/>
                <a:uFillTx/>
                <a:latin typeface="Arial"/>
                <a:cs typeface="Arial"/>
              </a:rPr>
              <a:t>overweight</a:t>
            </a:r>
            <a:r>
              <a:rPr kumimoji="0" lang="en-US" sz="1600" i="0" u="none" strike="noStrike" kern="1200" cap="none" spc="0" normalizeH="0" baseline="0" noProof="0" dirty="0">
                <a:ln>
                  <a:noFill/>
                </a:ln>
                <a:solidFill>
                  <a:schemeClr val="tx1"/>
                </a:solidFill>
                <a:effectLst/>
                <a:uLnTx/>
                <a:uFillTx/>
                <a:latin typeface="Arial"/>
                <a:cs typeface="Arial"/>
              </a:rPr>
              <a:t> </a:t>
            </a:r>
            <a:br>
              <a:rPr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chemeClr val="tx1"/>
                </a:solidFill>
                <a:effectLst/>
                <a:uLnTx/>
                <a:uFillTx/>
                <a:latin typeface="Arial"/>
                <a:cs typeface="Arial"/>
              </a:rPr>
              <a:t>and </a:t>
            </a:r>
            <a:r>
              <a:rPr kumimoji="0" lang="en-US" sz="1600" b="1" i="0" u="none" strike="noStrike" kern="1200" cap="none" spc="0" normalizeH="0" baseline="0" noProof="0" dirty="0">
                <a:ln>
                  <a:noFill/>
                </a:ln>
                <a:solidFill>
                  <a:schemeClr val="tx1"/>
                </a:solidFill>
                <a:effectLst/>
                <a:uLnTx/>
                <a:uFillTx/>
                <a:latin typeface="Arial"/>
                <a:cs typeface="Arial"/>
              </a:rPr>
              <a:t>&gt;50% </a:t>
            </a:r>
            <a:r>
              <a:rPr kumimoji="0" lang="en-US" sz="1600" b="0" i="0" u="none" strike="noStrike" kern="1200" cap="none" spc="0" normalizeH="0" baseline="0" noProof="0" dirty="0">
                <a:ln>
                  <a:noFill/>
                </a:ln>
                <a:solidFill>
                  <a:schemeClr val="tx1"/>
                </a:solidFill>
                <a:effectLst/>
                <a:uLnTx/>
                <a:uFillTx/>
                <a:latin typeface="Arial"/>
                <a:cs typeface="Arial"/>
              </a:rPr>
              <a:t>have </a:t>
            </a:r>
            <a:r>
              <a:rPr kumimoji="0" lang="en-US" sz="1600" b="1" i="0" u="none" strike="noStrike" kern="1200" cap="none" spc="0" normalizeH="0" baseline="0" noProof="0" dirty="0">
                <a:ln>
                  <a:noFill/>
                </a:ln>
                <a:solidFill>
                  <a:schemeClr val="tx1"/>
                </a:solidFill>
                <a:effectLst/>
                <a:uLnTx/>
                <a:uFillTx/>
                <a:latin typeface="Arial"/>
                <a:cs typeface="Arial"/>
              </a:rPr>
              <a:t>obesity</a:t>
            </a:r>
            <a:r>
              <a:rPr kumimoji="0" lang="en-US" sz="1600" b="0" i="0" u="none" strike="noStrike" kern="1200" cap="none" spc="0" normalizeH="0" baseline="30000" noProof="0" dirty="0">
                <a:ln>
                  <a:noFill/>
                </a:ln>
                <a:solidFill>
                  <a:schemeClr val="tx1"/>
                </a:solidFill>
                <a:effectLst/>
                <a:uLnTx/>
                <a:uFillTx/>
                <a:latin typeface="Arial"/>
                <a:cs typeface="Arial"/>
              </a:rPr>
              <a:t>1</a:t>
            </a:r>
            <a:endParaRPr kumimoji="0" lang="en-US" sz="1600" b="0" i="0" u="none" strike="noStrike" kern="1200" cap="none" spc="0" normalizeH="0" baseline="0" noProof="0" dirty="0">
              <a:ln>
                <a:noFill/>
              </a:ln>
              <a:solidFill>
                <a:schemeClr val="tx1"/>
              </a:solidFill>
              <a:effectLst/>
              <a:uLnTx/>
              <a:uFillTx/>
              <a:latin typeface="Arial"/>
              <a:cs typeface="Arial"/>
            </a:endParaRPr>
          </a:p>
        </p:txBody>
      </p:sp>
      <p:sp>
        <p:nvSpPr>
          <p:cNvPr id="52" name="TextBox 51">
            <a:extLst>
              <a:ext uri="{FF2B5EF4-FFF2-40B4-BE49-F238E27FC236}">
                <a16:creationId xmlns:a16="http://schemas.microsoft.com/office/drawing/2014/main" id="{E82F1251-0902-4AED-B06C-4A0877C89F46}"/>
              </a:ext>
            </a:extLst>
          </p:cNvPr>
          <p:cNvSpPr txBox="1"/>
          <p:nvPr/>
        </p:nvSpPr>
        <p:spPr>
          <a:xfrm>
            <a:off x="6848634" y="2819400"/>
            <a:ext cx="4023360" cy="369332"/>
          </a:xfrm>
          <a:prstGeom prst="rect">
            <a:avLst/>
          </a:prstGeom>
          <a:noFill/>
        </p:spPr>
        <p:txBody>
          <a:bodyPr wrap="square">
            <a:spAutoFit/>
          </a:bodyPr>
          <a:lstStyle/>
          <a:p>
            <a:pPr algn="ctr"/>
            <a:r>
              <a:rPr lang="en-US" b="1" noProof="0" dirty="0">
                <a:latin typeface="Arial" panose="020B0604020202020204" pitchFamily="34" charset="0"/>
                <a:cs typeface="Arial" panose="020B0604020202020204" pitchFamily="34" charset="0"/>
              </a:rPr>
              <a:t>Patients with obesity are:</a:t>
            </a:r>
            <a:r>
              <a:rPr lang="en-US" baseline="30000" noProof="0" dirty="0">
                <a:latin typeface="Arial" panose="020B0604020202020204" pitchFamily="34" charset="0"/>
                <a:cs typeface="Arial" panose="020B0604020202020204" pitchFamily="34" charset="0"/>
              </a:rPr>
              <a:t>3</a:t>
            </a:r>
          </a:p>
        </p:txBody>
      </p:sp>
      <p:sp>
        <p:nvSpPr>
          <p:cNvPr id="37" name="Rectangle 36">
            <a:extLst>
              <a:ext uri="{FF2B5EF4-FFF2-40B4-BE49-F238E27FC236}">
                <a16:creationId xmlns:a16="http://schemas.microsoft.com/office/drawing/2014/main" id="{C4475459-61B8-4F15-8FA3-648C48617D67}"/>
              </a:ext>
            </a:extLst>
          </p:cNvPr>
          <p:cNvSpPr/>
          <p:nvPr/>
        </p:nvSpPr>
        <p:spPr>
          <a:xfrm>
            <a:off x="539877" y="2721744"/>
            <a:ext cx="5215401" cy="284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fontAlgn="auto">
              <a:spcBef>
                <a:spcPts val="0"/>
              </a:spcBef>
              <a:spcAft>
                <a:spcPts val="0"/>
              </a:spcAft>
            </a:pPr>
            <a:endParaRPr lang="en-US" sz="1200" noProof="0" dirty="0">
              <a:solidFill>
                <a:srgbClr val="FFFFF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A705EA7-BF4E-4A0C-BA59-DBA937F2D5A4}"/>
              </a:ext>
            </a:extLst>
          </p:cNvPr>
          <p:cNvSpPr txBox="1"/>
          <p:nvPr/>
        </p:nvSpPr>
        <p:spPr>
          <a:xfrm>
            <a:off x="594261" y="2756477"/>
            <a:ext cx="5106634" cy="563744"/>
          </a:xfrm>
          <a:prstGeom prst="rect">
            <a:avLst/>
          </a:prstGeom>
          <a:noFill/>
        </p:spPr>
        <p:txBody>
          <a:bodyPr wrap="square" lIns="0" tIns="0" rIns="0" bIns="0" rtlCol="0">
            <a:spAutoFit/>
          </a:bodyPr>
          <a:lstStyle/>
          <a:p>
            <a:pPr algn="ctr" defTabSz="685800" fontAlgn="auto">
              <a:lnSpc>
                <a:spcPct val="120000"/>
              </a:lnSpc>
              <a:spcBef>
                <a:spcPts val="0"/>
              </a:spcBef>
              <a:spcAft>
                <a:spcPts val="0"/>
              </a:spcAft>
            </a:pPr>
            <a:r>
              <a:rPr lang="en-US" sz="1600" b="0" noProof="0" dirty="0">
                <a:latin typeface="Arial" panose="020B0604020202020204" pitchFamily="34" charset="0"/>
                <a:cs typeface="Arial" panose="020B0604020202020204" pitchFamily="34" charset="0"/>
              </a:rPr>
              <a:t>BMI ≥40 kg/m</a:t>
            </a:r>
            <a:r>
              <a:rPr lang="en-US" sz="1600" b="0" baseline="30000" noProof="0" dirty="0">
                <a:latin typeface="Arial" panose="020B0604020202020204" pitchFamily="34" charset="0"/>
                <a:cs typeface="Arial" panose="020B0604020202020204" pitchFamily="34" charset="0"/>
              </a:rPr>
              <a:t>2</a:t>
            </a:r>
            <a:r>
              <a:rPr lang="en-US" sz="1600" b="0" noProof="0" dirty="0">
                <a:latin typeface="Arial" panose="020B0604020202020204" pitchFamily="34" charset="0"/>
                <a:cs typeface="Arial" panose="020B0604020202020204" pitchFamily="34" charset="0"/>
              </a:rPr>
              <a:t> </a:t>
            </a:r>
            <a:br>
              <a:rPr lang="en-US" sz="1600" b="0" noProof="0" dirty="0">
                <a:latin typeface="Arial" panose="020B0604020202020204" pitchFamily="34" charset="0"/>
                <a:cs typeface="Arial" panose="020B0604020202020204" pitchFamily="34" charset="0"/>
              </a:rPr>
            </a:br>
            <a:r>
              <a:rPr lang="en-US" sz="1600" b="0" noProof="0" dirty="0">
                <a:latin typeface="Arial" panose="020B0604020202020204" pitchFamily="34" charset="0"/>
                <a:cs typeface="Arial" panose="020B0604020202020204" pitchFamily="34" charset="0"/>
              </a:rPr>
              <a:t>(or ≥30 kg/m</a:t>
            </a:r>
            <a:r>
              <a:rPr lang="en-US" sz="1600" b="0" baseline="30000" noProof="0" dirty="0">
                <a:latin typeface="Arial" panose="020B0604020202020204" pitchFamily="34" charset="0"/>
                <a:cs typeface="Arial" panose="020B0604020202020204" pitchFamily="34" charset="0"/>
              </a:rPr>
              <a:t>2</a:t>
            </a:r>
            <a:r>
              <a:rPr lang="en-US" sz="1600" b="0" noProof="0" dirty="0">
                <a:latin typeface="Arial" panose="020B0604020202020204" pitchFamily="34" charset="0"/>
                <a:cs typeface="Arial" panose="020B0604020202020204" pitchFamily="34" charset="0"/>
              </a:rPr>
              <a:t> with metabolic comorbidities; </a:t>
            </a:r>
            <a:r>
              <a:rPr lang="en-US" sz="1600" noProof="0" dirty="0">
                <a:latin typeface="Arial" panose="020B0604020202020204" pitchFamily="34" charset="0"/>
                <a:cs typeface="Arial" panose="020B0604020202020204" pitchFamily="34" charset="0"/>
              </a:rPr>
              <a:t>N=238)</a:t>
            </a:r>
            <a:r>
              <a:rPr lang="en-US" sz="1600" baseline="30000" noProof="0" dirty="0">
                <a:latin typeface="Arial" panose="020B0604020202020204" pitchFamily="34" charset="0"/>
                <a:cs typeface="Arial" panose="020B0604020202020204" pitchFamily="34" charset="0"/>
              </a:rPr>
              <a:t>3</a:t>
            </a:r>
          </a:p>
        </p:txBody>
      </p:sp>
      <p:graphicFrame>
        <p:nvGraphicFramePr>
          <p:cNvPr id="39" name="Chart 38">
            <a:extLst>
              <a:ext uri="{FF2B5EF4-FFF2-40B4-BE49-F238E27FC236}">
                <a16:creationId xmlns:a16="http://schemas.microsoft.com/office/drawing/2014/main" id="{D34F20F7-76B8-4134-AD0A-4ABEFA4251F4}"/>
              </a:ext>
            </a:extLst>
          </p:cNvPr>
          <p:cNvGraphicFramePr>
            <a:graphicFrameLocks noChangeAspect="1"/>
          </p:cNvGraphicFramePr>
          <p:nvPr>
            <p:extLst>
              <p:ext uri="{D42A27DB-BD31-4B8C-83A1-F6EECF244321}">
                <p14:modId xmlns:p14="http://schemas.microsoft.com/office/powerpoint/2010/main" val="1250996265"/>
              </p:ext>
            </p:extLst>
          </p:nvPr>
        </p:nvGraphicFramePr>
        <p:xfrm>
          <a:off x="261777" y="3337560"/>
          <a:ext cx="2743200" cy="23744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Chart 40">
            <a:extLst>
              <a:ext uri="{FF2B5EF4-FFF2-40B4-BE49-F238E27FC236}">
                <a16:creationId xmlns:a16="http://schemas.microsoft.com/office/drawing/2014/main" id="{87872E8B-05EF-4BF8-B133-B90952DFA175}"/>
              </a:ext>
            </a:extLst>
          </p:cNvPr>
          <p:cNvGraphicFramePr>
            <a:graphicFrameLocks noChangeAspect="1"/>
          </p:cNvGraphicFramePr>
          <p:nvPr>
            <p:extLst>
              <p:ext uri="{D42A27DB-BD31-4B8C-83A1-F6EECF244321}">
                <p14:modId xmlns:p14="http://schemas.microsoft.com/office/powerpoint/2010/main" val="1180424215"/>
              </p:ext>
            </p:extLst>
          </p:nvPr>
        </p:nvGraphicFramePr>
        <p:xfrm>
          <a:off x="3169108" y="3337560"/>
          <a:ext cx="3084430" cy="3198044"/>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24AC3BF2-98F2-333B-9197-14030C72E88D}"/>
              </a:ext>
            </a:extLst>
          </p:cNvPr>
          <p:cNvSpPr txBox="1"/>
          <p:nvPr/>
        </p:nvSpPr>
        <p:spPr>
          <a:xfrm>
            <a:off x="6928079" y="3329348"/>
            <a:ext cx="4654322" cy="646331"/>
          </a:xfrm>
          <a:prstGeom prst="rect">
            <a:avLst/>
          </a:prstGeom>
          <a:noFill/>
        </p:spPr>
        <p:txBody>
          <a:bodyPr wrap="square" lIns="548640">
            <a:spAutoFit/>
          </a:bodyPr>
          <a:lstStyle/>
          <a:p>
            <a:r>
              <a:rPr lang="en-US" noProof="0" dirty="0">
                <a:solidFill>
                  <a:srgbClr val="001965"/>
                </a:solidFill>
                <a:latin typeface="Arial" panose="020B0604020202020204" pitchFamily="34" charset="0"/>
              </a:rPr>
              <a:t>more likely to have OSA compared </a:t>
            </a:r>
            <a:br>
              <a:rPr lang="en-US" noProof="0" dirty="0">
                <a:solidFill>
                  <a:srgbClr val="001965"/>
                </a:solidFill>
                <a:latin typeface="Arial" panose="020B0604020202020204" pitchFamily="34" charset="0"/>
              </a:rPr>
            </a:br>
            <a:r>
              <a:rPr lang="en-US" noProof="0" dirty="0">
                <a:solidFill>
                  <a:srgbClr val="001965"/>
                </a:solidFill>
                <a:latin typeface="Arial" panose="020B0604020202020204" pitchFamily="34" charset="0"/>
              </a:rPr>
              <a:t>to people with healthy weight</a:t>
            </a:r>
            <a:endParaRPr lang="en-US" baseline="30000" noProof="0" dirty="0">
              <a:solidFill>
                <a:srgbClr val="001965"/>
              </a:solidFill>
              <a:latin typeface="Arial" panose="020B0604020202020204" pitchFamily="34" charset="0"/>
            </a:endParaRPr>
          </a:p>
        </p:txBody>
      </p:sp>
      <p:sp>
        <p:nvSpPr>
          <p:cNvPr id="9" name="TextBox 8">
            <a:extLst>
              <a:ext uri="{FF2B5EF4-FFF2-40B4-BE49-F238E27FC236}">
                <a16:creationId xmlns:a16="http://schemas.microsoft.com/office/drawing/2014/main" id="{57B6A55E-7495-5797-9135-1BA40B9DEFA5}"/>
              </a:ext>
            </a:extLst>
          </p:cNvPr>
          <p:cNvSpPr txBox="1"/>
          <p:nvPr/>
        </p:nvSpPr>
        <p:spPr>
          <a:xfrm>
            <a:off x="6928079" y="4396148"/>
            <a:ext cx="4367340" cy="646331"/>
          </a:xfrm>
          <a:prstGeom prst="rect">
            <a:avLst/>
          </a:prstGeom>
          <a:noFill/>
        </p:spPr>
        <p:txBody>
          <a:bodyPr wrap="square" lIns="548640">
            <a:spAutoFit/>
          </a:bodyPr>
          <a:lstStyle/>
          <a:p>
            <a:r>
              <a:rPr lang="en-US" noProof="0" dirty="0">
                <a:solidFill>
                  <a:srgbClr val="001965"/>
                </a:solidFill>
                <a:latin typeface="Arial" panose="020B0604020202020204" pitchFamily="34" charset="0"/>
              </a:rPr>
              <a:t>more likely to develop OSA if 10% of baseline weight is gained</a:t>
            </a:r>
            <a:endParaRPr lang="en-US" baseline="30000" noProof="0" dirty="0">
              <a:solidFill>
                <a:srgbClr val="001965"/>
              </a:solidFill>
              <a:latin typeface="Arial" panose="020B0604020202020204" pitchFamily="34" charset="0"/>
            </a:endParaRPr>
          </a:p>
        </p:txBody>
      </p:sp>
      <p:sp>
        <p:nvSpPr>
          <p:cNvPr id="14" name="Oval 13">
            <a:extLst>
              <a:ext uri="{FF2B5EF4-FFF2-40B4-BE49-F238E27FC236}">
                <a16:creationId xmlns:a16="http://schemas.microsoft.com/office/drawing/2014/main" id="{504AA73D-7726-E0AD-77EB-13563407D0E4}"/>
              </a:ext>
            </a:extLst>
          </p:cNvPr>
          <p:cNvSpPr/>
          <p:nvPr/>
        </p:nvSpPr>
        <p:spPr>
          <a:xfrm>
            <a:off x="6470878" y="3202933"/>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3200" b="1" noProof="0" dirty="0"/>
              <a:t>2</a:t>
            </a:r>
            <a:r>
              <a:rPr lang="en-US" sz="3200" noProof="0" dirty="0"/>
              <a:t>×</a:t>
            </a:r>
            <a:endParaRPr lang="en-US" sz="2000" noProof="0" dirty="0"/>
          </a:p>
        </p:txBody>
      </p:sp>
      <p:sp>
        <p:nvSpPr>
          <p:cNvPr id="15" name="Oval 14">
            <a:extLst>
              <a:ext uri="{FF2B5EF4-FFF2-40B4-BE49-F238E27FC236}">
                <a16:creationId xmlns:a16="http://schemas.microsoft.com/office/drawing/2014/main" id="{D05CAD5C-986A-E3B6-9021-DBB70ACC2309}"/>
              </a:ext>
            </a:extLst>
          </p:cNvPr>
          <p:cNvSpPr/>
          <p:nvPr/>
        </p:nvSpPr>
        <p:spPr>
          <a:xfrm>
            <a:off x="6470878" y="4262113"/>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3200" b="1" noProof="0" dirty="0"/>
              <a:t>6</a:t>
            </a:r>
            <a:r>
              <a:rPr lang="en-US" sz="3200" noProof="0" dirty="0"/>
              <a:t>×</a:t>
            </a:r>
            <a:endParaRPr lang="en-US" sz="2000" noProof="0" dirty="0"/>
          </a:p>
        </p:txBody>
      </p:sp>
      <p:sp>
        <p:nvSpPr>
          <p:cNvPr id="16" name="Rectangle: Rounded Corners 15">
            <a:extLst>
              <a:ext uri="{FF2B5EF4-FFF2-40B4-BE49-F238E27FC236}">
                <a16:creationId xmlns:a16="http://schemas.microsoft.com/office/drawing/2014/main" id="{6018BED3-E0EC-91C4-62FA-D46889B25A0D}"/>
              </a:ext>
            </a:extLst>
          </p:cNvPr>
          <p:cNvSpPr/>
          <p:nvPr/>
        </p:nvSpPr>
        <p:spPr>
          <a:xfrm>
            <a:off x="628968" y="1874520"/>
            <a:ext cx="5131752" cy="640080"/>
          </a:xfrm>
          <a:prstGeom prst="roundRect">
            <a:avLst>
              <a:gd name="adj" fmla="val 831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7" name="Rectangle: Rounded Corners 16">
            <a:extLst>
              <a:ext uri="{FF2B5EF4-FFF2-40B4-BE49-F238E27FC236}">
                <a16:creationId xmlns:a16="http://schemas.microsoft.com/office/drawing/2014/main" id="{94CB9868-D557-99F5-2454-460F1BCA2CD2}"/>
              </a:ext>
            </a:extLst>
          </p:cNvPr>
          <p:cNvSpPr/>
          <p:nvPr/>
        </p:nvSpPr>
        <p:spPr>
          <a:xfrm>
            <a:off x="628968" y="2667000"/>
            <a:ext cx="5131752" cy="2941320"/>
          </a:xfrm>
          <a:prstGeom prst="roundRect">
            <a:avLst>
              <a:gd name="adj" fmla="val 3432"/>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8" name="Rectangle: Rounded Corners 17">
            <a:extLst>
              <a:ext uri="{FF2B5EF4-FFF2-40B4-BE49-F238E27FC236}">
                <a16:creationId xmlns:a16="http://schemas.microsoft.com/office/drawing/2014/main" id="{931DD174-098F-A957-24C7-C271AEF0BC25}"/>
              </a:ext>
            </a:extLst>
          </p:cNvPr>
          <p:cNvSpPr/>
          <p:nvPr/>
        </p:nvSpPr>
        <p:spPr>
          <a:xfrm>
            <a:off x="6183948" y="1874520"/>
            <a:ext cx="5352732" cy="640080"/>
          </a:xfrm>
          <a:prstGeom prst="roundRect">
            <a:avLst>
              <a:gd name="adj" fmla="val 6178"/>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9" name="Rectangle: Rounded Corners 18">
            <a:extLst>
              <a:ext uri="{FF2B5EF4-FFF2-40B4-BE49-F238E27FC236}">
                <a16:creationId xmlns:a16="http://schemas.microsoft.com/office/drawing/2014/main" id="{7654945E-55B8-E476-001E-EEFE1CA5571D}"/>
              </a:ext>
            </a:extLst>
          </p:cNvPr>
          <p:cNvSpPr/>
          <p:nvPr/>
        </p:nvSpPr>
        <p:spPr>
          <a:xfrm>
            <a:off x="6183948" y="2667000"/>
            <a:ext cx="5352732" cy="2948940"/>
          </a:xfrm>
          <a:prstGeom prst="roundRect">
            <a:avLst>
              <a:gd name="adj" fmla="val 2498"/>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20" name="Graphic 19">
            <a:extLst>
              <a:ext uri="{FF2B5EF4-FFF2-40B4-BE49-F238E27FC236}">
                <a16:creationId xmlns:a16="http://schemas.microsoft.com/office/drawing/2014/main" id="{40223AAB-E4FD-7EB5-28F5-9060900EE1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2609" y="4226847"/>
            <a:ext cx="467391" cy="467391"/>
          </a:xfrm>
          <a:prstGeom prst="rect">
            <a:avLst/>
          </a:prstGeom>
        </p:spPr>
      </p:pic>
      <p:sp>
        <p:nvSpPr>
          <p:cNvPr id="23" name="TextBox 22">
            <a:extLst>
              <a:ext uri="{FF2B5EF4-FFF2-40B4-BE49-F238E27FC236}">
                <a16:creationId xmlns:a16="http://schemas.microsoft.com/office/drawing/2014/main" id="{6BC752C9-0117-0886-D8B1-74B1FC7CED91}"/>
              </a:ext>
            </a:extLst>
          </p:cNvPr>
          <p:cNvSpPr txBox="1"/>
          <p:nvPr/>
        </p:nvSpPr>
        <p:spPr>
          <a:xfrm>
            <a:off x="2182092" y="4274127"/>
            <a:ext cx="1378526" cy="369332"/>
          </a:xfrm>
          <a:prstGeom prst="rect">
            <a:avLst/>
          </a:prstGeom>
          <a:noFill/>
        </p:spPr>
        <p:txBody>
          <a:bodyPr wrap="square">
            <a:spAutoFit/>
          </a:bodyPr>
          <a:lstStyle/>
          <a:p>
            <a:pPr algn="ctr"/>
            <a:r>
              <a:rPr lang="en-US" sz="1800" noProof="0" dirty="0">
                <a:solidFill>
                  <a:schemeClr val="accent1"/>
                </a:solidFill>
                <a:latin typeface="Arial" panose="020B0604020202020204" pitchFamily="34" charset="0"/>
                <a:cs typeface="Arial" panose="020B0604020202020204" pitchFamily="34" charset="0"/>
              </a:rPr>
              <a:t>of which</a:t>
            </a:r>
          </a:p>
        </p:txBody>
      </p:sp>
    </p:spTree>
    <p:custDataLst>
      <p:tags r:id="rId1"/>
    </p:custDataLst>
    <p:extLst>
      <p:ext uri="{BB962C8B-B14F-4D97-AF65-F5344CB8AC3E}">
        <p14:creationId xmlns:p14="http://schemas.microsoft.com/office/powerpoint/2010/main" val="41728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9A5AAF6-DC0C-06B8-2161-261C3086D803}"/>
              </a:ext>
            </a:extLst>
          </p:cNvPr>
          <p:cNvSpPr/>
          <p:nvPr/>
        </p:nvSpPr>
        <p:spPr>
          <a:xfrm>
            <a:off x="457200" y="3429001"/>
            <a:ext cx="2590800" cy="1524000"/>
          </a:xfrm>
          <a:prstGeom prst="roundRect">
            <a:avLst>
              <a:gd name="adj" fmla="val 3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normAutofit/>
          </a:bodyPr>
          <a:lstStyle/>
          <a:p>
            <a:r>
              <a:rPr lang="en-US" noProof="0" dirty="0"/>
              <a:t>The bidirectional relationship between obesity</a:t>
            </a:r>
            <a:r>
              <a:rPr lang="en-US" dirty="0"/>
              <a:t> </a:t>
            </a:r>
            <a:r>
              <a:rPr lang="en-US" noProof="0" dirty="0"/>
              <a:t>and OSA</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575" y="6019800"/>
            <a:ext cx="10895013" cy="323850"/>
          </a:xfrm>
        </p:spPr>
        <p:txBody>
          <a:bodyPr/>
          <a:lstStyle/>
          <a:p>
            <a:r>
              <a:rPr lang="en-US" noProof="0" dirty="0"/>
              <a:t>OSA, obstructive sleep apnea.</a:t>
            </a:r>
            <a:br>
              <a:rPr lang="en-US" dirty="0"/>
            </a:br>
            <a:r>
              <a:rPr lang="en-GB" dirty="0">
                <a:solidFill>
                  <a:schemeClr val="tx1"/>
                </a:solidFill>
                <a:latin typeface="Arial" panose="020B0604020202020204" pitchFamily="34" charset="0"/>
              </a:rPr>
              <a:t>Figorilli M et al. Nutr Metab Cardiovasc Dis 2025;35:104014.</a:t>
            </a:r>
            <a:endParaRPr lang="en-US" noProof="0" dirty="0"/>
          </a:p>
        </p:txBody>
      </p:sp>
      <p:sp>
        <p:nvSpPr>
          <p:cNvPr id="9" name="Rectangle: Rounded Corners 8">
            <a:extLst>
              <a:ext uri="{FF2B5EF4-FFF2-40B4-BE49-F238E27FC236}">
                <a16:creationId xmlns:a16="http://schemas.microsoft.com/office/drawing/2014/main" id="{3C9D0AA8-3A72-6429-94D5-6511D8AA8E22}"/>
              </a:ext>
            </a:extLst>
          </p:cNvPr>
          <p:cNvSpPr>
            <a:spLocks/>
          </p:cNvSpPr>
          <p:nvPr/>
        </p:nvSpPr>
        <p:spPr>
          <a:xfrm>
            <a:off x="2057400" y="2403157"/>
            <a:ext cx="2324100" cy="762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noProof="0" dirty="0">
              <a:solidFill>
                <a:schemeClr val="accent1"/>
              </a:solidFill>
            </a:endParaRPr>
          </a:p>
          <a:p>
            <a:pPr algn="ctr"/>
            <a:r>
              <a:rPr lang="en-US" b="1" dirty="0">
                <a:solidFill>
                  <a:schemeClr val="accent1"/>
                </a:solidFill>
              </a:rPr>
              <a:t>Anatomical</a:t>
            </a:r>
            <a:endParaRPr lang="en-US" dirty="0">
              <a:solidFill>
                <a:schemeClr val="accent1"/>
              </a:solidFill>
            </a:endParaRPr>
          </a:p>
          <a:p>
            <a:pPr algn="ctr"/>
            <a:r>
              <a:rPr lang="en-US" sz="1400" noProof="0" dirty="0">
                <a:solidFill>
                  <a:schemeClr val="accent1"/>
                </a:solidFill>
              </a:rPr>
              <a:t>Narrowed airway </a:t>
            </a:r>
            <a:br>
              <a:rPr lang="en-US" sz="1400" noProof="0" dirty="0">
                <a:solidFill>
                  <a:schemeClr val="accent1"/>
                </a:solidFill>
              </a:rPr>
            </a:br>
            <a:r>
              <a:rPr lang="en-US" sz="1400" noProof="0" dirty="0">
                <a:solidFill>
                  <a:schemeClr val="accent1"/>
                </a:solidFill>
              </a:rPr>
              <a:t>Decrease lung volume </a:t>
            </a:r>
            <a:br>
              <a:rPr lang="en-US" sz="1400" noProof="0" dirty="0">
                <a:solidFill>
                  <a:schemeClr val="accent1"/>
                </a:solidFill>
              </a:rPr>
            </a:br>
            <a:endParaRPr lang="en-US" sz="1400" i="1" noProof="0" dirty="0">
              <a:solidFill>
                <a:schemeClr val="accent1"/>
              </a:solidFill>
            </a:endParaRPr>
          </a:p>
        </p:txBody>
      </p:sp>
      <p:grpSp>
        <p:nvGrpSpPr>
          <p:cNvPr id="2" name="Group 1">
            <a:extLst>
              <a:ext uri="{FF2B5EF4-FFF2-40B4-BE49-F238E27FC236}">
                <a16:creationId xmlns:a16="http://schemas.microsoft.com/office/drawing/2014/main" id="{33275ED5-3630-4853-6756-E8EC5566B118}"/>
              </a:ext>
            </a:extLst>
          </p:cNvPr>
          <p:cNvGrpSpPr/>
          <p:nvPr/>
        </p:nvGrpSpPr>
        <p:grpSpPr>
          <a:xfrm>
            <a:off x="3354542" y="2838450"/>
            <a:ext cx="5484658" cy="2467878"/>
            <a:chOff x="3105099" y="3124200"/>
            <a:chExt cx="5484658" cy="2467878"/>
          </a:xfrm>
        </p:grpSpPr>
        <p:sp>
          <p:nvSpPr>
            <p:cNvPr id="28" name="Oval 27">
              <a:extLst>
                <a:ext uri="{FF2B5EF4-FFF2-40B4-BE49-F238E27FC236}">
                  <a16:creationId xmlns:a16="http://schemas.microsoft.com/office/drawing/2014/main" id="{564B9BD7-F8C0-618A-F522-CD1968768C87}"/>
                </a:ext>
              </a:extLst>
            </p:cNvPr>
            <p:cNvSpPr/>
            <p:nvPr/>
          </p:nvSpPr>
          <p:spPr>
            <a:xfrm>
              <a:off x="3105099" y="3668153"/>
              <a:ext cx="1440872" cy="14408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9" name="Oval 28">
              <a:extLst>
                <a:ext uri="{FF2B5EF4-FFF2-40B4-BE49-F238E27FC236}">
                  <a16:creationId xmlns:a16="http://schemas.microsoft.com/office/drawing/2014/main" id="{587D51E4-BA84-D3CB-E8C1-1BFBF487BF8E}"/>
                </a:ext>
              </a:extLst>
            </p:cNvPr>
            <p:cNvSpPr/>
            <p:nvPr/>
          </p:nvSpPr>
          <p:spPr>
            <a:xfrm>
              <a:off x="7148885" y="3628799"/>
              <a:ext cx="1440872" cy="1440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4" name="TextBox 13">
              <a:extLst>
                <a:ext uri="{FF2B5EF4-FFF2-40B4-BE49-F238E27FC236}">
                  <a16:creationId xmlns:a16="http://schemas.microsoft.com/office/drawing/2014/main" id="{9D6037F3-B64F-5AB9-02E0-336FF1F78D0B}"/>
                </a:ext>
              </a:extLst>
            </p:cNvPr>
            <p:cNvSpPr txBox="1"/>
            <p:nvPr/>
          </p:nvSpPr>
          <p:spPr>
            <a:xfrm>
              <a:off x="4743793" y="3200400"/>
              <a:ext cx="2323504" cy="461665"/>
            </a:xfrm>
            <a:prstGeom prst="rect">
              <a:avLst/>
            </a:prstGeom>
            <a:noFill/>
          </p:spPr>
          <p:txBody>
            <a:bodyPr wrap="square" rtlCol="0">
              <a:spAutoFit/>
            </a:bodyPr>
            <a:lstStyle/>
            <a:p>
              <a:pPr algn="ctr"/>
              <a:r>
                <a:rPr lang="en-US" sz="2400" b="1" noProof="0" dirty="0">
                  <a:solidFill>
                    <a:schemeClr val="accent1"/>
                  </a:solidFill>
                </a:rPr>
                <a:t>Obesity</a:t>
              </a:r>
            </a:p>
          </p:txBody>
        </p:sp>
        <p:sp>
          <p:nvSpPr>
            <p:cNvPr id="15" name="TextBox 14">
              <a:extLst>
                <a:ext uri="{FF2B5EF4-FFF2-40B4-BE49-F238E27FC236}">
                  <a16:creationId xmlns:a16="http://schemas.microsoft.com/office/drawing/2014/main" id="{EA189CB9-C084-C528-836C-8219A4C4E71B}"/>
                </a:ext>
              </a:extLst>
            </p:cNvPr>
            <p:cNvSpPr txBox="1"/>
            <p:nvPr/>
          </p:nvSpPr>
          <p:spPr>
            <a:xfrm>
              <a:off x="4740976" y="5029200"/>
              <a:ext cx="2329139" cy="461665"/>
            </a:xfrm>
            <a:prstGeom prst="rect">
              <a:avLst/>
            </a:prstGeom>
            <a:noFill/>
          </p:spPr>
          <p:txBody>
            <a:bodyPr wrap="square" rtlCol="0">
              <a:spAutoFit/>
            </a:bodyPr>
            <a:lstStyle/>
            <a:p>
              <a:pPr algn="ctr"/>
              <a:r>
                <a:rPr lang="en-US" sz="2400" b="1" noProof="0" dirty="0">
                  <a:solidFill>
                    <a:schemeClr val="accent1"/>
                  </a:solidFill>
                </a:rPr>
                <a:t>OSA</a:t>
              </a:r>
            </a:p>
          </p:txBody>
        </p:sp>
        <p:pic>
          <p:nvPicPr>
            <p:cNvPr id="19" name="Graphic 18">
              <a:extLst>
                <a:ext uri="{FF2B5EF4-FFF2-40B4-BE49-F238E27FC236}">
                  <a16:creationId xmlns:a16="http://schemas.microsoft.com/office/drawing/2014/main" id="{517ADC10-F1DF-47BD-7A81-8215C46040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675086" y="4066326"/>
              <a:ext cx="467391" cy="467391"/>
            </a:xfrm>
            <a:prstGeom prst="rect">
              <a:avLst/>
            </a:prstGeom>
          </p:spPr>
        </p:pic>
        <p:pic>
          <p:nvPicPr>
            <p:cNvPr id="20" name="Graphic 19">
              <a:extLst>
                <a:ext uri="{FF2B5EF4-FFF2-40B4-BE49-F238E27FC236}">
                  <a16:creationId xmlns:a16="http://schemas.microsoft.com/office/drawing/2014/main" id="{ACC48C6F-3B64-1D3D-708C-0B9A9F5EB1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222376" y="4066326"/>
              <a:ext cx="467391" cy="467391"/>
            </a:xfrm>
            <a:prstGeom prst="rect">
              <a:avLst/>
            </a:prstGeom>
          </p:spPr>
        </p:pic>
        <p:pic>
          <p:nvPicPr>
            <p:cNvPr id="21" name="Graphic 20">
              <a:extLst>
                <a:ext uri="{FF2B5EF4-FFF2-40B4-BE49-F238E27FC236}">
                  <a16:creationId xmlns:a16="http://schemas.microsoft.com/office/drawing/2014/main" id="{FBC8BD5D-F9D8-37E2-1098-A84E1B1178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12873" y="4066326"/>
              <a:ext cx="467391" cy="467391"/>
            </a:xfrm>
            <a:prstGeom prst="rect">
              <a:avLst/>
            </a:prstGeom>
          </p:spPr>
        </p:pic>
        <p:pic>
          <p:nvPicPr>
            <p:cNvPr id="22" name="Graphic 21">
              <a:extLst>
                <a:ext uri="{FF2B5EF4-FFF2-40B4-BE49-F238E27FC236}">
                  <a16:creationId xmlns:a16="http://schemas.microsoft.com/office/drawing/2014/main" id="{2081208B-2D75-58D1-3139-1FF6C49007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0163" y="4066326"/>
              <a:ext cx="467391" cy="467391"/>
            </a:xfrm>
            <a:prstGeom prst="rect">
              <a:avLst/>
            </a:prstGeom>
          </p:spPr>
        </p:pic>
        <p:pic>
          <p:nvPicPr>
            <p:cNvPr id="30" name="Graphic 29">
              <a:extLst>
                <a:ext uri="{FF2B5EF4-FFF2-40B4-BE49-F238E27FC236}">
                  <a16:creationId xmlns:a16="http://schemas.microsoft.com/office/drawing/2014/main" id="{2CE40572-AE65-61E8-B496-211A32C7CCEE}"/>
                </a:ext>
              </a:extLst>
            </p:cNvPr>
            <p:cNvPicPr>
              <a:picLocks noChangeAspect="1"/>
            </p:cNvPicPr>
            <p:nvPr/>
          </p:nvPicPr>
          <p:blipFill>
            <a:blip r:embed="rId8">
              <a:extLst>
                <a:ext uri="{96DAC541-7B7A-43D3-8B79-37D633B846F1}">
                  <asvg:svgBlip xmlns:asvg="http://schemas.microsoft.com/office/drawing/2016/SVG/main" r:embed="rId9"/>
                </a:ext>
              </a:extLst>
            </a:blip>
            <a:srcRect l="69" r="69"/>
            <a:stretch/>
          </p:blipFill>
          <p:spPr>
            <a:xfrm>
              <a:off x="3343369" y="3905752"/>
              <a:ext cx="964332" cy="965674"/>
            </a:xfrm>
            <a:prstGeom prst="rect">
              <a:avLst/>
            </a:prstGeom>
          </p:spPr>
        </p:pic>
        <p:pic>
          <p:nvPicPr>
            <p:cNvPr id="31" name="Graphic 30">
              <a:extLst>
                <a:ext uri="{FF2B5EF4-FFF2-40B4-BE49-F238E27FC236}">
                  <a16:creationId xmlns:a16="http://schemas.microsoft.com/office/drawing/2014/main" id="{8624473F-D830-65DA-613A-8D0980F225D6}"/>
                </a:ext>
              </a:extLst>
            </p:cNvPr>
            <p:cNvPicPr>
              <a:picLocks noChangeAspect="1"/>
            </p:cNvPicPr>
            <p:nvPr/>
          </p:nvPicPr>
          <p:blipFill>
            <a:blip r:embed="rId10">
              <a:extLst>
                <a:ext uri="{96DAC541-7B7A-43D3-8B79-37D633B846F1}">
                  <asvg:svgBlip xmlns:asvg="http://schemas.microsoft.com/office/drawing/2016/SVG/main" r:embed="rId11"/>
                </a:ext>
              </a:extLst>
            </a:blip>
            <a:srcRect l="48" r="48"/>
            <a:stretch/>
          </p:blipFill>
          <p:spPr>
            <a:xfrm>
              <a:off x="7386948" y="3866398"/>
              <a:ext cx="964746" cy="965674"/>
            </a:xfrm>
            <a:prstGeom prst="rect">
              <a:avLst/>
            </a:prstGeom>
          </p:spPr>
        </p:pic>
        <p:sp>
          <p:nvSpPr>
            <p:cNvPr id="39" name="Freeform: Shape 38">
              <a:extLst>
                <a:ext uri="{FF2B5EF4-FFF2-40B4-BE49-F238E27FC236}">
                  <a16:creationId xmlns:a16="http://schemas.microsoft.com/office/drawing/2014/main" id="{692C2B33-0F38-A5F4-0FD3-0959A0F5DCFB}"/>
                </a:ext>
              </a:extLst>
            </p:cNvPr>
            <p:cNvSpPr/>
            <p:nvPr/>
          </p:nvSpPr>
          <p:spPr>
            <a:xfrm>
              <a:off x="3879318" y="3124200"/>
              <a:ext cx="4052455" cy="415656"/>
            </a:xfrm>
            <a:custGeom>
              <a:avLst/>
              <a:gdLst>
                <a:gd name="connsiteX0" fmla="*/ 0 w 4052455"/>
                <a:gd name="connsiteY0" fmla="*/ 401801 h 415656"/>
                <a:gd name="connsiteX1" fmla="*/ 1911928 w 4052455"/>
                <a:gd name="connsiteY1" fmla="*/ 19 h 415656"/>
                <a:gd name="connsiteX2" fmla="*/ 4052455 w 4052455"/>
                <a:gd name="connsiteY2" fmla="*/ 415656 h 415656"/>
              </a:gdLst>
              <a:ahLst/>
              <a:cxnLst>
                <a:cxn ang="0">
                  <a:pos x="connsiteX0" y="connsiteY0"/>
                </a:cxn>
                <a:cxn ang="0">
                  <a:pos x="connsiteX1" y="connsiteY1"/>
                </a:cxn>
                <a:cxn ang="0">
                  <a:pos x="connsiteX2" y="connsiteY2"/>
                </a:cxn>
              </a:cxnLst>
              <a:rect l="l" t="t" r="r" b="b"/>
              <a:pathLst>
                <a:path w="4052455" h="415656">
                  <a:moveTo>
                    <a:pt x="0" y="401801"/>
                  </a:moveTo>
                  <a:cubicBezTo>
                    <a:pt x="618259" y="199755"/>
                    <a:pt x="1236519" y="-2290"/>
                    <a:pt x="1911928" y="19"/>
                  </a:cubicBezTo>
                  <a:cubicBezTo>
                    <a:pt x="2587337" y="2328"/>
                    <a:pt x="3319896" y="208992"/>
                    <a:pt x="4052455" y="415656"/>
                  </a:cubicBezTo>
                </a:path>
              </a:pathLst>
            </a:custGeom>
            <a:noFill/>
            <a:ln w="28575">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994B3A51-80F9-1FE9-AD6F-74F14FF7866E}"/>
                </a:ext>
              </a:extLst>
            </p:cNvPr>
            <p:cNvSpPr/>
            <p:nvPr/>
          </p:nvSpPr>
          <p:spPr>
            <a:xfrm rot="10800000">
              <a:off x="3879318" y="5176422"/>
              <a:ext cx="4052455" cy="415656"/>
            </a:xfrm>
            <a:custGeom>
              <a:avLst/>
              <a:gdLst>
                <a:gd name="connsiteX0" fmla="*/ 0 w 4052455"/>
                <a:gd name="connsiteY0" fmla="*/ 401801 h 415656"/>
                <a:gd name="connsiteX1" fmla="*/ 1911928 w 4052455"/>
                <a:gd name="connsiteY1" fmla="*/ 19 h 415656"/>
                <a:gd name="connsiteX2" fmla="*/ 4052455 w 4052455"/>
                <a:gd name="connsiteY2" fmla="*/ 415656 h 415656"/>
              </a:gdLst>
              <a:ahLst/>
              <a:cxnLst>
                <a:cxn ang="0">
                  <a:pos x="connsiteX0" y="connsiteY0"/>
                </a:cxn>
                <a:cxn ang="0">
                  <a:pos x="connsiteX1" y="connsiteY1"/>
                </a:cxn>
                <a:cxn ang="0">
                  <a:pos x="connsiteX2" y="connsiteY2"/>
                </a:cxn>
              </a:cxnLst>
              <a:rect l="l" t="t" r="r" b="b"/>
              <a:pathLst>
                <a:path w="4052455" h="415656">
                  <a:moveTo>
                    <a:pt x="0" y="401801"/>
                  </a:moveTo>
                  <a:cubicBezTo>
                    <a:pt x="618259" y="199755"/>
                    <a:pt x="1236519" y="-2290"/>
                    <a:pt x="1911928" y="19"/>
                  </a:cubicBezTo>
                  <a:cubicBezTo>
                    <a:pt x="2587337" y="2328"/>
                    <a:pt x="3319896" y="208992"/>
                    <a:pt x="4052455" y="415656"/>
                  </a:cubicBezTo>
                </a:path>
              </a:pathLst>
            </a:cu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7" name="TextBox 6">
            <a:extLst>
              <a:ext uri="{FF2B5EF4-FFF2-40B4-BE49-F238E27FC236}">
                <a16:creationId xmlns:a16="http://schemas.microsoft.com/office/drawing/2014/main" id="{CE1389A4-15B8-E6E6-9C94-629A56BB7F80}"/>
              </a:ext>
            </a:extLst>
          </p:cNvPr>
          <p:cNvSpPr txBox="1"/>
          <p:nvPr/>
        </p:nvSpPr>
        <p:spPr>
          <a:xfrm>
            <a:off x="457200" y="1676399"/>
            <a:ext cx="11201400" cy="653313"/>
          </a:xfrm>
          <a:prstGeom prst="roundRect">
            <a:avLst>
              <a:gd name="adj" fmla="val 50000"/>
            </a:avLst>
          </a:prstGeom>
          <a:solidFill>
            <a:schemeClr val="accent1"/>
          </a:solidFill>
        </p:spPr>
        <p:txBody>
          <a:bodyPr wrap="square" tIns="0" bIns="0" anchor="ctr">
            <a:noAutofit/>
          </a:bodyPr>
          <a:lstStyle/>
          <a:p>
            <a:pPr algn="ctr"/>
            <a:r>
              <a:rPr lang="en-GB" b="1" i="0" u="none" strike="noStrike" baseline="0" dirty="0">
                <a:solidFill>
                  <a:schemeClr val="bg1"/>
                </a:solidFill>
                <a:latin typeface="+mj-lt"/>
              </a:rPr>
              <a:t>The pathogenesis of OSA in people with obesity is multifactorial, </a:t>
            </a:r>
            <a:br>
              <a:rPr lang="en-GB" b="1" i="0" u="none" strike="noStrike" baseline="0" dirty="0">
                <a:solidFill>
                  <a:schemeClr val="bg1"/>
                </a:solidFill>
                <a:latin typeface="+mj-lt"/>
              </a:rPr>
            </a:br>
            <a:r>
              <a:rPr lang="en-GB" b="1" i="0" u="none" strike="noStrike" baseline="0" dirty="0">
                <a:solidFill>
                  <a:schemeClr val="bg1"/>
                </a:solidFill>
                <a:latin typeface="+mj-lt"/>
              </a:rPr>
              <a:t>involving both anatomical and physiological factors </a:t>
            </a:r>
            <a:endParaRPr lang="en-GB" b="1" dirty="0">
              <a:solidFill>
                <a:schemeClr val="bg1"/>
              </a:solidFill>
              <a:latin typeface="+mj-lt"/>
            </a:endParaRPr>
          </a:p>
        </p:txBody>
      </p:sp>
      <p:sp>
        <p:nvSpPr>
          <p:cNvPr id="16" name="TextBox 15">
            <a:extLst>
              <a:ext uri="{FF2B5EF4-FFF2-40B4-BE49-F238E27FC236}">
                <a16:creationId xmlns:a16="http://schemas.microsoft.com/office/drawing/2014/main" id="{8DE44BB2-D811-F165-F941-1C6812EF4E79}"/>
              </a:ext>
            </a:extLst>
          </p:cNvPr>
          <p:cNvSpPr txBox="1"/>
          <p:nvPr/>
        </p:nvSpPr>
        <p:spPr>
          <a:xfrm>
            <a:off x="8004175" y="2403157"/>
            <a:ext cx="2667000" cy="984885"/>
          </a:xfrm>
          <a:prstGeom prst="rect">
            <a:avLst/>
          </a:prstGeom>
          <a:noFill/>
        </p:spPr>
        <p:txBody>
          <a:bodyPr wrap="square">
            <a:spAutoFit/>
          </a:bodyPr>
          <a:lstStyle/>
          <a:p>
            <a:pPr algn="ctr"/>
            <a:r>
              <a:rPr lang="en-GB" sz="1600" b="1" dirty="0">
                <a:solidFill>
                  <a:schemeClr val="accent1"/>
                </a:solidFill>
              </a:rPr>
              <a:t>Physiological </a:t>
            </a:r>
          </a:p>
          <a:p>
            <a:pPr algn="ctr"/>
            <a:r>
              <a:rPr lang="en-GB" sz="1400" dirty="0">
                <a:solidFill>
                  <a:schemeClr val="accent1"/>
                </a:solidFill>
              </a:rPr>
              <a:t>R</a:t>
            </a:r>
            <a:r>
              <a:rPr lang="en-GB" sz="1400" b="0" i="0" u="none" strike="noStrike" baseline="0" dirty="0">
                <a:solidFill>
                  <a:schemeClr val="accent1"/>
                </a:solidFill>
              </a:rPr>
              <a:t>educed activity or responsiveness of the upper airway dilator muscles </a:t>
            </a:r>
            <a:endParaRPr lang="en-GB" sz="1400" dirty="0">
              <a:solidFill>
                <a:schemeClr val="accent1"/>
              </a:solidFill>
            </a:endParaRPr>
          </a:p>
        </p:txBody>
      </p:sp>
      <p:sp>
        <p:nvSpPr>
          <p:cNvPr id="18" name="TextBox 17">
            <a:extLst>
              <a:ext uri="{FF2B5EF4-FFF2-40B4-BE49-F238E27FC236}">
                <a16:creationId xmlns:a16="http://schemas.microsoft.com/office/drawing/2014/main" id="{2451750A-342E-9177-B27F-CEC1D5B52114}"/>
              </a:ext>
            </a:extLst>
          </p:cNvPr>
          <p:cNvSpPr txBox="1"/>
          <p:nvPr/>
        </p:nvSpPr>
        <p:spPr>
          <a:xfrm>
            <a:off x="2781300" y="5392054"/>
            <a:ext cx="6629400" cy="769441"/>
          </a:xfrm>
          <a:prstGeom prst="rect">
            <a:avLst/>
          </a:prstGeom>
          <a:noFill/>
        </p:spPr>
        <p:txBody>
          <a:bodyPr wrap="square">
            <a:spAutoFit/>
          </a:bodyPr>
          <a:lstStyle/>
          <a:p>
            <a:pPr algn="ctr"/>
            <a:r>
              <a:rPr lang="en-GB" sz="1600" b="1" i="0" u="none" strike="noStrike" baseline="0" dirty="0"/>
              <a:t>OSA may promote weight gain </a:t>
            </a:r>
            <a:br>
              <a:rPr lang="en-GB" sz="1600" b="1" i="0" u="none" strike="noStrike" baseline="0" dirty="0"/>
            </a:br>
            <a:r>
              <a:rPr lang="en-GB" sz="1400" i="0" u="none" strike="noStrike" baseline="0" dirty="0"/>
              <a:t>Cha</a:t>
            </a:r>
            <a:r>
              <a:rPr lang="en-GB" sz="1400" b="0" i="0" u="none" strike="noStrike" baseline="0" dirty="0"/>
              <a:t>nges in appetite control mechanisms </a:t>
            </a:r>
          </a:p>
          <a:p>
            <a:pPr algn="ctr"/>
            <a:r>
              <a:rPr lang="en-GB" sz="1400" dirty="0"/>
              <a:t>P</a:t>
            </a:r>
            <a:r>
              <a:rPr lang="en-GB" sz="1400" b="0" i="0" u="none" strike="noStrike" baseline="0" dirty="0"/>
              <a:t>hysical inactivity due to daytime sleepiness </a:t>
            </a:r>
            <a:endParaRPr lang="en-GB" sz="1400" dirty="0"/>
          </a:p>
        </p:txBody>
      </p:sp>
      <p:sp>
        <p:nvSpPr>
          <p:cNvPr id="11" name="Rectangle: Rounded Corners 10">
            <a:extLst>
              <a:ext uri="{FF2B5EF4-FFF2-40B4-BE49-F238E27FC236}">
                <a16:creationId xmlns:a16="http://schemas.microsoft.com/office/drawing/2014/main" id="{F9C78DE1-3AFC-A17F-08E5-5F398892964E}"/>
              </a:ext>
            </a:extLst>
          </p:cNvPr>
          <p:cNvSpPr>
            <a:spLocks/>
          </p:cNvSpPr>
          <p:nvPr/>
        </p:nvSpPr>
        <p:spPr>
          <a:xfrm>
            <a:off x="522288" y="3352800"/>
            <a:ext cx="2514600" cy="18288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noProof="0" dirty="0">
                <a:solidFill>
                  <a:schemeClr val="accent1"/>
                </a:solidFill>
              </a:rPr>
              <a:t>Fat deposition in the neck and pharyngeal structures can narrow the airway, and </a:t>
            </a:r>
            <a:br>
              <a:rPr lang="en-GB" sz="1400" noProof="0" dirty="0">
                <a:solidFill>
                  <a:schemeClr val="accent1"/>
                </a:solidFill>
              </a:rPr>
            </a:br>
            <a:r>
              <a:rPr lang="en-GB" sz="1400" noProof="0" dirty="0">
                <a:solidFill>
                  <a:schemeClr val="accent1"/>
                </a:solidFill>
              </a:rPr>
              <a:t>fat deposition in the abdomen can decrease lung volume when lying down to sleep </a:t>
            </a:r>
            <a:endParaRPr lang="en-US" sz="1400" noProof="0" dirty="0">
              <a:solidFill>
                <a:schemeClr val="accent1"/>
              </a:solidFill>
            </a:endParaRPr>
          </a:p>
          <a:p>
            <a:endParaRPr lang="en-US" sz="1400" noProof="0" dirty="0">
              <a:solidFill>
                <a:schemeClr val="accent1"/>
              </a:solidFill>
            </a:endParaRPr>
          </a:p>
        </p:txBody>
      </p:sp>
    </p:spTree>
    <p:custDataLst>
      <p:tags r:id="rId1"/>
    </p:custDataLst>
    <p:extLst>
      <p:ext uri="{BB962C8B-B14F-4D97-AF65-F5344CB8AC3E}">
        <p14:creationId xmlns:p14="http://schemas.microsoft.com/office/powerpoint/2010/main" val="39942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E9CB31-1091-64BD-4456-F8BAA049E7B1}"/>
              </a:ext>
            </a:extLst>
          </p:cNvPr>
          <p:cNvSpPr/>
          <p:nvPr/>
        </p:nvSpPr>
        <p:spPr>
          <a:xfrm>
            <a:off x="0" y="1801504"/>
            <a:ext cx="12192000" cy="39558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noAutofit/>
          </a:bodyPr>
          <a:lstStyle/>
          <a:p>
            <a:r>
              <a:rPr lang="en-US" noProof="0" dirty="0"/>
              <a:t>Weight loss is associated with reduced AHI and</a:t>
            </a:r>
            <a:br>
              <a:rPr lang="en-US" noProof="0" dirty="0"/>
            </a:br>
            <a:r>
              <a:rPr lang="en-US" noProof="0" dirty="0"/>
              <a:t>increased remission in adults with mild OSA</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6020060"/>
            <a:ext cx="10896000" cy="324000"/>
          </a:xfrm>
        </p:spPr>
        <p:txBody>
          <a:bodyPr/>
          <a:lstStyle/>
          <a:p>
            <a:r>
              <a:rPr lang="en-US" noProof="0" dirty="0"/>
              <a:t>*Remission defined as AHI &lt;5.</a:t>
            </a:r>
            <a:br>
              <a:rPr lang="en-US" noProof="0" dirty="0"/>
            </a:br>
            <a:r>
              <a:rPr lang="en-US" noProof="0" dirty="0"/>
              <a:t>AHI, Apnea–Hypopnea Index; OSA, obstructive sleep apnea.</a:t>
            </a:r>
            <a:br>
              <a:rPr lang="en-US" noProof="0" dirty="0"/>
            </a:br>
            <a:r>
              <a:rPr lang="en-US" noProof="0" dirty="0"/>
              <a:t>Tuomilehto HPI et al. Am J Respir Crit Care Med 2009;179:320–327.</a:t>
            </a:r>
          </a:p>
        </p:txBody>
      </p:sp>
      <p:graphicFrame>
        <p:nvGraphicFramePr>
          <p:cNvPr id="34" name="weight loss graph">
            <a:extLst>
              <a:ext uri="{FF2B5EF4-FFF2-40B4-BE49-F238E27FC236}">
                <a16:creationId xmlns:a16="http://schemas.microsoft.com/office/drawing/2014/main" id="{5A571B1E-A2DA-43E3-8D00-E05674FB6B60}"/>
              </a:ext>
            </a:extLst>
          </p:cNvPr>
          <p:cNvGraphicFramePr>
            <a:graphicFrameLocks/>
          </p:cNvGraphicFramePr>
          <p:nvPr>
            <p:extLst>
              <p:ext uri="{D42A27DB-BD31-4B8C-83A1-F6EECF244321}">
                <p14:modId xmlns:p14="http://schemas.microsoft.com/office/powerpoint/2010/main" val="1283499988"/>
              </p:ext>
            </p:extLst>
          </p:nvPr>
        </p:nvGraphicFramePr>
        <p:xfrm>
          <a:off x="1000958" y="2139179"/>
          <a:ext cx="4411478" cy="31483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weight loss graph">
            <a:extLst>
              <a:ext uri="{FF2B5EF4-FFF2-40B4-BE49-F238E27FC236}">
                <a16:creationId xmlns:a16="http://schemas.microsoft.com/office/drawing/2014/main" id="{871929AB-9AA4-4F0E-A56C-51AFAC91C7DE}"/>
              </a:ext>
            </a:extLst>
          </p:cNvPr>
          <p:cNvGraphicFramePr>
            <a:graphicFrameLocks/>
          </p:cNvGraphicFramePr>
          <p:nvPr>
            <p:extLst>
              <p:ext uri="{D42A27DB-BD31-4B8C-83A1-F6EECF244321}">
                <p14:modId xmlns:p14="http://schemas.microsoft.com/office/powerpoint/2010/main" val="834696963"/>
              </p:ext>
            </p:extLst>
          </p:nvPr>
        </p:nvGraphicFramePr>
        <p:xfrm>
          <a:off x="6728574" y="2139179"/>
          <a:ext cx="4264208" cy="3148364"/>
        </p:xfrm>
        <a:graphic>
          <a:graphicData uri="http://schemas.openxmlformats.org/drawingml/2006/chart">
            <c:chart xmlns:c="http://schemas.openxmlformats.org/drawingml/2006/chart" xmlns:r="http://schemas.openxmlformats.org/officeDocument/2006/relationships" r:id="rId5"/>
          </a:graphicData>
        </a:graphic>
      </p:graphicFrame>
      <p:sp>
        <p:nvSpPr>
          <p:cNvPr id="55" name="TextBox 54">
            <a:extLst>
              <a:ext uri="{FF2B5EF4-FFF2-40B4-BE49-F238E27FC236}">
                <a16:creationId xmlns:a16="http://schemas.microsoft.com/office/drawing/2014/main" id="{4EB5A81D-CE59-4A3A-8DF8-675E2026636E}"/>
              </a:ext>
            </a:extLst>
          </p:cNvPr>
          <p:cNvSpPr txBox="1"/>
          <p:nvPr/>
        </p:nvSpPr>
        <p:spPr>
          <a:xfrm rot="16200000">
            <a:off x="84866" y="3334153"/>
            <a:ext cx="1526380" cy="400110"/>
          </a:xfrm>
          <a:prstGeom prst="rect">
            <a:avLst/>
          </a:prstGeom>
          <a:noFill/>
        </p:spPr>
        <p:txBody>
          <a:bodyPr wrap="none" rtlCol="0">
            <a:spAutoFit/>
          </a:bodyPr>
          <a:lstStyle/>
          <a:p>
            <a:pPr algn="ctr" defTabSz="914378" eaLnBrk="1" hangingPunct="1">
              <a:spcBef>
                <a:spcPct val="50000"/>
              </a:spcBef>
              <a:defRPr/>
            </a:pPr>
            <a:r>
              <a:rPr lang="en-US" sz="1000" b="1" noProof="0" dirty="0">
                <a:latin typeface="Arial" panose="020B0604020202020204" pitchFamily="34" charset="0"/>
                <a:cs typeface="Arial" panose="020B0604020202020204" pitchFamily="34" charset="0"/>
              </a:rPr>
              <a:t>Change in AHI from </a:t>
            </a:r>
            <a:br>
              <a:rPr lang="en-US" sz="1000" b="1" noProof="0" dirty="0">
                <a:latin typeface="Arial" panose="020B0604020202020204" pitchFamily="34" charset="0"/>
                <a:cs typeface="Arial" panose="020B0604020202020204" pitchFamily="34" charset="0"/>
              </a:rPr>
            </a:br>
            <a:r>
              <a:rPr lang="en-US" sz="1000" b="1" noProof="0" dirty="0">
                <a:latin typeface="Arial" panose="020B0604020202020204" pitchFamily="34" charset="0"/>
                <a:cs typeface="Arial" panose="020B0604020202020204" pitchFamily="34" charset="0"/>
              </a:rPr>
              <a:t>baseline to 12 months</a:t>
            </a:r>
          </a:p>
        </p:txBody>
      </p:sp>
      <p:sp>
        <p:nvSpPr>
          <p:cNvPr id="56" name="TextBox 55">
            <a:extLst>
              <a:ext uri="{FF2B5EF4-FFF2-40B4-BE49-F238E27FC236}">
                <a16:creationId xmlns:a16="http://schemas.microsoft.com/office/drawing/2014/main" id="{7082D646-E0D9-4D53-B152-83BE06D6A6CB}"/>
              </a:ext>
            </a:extLst>
          </p:cNvPr>
          <p:cNvSpPr txBox="1"/>
          <p:nvPr/>
        </p:nvSpPr>
        <p:spPr>
          <a:xfrm rot="16200000">
            <a:off x="5379450" y="3334153"/>
            <a:ext cx="2254143" cy="400110"/>
          </a:xfrm>
          <a:prstGeom prst="rect">
            <a:avLst/>
          </a:prstGeom>
          <a:noFill/>
        </p:spPr>
        <p:txBody>
          <a:bodyPr wrap="none" rtlCol="0">
            <a:spAutoFit/>
          </a:bodyPr>
          <a:lstStyle/>
          <a:p>
            <a:pPr algn="ctr" defTabSz="914378" eaLnBrk="1" hangingPunct="1">
              <a:spcBef>
                <a:spcPct val="50000"/>
              </a:spcBef>
              <a:defRPr/>
            </a:pPr>
            <a:r>
              <a:rPr lang="en-US" sz="1000" b="1" noProof="0" dirty="0">
                <a:latin typeface="Arial" panose="020B0604020202020204" pitchFamily="34" charset="0"/>
                <a:cs typeface="Arial" panose="020B0604020202020204" pitchFamily="34" charset="0"/>
              </a:rPr>
              <a:t>Proportion of weight loss </a:t>
            </a:r>
            <a:br>
              <a:rPr lang="en-US" sz="1000" b="1" noProof="0" dirty="0">
                <a:latin typeface="Arial" panose="020B0604020202020204" pitchFamily="34" charset="0"/>
                <a:cs typeface="Arial" panose="020B0604020202020204" pitchFamily="34" charset="0"/>
              </a:rPr>
            </a:br>
            <a:r>
              <a:rPr lang="en-US" sz="1000" b="1" noProof="0" dirty="0">
                <a:latin typeface="Arial" panose="020B0604020202020204" pitchFamily="34" charset="0"/>
                <a:cs typeface="Arial" panose="020B0604020202020204" pitchFamily="34" charset="0"/>
              </a:rPr>
              <a:t>subgroup with OSA remission (%)</a:t>
            </a:r>
          </a:p>
        </p:txBody>
      </p:sp>
      <p:sp>
        <p:nvSpPr>
          <p:cNvPr id="57" name="TextBox 56">
            <a:extLst>
              <a:ext uri="{FF2B5EF4-FFF2-40B4-BE49-F238E27FC236}">
                <a16:creationId xmlns:a16="http://schemas.microsoft.com/office/drawing/2014/main" id="{85FDF8F7-ABE1-4C1A-9BE9-2A3D186673E6}"/>
              </a:ext>
            </a:extLst>
          </p:cNvPr>
          <p:cNvSpPr txBox="1"/>
          <p:nvPr/>
        </p:nvSpPr>
        <p:spPr>
          <a:xfrm>
            <a:off x="1978706" y="5144669"/>
            <a:ext cx="2739472" cy="253916"/>
          </a:xfrm>
          <a:prstGeom prst="rect">
            <a:avLst/>
          </a:prstGeom>
          <a:noFill/>
        </p:spPr>
        <p:txBody>
          <a:bodyPr wrap="square" rtlCol="0">
            <a:spAutoFit/>
          </a:bodyPr>
          <a:lstStyle/>
          <a:p>
            <a:pPr algn="ctr" defTabSz="914378" eaLnBrk="1" hangingPunct="1">
              <a:spcBef>
                <a:spcPct val="50000"/>
              </a:spcBef>
              <a:defRPr/>
            </a:pPr>
            <a:r>
              <a:rPr lang="en-US" sz="1050" b="1" noProof="0" dirty="0">
                <a:latin typeface="Arial" panose="020B0604020202020204" pitchFamily="34" charset="0"/>
                <a:cs typeface="Arial" panose="020B0604020202020204" pitchFamily="34" charset="0"/>
              </a:rPr>
              <a:t>Weight change over 1 year (kg)</a:t>
            </a:r>
          </a:p>
        </p:txBody>
      </p:sp>
      <p:sp>
        <p:nvSpPr>
          <p:cNvPr id="58" name="TextBox 57">
            <a:extLst>
              <a:ext uri="{FF2B5EF4-FFF2-40B4-BE49-F238E27FC236}">
                <a16:creationId xmlns:a16="http://schemas.microsoft.com/office/drawing/2014/main" id="{E065D6EB-61E9-409A-9771-3ECA68A7C363}"/>
              </a:ext>
            </a:extLst>
          </p:cNvPr>
          <p:cNvSpPr txBox="1"/>
          <p:nvPr/>
        </p:nvSpPr>
        <p:spPr>
          <a:xfrm>
            <a:off x="7689533" y="5137985"/>
            <a:ext cx="2604134" cy="253916"/>
          </a:xfrm>
          <a:prstGeom prst="rect">
            <a:avLst/>
          </a:prstGeom>
          <a:noFill/>
        </p:spPr>
        <p:txBody>
          <a:bodyPr wrap="square" rtlCol="0">
            <a:spAutoFit/>
          </a:bodyPr>
          <a:lstStyle/>
          <a:p>
            <a:pPr algn="ctr" defTabSz="914378" eaLnBrk="1" hangingPunct="1">
              <a:spcBef>
                <a:spcPct val="50000"/>
              </a:spcBef>
              <a:defRPr/>
            </a:pPr>
            <a:r>
              <a:rPr lang="en-US" sz="1050" b="1" noProof="0" dirty="0">
                <a:latin typeface="Arial" panose="020B0604020202020204" pitchFamily="34" charset="0"/>
                <a:cs typeface="Arial" panose="020B0604020202020204" pitchFamily="34" charset="0"/>
              </a:rPr>
              <a:t>Weight loss over 1 year (kg)</a:t>
            </a:r>
          </a:p>
        </p:txBody>
      </p:sp>
      <p:sp>
        <p:nvSpPr>
          <p:cNvPr id="11" name="Rectangle: Rounded Corners 10">
            <a:extLst>
              <a:ext uri="{FF2B5EF4-FFF2-40B4-BE49-F238E27FC236}">
                <a16:creationId xmlns:a16="http://schemas.microsoft.com/office/drawing/2014/main" id="{03C223F2-28B9-99A3-2F6A-3F3C83C31D7A}"/>
              </a:ext>
            </a:extLst>
          </p:cNvPr>
          <p:cNvSpPr/>
          <p:nvPr/>
        </p:nvSpPr>
        <p:spPr>
          <a:xfrm>
            <a:off x="2057400" y="5465976"/>
            <a:ext cx="8077200" cy="55382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noProof="0" dirty="0">
                <a:solidFill>
                  <a:schemeClr val="bg1"/>
                </a:solidFill>
                <a:latin typeface="Arial" panose="020B0604020202020204" pitchFamily="34" charset="0"/>
                <a:cs typeface="Arial" panose="020B0604020202020204" pitchFamily="34" charset="0"/>
              </a:rPr>
              <a:t>The Apnea–Hypopnea Index represents the average number of apneas and hypopneas experienced each hour during sleep</a:t>
            </a:r>
          </a:p>
        </p:txBody>
      </p:sp>
      <p:sp>
        <p:nvSpPr>
          <p:cNvPr id="12" name="Rectangle: Rounded Corners 11">
            <a:extLst>
              <a:ext uri="{FF2B5EF4-FFF2-40B4-BE49-F238E27FC236}">
                <a16:creationId xmlns:a16="http://schemas.microsoft.com/office/drawing/2014/main" id="{8DD9EFD1-301E-2E99-F982-DBEC5267A9AB}"/>
              </a:ext>
            </a:extLst>
          </p:cNvPr>
          <p:cNvSpPr/>
          <p:nvPr/>
        </p:nvSpPr>
        <p:spPr>
          <a:xfrm>
            <a:off x="1600200" y="1676400"/>
            <a:ext cx="4267200" cy="3048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spcBef>
                <a:spcPct val="50000"/>
              </a:spcBef>
              <a:defRPr/>
            </a:pPr>
            <a:r>
              <a:rPr lang="en-US" sz="1600" b="1" noProof="0" dirty="0">
                <a:solidFill>
                  <a:schemeClr val="bg1"/>
                </a:solidFill>
                <a:latin typeface="Arial" panose="020B0604020202020204" pitchFamily="34" charset="0"/>
                <a:cs typeface="Arial" panose="020B0604020202020204" pitchFamily="34" charset="0"/>
              </a:rPr>
              <a:t>Change in AHI over 1 year (N=72)</a:t>
            </a:r>
          </a:p>
        </p:txBody>
      </p:sp>
      <p:sp>
        <p:nvSpPr>
          <p:cNvPr id="13" name="Rectangle: Rounded Corners 12">
            <a:extLst>
              <a:ext uri="{FF2B5EF4-FFF2-40B4-BE49-F238E27FC236}">
                <a16:creationId xmlns:a16="http://schemas.microsoft.com/office/drawing/2014/main" id="{F756E828-9C49-FC9F-BDF3-91B8DE3A9D74}"/>
              </a:ext>
            </a:extLst>
          </p:cNvPr>
          <p:cNvSpPr/>
          <p:nvPr/>
        </p:nvSpPr>
        <p:spPr>
          <a:xfrm>
            <a:off x="6858000" y="1676400"/>
            <a:ext cx="4267200" cy="3048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spcBef>
                <a:spcPct val="50000"/>
              </a:spcBef>
              <a:defRPr/>
            </a:pPr>
            <a:r>
              <a:rPr lang="en-US" sz="1600" b="1" noProof="0" dirty="0">
                <a:solidFill>
                  <a:schemeClr val="bg1"/>
                </a:solidFill>
                <a:latin typeface="Arial" panose="020B0604020202020204" pitchFamily="34" charset="0"/>
                <a:cs typeface="Arial" panose="020B0604020202020204" pitchFamily="34" charset="0"/>
              </a:rPr>
              <a:t>Remission in OSA over 1 year* (N=72)</a:t>
            </a:r>
          </a:p>
        </p:txBody>
      </p:sp>
    </p:spTree>
    <p:custDataLst>
      <p:tags r:id="rId1"/>
    </p:custDataLst>
    <p:extLst>
      <p:ext uri="{BB962C8B-B14F-4D97-AF65-F5344CB8AC3E}">
        <p14:creationId xmlns:p14="http://schemas.microsoft.com/office/powerpoint/2010/main" val="163853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61EF1-1DB8-B9D0-BC8E-EFA2C5FB3EA3}"/>
              </a:ext>
            </a:extLst>
          </p:cNvPr>
          <p:cNvSpPr/>
          <p:nvPr/>
        </p:nvSpPr>
        <p:spPr>
          <a:xfrm>
            <a:off x="0" y="1862920"/>
            <a:ext cx="12192000" cy="38418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lstStyle/>
          <a:p>
            <a:r>
              <a:rPr lang="en-US" noProof="0" dirty="0"/>
              <a:t>Effect of overweight and obesity on knee osteoarthritis risk</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6020060"/>
            <a:ext cx="10896000" cy="324000"/>
          </a:xfrm>
        </p:spPr>
        <p:txBody>
          <a:bodyPr/>
          <a:lstStyle/>
          <a:p>
            <a:r>
              <a:rPr lang="en-US" noProof="0" dirty="0"/>
              <a:t>BMI, body mass index; CI, confidence interval; OA, osteoarthritis</a:t>
            </a:r>
            <a:r>
              <a:rPr lang="en-US" dirty="0"/>
              <a:t>. </a:t>
            </a:r>
            <a:br>
              <a:rPr lang="en-US" noProof="0" dirty="0"/>
            </a:br>
            <a:r>
              <a:rPr lang="en-US" noProof="0" dirty="0"/>
              <a:t>1. Zheng H et al. BMJ Open 2015;5:e007568; 2.</a:t>
            </a:r>
            <a:r>
              <a:rPr lang="en-US" dirty="0"/>
              <a:t> Lee R, Kean WF. Inflammopharmacology 2012;20:53–58</a:t>
            </a:r>
            <a:r>
              <a:rPr lang="en-US" noProof="0" dirty="0"/>
              <a:t>; 3. Pottie P et al. Ann Rheum Dis 2006;65:1403–1405; 4. Alexander CJ. Skeletal Radiol 2004;33:321–324. </a:t>
            </a:r>
          </a:p>
        </p:txBody>
      </p:sp>
      <p:sp>
        <p:nvSpPr>
          <p:cNvPr id="288" name="Rectangle 287">
            <a:extLst>
              <a:ext uri="{FF2B5EF4-FFF2-40B4-BE49-F238E27FC236}">
                <a16:creationId xmlns:a16="http://schemas.microsoft.com/office/drawing/2014/main" id="{F4C320C3-5E28-4B87-82D0-E6B44BCDC6AF}"/>
              </a:ext>
            </a:extLst>
          </p:cNvPr>
          <p:cNvSpPr/>
          <p:nvPr/>
        </p:nvSpPr>
        <p:spPr>
          <a:xfrm>
            <a:off x="624840" y="2360415"/>
            <a:ext cx="2185795" cy="708946"/>
          </a:xfrm>
          <a:prstGeom prst="rect">
            <a:avLst/>
          </a:prstGeom>
          <a:noFill/>
          <a:ln w="28575">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664" tIns="78664" rIns="78664" bIns="78664" numCol="1" spcCol="1270" anchor="ctr" anchorCtr="0">
            <a:noAutofit/>
          </a:bodyPr>
          <a:lstStyle/>
          <a:p>
            <a:pPr lvl="0" algn="ctr">
              <a:spcBef>
                <a:spcPts val="0"/>
              </a:spcBef>
            </a:pPr>
            <a:r>
              <a:rPr lang="en-US" sz="1600" b="1" noProof="0" dirty="0">
                <a:solidFill>
                  <a:schemeClr val="accent1"/>
                </a:solidFill>
                <a:latin typeface="Arial" panose="020B0604020202020204" pitchFamily="34" charset="0"/>
                <a:cs typeface="Arial" panose="020B0604020202020204" pitchFamily="34" charset="0"/>
              </a:rPr>
              <a:t>5 kg/m</a:t>
            </a:r>
            <a:r>
              <a:rPr lang="en-US" sz="1600" b="1" baseline="30000" noProof="0" dirty="0">
                <a:solidFill>
                  <a:schemeClr val="accent1"/>
                </a:solidFill>
                <a:latin typeface="Arial" panose="020B0604020202020204" pitchFamily="34" charset="0"/>
                <a:cs typeface="Arial" panose="020B0604020202020204" pitchFamily="34" charset="0"/>
              </a:rPr>
              <a:t>2 </a:t>
            </a:r>
            <a:br>
              <a:rPr lang="en-US" sz="1600" b="1" baseline="30000" noProof="0" dirty="0">
                <a:solidFill>
                  <a:schemeClr val="accent1"/>
                </a:solidFill>
                <a:latin typeface="Arial" panose="020B0604020202020204" pitchFamily="34" charset="0"/>
                <a:cs typeface="Arial" panose="020B0604020202020204" pitchFamily="34" charset="0"/>
              </a:rPr>
            </a:br>
            <a:r>
              <a:rPr lang="en-US" sz="1600" b="1" noProof="0" dirty="0">
                <a:solidFill>
                  <a:schemeClr val="accent1"/>
                </a:solidFill>
                <a:latin typeface="Arial" panose="020B0604020202020204" pitchFamily="34" charset="0"/>
                <a:cs typeface="Arial" panose="020B0604020202020204" pitchFamily="34" charset="0"/>
              </a:rPr>
              <a:t>increase in BMI </a:t>
            </a:r>
            <a:endParaRPr lang="en-US" sz="1600" b="1" baseline="30000" noProof="0" dirty="0">
              <a:solidFill>
                <a:schemeClr val="accent1"/>
              </a:solidFill>
              <a:latin typeface="Arial" panose="020B0604020202020204" pitchFamily="34" charset="0"/>
              <a:cs typeface="Arial" panose="020B0604020202020204" pitchFamily="34" charset="0"/>
            </a:endParaRPr>
          </a:p>
        </p:txBody>
      </p:sp>
      <p:sp>
        <p:nvSpPr>
          <p:cNvPr id="290" name="Rectangle 289">
            <a:extLst>
              <a:ext uri="{FF2B5EF4-FFF2-40B4-BE49-F238E27FC236}">
                <a16:creationId xmlns:a16="http://schemas.microsoft.com/office/drawing/2014/main" id="{1DA9A9DB-D38A-43BC-9E2E-0CF28EB5DE00}"/>
              </a:ext>
            </a:extLst>
          </p:cNvPr>
          <p:cNvSpPr/>
          <p:nvPr/>
        </p:nvSpPr>
        <p:spPr>
          <a:xfrm>
            <a:off x="624840" y="3579615"/>
            <a:ext cx="2185795" cy="138856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8664" tIns="78664" rIns="78664" bIns="78664" numCol="1" spcCol="1270" anchor="ctr" anchorCtr="0">
            <a:noAutofit/>
          </a:bodyPr>
          <a:lstStyle/>
          <a:p>
            <a:pPr lvl="0" algn="ctr">
              <a:spcBef>
                <a:spcPts val="0"/>
              </a:spcBef>
              <a:spcAft>
                <a:spcPts val="600"/>
              </a:spcAft>
            </a:pPr>
            <a:r>
              <a:rPr lang="en-US" sz="1600" b="1" noProof="0" dirty="0">
                <a:solidFill>
                  <a:schemeClr val="accent1"/>
                </a:solidFill>
                <a:latin typeface="Arial" panose="020B0604020202020204" pitchFamily="34" charset="0"/>
                <a:cs typeface="Arial" panose="020B0604020202020204" pitchFamily="34" charset="0"/>
              </a:rPr>
              <a:t>35% increase in risk of knee OA</a:t>
            </a:r>
          </a:p>
          <a:p>
            <a:pPr lvl="0" algn="ctr">
              <a:spcBef>
                <a:spcPts val="0"/>
              </a:spcBef>
            </a:pPr>
            <a:r>
              <a:rPr lang="en-US" sz="1600" noProof="0" dirty="0">
                <a:solidFill>
                  <a:schemeClr val="accent1"/>
                </a:solidFill>
                <a:latin typeface="Arial" panose="020B0604020202020204" pitchFamily="34" charset="0"/>
                <a:cs typeface="Arial" panose="020B0604020202020204" pitchFamily="34" charset="0"/>
              </a:rPr>
              <a:t>(95% CI 1.18, 1.53</a:t>
            </a:r>
            <a:r>
              <a:rPr lang="en-US" sz="1600" dirty="0">
                <a:solidFill>
                  <a:schemeClr val="accent1"/>
                </a:solidFill>
                <a:latin typeface="Arial" panose="020B0604020202020204" pitchFamily="34" charset="0"/>
                <a:cs typeface="Arial" panose="020B0604020202020204" pitchFamily="34" charset="0"/>
              </a:rPr>
              <a:t>;</a:t>
            </a:r>
            <a:r>
              <a:rPr lang="en-US" sz="1600" noProof="0" dirty="0">
                <a:solidFill>
                  <a:schemeClr val="accent1"/>
                </a:solidFill>
                <a:latin typeface="Arial" panose="020B0604020202020204" pitchFamily="34" charset="0"/>
                <a:cs typeface="Arial" panose="020B0604020202020204" pitchFamily="34" charset="0"/>
              </a:rPr>
              <a:t> P&lt;0.001)</a:t>
            </a:r>
            <a:r>
              <a:rPr lang="en-US" sz="1600" baseline="30000" noProof="0" dirty="0">
                <a:solidFill>
                  <a:schemeClr val="accent1"/>
                </a:solidFill>
                <a:latin typeface="Arial" panose="020B0604020202020204" pitchFamily="34" charset="0"/>
                <a:cs typeface="Arial" panose="020B0604020202020204" pitchFamily="34" charset="0"/>
              </a:rPr>
              <a:t>1</a:t>
            </a:r>
          </a:p>
        </p:txBody>
      </p:sp>
      <p:sp>
        <p:nvSpPr>
          <p:cNvPr id="137" name="TextBox 136">
            <a:extLst>
              <a:ext uri="{FF2B5EF4-FFF2-40B4-BE49-F238E27FC236}">
                <a16:creationId xmlns:a16="http://schemas.microsoft.com/office/drawing/2014/main" id="{9DBAAF05-DE29-4C1D-B7AD-48B4EDE48565}"/>
              </a:ext>
            </a:extLst>
          </p:cNvPr>
          <p:cNvSpPr txBox="1"/>
          <p:nvPr/>
        </p:nvSpPr>
        <p:spPr>
          <a:xfrm>
            <a:off x="8745855" y="3504455"/>
            <a:ext cx="2797221" cy="1538883"/>
          </a:xfrm>
          <a:prstGeom prst="rect">
            <a:avLst/>
          </a:prstGeom>
          <a:solidFill>
            <a:schemeClr val="accent1"/>
          </a:solidFill>
        </p:spPr>
        <p:txBody>
          <a:bodyPr wrap="square" anchor="ctr">
            <a:spAutoFit/>
          </a:bodyPr>
          <a:lstStyle/>
          <a:p>
            <a:pPr algn="ctr">
              <a:spcBef>
                <a:spcPts val="0"/>
              </a:spcBef>
              <a:spcAft>
                <a:spcPts val="0"/>
              </a:spcAft>
            </a:pPr>
            <a:r>
              <a:rPr lang="en-US" sz="1400" b="1" noProof="0" dirty="0">
                <a:solidFill>
                  <a:schemeClr val="bg1"/>
                </a:solidFill>
                <a:latin typeface="Arial" panose="020B0604020202020204" pitchFamily="34" charset="0"/>
                <a:cs typeface="Arial" panose="020B0604020202020204" pitchFamily="34" charset="0"/>
              </a:rPr>
              <a:t>Metabolic mechanisms</a:t>
            </a:r>
          </a:p>
          <a:p>
            <a:pPr algn="ctr">
              <a:spcBef>
                <a:spcPts val="600"/>
              </a:spcBef>
              <a:spcAft>
                <a:spcPts val="0"/>
              </a:spcAft>
            </a:pPr>
            <a:r>
              <a:rPr lang="en-US" sz="1400" b="0" noProof="0" dirty="0">
                <a:solidFill>
                  <a:schemeClr val="bg1"/>
                </a:solidFill>
                <a:latin typeface="Arial" panose="020B0604020202020204" pitchFamily="34" charset="0"/>
                <a:cs typeface="Arial" panose="020B0604020202020204" pitchFamily="34" charset="0"/>
              </a:rPr>
              <a:t>Systemic metabolic factors that act as a link between obesity and knee osteoarthritis</a:t>
            </a:r>
          </a:p>
          <a:p>
            <a:pPr algn="ctr">
              <a:spcBef>
                <a:spcPts val="600"/>
              </a:spcBef>
              <a:spcAft>
                <a:spcPts val="0"/>
              </a:spcAft>
            </a:pPr>
            <a:r>
              <a:rPr lang="en-US" sz="1400" b="0" noProof="0" dirty="0">
                <a:solidFill>
                  <a:schemeClr val="bg1"/>
                </a:solidFill>
                <a:latin typeface="Arial" panose="020B0604020202020204" pitchFamily="34" charset="0"/>
                <a:cs typeface="Arial" panose="020B0604020202020204" pitchFamily="34" charset="0"/>
              </a:rPr>
              <a:t>Adipokines may influence cartilage homeostasis</a:t>
            </a:r>
          </a:p>
        </p:txBody>
      </p:sp>
      <p:sp>
        <p:nvSpPr>
          <p:cNvPr id="139" name="TextBox 138">
            <a:extLst>
              <a:ext uri="{FF2B5EF4-FFF2-40B4-BE49-F238E27FC236}">
                <a16:creationId xmlns:a16="http://schemas.microsoft.com/office/drawing/2014/main" id="{D8CE41F0-F164-4C22-AB10-BB9B081BA282}"/>
              </a:ext>
            </a:extLst>
          </p:cNvPr>
          <p:cNvSpPr txBox="1"/>
          <p:nvPr/>
        </p:nvSpPr>
        <p:spPr>
          <a:xfrm>
            <a:off x="3244215" y="3504454"/>
            <a:ext cx="2797221" cy="1461939"/>
          </a:xfrm>
          <a:prstGeom prst="rect">
            <a:avLst/>
          </a:prstGeom>
          <a:solidFill>
            <a:schemeClr val="accent1"/>
          </a:solidFill>
        </p:spPr>
        <p:txBody>
          <a:bodyPr wrap="square" anchor="b">
            <a:spAutoFit/>
          </a:bodyPr>
          <a:lstStyle/>
          <a:p>
            <a:pPr algn="ctr">
              <a:spcBef>
                <a:spcPts val="0"/>
              </a:spcBef>
              <a:spcAft>
                <a:spcPts val="0"/>
              </a:spcAft>
            </a:pPr>
            <a:r>
              <a:rPr lang="en-US" sz="1400" b="1" noProof="0" dirty="0">
                <a:solidFill>
                  <a:schemeClr val="bg1"/>
                </a:solidFill>
                <a:latin typeface="Arial" panose="020B0604020202020204" pitchFamily="34" charset="0"/>
                <a:cs typeface="Arial" panose="020B0604020202020204" pitchFamily="34" charset="0"/>
              </a:rPr>
              <a:t>Biomechanical</a:t>
            </a:r>
          </a:p>
          <a:p>
            <a:pPr algn="ctr">
              <a:spcBef>
                <a:spcPts val="600"/>
              </a:spcBef>
              <a:spcAft>
                <a:spcPts val="0"/>
              </a:spcAft>
            </a:pPr>
            <a:r>
              <a:rPr lang="en-US" sz="1400" b="0" noProof="0" dirty="0">
                <a:solidFill>
                  <a:schemeClr val="bg1"/>
                </a:solidFill>
                <a:latin typeface="Arial" panose="020B0604020202020204" pitchFamily="34" charset="0"/>
                <a:cs typeface="Arial" panose="020B0604020202020204" pitchFamily="34" charset="0"/>
              </a:rPr>
              <a:t>Obesity increases the load and impact on the articular cartilage of the knee, driving fibrillation (softening of the cartilage) </a:t>
            </a:r>
            <a:br>
              <a:rPr lang="en-US" sz="1400" b="0" noProof="0" dirty="0">
                <a:solidFill>
                  <a:schemeClr val="bg1"/>
                </a:solidFill>
                <a:latin typeface="Arial" panose="020B0604020202020204" pitchFamily="34" charset="0"/>
                <a:cs typeface="Arial" panose="020B0604020202020204" pitchFamily="34" charset="0"/>
              </a:rPr>
            </a:br>
            <a:r>
              <a:rPr lang="en-US" sz="1400" b="0" noProof="0" dirty="0">
                <a:solidFill>
                  <a:schemeClr val="bg1"/>
                </a:solidFill>
                <a:latin typeface="Arial" panose="020B0604020202020204" pitchFamily="34" charset="0"/>
                <a:cs typeface="Arial" panose="020B0604020202020204" pitchFamily="34" charset="0"/>
              </a:rPr>
              <a:t>and degradation</a:t>
            </a:r>
          </a:p>
        </p:txBody>
      </p:sp>
      <p:grpSp>
        <p:nvGrpSpPr>
          <p:cNvPr id="3" name="Group 2">
            <a:extLst>
              <a:ext uri="{FF2B5EF4-FFF2-40B4-BE49-F238E27FC236}">
                <a16:creationId xmlns:a16="http://schemas.microsoft.com/office/drawing/2014/main" id="{6835FCDD-59BB-B867-1020-776DEDAC8094}"/>
              </a:ext>
            </a:extLst>
          </p:cNvPr>
          <p:cNvGrpSpPr/>
          <p:nvPr/>
        </p:nvGrpSpPr>
        <p:grpSpPr>
          <a:xfrm>
            <a:off x="4358640" y="2627115"/>
            <a:ext cx="622358" cy="779462"/>
            <a:chOff x="1109854" y="838200"/>
            <a:chExt cx="575046" cy="701040"/>
          </a:xfrm>
        </p:grpSpPr>
        <p:sp>
          <p:nvSpPr>
            <p:cNvPr id="4" name="Freeform 122">
              <a:extLst>
                <a:ext uri="{FF2B5EF4-FFF2-40B4-BE49-F238E27FC236}">
                  <a16:creationId xmlns:a16="http://schemas.microsoft.com/office/drawing/2014/main" id="{9083B8AD-FBBA-92F9-A24D-BD69D0B7489D}"/>
                </a:ext>
              </a:extLst>
            </p:cNvPr>
            <p:cNvSpPr>
              <a:spLocks noEditPoints="1"/>
            </p:cNvSpPr>
            <p:nvPr/>
          </p:nvSpPr>
          <p:spPr bwMode="auto">
            <a:xfrm>
              <a:off x="1109854" y="916411"/>
              <a:ext cx="515938" cy="611188"/>
            </a:xfrm>
            <a:custGeom>
              <a:avLst/>
              <a:gdLst>
                <a:gd name="T0" fmla="*/ 0 w 135"/>
                <a:gd name="T1" fmla="*/ 76 h 160"/>
                <a:gd name="T2" fmla="*/ 62 w 135"/>
                <a:gd name="T3" fmla="*/ 110 h 160"/>
                <a:gd name="T4" fmla="*/ 54 w 135"/>
                <a:gd name="T5" fmla="*/ 160 h 160"/>
                <a:gd name="T6" fmla="*/ 28 w 135"/>
                <a:gd name="T7" fmla="*/ 0 h 160"/>
                <a:gd name="T8" fmla="*/ 121 w 135"/>
                <a:gd name="T9" fmla="*/ 63 h 160"/>
                <a:gd name="T10" fmla="*/ 95 w 135"/>
                <a:gd name="T11" fmla="*/ 98 h 160"/>
                <a:gd name="T12" fmla="*/ 72 w 135"/>
                <a:gd name="T13" fmla="*/ 76 h 160"/>
                <a:gd name="T14" fmla="*/ 0 w 135"/>
                <a:gd name="T15" fmla="*/ 29 h 160"/>
                <a:gd name="T16" fmla="*/ 120 w 135"/>
                <a:gd name="T17" fmla="*/ 102 h 160"/>
                <a:gd name="T18" fmla="*/ 115 w 135"/>
                <a:gd name="T19" fmla="*/ 142 h 160"/>
                <a:gd name="T20" fmla="*/ 115 w 135"/>
                <a:gd name="T21" fmla="*/ 160 h 160"/>
                <a:gd name="T22" fmla="*/ 82 w 135"/>
                <a:gd name="T23" fmla="*/ 106 h 160"/>
                <a:gd name="T24" fmla="*/ 81 w 135"/>
                <a:gd name="T25" fmla="*/ 160 h 160"/>
                <a:gd name="T26" fmla="*/ 89 w 135"/>
                <a:gd name="T27" fmla="*/ 112 h 160"/>
                <a:gd name="T28" fmla="*/ 105 w 135"/>
                <a:gd name="T29" fmla="*/ 116 h 160"/>
                <a:gd name="T30" fmla="*/ 124 w 135"/>
                <a:gd name="T31" fmla="*/ 1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60">
                  <a:moveTo>
                    <a:pt x="0" y="76"/>
                  </a:moveTo>
                  <a:cubicBezTo>
                    <a:pt x="0" y="76"/>
                    <a:pt x="45" y="105"/>
                    <a:pt x="62" y="110"/>
                  </a:cubicBezTo>
                  <a:cubicBezTo>
                    <a:pt x="62" y="110"/>
                    <a:pt x="54" y="136"/>
                    <a:pt x="54" y="160"/>
                  </a:cubicBezTo>
                  <a:moveTo>
                    <a:pt x="28" y="0"/>
                  </a:moveTo>
                  <a:cubicBezTo>
                    <a:pt x="68" y="51"/>
                    <a:pt x="112" y="50"/>
                    <a:pt x="121" y="63"/>
                  </a:cubicBezTo>
                  <a:cubicBezTo>
                    <a:pt x="130" y="76"/>
                    <a:pt x="112" y="99"/>
                    <a:pt x="95" y="98"/>
                  </a:cubicBezTo>
                  <a:cubicBezTo>
                    <a:pt x="78" y="97"/>
                    <a:pt x="94" y="93"/>
                    <a:pt x="72" y="76"/>
                  </a:cubicBezTo>
                  <a:cubicBezTo>
                    <a:pt x="49" y="58"/>
                    <a:pt x="24" y="35"/>
                    <a:pt x="0" y="29"/>
                  </a:cubicBezTo>
                  <a:moveTo>
                    <a:pt x="120" y="102"/>
                  </a:moveTo>
                  <a:cubicBezTo>
                    <a:pt x="135" y="122"/>
                    <a:pt x="115" y="131"/>
                    <a:pt x="115" y="142"/>
                  </a:cubicBezTo>
                  <a:cubicBezTo>
                    <a:pt x="115" y="151"/>
                    <a:pt x="115" y="160"/>
                    <a:pt x="115" y="160"/>
                  </a:cubicBezTo>
                  <a:moveTo>
                    <a:pt x="82" y="106"/>
                  </a:moveTo>
                  <a:cubicBezTo>
                    <a:pt x="75" y="121"/>
                    <a:pt x="90" y="120"/>
                    <a:pt x="81" y="160"/>
                  </a:cubicBezTo>
                  <a:moveTo>
                    <a:pt x="89" y="112"/>
                  </a:moveTo>
                  <a:cubicBezTo>
                    <a:pt x="92" y="119"/>
                    <a:pt x="100" y="114"/>
                    <a:pt x="105" y="116"/>
                  </a:cubicBezTo>
                  <a:cubicBezTo>
                    <a:pt x="111" y="118"/>
                    <a:pt x="118" y="122"/>
                    <a:pt x="124" y="120"/>
                  </a:cubicBez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5" name="Freeform: Shape 4">
              <a:extLst>
                <a:ext uri="{FF2B5EF4-FFF2-40B4-BE49-F238E27FC236}">
                  <a16:creationId xmlns:a16="http://schemas.microsoft.com/office/drawing/2014/main" id="{087E364C-D61F-10E1-3695-F8251CF1CC9F}"/>
                </a:ext>
              </a:extLst>
            </p:cNvPr>
            <p:cNvSpPr/>
            <p:nvPr/>
          </p:nvSpPr>
          <p:spPr>
            <a:xfrm>
              <a:off x="1257300" y="838200"/>
              <a:ext cx="427600" cy="701040"/>
            </a:xfrm>
            <a:custGeom>
              <a:avLst/>
              <a:gdLst>
                <a:gd name="connsiteX0" fmla="*/ 0 w 427600"/>
                <a:gd name="connsiteY0" fmla="*/ 0 h 701040"/>
                <a:gd name="connsiteX1" fmla="*/ 365760 w 427600"/>
                <a:gd name="connsiteY1" fmla="*/ 220980 h 701040"/>
                <a:gd name="connsiteX2" fmla="*/ 426720 w 427600"/>
                <a:gd name="connsiteY2" fmla="*/ 411480 h 701040"/>
                <a:gd name="connsiteX3" fmla="*/ 396240 w 427600"/>
                <a:gd name="connsiteY3" fmla="*/ 701040 h 701040"/>
              </a:gdLst>
              <a:ahLst/>
              <a:cxnLst>
                <a:cxn ang="0">
                  <a:pos x="connsiteX0" y="connsiteY0"/>
                </a:cxn>
                <a:cxn ang="0">
                  <a:pos x="connsiteX1" y="connsiteY1"/>
                </a:cxn>
                <a:cxn ang="0">
                  <a:pos x="connsiteX2" y="connsiteY2"/>
                </a:cxn>
                <a:cxn ang="0">
                  <a:pos x="connsiteX3" y="connsiteY3"/>
                </a:cxn>
              </a:cxnLst>
              <a:rect l="l" t="t" r="r" b="b"/>
              <a:pathLst>
                <a:path w="427600" h="701040">
                  <a:moveTo>
                    <a:pt x="0" y="0"/>
                  </a:moveTo>
                  <a:cubicBezTo>
                    <a:pt x="147320" y="76200"/>
                    <a:pt x="294640" y="152400"/>
                    <a:pt x="365760" y="220980"/>
                  </a:cubicBezTo>
                  <a:cubicBezTo>
                    <a:pt x="436880" y="289560"/>
                    <a:pt x="421640" y="331470"/>
                    <a:pt x="426720" y="411480"/>
                  </a:cubicBezTo>
                  <a:cubicBezTo>
                    <a:pt x="431800" y="491490"/>
                    <a:pt x="414020" y="596265"/>
                    <a:pt x="396240" y="701040"/>
                  </a:cubicBezTo>
                </a:path>
              </a:pathLst>
            </a:custGeom>
            <a:noFill/>
            <a:ln w="38100" cap="rnd">
              <a:solidFill>
                <a:schemeClr val="accent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is For Office"/>
                <a:ea typeface="+mn-ea"/>
                <a:cs typeface="+mn-cs"/>
              </a:endParaRPr>
            </a:p>
          </p:txBody>
        </p:sp>
      </p:grpSp>
      <p:grpSp>
        <p:nvGrpSpPr>
          <p:cNvPr id="8" name="Group 7">
            <a:extLst>
              <a:ext uri="{FF2B5EF4-FFF2-40B4-BE49-F238E27FC236}">
                <a16:creationId xmlns:a16="http://schemas.microsoft.com/office/drawing/2014/main" id="{A32A9813-CE3E-BB6D-5233-A8A39FAD88B2}"/>
              </a:ext>
            </a:extLst>
          </p:cNvPr>
          <p:cNvGrpSpPr/>
          <p:nvPr/>
        </p:nvGrpSpPr>
        <p:grpSpPr>
          <a:xfrm>
            <a:off x="10714135" y="2441964"/>
            <a:ext cx="807305" cy="1011097"/>
            <a:chOff x="1109854" y="838200"/>
            <a:chExt cx="575046" cy="701040"/>
          </a:xfrm>
        </p:grpSpPr>
        <p:sp>
          <p:nvSpPr>
            <p:cNvPr id="9" name="Freeform 122">
              <a:extLst>
                <a:ext uri="{FF2B5EF4-FFF2-40B4-BE49-F238E27FC236}">
                  <a16:creationId xmlns:a16="http://schemas.microsoft.com/office/drawing/2014/main" id="{9E948263-2EAA-4E9F-3E29-857CD666C11C}"/>
                </a:ext>
              </a:extLst>
            </p:cNvPr>
            <p:cNvSpPr>
              <a:spLocks noEditPoints="1"/>
            </p:cNvSpPr>
            <p:nvPr/>
          </p:nvSpPr>
          <p:spPr bwMode="auto">
            <a:xfrm>
              <a:off x="1109854" y="916411"/>
              <a:ext cx="515938" cy="611188"/>
            </a:xfrm>
            <a:custGeom>
              <a:avLst/>
              <a:gdLst>
                <a:gd name="T0" fmla="*/ 0 w 135"/>
                <a:gd name="T1" fmla="*/ 76 h 160"/>
                <a:gd name="T2" fmla="*/ 62 w 135"/>
                <a:gd name="T3" fmla="*/ 110 h 160"/>
                <a:gd name="T4" fmla="*/ 54 w 135"/>
                <a:gd name="T5" fmla="*/ 160 h 160"/>
                <a:gd name="T6" fmla="*/ 28 w 135"/>
                <a:gd name="T7" fmla="*/ 0 h 160"/>
                <a:gd name="T8" fmla="*/ 121 w 135"/>
                <a:gd name="T9" fmla="*/ 63 h 160"/>
                <a:gd name="T10" fmla="*/ 95 w 135"/>
                <a:gd name="T11" fmla="*/ 98 h 160"/>
                <a:gd name="T12" fmla="*/ 72 w 135"/>
                <a:gd name="T13" fmla="*/ 76 h 160"/>
                <a:gd name="T14" fmla="*/ 0 w 135"/>
                <a:gd name="T15" fmla="*/ 29 h 160"/>
                <a:gd name="T16" fmla="*/ 120 w 135"/>
                <a:gd name="T17" fmla="*/ 102 h 160"/>
                <a:gd name="T18" fmla="*/ 115 w 135"/>
                <a:gd name="T19" fmla="*/ 142 h 160"/>
                <a:gd name="T20" fmla="*/ 115 w 135"/>
                <a:gd name="T21" fmla="*/ 160 h 160"/>
                <a:gd name="T22" fmla="*/ 82 w 135"/>
                <a:gd name="T23" fmla="*/ 106 h 160"/>
                <a:gd name="T24" fmla="*/ 81 w 135"/>
                <a:gd name="T25" fmla="*/ 160 h 160"/>
                <a:gd name="T26" fmla="*/ 89 w 135"/>
                <a:gd name="T27" fmla="*/ 112 h 160"/>
                <a:gd name="T28" fmla="*/ 105 w 135"/>
                <a:gd name="T29" fmla="*/ 116 h 160"/>
                <a:gd name="T30" fmla="*/ 124 w 135"/>
                <a:gd name="T31" fmla="*/ 1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60">
                  <a:moveTo>
                    <a:pt x="0" y="76"/>
                  </a:moveTo>
                  <a:cubicBezTo>
                    <a:pt x="0" y="76"/>
                    <a:pt x="45" y="105"/>
                    <a:pt x="62" y="110"/>
                  </a:cubicBezTo>
                  <a:cubicBezTo>
                    <a:pt x="62" y="110"/>
                    <a:pt x="54" y="136"/>
                    <a:pt x="54" y="160"/>
                  </a:cubicBezTo>
                  <a:moveTo>
                    <a:pt x="28" y="0"/>
                  </a:moveTo>
                  <a:cubicBezTo>
                    <a:pt x="68" y="51"/>
                    <a:pt x="112" y="50"/>
                    <a:pt x="121" y="63"/>
                  </a:cubicBezTo>
                  <a:cubicBezTo>
                    <a:pt x="130" y="76"/>
                    <a:pt x="112" y="99"/>
                    <a:pt x="95" y="98"/>
                  </a:cubicBezTo>
                  <a:cubicBezTo>
                    <a:pt x="78" y="97"/>
                    <a:pt x="94" y="93"/>
                    <a:pt x="72" y="76"/>
                  </a:cubicBezTo>
                  <a:cubicBezTo>
                    <a:pt x="49" y="58"/>
                    <a:pt x="24" y="35"/>
                    <a:pt x="0" y="29"/>
                  </a:cubicBezTo>
                  <a:moveTo>
                    <a:pt x="120" y="102"/>
                  </a:moveTo>
                  <a:cubicBezTo>
                    <a:pt x="135" y="122"/>
                    <a:pt x="115" y="131"/>
                    <a:pt x="115" y="142"/>
                  </a:cubicBezTo>
                  <a:cubicBezTo>
                    <a:pt x="115" y="151"/>
                    <a:pt x="115" y="160"/>
                    <a:pt x="115" y="160"/>
                  </a:cubicBezTo>
                  <a:moveTo>
                    <a:pt x="82" y="106"/>
                  </a:moveTo>
                  <a:cubicBezTo>
                    <a:pt x="75" y="121"/>
                    <a:pt x="90" y="120"/>
                    <a:pt x="81" y="160"/>
                  </a:cubicBezTo>
                  <a:moveTo>
                    <a:pt x="89" y="112"/>
                  </a:moveTo>
                  <a:cubicBezTo>
                    <a:pt x="92" y="119"/>
                    <a:pt x="100" y="114"/>
                    <a:pt x="105" y="116"/>
                  </a:cubicBezTo>
                  <a:cubicBezTo>
                    <a:pt x="111" y="118"/>
                    <a:pt x="118" y="122"/>
                    <a:pt x="124" y="120"/>
                  </a:cubicBez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0" name="Freeform: Shape 9">
              <a:extLst>
                <a:ext uri="{FF2B5EF4-FFF2-40B4-BE49-F238E27FC236}">
                  <a16:creationId xmlns:a16="http://schemas.microsoft.com/office/drawing/2014/main" id="{3843E47B-DCAB-AF32-3917-E0D5D0ACFB2B}"/>
                </a:ext>
              </a:extLst>
            </p:cNvPr>
            <p:cNvSpPr/>
            <p:nvPr/>
          </p:nvSpPr>
          <p:spPr>
            <a:xfrm>
              <a:off x="1257300" y="838200"/>
              <a:ext cx="427600" cy="701040"/>
            </a:xfrm>
            <a:custGeom>
              <a:avLst/>
              <a:gdLst>
                <a:gd name="connsiteX0" fmla="*/ 0 w 427600"/>
                <a:gd name="connsiteY0" fmla="*/ 0 h 701040"/>
                <a:gd name="connsiteX1" fmla="*/ 365760 w 427600"/>
                <a:gd name="connsiteY1" fmla="*/ 220980 h 701040"/>
                <a:gd name="connsiteX2" fmla="*/ 426720 w 427600"/>
                <a:gd name="connsiteY2" fmla="*/ 411480 h 701040"/>
                <a:gd name="connsiteX3" fmla="*/ 396240 w 427600"/>
                <a:gd name="connsiteY3" fmla="*/ 701040 h 701040"/>
              </a:gdLst>
              <a:ahLst/>
              <a:cxnLst>
                <a:cxn ang="0">
                  <a:pos x="connsiteX0" y="connsiteY0"/>
                </a:cxn>
                <a:cxn ang="0">
                  <a:pos x="connsiteX1" y="connsiteY1"/>
                </a:cxn>
                <a:cxn ang="0">
                  <a:pos x="connsiteX2" y="connsiteY2"/>
                </a:cxn>
                <a:cxn ang="0">
                  <a:pos x="connsiteX3" y="connsiteY3"/>
                </a:cxn>
              </a:cxnLst>
              <a:rect l="l" t="t" r="r" b="b"/>
              <a:pathLst>
                <a:path w="427600" h="701040">
                  <a:moveTo>
                    <a:pt x="0" y="0"/>
                  </a:moveTo>
                  <a:cubicBezTo>
                    <a:pt x="147320" y="76200"/>
                    <a:pt x="294640" y="152400"/>
                    <a:pt x="365760" y="220980"/>
                  </a:cubicBezTo>
                  <a:cubicBezTo>
                    <a:pt x="436880" y="289560"/>
                    <a:pt x="421640" y="331470"/>
                    <a:pt x="426720" y="411480"/>
                  </a:cubicBezTo>
                  <a:cubicBezTo>
                    <a:pt x="431800" y="491490"/>
                    <a:pt x="414020" y="596265"/>
                    <a:pt x="396240" y="701040"/>
                  </a:cubicBezTo>
                </a:path>
              </a:pathLst>
            </a:custGeom>
            <a:noFill/>
            <a:ln w="38100" cap="rnd">
              <a:solidFill>
                <a:schemeClr val="accent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is For Office"/>
                <a:ea typeface="+mn-ea"/>
                <a:cs typeface="+mn-cs"/>
              </a:endParaRPr>
            </a:p>
          </p:txBody>
        </p:sp>
      </p:grpSp>
      <p:pic>
        <p:nvPicPr>
          <p:cNvPr id="24" name="Graphic 23">
            <a:extLst>
              <a:ext uri="{FF2B5EF4-FFF2-40B4-BE49-F238E27FC236}">
                <a16:creationId xmlns:a16="http://schemas.microsoft.com/office/drawing/2014/main" id="{A7DC046F-52AA-AA9A-4D78-CA15E2691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9464040" y="2723529"/>
            <a:ext cx="467391" cy="467391"/>
          </a:xfrm>
          <a:prstGeom prst="rect">
            <a:avLst/>
          </a:prstGeom>
        </p:spPr>
      </p:pic>
      <p:pic>
        <p:nvPicPr>
          <p:cNvPr id="25" name="Graphic 24">
            <a:extLst>
              <a:ext uri="{FF2B5EF4-FFF2-40B4-BE49-F238E27FC236}">
                <a16:creationId xmlns:a16="http://schemas.microsoft.com/office/drawing/2014/main" id="{139E45F3-33C1-87D6-F544-E1BB0A52C1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49840" y="2723529"/>
            <a:ext cx="467391" cy="467391"/>
          </a:xfrm>
          <a:prstGeom prst="rect">
            <a:avLst/>
          </a:prstGeom>
        </p:spPr>
      </p:pic>
      <p:pic>
        <p:nvPicPr>
          <p:cNvPr id="26" name="Graphic 25">
            <a:extLst>
              <a:ext uri="{FF2B5EF4-FFF2-40B4-BE49-F238E27FC236}">
                <a16:creationId xmlns:a16="http://schemas.microsoft.com/office/drawing/2014/main" id="{13817AF1-8130-CC0D-AD32-9E0CFE5800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088380" y="4040200"/>
            <a:ext cx="467391" cy="467391"/>
          </a:xfrm>
          <a:prstGeom prst="rect">
            <a:avLst/>
          </a:prstGeom>
        </p:spPr>
      </p:pic>
      <p:pic>
        <p:nvPicPr>
          <p:cNvPr id="27" name="Graphic 26">
            <a:extLst>
              <a:ext uri="{FF2B5EF4-FFF2-40B4-BE49-F238E27FC236}">
                <a16:creationId xmlns:a16="http://schemas.microsoft.com/office/drawing/2014/main" id="{BA7D2711-C768-7A98-28EF-DFD4D7E019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1980" y="4040201"/>
            <a:ext cx="467391" cy="467391"/>
          </a:xfrm>
          <a:prstGeom prst="rect">
            <a:avLst/>
          </a:prstGeom>
        </p:spPr>
      </p:pic>
      <p:sp>
        <p:nvSpPr>
          <p:cNvPr id="29" name="TextBox 28">
            <a:extLst>
              <a:ext uri="{FF2B5EF4-FFF2-40B4-BE49-F238E27FC236}">
                <a16:creationId xmlns:a16="http://schemas.microsoft.com/office/drawing/2014/main" id="{9076CB71-E8F1-CC84-668E-F54A724659C7}"/>
              </a:ext>
            </a:extLst>
          </p:cNvPr>
          <p:cNvSpPr txBox="1"/>
          <p:nvPr/>
        </p:nvSpPr>
        <p:spPr>
          <a:xfrm>
            <a:off x="6431280" y="3796130"/>
            <a:ext cx="1866900" cy="954107"/>
          </a:xfrm>
          <a:prstGeom prst="rect">
            <a:avLst/>
          </a:prstGeom>
          <a:noFill/>
        </p:spPr>
        <p:txBody>
          <a:bodyPr wrap="square">
            <a:spAutoFit/>
          </a:bodyPr>
          <a:lstStyle/>
          <a:p>
            <a:pPr algn="ctr">
              <a:spcAft>
                <a:spcPts val="0"/>
              </a:spcAft>
            </a:pPr>
            <a:r>
              <a:rPr lang="en-US" sz="1400" b="1" noProof="0" dirty="0">
                <a:latin typeface="Arial" panose="020B0604020202020204" pitchFamily="34" charset="0"/>
                <a:cs typeface="Arial" panose="020B0604020202020204" pitchFamily="34" charset="0"/>
              </a:rPr>
              <a:t>Two primary ways in which obesity increases the risk of knee OA</a:t>
            </a:r>
            <a:r>
              <a:rPr lang="en-US" sz="1400" baseline="30000" noProof="0" dirty="0">
                <a:latin typeface="Arial" panose="020B0604020202020204" pitchFamily="34" charset="0"/>
                <a:cs typeface="Arial" panose="020B0604020202020204" pitchFamily="34" charset="0"/>
              </a:rPr>
              <a:t>2–4</a:t>
            </a:r>
          </a:p>
        </p:txBody>
      </p:sp>
      <p:pic>
        <p:nvPicPr>
          <p:cNvPr id="30" name="Graphic 29">
            <a:extLst>
              <a:ext uri="{FF2B5EF4-FFF2-40B4-BE49-F238E27FC236}">
                <a16:creationId xmlns:a16="http://schemas.microsoft.com/office/drawing/2014/main" id="{E1773ADB-3FDA-4446-7CB6-68410EE99C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84042" y="3084315"/>
            <a:ext cx="467391" cy="467391"/>
          </a:xfrm>
          <a:prstGeom prst="rect">
            <a:avLst/>
          </a:prstGeom>
        </p:spPr>
      </p:pic>
      <p:pic>
        <p:nvPicPr>
          <p:cNvPr id="32" name="Graphic 31">
            <a:extLst>
              <a:ext uri="{FF2B5EF4-FFF2-40B4-BE49-F238E27FC236}">
                <a16:creationId xmlns:a16="http://schemas.microsoft.com/office/drawing/2014/main" id="{39DEF3C4-8428-1284-C4E3-26F3164F4DF4}"/>
              </a:ext>
            </a:extLst>
          </p:cNvPr>
          <p:cNvPicPr>
            <a:picLocks noChangeAspect="1"/>
          </p:cNvPicPr>
          <p:nvPr/>
        </p:nvPicPr>
        <p:blipFill>
          <a:blip r:embed="rId6">
            <a:extLst>
              <a:ext uri="{96DAC541-7B7A-43D3-8B79-37D633B846F1}">
                <asvg:svgBlip xmlns:asvg="http://schemas.microsoft.com/office/drawing/2016/SVG/main" r:embed="rId7"/>
              </a:ext>
            </a:extLst>
          </a:blip>
          <a:srcRect l="69" r="69"/>
          <a:stretch/>
        </p:blipFill>
        <p:spPr>
          <a:xfrm>
            <a:off x="8440287" y="2474356"/>
            <a:ext cx="964332" cy="965674"/>
          </a:xfrm>
          <a:prstGeom prst="rect">
            <a:avLst/>
          </a:prstGeom>
        </p:spPr>
      </p:pic>
    </p:spTree>
    <p:custDataLst>
      <p:tags r:id="rId1"/>
    </p:custDataLst>
    <p:extLst>
      <p:ext uri="{BB962C8B-B14F-4D97-AF65-F5344CB8AC3E}">
        <p14:creationId xmlns:p14="http://schemas.microsoft.com/office/powerpoint/2010/main" val="309556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12C73-C0A5-F962-D75A-EC38372391ED}"/>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05E10590-3DB8-B803-DED8-44C55AA2DE53}"/>
              </a:ext>
            </a:extLst>
          </p:cNvPr>
          <p:cNvSpPr>
            <a:spLocks noGrp="1"/>
          </p:cNvSpPr>
          <p:nvPr>
            <p:ph type="title"/>
          </p:nvPr>
        </p:nvSpPr>
        <p:spPr>
          <a:xfrm>
            <a:off x="536240" y="414320"/>
            <a:ext cx="10896000" cy="1082209"/>
          </a:xfrm>
        </p:spPr>
        <p:txBody>
          <a:bodyPr/>
          <a:lstStyle/>
          <a:p>
            <a:r>
              <a:rPr lang="en-US" noProof="0" dirty="0"/>
              <a:t>Weight loss in people with obesity and OA </a:t>
            </a:r>
            <a:br>
              <a:rPr lang="en-US" noProof="0" dirty="0"/>
            </a:br>
            <a:r>
              <a:rPr lang="en-US" noProof="0" dirty="0"/>
              <a:t>as assessed by increased WOMAC score</a:t>
            </a:r>
          </a:p>
        </p:txBody>
      </p:sp>
      <p:sp>
        <p:nvSpPr>
          <p:cNvPr id="6" name="Text Placeholder 5">
            <a:extLst>
              <a:ext uri="{FF2B5EF4-FFF2-40B4-BE49-F238E27FC236}">
                <a16:creationId xmlns:a16="http://schemas.microsoft.com/office/drawing/2014/main" id="{C6F4BD9C-45C1-8012-4B41-0A78A4262CF6}"/>
              </a:ext>
            </a:extLst>
          </p:cNvPr>
          <p:cNvSpPr>
            <a:spLocks noGrp="1"/>
          </p:cNvSpPr>
          <p:nvPr>
            <p:ph type="body" sz="quarter" idx="13"/>
          </p:nvPr>
        </p:nvSpPr>
        <p:spPr>
          <a:xfrm>
            <a:off x="536240" y="6020060"/>
            <a:ext cx="10896000" cy="324000"/>
          </a:xfrm>
        </p:spPr>
        <p:txBody>
          <a:bodyPr/>
          <a:lstStyle/>
          <a:p>
            <a:r>
              <a:rPr lang="en-US" noProof="0" dirty="0"/>
              <a:t>*812 kcal/day is close to what is considered a very low-calorie diet (typically &lt;800 kcal/day), which is difficult to sustain.</a:t>
            </a:r>
            <a:br>
              <a:rPr lang="en-US" noProof="0" dirty="0"/>
            </a:br>
            <a:r>
              <a:rPr lang="en-US" noProof="0" dirty="0"/>
              <a:t>HCP, healthcare professional; OA, osteoarthritis; WOMAC, Western Ontario and McMaster Universities Osteoarthritis Index.</a:t>
            </a:r>
            <a:br>
              <a:rPr lang="en-US" noProof="0" dirty="0"/>
            </a:br>
            <a:r>
              <a:rPr lang="en-US" noProof="0" dirty="0"/>
              <a:t>1. Christensen R et al. Osteoarthritis Cartilage 2005;13:20–27; 2. Bachmeier CJ et al. Osteoarthritis Cartilage 2001;9:137–146.</a:t>
            </a:r>
          </a:p>
        </p:txBody>
      </p:sp>
      <p:graphicFrame>
        <p:nvGraphicFramePr>
          <p:cNvPr id="2" name="Table 2">
            <a:extLst>
              <a:ext uri="{FF2B5EF4-FFF2-40B4-BE49-F238E27FC236}">
                <a16:creationId xmlns:a16="http://schemas.microsoft.com/office/drawing/2014/main" id="{4ADAFE77-AE7E-C68A-05B4-ED629D399916}"/>
              </a:ext>
            </a:extLst>
          </p:cNvPr>
          <p:cNvGraphicFramePr>
            <a:graphicFrameLocks noGrp="1"/>
          </p:cNvGraphicFramePr>
          <p:nvPr>
            <p:extLst>
              <p:ext uri="{D42A27DB-BD31-4B8C-83A1-F6EECF244321}">
                <p14:modId xmlns:p14="http://schemas.microsoft.com/office/powerpoint/2010/main" val="3207577403"/>
              </p:ext>
            </p:extLst>
          </p:nvPr>
        </p:nvGraphicFramePr>
        <p:xfrm>
          <a:off x="660081" y="1746002"/>
          <a:ext cx="8084319" cy="3413760"/>
        </p:xfrm>
        <a:graphic>
          <a:graphicData uri="http://schemas.openxmlformats.org/drawingml/2006/table">
            <a:tbl>
              <a:tblPr firstRow="1" bandRow="1">
                <a:tableStyleId>{073A0DAA-6AF3-43AB-8588-CEC1D06C72B9}</a:tableStyleId>
              </a:tblPr>
              <a:tblGrid>
                <a:gridCol w="1800778">
                  <a:extLst>
                    <a:ext uri="{9D8B030D-6E8A-4147-A177-3AD203B41FA5}">
                      <a16:colId xmlns:a16="http://schemas.microsoft.com/office/drawing/2014/main" val="3537223352"/>
                    </a:ext>
                  </a:extLst>
                </a:gridCol>
                <a:gridCol w="2004647">
                  <a:extLst>
                    <a:ext uri="{9D8B030D-6E8A-4147-A177-3AD203B41FA5}">
                      <a16:colId xmlns:a16="http://schemas.microsoft.com/office/drawing/2014/main" val="3721380971"/>
                    </a:ext>
                  </a:extLst>
                </a:gridCol>
                <a:gridCol w="1863969">
                  <a:extLst>
                    <a:ext uri="{9D8B030D-6E8A-4147-A177-3AD203B41FA5}">
                      <a16:colId xmlns:a16="http://schemas.microsoft.com/office/drawing/2014/main" val="3624029594"/>
                    </a:ext>
                  </a:extLst>
                </a:gridCol>
                <a:gridCol w="1333695">
                  <a:extLst>
                    <a:ext uri="{9D8B030D-6E8A-4147-A177-3AD203B41FA5}">
                      <a16:colId xmlns:a16="http://schemas.microsoft.com/office/drawing/2014/main" val="1399941177"/>
                    </a:ext>
                  </a:extLst>
                </a:gridCol>
                <a:gridCol w="1081230">
                  <a:extLst>
                    <a:ext uri="{9D8B030D-6E8A-4147-A177-3AD203B41FA5}">
                      <a16:colId xmlns:a16="http://schemas.microsoft.com/office/drawing/2014/main" val="3390026122"/>
                    </a:ext>
                  </a:extLst>
                </a:gridCol>
              </a:tblGrid>
              <a:tr h="374884">
                <a:tc>
                  <a:txBody>
                    <a:bodyPr/>
                    <a:lstStyle/>
                    <a:p>
                      <a:pPr marL="263525" marR="0" lvl="0" indent="-263525"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noProof="0" dirty="0">
                        <a:ln>
                          <a:noFill/>
                        </a:ln>
                        <a:solidFill>
                          <a:schemeClr val="bg1"/>
                        </a:solidFill>
                        <a:effectLst/>
                        <a:latin typeface="+mn-lt"/>
                        <a:cs typeface="Arial" panose="020B0604020202020204" pitchFamily="34" charset="0"/>
                      </a:endParaRPr>
                    </a:p>
                  </a:txBody>
                  <a:tcPr marL="182880" marR="182880" marT="91440" marB="91440" anchor="b" horzOverflow="overflow"/>
                </a:tc>
                <a:tc>
                  <a:txBody>
                    <a:bodyPr/>
                    <a:lstStyle/>
                    <a:p>
                      <a:pPr algn="ctr"/>
                      <a:r>
                        <a:rPr lang="en-US" sz="1400" b="1" noProof="0" dirty="0">
                          <a:solidFill>
                            <a:schemeClr val="bg1"/>
                          </a:solidFill>
                          <a:effectLst/>
                          <a:latin typeface="+mn-lt"/>
                        </a:rPr>
                        <a:t>Low-energy diet* (n=40) </a:t>
                      </a:r>
                      <a:br>
                        <a:rPr lang="en-US" sz="1400" b="1" noProof="0" dirty="0">
                          <a:solidFill>
                            <a:schemeClr val="bg1"/>
                          </a:solidFill>
                          <a:effectLst/>
                          <a:latin typeface="+mn-lt"/>
                        </a:rPr>
                      </a:br>
                      <a:r>
                        <a:rPr lang="en-US" sz="1400" b="1" noProof="0" dirty="0">
                          <a:solidFill>
                            <a:schemeClr val="bg1"/>
                          </a:solidFill>
                          <a:effectLst/>
                          <a:latin typeface="+mn-lt"/>
                        </a:rPr>
                        <a:t>812.1 kcal/day</a:t>
                      </a:r>
                      <a:endParaRPr lang="en-US" sz="1400" b="1" noProof="0" dirty="0">
                        <a:solidFill>
                          <a:schemeClr val="bg1"/>
                        </a:solidFill>
                        <a:effectLst/>
                        <a:latin typeface="+mn-lt"/>
                        <a:cs typeface="Arial"/>
                      </a:endParaRPr>
                    </a:p>
                  </a:txBody>
                  <a:tcPr marL="182880" marR="182880" marT="91440" marB="91440" anchor="b"/>
                </a:tc>
                <a:tc>
                  <a:txBody>
                    <a:bodyPr/>
                    <a:lstStyle/>
                    <a:p>
                      <a:pPr algn="ctr"/>
                      <a:r>
                        <a:rPr lang="en-US" sz="1400" b="1" noProof="0" dirty="0">
                          <a:solidFill>
                            <a:schemeClr val="bg1"/>
                          </a:solidFill>
                          <a:effectLst/>
                          <a:latin typeface="+mn-lt"/>
                        </a:rPr>
                        <a:t>Control </a:t>
                      </a:r>
                      <a:br>
                        <a:rPr lang="en-US" sz="1400" b="1" noProof="0" dirty="0">
                          <a:solidFill>
                            <a:schemeClr val="bg1"/>
                          </a:solidFill>
                          <a:effectLst/>
                          <a:latin typeface="+mn-lt"/>
                        </a:rPr>
                      </a:br>
                      <a:r>
                        <a:rPr lang="en-US" sz="1400" b="1" noProof="0" dirty="0">
                          <a:solidFill>
                            <a:schemeClr val="bg1"/>
                          </a:solidFill>
                          <a:effectLst/>
                          <a:latin typeface="+mn-lt"/>
                        </a:rPr>
                        <a:t>(n=40) </a:t>
                      </a:r>
                      <a:br>
                        <a:rPr lang="en-US" sz="1400" b="1" noProof="0" dirty="0">
                          <a:solidFill>
                            <a:srgbClr val="FFFFFF"/>
                          </a:solidFill>
                          <a:effectLst/>
                          <a:latin typeface="+mn-lt"/>
                        </a:rPr>
                      </a:br>
                      <a:r>
                        <a:rPr lang="en-US" sz="1400" b="1" noProof="0" dirty="0">
                          <a:solidFill>
                            <a:schemeClr val="bg1"/>
                          </a:solidFill>
                          <a:effectLst/>
                          <a:latin typeface="+mn-lt"/>
                        </a:rPr>
                        <a:t>1194.2 kcal/day</a:t>
                      </a:r>
                      <a:endParaRPr lang="en-US" sz="1400" b="1" noProof="0" dirty="0">
                        <a:solidFill>
                          <a:schemeClr val="bg1"/>
                        </a:solidFill>
                        <a:effectLst/>
                        <a:latin typeface="+mn-lt"/>
                        <a:cs typeface="Arial"/>
                      </a:endParaRPr>
                    </a:p>
                  </a:txBody>
                  <a:tcPr marL="182880" marR="182880" marT="91440" marB="91440" anchor="b"/>
                </a:tc>
                <a:tc>
                  <a:txBody>
                    <a:bodyPr/>
                    <a:lstStyle/>
                    <a:p>
                      <a:pPr algn="ctr"/>
                      <a:r>
                        <a:rPr lang="en-US" sz="1400" b="1" noProof="0" dirty="0">
                          <a:solidFill>
                            <a:schemeClr val="bg1"/>
                          </a:solidFill>
                          <a:effectLst/>
                          <a:latin typeface="+mn-lt"/>
                        </a:rPr>
                        <a:t>Difference </a:t>
                      </a:r>
                      <a:endParaRPr lang="en-US" sz="1400" b="1" noProof="0" dirty="0">
                        <a:solidFill>
                          <a:schemeClr val="bg1"/>
                        </a:solidFill>
                        <a:effectLst/>
                        <a:latin typeface="+mn-lt"/>
                        <a:cs typeface="Arial"/>
                      </a:endParaRPr>
                    </a:p>
                  </a:txBody>
                  <a:tcPr marL="182880" marR="182880" marT="91440" marB="91440" anchor="b"/>
                </a:tc>
                <a:tc>
                  <a:txBody>
                    <a:bodyPr/>
                    <a:lstStyle/>
                    <a:p>
                      <a:pPr algn="ctr"/>
                      <a:r>
                        <a:rPr lang="en-US" sz="1400" b="1" noProof="0" dirty="0">
                          <a:solidFill>
                            <a:schemeClr val="bg1"/>
                          </a:solidFill>
                          <a:effectLst/>
                          <a:latin typeface="+mn-lt"/>
                        </a:rPr>
                        <a:t>P value</a:t>
                      </a:r>
                      <a:endParaRPr lang="en-US" sz="1400" b="1" noProof="0" dirty="0">
                        <a:solidFill>
                          <a:schemeClr val="bg1"/>
                        </a:solidFill>
                        <a:effectLst/>
                        <a:latin typeface="+mn-lt"/>
                        <a:cs typeface="Arial"/>
                      </a:endParaRPr>
                    </a:p>
                  </a:txBody>
                  <a:tcPr marL="182880" marR="182880" marT="91440" marB="91440" anchor="b"/>
                </a:tc>
                <a:extLst>
                  <a:ext uri="{0D108BD9-81ED-4DB2-BD59-A6C34878D82A}">
                    <a16:rowId xmlns:a16="http://schemas.microsoft.com/office/drawing/2014/main" val="455778409"/>
                  </a:ext>
                </a:extLst>
              </a:tr>
              <a:tr h="0">
                <a:tc>
                  <a:txBody>
                    <a:bodyPr/>
                    <a:lstStyle/>
                    <a:p>
                      <a:pPr algn="l"/>
                      <a:r>
                        <a:rPr lang="en-US" sz="1400" b="1" noProof="0" dirty="0">
                          <a:solidFill>
                            <a:schemeClr val="tx1"/>
                          </a:solidFill>
                          <a:effectLst/>
                          <a:latin typeface="+mn-lt"/>
                        </a:rPr>
                        <a:t>Weight loss (%)</a:t>
                      </a:r>
                      <a:endParaRPr lang="en-US" sz="1400" b="1" noProof="0" dirty="0">
                        <a:solidFill>
                          <a:schemeClr val="tx1"/>
                        </a:solidFill>
                        <a:effectLst/>
                        <a:latin typeface="+mn-lt"/>
                        <a:cs typeface="Arial"/>
                      </a:endParaRPr>
                    </a:p>
                  </a:txBody>
                  <a:tcPr marL="182880" marR="182880" marT="91440" marB="91440" anchor="ctr"/>
                </a:tc>
                <a:tc>
                  <a:txBody>
                    <a:bodyPr/>
                    <a:lstStyle/>
                    <a:p>
                      <a:pPr algn="ctr"/>
                      <a:r>
                        <a:rPr lang="en-US" sz="1400" b="1" noProof="0" dirty="0">
                          <a:solidFill>
                            <a:schemeClr val="tx1"/>
                          </a:solidFill>
                          <a:effectLst/>
                          <a:latin typeface="+mn-lt"/>
                        </a:rPr>
                        <a:t>11.1</a:t>
                      </a:r>
                      <a:endParaRPr lang="en-US" sz="1400" b="1" noProof="0" dirty="0">
                        <a:solidFill>
                          <a:schemeClr val="tx1"/>
                        </a:solidFill>
                        <a:effectLst/>
                        <a:latin typeface="+mn-lt"/>
                        <a:cs typeface="Arial"/>
                      </a:endParaRPr>
                    </a:p>
                  </a:txBody>
                  <a:tcPr marL="182880" marR="182880" marT="91440" marB="91440" anchor="ctr"/>
                </a:tc>
                <a:tc>
                  <a:txBody>
                    <a:bodyPr/>
                    <a:lstStyle/>
                    <a:p>
                      <a:pPr algn="ctr"/>
                      <a:r>
                        <a:rPr lang="en-US" sz="1400" b="1" noProof="0" dirty="0">
                          <a:solidFill>
                            <a:schemeClr val="tx1"/>
                          </a:solidFill>
                          <a:effectLst/>
                          <a:latin typeface="+mn-lt"/>
                        </a:rPr>
                        <a:t>4.3</a:t>
                      </a:r>
                      <a:endParaRPr lang="en-US" sz="1400" b="1" noProof="0" dirty="0">
                        <a:solidFill>
                          <a:schemeClr val="tx1"/>
                        </a:solidFill>
                        <a:effectLst/>
                        <a:latin typeface="+mn-lt"/>
                        <a:cs typeface="Arial"/>
                      </a:endParaRPr>
                    </a:p>
                  </a:txBody>
                  <a:tcPr marL="182880" marR="182880" marT="91440" marB="91440" anchor="ctr"/>
                </a:tc>
                <a:tc>
                  <a:txBody>
                    <a:bodyPr/>
                    <a:lstStyle/>
                    <a:p>
                      <a:pPr algn="ctr"/>
                      <a:r>
                        <a:rPr lang="en-US" sz="1400" b="1" noProof="0" dirty="0">
                          <a:solidFill>
                            <a:schemeClr val="tx1"/>
                          </a:solidFill>
                          <a:effectLst/>
                          <a:latin typeface="+mn-lt"/>
                        </a:rPr>
                        <a:t>6.8</a:t>
                      </a:r>
                      <a:endParaRPr lang="en-US" sz="1400" b="1" noProof="0" dirty="0">
                        <a:solidFill>
                          <a:schemeClr val="tx1"/>
                        </a:solidFill>
                        <a:effectLst/>
                        <a:latin typeface="+mn-lt"/>
                        <a:cs typeface="Arial"/>
                      </a:endParaRPr>
                    </a:p>
                  </a:txBody>
                  <a:tcPr marL="182880" marR="182880" marT="91440" marB="91440" anchor="ctr"/>
                </a:tc>
                <a:tc>
                  <a:txBody>
                    <a:bodyPr/>
                    <a:lstStyle/>
                    <a:p>
                      <a:pPr algn="ctr"/>
                      <a:r>
                        <a:rPr lang="en-US" sz="1400" b="1" noProof="0" dirty="0">
                          <a:solidFill>
                            <a:schemeClr val="tx1"/>
                          </a:solidFill>
                          <a:effectLst/>
                          <a:latin typeface="+mn-lt"/>
                        </a:rPr>
                        <a:t>&lt;0.0001</a:t>
                      </a:r>
                      <a:endParaRPr lang="en-US" sz="1400" b="1" noProof="0" dirty="0">
                        <a:solidFill>
                          <a:schemeClr val="tx1"/>
                        </a:solidFill>
                        <a:effectLst/>
                        <a:latin typeface="+mn-lt"/>
                        <a:cs typeface="Arial"/>
                      </a:endParaRPr>
                    </a:p>
                  </a:txBody>
                  <a:tcPr marL="182880" marR="182880" marT="91440" marB="91440" anchor="ctr"/>
                </a:tc>
                <a:extLst>
                  <a:ext uri="{0D108BD9-81ED-4DB2-BD59-A6C34878D82A}">
                    <a16:rowId xmlns:a16="http://schemas.microsoft.com/office/drawing/2014/main" val="4036102119"/>
                  </a:ext>
                </a:extLst>
              </a:tr>
              <a:tr h="0">
                <a:tc gridSpan="5">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noProof="0" dirty="0">
                          <a:solidFill>
                            <a:schemeClr val="tx1"/>
                          </a:solidFill>
                          <a:effectLst/>
                          <a:latin typeface="+mn-lt"/>
                        </a:rPr>
                        <a:t>Percent change in WOMAC Index</a:t>
                      </a:r>
                      <a:endParaRPr lang="en-US" sz="1400" b="1" noProof="0" dirty="0">
                        <a:solidFill>
                          <a:schemeClr val="tx1"/>
                        </a:solidFill>
                        <a:effectLst/>
                        <a:latin typeface="+mn-lt"/>
                        <a:cs typeface="Arial"/>
                      </a:endParaRPr>
                    </a:p>
                  </a:txBody>
                  <a:tcPr marL="182880" marR="182880" marT="91440" marB="91440" anchor="ctr" horzOverflow="overflow"/>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400" b="1" noProof="0">
                        <a:solidFill>
                          <a:schemeClr val="tx1"/>
                        </a:solidFill>
                        <a:effectLst/>
                        <a:latin typeface="+mn-lt"/>
                        <a:cs typeface="Arial"/>
                      </a:endParaRPr>
                    </a:p>
                  </a:txBody>
                  <a:tcPr marL="182880" marR="182880" marT="91440" marB="91440" anchor="ctr" horzOverflow="overflow"/>
                </a:tc>
                <a:extLst>
                  <a:ext uri="{0D108BD9-81ED-4DB2-BD59-A6C34878D82A}">
                    <a16:rowId xmlns:a16="http://schemas.microsoft.com/office/drawing/2014/main" val="1460708828"/>
                  </a:ext>
                </a:extLst>
              </a:tr>
              <a:tr h="283246">
                <a:tc>
                  <a:txBody>
                    <a:bodyPr/>
                    <a:lstStyle/>
                    <a:p>
                      <a:pPr algn="l"/>
                      <a:r>
                        <a:rPr lang="en-US" sz="1400" noProof="0" dirty="0">
                          <a:solidFill>
                            <a:schemeClr val="tx1"/>
                          </a:solidFill>
                          <a:effectLst/>
                          <a:latin typeface="+mn-lt"/>
                        </a:rPr>
                        <a:t>Total index (%)</a:t>
                      </a:r>
                      <a:endParaRPr lang="en-US" sz="1400" noProof="0" dirty="0">
                        <a:solidFill>
                          <a:schemeClr val="tx1"/>
                        </a:solidFill>
                        <a:effectLst/>
                        <a:latin typeface="+mn-lt"/>
                        <a:cs typeface="Arial"/>
                      </a:endParaRPr>
                    </a:p>
                  </a:txBody>
                  <a:tcPr marL="182880" marR="182880" marT="91440" marB="91440" anchor="ctr"/>
                </a:tc>
                <a:tc>
                  <a:txBody>
                    <a:bodyPr/>
                    <a:lstStyle/>
                    <a:p>
                      <a:pPr algn="ctr"/>
                      <a:r>
                        <a:rPr lang="en-GB" sz="1400" dirty="0">
                          <a:latin typeface="+mn-lt"/>
                        </a:rPr>
                        <a:t>35.2</a:t>
                      </a:r>
                    </a:p>
                  </a:txBody>
                  <a:tcPr/>
                </a:tc>
                <a:tc>
                  <a:txBody>
                    <a:bodyPr/>
                    <a:lstStyle/>
                    <a:p>
                      <a:pPr algn="ctr"/>
                      <a:r>
                        <a:rPr lang="en-GB" sz="1400" dirty="0">
                          <a:latin typeface="+mn-lt"/>
                        </a:rPr>
                        <a:t>13.7</a:t>
                      </a:r>
                    </a:p>
                  </a:txBody>
                  <a:tcPr/>
                </a:tc>
                <a:tc>
                  <a:txBody>
                    <a:bodyPr/>
                    <a:lstStyle/>
                    <a:p>
                      <a:pPr algn="ctr"/>
                      <a:r>
                        <a:rPr lang="en-GB" sz="1400" dirty="0">
                          <a:latin typeface="+mn-lt"/>
                        </a:rPr>
                        <a:t>21.5</a:t>
                      </a:r>
                    </a:p>
                  </a:txBody>
                  <a:tcPr/>
                </a:tc>
                <a:tc>
                  <a:txBody>
                    <a:bodyPr/>
                    <a:lstStyle/>
                    <a:p>
                      <a:pPr algn="ctr"/>
                      <a:endParaRPr lang="en-US" sz="1400" noProof="0" dirty="0">
                        <a:solidFill>
                          <a:schemeClr val="tx1"/>
                        </a:solidFill>
                        <a:effectLst/>
                        <a:latin typeface="+mn-lt"/>
                        <a:cs typeface="Arial"/>
                      </a:endParaRPr>
                    </a:p>
                  </a:txBody>
                  <a:tcPr marL="182880" marR="182880" marT="91440" marB="91440" anchor="ctr"/>
                </a:tc>
                <a:extLst>
                  <a:ext uri="{0D108BD9-81ED-4DB2-BD59-A6C34878D82A}">
                    <a16:rowId xmlns:a16="http://schemas.microsoft.com/office/drawing/2014/main" val="228005541"/>
                  </a:ext>
                </a:extLst>
              </a:tr>
              <a:tr h="283246">
                <a:tc>
                  <a:txBody>
                    <a:bodyPr/>
                    <a:lstStyle/>
                    <a:p>
                      <a:pPr algn="l"/>
                      <a:r>
                        <a:rPr lang="en-US" sz="1400" noProof="0" dirty="0">
                          <a:solidFill>
                            <a:schemeClr val="tx1"/>
                          </a:solidFill>
                          <a:effectLst/>
                          <a:latin typeface="+mn-lt"/>
                        </a:rPr>
                        <a:t>Pain (%)</a:t>
                      </a:r>
                      <a:endParaRPr lang="en-US" sz="1400" noProof="0" dirty="0">
                        <a:solidFill>
                          <a:schemeClr val="tx1"/>
                        </a:solidFill>
                        <a:effectLst/>
                        <a:latin typeface="+mn-lt"/>
                        <a:cs typeface="Arial"/>
                      </a:endParaRPr>
                    </a:p>
                  </a:txBody>
                  <a:tcPr marL="182880" marR="182880" marT="91440" marB="91440" anchor="ctr"/>
                </a:tc>
                <a:tc>
                  <a:txBody>
                    <a:bodyPr/>
                    <a:lstStyle/>
                    <a:p>
                      <a:pPr algn="ctr"/>
                      <a:r>
                        <a:rPr lang="en-GB" sz="1400" dirty="0">
                          <a:latin typeface="+mn-lt"/>
                        </a:rPr>
                        <a:t>28.9</a:t>
                      </a:r>
                    </a:p>
                  </a:txBody>
                  <a:tcPr/>
                </a:tc>
                <a:tc>
                  <a:txBody>
                    <a:bodyPr/>
                    <a:lstStyle/>
                    <a:p>
                      <a:pPr algn="ctr"/>
                      <a:r>
                        <a:rPr lang="en-GB" sz="1400" dirty="0">
                          <a:latin typeface="+mn-lt"/>
                        </a:rPr>
                        <a:t>17.5</a:t>
                      </a:r>
                    </a:p>
                  </a:txBody>
                  <a:tcPr/>
                </a:tc>
                <a:tc>
                  <a:txBody>
                    <a:bodyPr/>
                    <a:lstStyle/>
                    <a:p>
                      <a:pPr algn="ctr"/>
                      <a:r>
                        <a:rPr lang="en-GB" sz="1400" dirty="0">
                          <a:latin typeface="+mn-lt"/>
                        </a:rPr>
                        <a:t>11.4</a:t>
                      </a:r>
                    </a:p>
                  </a:txBody>
                  <a:tcPr/>
                </a:tc>
                <a:tc>
                  <a:txBody>
                    <a:bodyPr/>
                    <a:lstStyle/>
                    <a:p>
                      <a:pPr algn="ctr"/>
                      <a:endParaRPr lang="en-US" sz="1400" noProof="0" dirty="0">
                        <a:solidFill>
                          <a:schemeClr val="tx1"/>
                        </a:solidFill>
                        <a:effectLst/>
                        <a:latin typeface="+mn-lt"/>
                        <a:cs typeface="Arial"/>
                      </a:endParaRPr>
                    </a:p>
                  </a:txBody>
                  <a:tcPr marL="182880" marR="182880" marT="91440" marB="91440" anchor="ctr"/>
                </a:tc>
                <a:extLst>
                  <a:ext uri="{0D108BD9-81ED-4DB2-BD59-A6C34878D82A}">
                    <a16:rowId xmlns:a16="http://schemas.microsoft.com/office/drawing/2014/main" val="1885577880"/>
                  </a:ext>
                </a:extLst>
              </a:tr>
              <a:tr h="283246">
                <a:tc>
                  <a:txBody>
                    <a:bodyPr/>
                    <a:lstStyle/>
                    <a:p>
                      <a:pPr algn="l"/>
                      <a:r>
                        <a:rPr lang="en-US" sz="1400" noProof="0" dirty="0">
                          <a:solidFill>
                            <a:schemeClr val="tx1"/>
                          </a:solidFill>
                          <a:effectLst/>
                          <a:latin typeface="+mn-lt"/>
                        </a:rPr>
                        <a:t>Functional limitation (%)</a:t>
                      </a:r>
                      <a:endParaRPr lang="en-US" sz="1400" noProof="0" dirty="0">
                        <a:solidFill>
                          <a:schemeClr val="tx1"/>
                        </a:solidFill>
                        <a:effectLst/>
                        <a:latin typeface="+mn-lt"/>
                        <a:cs typeface="Arial"/>
                      </a:endParaRPr>
                    </a:p>
                  </a:txBody>
                  <a:tcPr marL="182880" marR="182880" marT="91440" marB="91440" anchor="ctr"/>
                </a:tc>
                <a:tc>
                  <a:txBody>
                    <a:bodyPr/>
                    <a:lstStyle/>
                    <a:p>
                      <a:pPr algn="ctr"/>
                      <a:r>
                        <a:rPr lang="en-GB" sz="1400" dirty="0">
                          <a:latin typeface="+mn-lt"/>
                        </a:rPr>
                        <a:t>37.2</a:t>
                      </a:r>
                    </a:p>
                  </a:txBody>
                  <a:tcPr/>
                </a:tc>
                <a:tc>
                  <a:txBody>
                    <a:bodyPr/>
                    <a:lstStyle/>
                    <a:p>
                      <a:pPr algn="ctr"/>
                      <a:r>
                        <a:rPr lang="en-GB" sz="1400" dirty="0">
                          <a:latin typeface="+mn-lt"/>
                        </a:rPr>
                        <a:t>14.5</a:t>
                      </a:r>
                    </a:p>
                  </a:txBody>
                  <a:tcPr/>
                </a:tc>
                <a:tc>
                  <a:txBody>
                    <a:bodyPr/>
                    <a:lstStyle/>
                    <a:p>
                      <a:pPr algn="ctr"/>
                      <a:r>
                        <a:rPr lang="en-GB" sz="1400" dirty="0">
                          <a:latin typeface="+mn-lt"/>
                        </a:rPr>
                        <a:t>22.7</a:t>
                      </a:r>
                    </a:p>
                  </a:txBody>
                  <a:tcPr/>
                </a:tc>
                <a:tc>
                  <a:txBody>
                    <a:bodyPr/>
                    <a:lstStyle/>
                    <a:p>
                      <a:pPr algn="ctr"/>
                      <a:endParaRPr lang="en-US" sz="1400" noProof="0" dirty="0">
                        <a:solidFill>
                          <a:schemeClr val="tx1"/>
                        </a:solidFill>
                        <a:effectLst/>
                        <a:latin typeface="+mn-lt"/>
                        <a:cs typeface="Arial"/>
                      </a:endParaRPr>
                    </a:p>
                  </a:txBody>
                  <a:tcPr marL="182880" marR="182880" marT="91440" marB="91440" anchor="ctr"/>
                </a:tc>
                <a:extLst>
                  <a:ext uri="{0D108BD9-81ED-4DB2-BD59-A6C34878D82A}">
                    <a16:rowId xmlns:a16="http://schemas.microsoft.com/office/drawing/2014/main" val="1502661893"/>
                  </a:ext>
                </a:extLst>
              </a:tr>
              <a:tr h="283246">
                <a:tc>
                  <a:txBody>
                    <a:bodyPr/>
                    <a:lstStyle/>
                    <a:p>
                      <a:pPr algn="l"/>
                      <a:r>
                        <a:rPr lang="en-US" sz="1400" noProof="0" dirty="0">
                          <a:solidFill>
                            <a:schemeClr val="tx1"/>
                          </a:solidFill>
                          <a:effectLst/>
                          <a:latin typeface="+mn-lt"/>
                        </a:rPr>
                        <a:t>Stiffness (%)</a:t>
                      </a:r>
                      <a:endParaRPr lang="en-US" sz="1400" noProof="0" dirty="0">
                        <a:solidFill>
                          <a:schemeClr val="tx1"/>
                        </a:solidFill>
                        <a:effectLst/>
                        <a:latin typeface="+mn-lt"/>
                        <a:cs typeface="Arial"/>
                      </a:endParaRPr>
                    </a:p>
                  </a:txBody>
                  <a:tcPr marL="182880" marR="182880" marT="91440" marB="91440" anchor="ctr"/>
                </a:tc>
                <a:tc>
                  <a:txBody>
                    <a:bodyPr/>
                    <a:lstStyle/>
                    <a:p>
                      <a:pPr algn="ctr"/>
                      <a:r>
                        <a:rPr lang="en-GB" sz="1400" dirty="0">
                          <a:latin typeface="+mn-lt"/>
                        </a:rPr>
                        <a:t>30.3</a:t>
                      </a:r>
                    </a:p>
                  </a:txBody>
                  <a:tcPr/>
                </a:tc>
                <a:tc>
                  <a:txBody>
                    <a:bodyPr/>
                    <a:lstStyle/>
                    <a:p>
                      <a:pPr algn="ctr"/>
                      <a:r>
                        <a:rPr lang="en-GB" sz="1400" dirty="0">
                          <a:latin typeface="+mn-lt"/>
                        </a:rPr>
                        <a:t>13.6</a:t>
                      </a:r>
                    </a:p>
                  </a:txBody>
                  <a:tcPr/>
                </a:tc>
                <a:tc>
                  <a:txBody>
                    <a:bodyPr/>
                    <a:lstStyle/>
                    <a:p>
                      <a:pPr algn="ctr"/>
                      <a:r>
                        <a:rPr lang="en-GB" sz="1400" dirty="0">
                          <a:latin typeface="+mn-lt"/>
                        </a:rPr>
                        <a:t>16.7</a:t>
                      </a:r>
                    </a:p>
                  </a:txBody>
                  <a:tcPr/>
                </a:tc>
                <a:tc>
                  <a:txBody>
                    <a:bodyPr/>
                    <a:lstStyle/>
                    <a:p>
                      <a:pPr algn="ctr"/>
                      <a:endParaRPr lang="en-US" sz="1400" noProof="0" dirty="0">
                        <a:solidFill>
                          <a:schemeClr val="tx1"/>
                        </a:solidFill>
                        <a:effectLst/>
                        <a:latin typeface="+mn-lt"/>
                        <a:cs typeface="Arial"/>
                      </a:endParaRPr>
                    </a:p>
                  </a:txBody>
                  <a:tcPr marL="182880" marR="182880" marT="91440" marB="91440" anchor="ctr"/>
                </a:tc>
                <a:extLst>
                  <a:ext uri="{0D108BD9-81ED-4DB2-BD59-A6C34878D82A}">
                    <a16:rowId xmlns:a16="http://schemas.microsoft.com/office/drawing/2014/main" val="2904348544"/>
                  </a:ext>
                </a:extLst>
              </a:tr>
            </a:tbl>
          </a:graphicData>
        </a:graphic>
      </p:graphicFrame>
      <p:sp>
        <p:nvSpPr>
          <p:cNvPr id="9" name="Rectangle 8">
            <a:extLst>
              <a:ext uri="{FF2B5EF4-FFF2-40B4-BE49-F238E27FC236}">
                <a16:creationId xmlns:a16="http://schemas.microsoft.com/office/drawing/2014/main" id="{B11560C6-8F74-ADE8-B46A-61FBB35A01A0}"/>
              </a:ext>
            </a:extLst>
          </p:cNvPr>
          <p:cNvSpPr/>
          <p:nvPr/>
        </p:nvSpPr>
        <p:spPr>
          <a:xfrm>
            <a:off x="8867161" y="2995441"/>
            <a:ext cx="2562839" cy="16832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355">
              <a:defRPr/>
            </a:pPr>
            <a:r>
              <a:rPr lang="en-US" sz="1600" b="1" noProof="0" dirty="0">
                <a:solidFill>
                  <a:schemeClr val="accent1"/>
                </a:solidFill>
                <a:latin typeface="Arial"/>
                <a:cs typeface="Arial"/>
              </a:rPr>
              <a:t>WOMAC</a:t>
            </a:r>
            <a:r>
              <a:rPr lang="en-US" sz="1600" noProof="0" dirty="0">
                <a:solidFill>
                  <a:schemeClr val="accent1"/>
                </a:solidFill>
                <a:latin typeface="Arial"/>
                <a:cs typeface="Arial"/>
              </a:rPr>
              <a:t> is a </a:t>
            </a:r>
            <a:br>
              <a:rPr lang="en-US" sz="1600" noProof="0" dirty="0">
                <a:solidFill>
                  <a:schemeClr val="accent1"/>
                </a:solidFill>
                <a:latin typeface="Arial"/>
                <a:cs typeface="Arial"/>
              </a:rPr>
            </a:br>
            <a:r>
              <a:rPr lang="en-US" sz="1600" noProof="0" dirty="0">
                <a:solidFill>
                  <a:schemeClr val="accent1"/>
                </a:solidFill>
                <a:latin typeface="Arial"/>
                <a:cs typeface="Arial"/>
              </a:rPr>
              <a:t>self-administered questionnaire used by HCPs to evaluate the condition of patients with OA of the knee and hip </a:t>
            </a:r>
            <a:endParaRPr lang="en-US" sz="1600" baseline="30000" noProof="0" dirty="0">
              <a:solidFill>
                <a:schemeClr val="accent1"/>
              </a:solidFill>
              <a:latin typeface="Arial"/>
              <a:cs typeface="Arial"/>
            </a:endParaRPr>
          </a:p>
        </p:txBody>
      </p:sp>
      <p:sp>
        <p:nvSpPr>
          <p:cNvPr id="4" name="Rectangle: Rounded Corners 3">
            <a:extLst>
              <a:ext uri="{FF2B5EF4-FFF2-40B4-BE49-F238E27FC236}">
                <a16:creationId xmlns:a16="http://schemas.microsoft.com/office/drawing/2014/main" id="{EE3F3DBD-47AD-DB82-471E-0AA710DE1F9E}"/>
              </a:ext>
            </a:extLst>
          </p:cNvPr>
          <p:cNvSpPr/>
          <p:nvPr/>
        </p:nvSpPr>
        <p:spPr>
          <a:xfrm>
            <a:off x="1512888" y="5288280"/>
            <a:ext cx="9155112" cy="60198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noProof="0" dirty="0">
                <a:solidFill>
                  <a:schemeClr val="bg1"/>
                </a:solidFill>
                <a:latin typeface="Arial" panose="020B0604020202020204" pitchFamily="34" charset="0"/>
                <a:cs typeface="Arial" panose="020B0604020202020204" pitchFamily="34" charset="0"/>
              </a:rPr>
              <a:t>≥10% </a:t>
            </a:r>
            <a:r>
              <a:rPr lang="en-US" sz="1600" kern="0" noProof="0" dirty="0">
                <a:solidFill>
                  <a:schemeClr val="bg1"/>
                </a:solidFill>
                <a:latin typeface="Arial" panose="020B0604020202020204" pitchFamily="34" charset="0"/>
                <a:cs typeface="Arial" panose="020B0604020202020204" pitchFamily="34" charset="0"/>
              </a:rPr>
              <a:t>reduction in body weight was associated with improvements in functional status </a:t>
            </a:r>
            <a:br>
              <a:rPr lang="en-US" sz="1600" kern="0" noProof="0" dirty="0">
                <a:solidFill>
                  <a:schemeClr val="bg1"/>
                </a:solidFill>
                <a:latin typeface="Arial" panose="020B0604020202020204" pitchFamily="34" charset="0"/>
                <a:cs typeface="Arial" panose="020B0604020202020204" pitchFamily="34" charset="0"/>
              </a:rPr>
            </a:br>
            <a:r>
              <a:rPr lang="en-US" sz="1600" kern="0" noProof="0" dirty="0">
                <a:solidFill>
                  <a:schemeClr val="bg1"/>
                </a:solidFill>
                <a:latin typeface="Arial" panose="020B0604020202020204" pitchFamily="34" charset="0"/>
                <a:cs typeface="Arial" panose="020B0604020202020204" pitchFamily="34" charset="0"/>
              </a:rPr>
              <a:t>(</a:t>
            </a:r>
            <a:r>
              <a:rPr lang="en-US" sz="1600" noProof="0" dirty="0">
                <a:solidFill>
                  <a:schemeClr val="bg1"/>
                </a:solidFill>
                <a:latin typeface="Arial" panose="020B0604020202020204" pitchFamily="34" charset="0"/>
                <a:cs typeface="Arial" panose="020B0604020202020204" pitchFamily="34" charset="0"/>
              </a:rPr>
              <a:t>28% improvement in OA</a:t>
            </a:r>
            <a:r>
              <a:rPr lang="en-US" sz="1600" kern="0" noProof="0" dirty="0">
                <a:solidFill>
                  <a:schemeClr val="bg1"/>
                </a:solidFill>
                <a:latin typeface="Arial" panose="020B0604020202020204" pitchFamily="34" charset="0"/>
                <a:cs typeface="Arial" panose="020B0604020202020204" pitchFamily="34" charset="0"/>
              </a:rPr>
              <a:t>) comparable to knee joint replacement</a:t>
            </a:r>
            <a:r>
              <a:rPr lang="en-US" sz="1600" kern="0" baseline="30000" noProof="0" dirty="0">
                <a:solidFill>
                  <a:schemeClr val="bg1"/>
                </a:solidFill>
                <a:latin typeface="Arial" panose="020B0604020202020204" pitchFamily="34" charset="0"/>
                <a:cs typeface="Arial" panose="020B0604020202020204" pitchFamily="34" charset="0"/>
              </a:rPr>
              <a:t>1,2</a:t>
            </a:r>
            <a:endParaRPr lang="en-US" sz="1600" baseline="30000" noProof="0" dirty="0">
              <a:solidFill>
                <a:schemeClr val="bg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CFD11A9C-0409-3E51-ED45-718A46F501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67580" y="2133600"/>
            <a:ext cx="762000" cy="762000"/>
          </a:xfrm>
          <a:prstGeom prst="rect">
            <a:avLst/>
          </a:prstGeom>
        </p:spPr>
      </p:pic>
    </p:spTree>
    <p:custDataLst>
      <p:tags r:id="rId1"/>
    </p:custDataLst>
    <p:extLst>
      <p:ext uri="{BB962C8B-B14F-4D97-AF65-F5344CB8AC3E}">
        <p14:creationId xmlns:p14="http://schemas.microsoft.com/office/powerpoint/2010/main" val="231783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AF7E6-4F78-92D2-E48F-8904735036B5}"/>
              </a:ext>
            </a:extLst>
          </p:cNvPr>
          <p:cNvSpPr>
            <a:spLocks noGrp="1"/>
          </p:cNvSpPr>
          <p:nvPr>
            <p:ph type="title"/>
          </p:nvPr>
        </p:nvSpPr>
        <p:spPr/>
        <p:txBody>
          <a:bodyPr>
            <a:normAutofit/>
          </a:bodyPr>
          <a:lstStyle/>
          <a:p>
            <a:r>
              <a:rPr lang="en-US" sz="3100" noProof="0" dirty="0"/>
              <a:t>Weight loss in people with hip OA and obesity or </a:t>
            </a:r>
            <a:br>
              <a:rPr lang="en-US" sz="3100" noProof="0" dirty="0"/>
            </a:br>
            <a:r>
              <a:rPr lang="en-US" sz="3100" noProof="0" dirty="0"/>
              <a:t>overweight </a:t>
            </a:r>
            <a:r>
              <a:rPr lang="en-US" sz="3100" dirty="0"/>
              <a:t>as assessed by increased WOMAC score</a:t>
            </a:r>
            <a:endParaRPr lang="en-US" sz="3100" noProof="0" dirty="0"/>
          </a:p>
        </p:txBody>
      </p:sp>
      <p:sp>
        <p:nvSpPr>
          <p:cNvPr id="5" name="Text Placeholder 4">
            <a:extLst>
              <a:ext uri="{FF2B5EF4-FFF2-40B4-BE49-F238E27FC236}">
                <a16:creationId xmlns:a16="http://schemas.microsoft.com/office/drawing/2014/main" id="{6110495C-77B5-BB3F-96D7-9FE3A8F92A65}"/>
              </a:ext>
            </a:extLst>
          </p:cNvPr>
          <p:cNvSpPr>
            <a:spLocks noGrp="1"/>
          </p:cNvSpPr>
          <p:nvPr>
            <p:ph type="body" sz="quarter" idx="13"/>
          </p:nvPr>
        </p:nvSpPr>
        <p:spPr/>
        <p:txBody>
          <a:bodyPr/>
          <a:lstStyle/>
          <a:p>
            <a:r>
              <a:rPr lang="en-US" noProof="0" dirty="0"/>
              <a:t>BMI, body mass index; OA, osteoarthritis; WOMAC, Western Ontario and McMaster Universities Osteoarthritis Index.</a:t>
            </a:r>
            <a:br>
              <a:rPr lang="en-US" noProof="0" dirty="0"/>
            </a:br>
            <a:r>
              <a:rPr lang="en-US" noProof="0" dirty="0"/>
              <a:t>Paans N et al. Phys Ther 2013;93:137–146.</a:t>
            </a:r>
          </a:p>
        </p:txBody>
      </p:sp>
      <p:sp>
        <p:nvSpPr>
          <p:cNvPr id="8" name="Oval 7">
            <a:extLst>
              <a:ext uri="{FF2B5EF4-FFF2-40B4-BE49-F238E27FC236}">
                <a16:creationId xmlns:a16="http://schemas.microsoft.com/office/drawing/2014/main" id="{6742D923-E166-CA5E-47FC-B0734B71E566}"/>
              </a:ext>
            </a:extLst>
          </p:cNvPr>
          <p:cNvSpPr/>
          <p:nvPr/>
        </p:nvSpPr>
        <p:spPr>
          <a:xfrm>
            <a:off x="742950" y="2065020"/>
            <a:ext cx="3185160" cy="3185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9" name="Oval 8">
            <a:extLst>
              <a:ext uri="{FF2B5EF4-FFF2-40B4-BE49-F238E27FC236}">
                <a16:creationId xmlns:a16="http://schemas.microsoft.com/office/drawing/2014/main" id="{A07BAA3A-F07E-B47B-F527-11D387AA10CD}"/>
              </a:ext>
            </a:extLst>
          </p:cNvPr>
          <p:cNvSpPr/>
          <p:nvPr/>
        </p:nvSpPr>
        <p:spPr>
          <a:xfrm>
            <a:off x="3733800" y="1668780"/>
            <a:ext cx="2438400" cy="2438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noProof="0" dirty="0">
                <a:solidFill>
                  <a:schemeClr val="bg1"/>
                </a:solidFill>
                <a:latin typeface="Arial" panose="020B0604020202020204" pitchFamily="34" charset="0"/>
              </a:rPr>
              <a:t>Obesity and overweight are risk factors for </a:t>
            </a:r>
            <a:r>
              <a:rPr lang="en-US" b="1" noProof="0" dirty="0">
                <a:solidFill>
                  <a:schemeClr val="bg1"/>
                </a:solidFill>
                <a:latin typeface="Arial" panose="020B0604020202020204" pitchFamily="34" charset="0"/>
              </a:rPr>
              <a:t>hip OA</a:t>
            </a:r>
          </a:p>
        </p:txBody>
      </p:sp>
      <p:sp>
        <p:nvSpPr>
          <p:cNvPr id="11" name="Oval 10">
            <a:extLst>
              <a:ext uri="{FF2B5EF4-FFF2-40B4-BE49-F238E27FC236}">
                <a16:creationId xmlns:a16="http://schemas.microsoft.com/office/drawing/2014/main" id="{FD532470-6B15-735A-C40A-DA8FC35C3FF4}"/>
              </a:ext>
            </a:extLst>
          </p:cNvPr>
          <p:cNvSpPr/>
          <p:nvPr/>
        </p:nvSpPr>
        <p:spPr>
          <a:xfrm>
            <a:off x="7993380" y="1714500"/>
            <a:ext cx="3413760" cy="34213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noProof="0" dirty="0">
                <a:solidFill>
                  <a:schemeClr val="bg1"/>
                </a:solidFill>
                <a:latin typeface="Arial" panose="020B0604020202020204" pitchFamily="34" charset="0"/>
              </a:rPr>
              <a:t>Exercise and weight loss program in patients with hip OA and obesity or overweight led to an improvement of </a:t>
            </a:r>
            <a:r>
              <a:rPr lang="en-US" b="1" noProof="0" dirty="0">
                <a:solidFill>
                  <a:schemeClr val="bg1"/>
                </a:solidFill>
                <a:latin typeface="Arial" panose="020B0604020202020204" pitchFamily="34" charset="0"/>
              </a:rPr>
              <a:t>32.6% in WOMAC score </a:t>
            </a:r>
            <a:r>
              <a:rPr lang="en-US" noProof="0" dirty="0">
                <a:solidFill>
                  <a:schemeClr val="bg1"/>
                </a:solidFill>
                <a:latin typeface="Arial" panose="020B0604020202020204" pitchFamily="34" charset="0"/>
              </a:rPr>
              <a:t>after 8 months</a:t>
            </a:r>
          </a:p>
        </p:txBody>
      </p:sp>
      <p:sp>
        <p:nvSpPr>
          <p:cNvPr id="12" name="Oval 11">
            <a:extLst>
              <a:ext uri="{FF2B5EF4-FFF2-40B4-BE49-F238E27FC236}">
                <a16:creationId xmlns:a16="http://schemas.microsoft.com/office/drawing/2014/main" id="{5AF7BC58-8423-1E55-E94C-D4802AFF962A}"/>
              </a:ext>
            </a:extLst>
          </p:cNvPr>
          <p:cNvSpPr/>
          <p:nvPr/>
        </p:nvSpPr>
        <p:spPr>
          <a:xfrm>
            <a:off x="5227320" y="3055620"/>
            <a:ext cx="3185160" cy="31851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noProof="0" dirty="0">
                <a:solidFill>
                  <a:schemeClr val="bg1"/>
                </a:solidFill>
                <a:latin typeface="Arial" panose="020B0604020202020204" pitchFamily="34" charset="0"/>
              </a:rPr>
              <a:t>The results were similar for participants who were overweight or have obesity, with no significant difference between the 2 BMI categories</a:t>
            </a:r>
          </a:p>
        </p:txBody>
      </p:sp>
      <p:pic>
        <p:nvPicPr>
          <p:cNvPr id="7" name="Graphic 6">
            <a:extLst>
              <a:ext uri="{FF2B5EF4-FFF2-40B4-BE49-F238E27FC236}">
                <a16:creationId xmlns:a16="http://schemas.microsoft.com/office/drawing/2014/main" id="{44C7A90D-931A-7CBF-3FEF-5BDD77A94E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892" y="2133600"/>
            <a:ext cx="3048000" cy="3048000"/>
          </a:xfrm>
          <a:prstGeom prst="rect">
            <a:avLst/>
          </a:prstGeom>
        </p:spPr>
      </p:pic>
      <p:grpSp>
        <p:nvGrpSpPr>
          <p:cNvPr id="2" name="Group 1">
            <a:extLst>
              <a:ext uri="{FF2B5EF4-FFF2-40B4-BE49-F238E27FC236}">
                <a16:creationId xmlns:a16="http://schemas.microsoft.com/office/drawing/2014/main" id="{23464800-A339-2052-3C76-82EBD25C4D35}"/>
              </a:ext>
            </a:extLst>
          </p:cNvPr>
          <p:cNvGrpSpPr/>
          <p:nvPr/>
        </p:nvGrpSpPr>
        <p:grpSpPr>
          <a:xfrm>
            <a:off x="11271379" y="596453"/>
            <a:ext cx="697347" cy="625857"/>
            <a:chOff x="5604392" y="1604803"/>
            <a:chExt cx="899857" cy="869605"/>
          </a:xfrm>
        </p:grpSpPr>
        <p:sp>
          <p:nvSpPr>
            <p:cNvPr id="3" name="Oval 2">
              <a:hlinkClick r:id="rId5" action="ppaction://hlinksldjump"/>
              <a:extLst>
                <a:ext uri="{FF2B5EF4-FFF2-40B4-BE49-F238E27FC236}">
                  <a16:creationId xmlns:a16="http://schemas.microsoft.com/office/drawing/2014/main" id="{E877B86E-B283-66ED-5D88-9D5CCED62003}"/>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4" name="Graphic 13">
              <a:hlinkClick r:id="rId5" action="ppaction://hlinksldjump"/>
              <a:extLst>
                <a:ext uri="{FF2B5EF4-FFF2-40B4-BE49-F238E27FC236}">
                  <a16:creationId xmlns:a16="http://schemas.microsoft.com/office/drawing/2014/main" id="{5B534DF8-B75F-BD59-2368-3BFDD2BF4EE5}"/>
                </a:ext>
              </a:extLst>
            </p:cNvPr>
            <p:cNvPicPr>
              <a:picLocks noChangeAspect="1"/>
            </p:cNvPicPr>
            <p:nvPr/>
          </p:nvPicPr>
          <p:blipFill>
            <a:blip r:embed="rId6">
              <a:extLst>
                <a:ext uri="{96DAC541-7B7A-43D3-8B79-37D633B846F1}">
                  <asvg:svgBlip xmlns:asvg="http://schemas.microsoft.com/office/drawing/2016/SVG/main" r:embed="rId7"/>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15" name="TextBox 14">
            <a:extLst>
              <a:ext uri="{FF2B5EF4-FFF2-40B4-BE49-F238E27FC236}">
                <a16:creationId xmlns:a16="http://schemas.microsoft.com/office/drawing/2014/main" id="{0F783ABE-F3A2-46B0-A41C-E17B560AA97B}"/>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extLst>
      <p:ext uri="{BB962C8B-B14F-4D97-AF65-F5344CB8AC3E}">
        <p14:creationId xmlns:p14="http://schemas.microsoft.com/office/powerpoint/2010/main" val="159458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4B318-9634-C56D-23F2-17A1C9B56F4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4EE9958-5052-C639-59B5-C15B54B19BC9}"/>
              </a:ext>
            </a:extLst>
          </p:cNvPr>
          <p:cNvSpPr>
            <a:spLocks noGrp="1"/>
          </p:cNvSpPr>
          <p:nvPr>
            <p:ph type="body" sz="quarter" idx="10"/>
          </p:nvPr>
        </p:nvSpPr>
        <p:spPr>
          <a:xfrm>
            <a:off x="553980" y="1910218"/>
            <a:ext cx="5505508" cy="1814512"/>
          </a:xfrm>
        </p:spPr>
        <p:txBody>
          <a:bodyPr/>
          <a:lstStyle/>
          <a:p>
            <a:r>
              <a:rPr lang="en-US" noProof="0" dirty="0"/>
              <a:t>Reproductive complications</a:t>
            </a:r>
          </a:p>
        </p:txBody>
      </p:sp>
      <p:sp>
        <p:nvSpPr>
          <p:cNvPr id="11" name="Text Placeholder 10">
            <a:extLst>
              <a:ext uri="{FF2B5EF4-FFF2-40B4-BE49-F238E27FC236}">
                <a16:creationId xmlns:a16="http://schemas.microsoft.com/office/drawing/2014/main" id="{618B1DBD-D356-1950-76BB-A67D40872D57}"/>
              </a:ext>
            </a:extLst>
          </p:cNvPr>
          <p:cNvSpPr>
            <a:spLocks noGrp="1"/>
          </p:cNvSpPr>
          <p:nvPr>
            <p:ph type="body" sz="quarter" idx="11"/>
          </p:nvPr>
        </p:nvSpPr>
        <p:spPr/>
        <p:txBody>
          <a:bodyPr/>
          <a:lstStyle/>
          <a:p>
            <a:r>
              <a:rPr lang="en-US" dirty="0"/>
              <a:t>Learning objective: </a:t>
            </a:r>
          </a:p>
          <a:p>
            <a:pPr marL="720000"/>
            <a:r>
              <a:rPr lang="en-US" dirty="0"/>
              <a:t>Demonstrate knowledge of obesity-related reproductive complications and identify the benefits of weight reduction</a:t>
            </a:r>
          </a:p>
          <a:p>
            <a:endParaRPr lang="en-US" noProof="0" dirty="0"/>
          </a:p>
        </p:txBody>
      </p:sp>
      <p:pic>
        <p:nvPicPr>
          <p:cNvPr id="2" name="Graphic 1">
            <a:extLst>
              <a:ext uri="{FF2B5EF4-FFF2-40B4-BE49-F238E27FC236}">
                <a16:creationId xmlns:a16="http://schemas.microsoft.com/office/drawing/2014/main" id="{0BCDED8A-AD18-E6F9-2D0B-3A79B8CB884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7193" y="4279508"/>
            <a:ext cx="683952" cy="683952"/>
          </a:xfrm>
          <a:prstGeom prst="rect">
            <a:avLst/>
          </a:prstGeom>
        </p:spPr>
      </p:pic>
    </p:spTree>
    <p:extLst>
      <p:ext uri="{BB962C8B-B14F-4D97-AF65-F5344CB8AC3E}">
        <p14:creationId xmlns:p14="http://schemas.microsoft.com/office/powerpoint/2010/main" val="264609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677985-8D20-E00E-86CD-78D282282EAB}"/>
              </a:ext>
            </a:extLst>
          </p:cNvPr>
          <p:cNvSpPr/>
          <p:nvPr/>
        </p:nvSpPr>
        <p:spPr>
          <a:xfrm>
            <a:off x="0" y="184488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itle 3">
            <a:extLst>
              <a:ext uri="{FF2B5EF4-FFF2-40B4-BE49-F238E27FC236}">
                <a16:creationId xmlns:a16="http://schemas.microsoft.com/office/drawing/2014/main" id="{F4BAB946-7137-45A3-B94D-8A7D7E1556BC}"/>
              </a:ext>
            </a:extLst>
          </p:cNvPr>
          <p:cNvSpPr>
            <a:spLocks noGrp="1"/>
          </p:cNvSpPr>
          <p:nvPr>
            <p:ph type="title"/>
          </p:nvPr>
        </p:nvSpPr>
        <p:spPr>
          <a:xfrm>
            <a:off x="536240" y="414320"/>
            <a:ext cx="10896000" cy="1082209"/>
          </a:xfrm>
        </p:spPr>
        <p:txBody>
          <a:bodyPr/>
          <a:lstStyle/>
          <a:p>
            <a:r>
              <a:rPr lang="en-US" noProof="0" dirty="0"/>
              <a:t>Obesity </a:t>
            </a:r>
            <a:r>
              <a:rPr lang="en-US" dirty="0"/>
              <a:t>is a risk factor for impaired fertility in </a:t>
            </a:r>
            <a:br>
              <a:rPr lang="en-US" dirty="0"/>
            </a:br>
            <a:r>
              <a:rPr lang="en-US" dirty="0"/>
              <a:t>both men and women</a:t>
            </a:r>
            <a:endParaRPr lang="en-US" noProof="0" dirty="0"/>
          </a:p>
        </p:txBody>
      </p:sp>
      <p:sp>
        <p:nvSpPr>
          <p:cNvPr id="5" name="Text Placeholder 4">
            <a:extLst>
              <a:ext uri="{FF2B5EF4-FFF2-40B4-BE49-F238E27FC236}">
                <a16:creationId xmlns:a16="http://schemas.microsoft.com/office/drawing/2014/main" id="{1F37681C-14A1-4469-921A-83F0A26E6229}"/>
              </a:ext>
            </a:extLst>
          </p:cNvPr>
          <p:cNvSpPr>
            <a:spLocks noGrp="1"/>
          </p:cNvSpPr>
          <p:nvPr>
            <p:ph type="body" sz="quarter" idx="13"/>
          </p:nvPr>
        </p:nvSpPr>
        <p:spPr>
          <a:xfrm>
            <a:off x="536240" y="6020060"/>
            <a:ext cx="10896000" cy="324000"/>
          </a:xfrm>
        </p:spPr>
        <p:txBody>
          <a:bodyPr/>
          <a:lstStyle/>
          <a:p>
            <a:r>
              <a:rPr lang="en-US" noProof="0" dirty="0"/>
              <a:t>1. Dag ZO et al. J Turk Ger </a:t>
            </a:r>
            <a:r>
              <a:rPr lang="en-US" dirty="0"/>
              <a:t>Gynecol Assoc</a:t>
            </a:r>
            <a:r>
              <a:rPr lang="en-US" noProof="0" dirty="0"/>
              <a:t> 2015;16:111–117; 2. Palmer NO et al. Spermatogenesis 2012;2:253–263. </a:t>
            </a:r>
          </a:p>
        </p:txBody>
      </p:sp>
      <p:sp>
        <p:nvSpPr>
          <p:cNvPr id="6" name="Rectangle 5">
            <a:extLst>
              <a:ext uri="{FF2B5EF4-FFF2-40B4-BE49-F238E27FC236}">
                <a16:creationId xmlns:a16="http://schemas.microsoft.com/office/drawing/2014/main" id="{CEB7A4F7-24F3-4B3E-B8BE-FB990DDFCE47}"/>
              </a:ext>
            </a:extLst>
          </p:cNvPr>
          <p:cNvSpPr/>
          <p:nvPr/>
        </p:nvSpPr>
        <p:spPr>
          <a:xfrm>
            <a:off x="912628" y="1984896"/>
            <a:ext cx="3430772" cy="3870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800"/>
              </a:spcAft>
            </a:pPr>
            <a:r>
              <a:rPr lang="en-US" b="1" noProof="0" dirty="0">
                <a:solidFill>
                  <a:schemeClr val="accent6">
                    <a:lumMod val="75000"/>
                  </a:schemeClr>
                </a:solidFill>
                <a:latin typeface="Arial" panose="020B0604020202020204" pitchFamily="34" charset="0"/>
                <a:cs typeface="Arial" panose="020B0604020202020204" pitchFamily="34" charset="0"/>
              </a:rPr>
              <a:t>Women with overweight </a:t>
            </a:r>
            <a:br>
              <a:rPr lang="en-US" b="1" noProof="0" dirty="0">
                <a:solidFill>
                  <a:schemeClr val="accent6">
                    <a:lumMod val="75000"/>
                  </a:schemeClr>
                </a:solidFill>
                <a:latin typeface="Arial" panose="020B0604020202020204" pitchFamily="34" charset="0"/>
                <a:cs typeface="Arial" panose="020B0604020202020204" pitchFamily="34" charset="0"/>
              </a:rPr>
            </a:br>
            <a:r>
              <a:rPr lang="en-US" b="1" noProof="0" dirty="0">
                <a:solidFill>
                  <a:schemeClr val="accent6">
                    <a:lumMod val="75000"/>
                  </a:schemeClr>
                </a:solidFill>
                <a:latin typeface="Arial" panose="020B0604020202020204" pitchFamily="34" charset="0"/>
                <a:cs typeface="Arial" panose="020B0604020202020204" pitchFamily="34" charset="0"/>
              </a:rPr>
              <a:t>or obesity:</a:t>
            </a:r>
            <a:r>
              <a:rPr lang="en-US" baseline="30000" noProof="0" dirty="0">
                <a:solidFill>
                  <a:schemeClr val="accent6">
                    <a:lumMod val="75000"/>
                  </a:schemeClr>
                </a:solidFill>
                <a:latin typeface="Arial" panose="020B0604020202020204" pitchFamily="34" charset="0"/>
                <a:cs typeface="Arial" panose="020B0604020202020204" pitchFamily="34" charset="0"/>
              </a:rPr>
              <a:t>1</a:t>
            </a:r>
            <a:endParaRPr lang="en-US" noProof="0" dirty="0">
              <a:solidFill>
                <a:schemeClr val="accent6">
                  <a:lumMod val="75000"/>
                </a:schemeClr>
              </a:solidFill>
              <a:latin typeface="Arial" panose="020B0604020202020204" pitchFamily="34" charset="0"/>
              <a:cs typeface="Arial" panose="020B0604020202020204" pitchFamily="34" charset="0"/>
            </a:endParaRPr>
          </a:p>
          <a:p>
            <a:pPr algn="ctr">
              <a:spcAft>
                <a:spcPts val="1800"/>
              </a:spcAft>
            </a:pPr>
            <a:r>
              <a:rPr lang="en-US" noProof="0" dirty="0">
                <a:solidFill>
                  <a:schemeClr val="accent6">
                    <a:lumMod val="75000"/>
                  </a:schemeClr>
                </a:solidFill>
                <a:latin typeface="Arial" panose="020B0604020202020204" pitchFamily="34" charset="0"/>
                <a:cs typeface="Arial" panose="020B0604020202020204" pitchFamily="34" charset="0"/>
              </a:rPr>
              <a:t>Have a higher incidence of menstrual dysfunction and anovulation</a:t>
            </a:r>
          </a:p>
          <a:p>
            <a:pPr algn="ctr">
              <a:spcAft>
                <a:spcPts val="1800"/>
              </a:spcAft>
            </a:pPr>
            <a:r>
              <a:rPr lang="en-US" noProof="0" dirty="0">
                <a:solidFill>
                  <a:schemeClr val="accent6">
                    <a:lumMod val="75000"/>
                  </a:schemeClr>
                </a:solidFill>
                <a:latin typeface="Arial" panose="020B0604020202020204" pitchFamily="34" charset="0"/>
                <a:cs typeface="Arial" panose="020B0604020202020204" pitchFamily="34" charset="0"/>
              </a:rPr>
              <a:t>Are at a high risk for reproductive challenges</a:t>
            </a:r>
          </a:p>
          <a:p>
            <a:pPr marL="0" lvl="1" algn="ctr">
              <a:spcAft>
                <a:spcPts val="1800"/>
              </a:spcAft>
            </a:pPr>
            <a:r>
              <a:rPr lang="en-US" i="1" noProof="0" dirty="0">
                <a:solidFill>
                  <a:schemeClr val="accent6">
                    <a:lumMod val="75000"/>
                  </a:schemeClr>
                </a:solidFill>
                <a:latin typeface="Arial" panose="020B0604020202020204" pitchFamily="34" charset="0"/>
                <a:cs typeface="Arial" panose="020B0604020202020204" pitchFamily="34" charset="0"/>
              </a:rPr>
              <a:t>Increased risk of subfecundity and infertility, conception rates, miscarriage rates, and pregnancy complications</a:t>
            </a:r>
          </a:p>
        </p:txBody>
      </p:sp>
      <p:sp>
        <p:nvSpPr>
          <p:cNvPr id="8" name="Rectangle 7">
            <a:extLst>
              <a:ext uri="{FF2B5EF4-FFF2-40B4-BE49-F238E27FC236}">
                <a16:creationId xmlns:a16="http://schemas.microsoft.com/office/drawing/2014/main" id="{F674D0A1-B964-4773-A3DE-F2E9B88DC299}"/>
              </a:ext>
            </a:extLst>
          </p:cNvPr>
          <p:cNvSpPr/>
          <p:nvPr/>
        </p:nvSpPr>
        <p:spPr>
          <a:xfrm>
            <a:off x="7926572" y="1984895"/>
            <a:ext cx="3274828" cy="3870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1800"/>
              </a:spcAft>
            </a:pPr>
            <a:r>
              <a:rPr lang="en-US" b="1" noProof="0" dirty="0">
                <a:solidFill>
                  <a:schemeClr val="tx1"/>
                </a:solidFill>
                <a:latin typeface="Arial"/>
                <a:cs typeface="Arial"/>
              </a:rPr>
              <a:t>Men with overweight </a:t>
            </a:r>
            <a:br>
              <a:rPr lang="en-US" b="1" noProof="0" dirty="0">
                <a:solidFill>
                  <a:schemeClr val="tx1"/>
                </a:solidFill>
                <a:latin typeface="Arial"/>
                <a:cs typeface="Arial"/>
              </a:rPr>
            </a:br>
            <a:r>
              <a:rPr lang="en-US" b="1" noProof="0" dirty="0">
                <a:solidFill>
                  <a:schemeClr val="tx1"/>
                </a:solidFill>
                <a:latin typeface="Arial"/>
                <a:cs typeface="Arial"/>
              </a:rPr>
              <a:t>or obesity:</a:t>
            </a:r>
            <a:r>
              <a:rPr lang="en-US" baseline="30000" noProof="0" dirty="0">
                <a:solidFill>
                  <a:schemeClr val="tx1"/>
                </a:solidFill>
                <a:latin typeface="Arial"/>
                <a:cs typeface="Arial"/>
              </a:rPr>
              <a:t>2</a:t>
            </a:r>
            <a:endParaRPr lang="en-US" noProof="0" dirty="0">
              <a:solidFill>
                <a:schemeClr val="tx1"/>
              </a:solidFill>
              <a:latin typeface="Arial" panose="020B0604020202020204" pitchFamily="34" charset="0"/>
              <a:cs typeface="Arial" panose="020B0604020202020204" pitchFamily="34" charset="0"/>
            </a:endParaRPr>
          </a:p>
          <a:p>
            <a:pPr algn="ctr">
              <a:spcAft>
                <a:spcPts val="1800"/>
              </a:spcAft>
            </a:pPr>
            <a:r>
              <a:rPr lang="en-US" noProof="0" dirty="0">
                <a:solidFill>
                  <a:schemeClr val="tx1"/>
                </a:solidFill>
                <a:latin typeface="Arial"/>
                <a:cs typeface="Arial"/>
              </a:rPr>
              <a:t>Have reduced sperm quality</a:t>
            </a:r>
            <a:endParaRPr lang="en-US" noProof="0" dirty="0">
              <a:solidFill>
                <a:schemeClr val="tx1"/>
              </a:solidFill>
              <a:latin typeface="Arial" panose="020B0604020202020204" pitchFamily="34" charset="0"/>
              <a:cs typeface="Arial" panose="020B0604020202020204" pitchFamily="34" charset="0"/>
            </a:endParaRPr>
          </a:p>
          <a:p>
            <a:pPr algn="ctr">
              <a:spcAft>
                <a:spcPts val="1800"/>
              </a:spcAft>
            </a:pPr>
            <a:r>
              <a:rPr lang="en-US" noProof="0" dirty="0">
                <a:solidFill>
                  <a:schemeClr val="tx1"/>
                </a:solidFill>
                <a:latin typeface="Arial"/>
                <a:cs typeface="Arial"/>
              </a:rPr>
              <a:t>Have physically and molecularly altered germ </a:t>
            </a:r>
            <a:br>
              <a:rPr lang="en-US" noProof="0" dirty="0">
                <a:solidFill>
                  <a:schemeClr val="tx1"/>
                </a:solidFill>
                <a:latin typeface="Arial"/>
                <a:cs typeface="Arial"/>
              </a:rPr>
            </a:br>
            <a:r>
              <a:rPr lang="en-US" noProof="0" dirty="0">
                <a:solidFill>
                  <a:schemeClr val="tx1"/>
                </a:solidFill>
                <a:latin typeface="Arial"/>
                <a:cs typeface="Arial"/>
              </a:rPr>
              <a:t>cells in the testes and </a:t>
            </a:r>
            <a:br>
              <a:rPr lang="en-US" noProof="0" dirty="0">
                <a:solidFill>
                  <a:schemeClr val="tx1"/>
                </a:solidFill>
                <a:latin typeface="Arial"/>
                <a:cs typeface="Arial"/>
              </a:rPr>
            </a:br>
            <a:r>
              <a:rPr lang="en-US" noProof="0" dirty="0">
                <a:solidFill>
                  <a:schemeClr val="tx1"/>
                </a:solidFill>
                <a:latin typeface="Arial"/>
                <a:cs typeface="Arial"/>
              </a:rPr>
              <a:t>mature sperm </a:t>
            </a:r>
            <a:endParaRPr lang="en-US" noProof="0" dirty="0">
              <a:solidFill>
                <a:schemeClr val="tx1"/>
              </a:solidFill>
              <a:latin typeface="Arial" panose="020B0604020202020204" pitchFamily="34" charset="0"/>
              <a:cs typeface="Arial" panose="020B0604020202020204" pitchFamily="34" charset="0"/>
            </a:endParaRPr>
          </a:p>
          <a:p>
            <a:pPr algn="ctr">
              <a:spcAft>
                <a:spcPts val="1800"/>
              </a:spcAft>
            </a:pPr>
            <a:r>
              <a:rPr lang="en-US" noProof="0" dirty="0">
                <a:solidFill>
                  <a:schemeClr val="tx1"/>
                </a:solidFill>
                <a:latin typeface="Arial"/>
                <a:cs typeface="Arial"/>
              </a:rPr>
              <a:t>Have decreased levels of testosterone and </a:t>
            </a:r>
            <a:br>
              <a:rPr lang="en-US" noProof="0" dirty="0">
                <a:solidFill>
                  <a:schemeClr val="tx1"/>
                </a:solidFill>
                <a:latin typeface="Arial"/>
                <a:cs typeface="Arial"/>
              </a:rPr>
            </a:br>
            <a:r>
              <a:rPr lang="en-US" noProof="0" dirty="0">
                <a:solidFill>
                  <a:schemeClr val="tx1"/>
                </a:solidFill>
                <a:latin typeface="Arial"/>
                <a:cs typeface="Arial"/>
              </a:rPr>
              <a:t>sperm counts </a:t>
            </a:r>
            <a:endParaRPr lang="en-US" noProof="0" dirty="0">
              <a:solidFill>
                <a:schemeClr val="tx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47E7A3A-BEA1-394C-00DC-064397EE4202}"/>
              </a:ext>
            </a:extLst>
          </p:cNvPr>
          <p:cNvGrpSpPr/>
          <p:nvPr/>
        </p:nvGrpSpPr>
        <p:grpSpPr>
          <a:xfrm>
            <a:off x="4229100" y="2899284"/>
            <a:ext cx="2050476" cy="2050476"/>
            <a:chOff x="3359726" y="3204086"/>
            <a:chExt cx="1440872" cy="1440872"/>
          </a:xfrm>
        </p:grpSpPr>
        <p:sp>
          <p:nvSpPr>
            <p:cNvPr id="19" name="Oval 18">
              <a:extLst>
                <a:ext uri="{FF2B5EF4-FFF2-40B4-BE49-F238E27FC236}">
                  <a16:creationId xmlns:a16="http://schemas.microsoft.com/office/drawing/2014/main" id="{4D331D40-DB50-0DCF-EDE1-B5E5C308F3A1}"/>
                </a:ext>
              </a:extLst>
            </p:cNvPr>
            <p:cNvSpPr/>
            <p:nvPr/>
          </p:nvSpPr>
          <p:spPr>
            <a:xfrm>
              <a:off x="3359726" y="3204086"/>
              <a:ext cx="1440872" cy="144087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20" name="Graphic 19">
              <a:extLst>
                <a:ext uri="{FF2B5EF4-FFF2-40B4-BE49-F238E27FC236}">
                  <a16:creationId xmlns:a16="http://schemas.microsoft.com/office/drawing/2014/main" id="{DEFBC377-0419-D94C-1E77-E0F702341350}"/>
                </a:ext>
              </a:extLst>
            </p:cNvPr>
            <p:cNvPicPr>
              <a:picLocks noChangeAspect="1"/>
            </p:cNvPicPr>
            <p:nvPr/>
          </p:nvPicPr>
          <p:blipFill>
            <a:blip r:embed="rId3">
              <a:extLst>
                <a:ext uri="{96DAC541-7B7A-43D3-8B79-37D633B846F1}">
                  <asvg:svgBlip xmlns:asvg="http://schemas.microsoft.com/office/drawing/2016/SVG/main" r:embed="rId4"/>
                </a:ext>
              </a:extLst>
            </a:blip>
            <a:srcRect l="69" r="69"/>
            <a:stretch/>
          </p:blipFill>
          <p:spPr>
            <a:xfrm>
              <a:off x="3586347" y="3416047"/>
              <a:ext cx="964332" cy="965674"/>
            </a:xfrm>
            <a:prstGeom prst="rect">
              <a:avLst/>
            </a:prstGeom>
          </p:spPr>
        </p:pic>
      </p:grpSp>
      <p:grpSp>
        <p:nvGrpSpPr>
          <p:cNvPr id="27" name="Group 26">
            <a:extLst>
              <a:ext uri="{FF2B5EF4-FFF2-40B4-BE49-F238E27FC236}">
                <a16:creationId xmlns:a16="http://schemas.microsoft.com/office/drawing/2014/main" id="{4D5A5D6F-1353-6902-F5FC-4F0182D47A18}"/>
              </a:ext>
            </a:extLst>
          </p:cNvPr>
          <p:cNvGrpSpPr/>
          <p:nvPr/>
        </p:nvGrpSpPr>
        <p:grpSpPr>
          <a:xfrm>
            <a:off x="5916612" y="2899284"/>
            <a:ext cx="2050476" cy="2050476"/>
            <a:chOff x="3359726" y="3204086"/>
            <a:chExt cx="1440872" cy="1440872"/>
          </a:xfrm>
        </p:grpSpPr>
        <p:sp>
          <p:nvSpPr>
            <p:cNvPr id="28" name="Oval 27">
              <a:extLst>
                <a:ext uri="{FF2B5EF4-FFF2-40B4-BE49-F238E27FC236}">
                  <a16:creationId xmlns:a16="http://schemas.microsoft.com/office/drawing/2014/main" id="{0ECDE42C-6342-3E6C-4C47-CCF9ACCF522C}"/>
                </a:ext>
              </a:extLst>
            </p:cNvPr>
            <p:cNvSpPr/>
            <p:nvPr/>
          </p:nvSpPr>
          <p:spPr>
            <a:xfrm>
              <a:off x="3359726" y="3204086"/>
              <a:ext cx="1440872" cy="1440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29" name="Graphic 28">
              <a:extLst>
                <a:ext uri="{FF2B5EF4-FFF2-40B4-BE49-F238E27FC236}">
                  <a16:creationId xmlns:a16="http://schemas.microsoft.com/office/drawing/2014/main" id="{FFAED1A3-BEA3-F229-42C4-1355928BB12D}"/>
                </a:ext>
              </a:extLst>
            </p:cNvPr>
            <p:cNvPicPr>
              <a:picLocks noChangeAspect="1"/>
            </p:cNvPicPr>
            <p:nvPr/>
          </p:nvPicPr>
          <p:blipFill>
            <a:blip r:embed="rId5">
              <a:extLst>
                <a:ext uri="{96DAC541-7B7A-43D3-8B79-37D633B846F1}">
                  <asvg:svgBlip xmlns:asvg="http://schemas.microsoft.com/office/drawing/2016/SVG/main" r:embed="rId6"/>
                </a:ext>
              </a:extLst>
            </a:blip>
            <a:srcRect l="69" r="69"/>
            <a:stretch/>
          </p:blipFill>
          <p:spPr>
            <a:xfrm>
              <a:off x="3586347" y="3416047"/>
              <a:ext cx="964332" cy="965674"/>
            </a:xfrm>
            <a:prstGeom prst="rect">
              <a:avLst/>
            </a:prstGeom>
          </p:spPr>
        </p:pic>
      </p:grpSp>
    </p:spTree>
    <p:extLst>
      <p:ext uri="{BB962C8B-B14F-4D97-AF65-F5344CB8AC3E}">
        <p14:creationId xmlns:p14="http://schemas.microsoft.com/office/powerpoint/2010/main" val="346636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2FD476-1602-8FD6-083E-DAABE24ECF1E}"/>
              </a:ext>
            </a:extLst>
          </p:cNvPr>
          <p:cNvSpPr/>
          <p:nvPr/>
        </p:nvSpPr>
        <p:spPr>
          <a:xfrm>
            <a:off x="0" y="1889760"/>
            <a:ext cx="12192000" cy="32842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lstStyle/>
          <a:p>
            <a:r>
              <a:rPr lang="en-US" noProof="0" dirty="0"/>
              <a:t>Prevalence of PCOS and relation to BMI</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5914260"/>
            <a:ext cx="10896000" cy="429800"/>
          </a:xfrm>
        </p:spPr>
        <p:txBody>
          <a:bodyPr/>
          <a:lstStyle/>
          <a:p>
            <a:r>
              <a:rPr lang="en-US" noProof="0" dirty="0"/>
              <a:t>*Weight categories were according to age-specific and sex-specific BMI percentiles; </a:t>
            </a:r>
            <a:r>
              <a:rPr lang="en-US" baseline="30000" noProof="0" dirty="0"/>
              <a:t>†</a:t>
            </a:r>
            <a:r>
              <a:rPr lang="en-US" noProof="0" dirty="0"/>
              <a:t>Infertility, defined as an inability to become pregnant for at least 1 year due to ovulatory disorder.</a:t>
            </a:r>
            <a:br>
              <a:rPr lang="en-US" noProof="0" dirty="0"/>
            </a:br>
            <a:r>
              <a:rPr lang="en-US" noProof="0" dirty="0"/>
              <a:t>BMI, body mass index; PCOS, polycystic ovary syndrome.</a:t>
            </a:r>
            <a:br>
              <a:rPr lang="en-US" noProof="0" dirty="0"/>
            </a:br>
            <a:r>
              <a:rPr lang="en-US" noProof="0" dirty="0"/>
              <a:t>1. Christensen SB et al. Fertil Steril 2013;100:470–477; 2. Yildiz BO et al. J Clin Endocrinol Metab 2008;93:162–168; 3. Rich-Edwards JW et al. Am J Obstet Gynecol 1994;171:171–177.</a:t>
            </a:r>
          </a:p>
        </p:txBody>
      </p:sp>
      <p:graphicFrame>
        <p:nvGraphicFramePr>
          <p:cNvPr id="30" name="Chart 29">
            <a:extLst>
              <a:ext uri="{FF2B5EF4-FFF2-40B4-BE49-F238E27FC236}">
                <a16:creationId xmlns:a16="http://schemas.microsoft.com/office/drawing/2014/main" id="{CD76D455-76A2-453F-BD6F-52DE54888ECC}"/>
              </a:ext>
            </a:extLst>
          </p:cNvPr>
          <p:cNvGraphicFramePr/>
          <p:nvPr>
            <p:extLst>
              <p:ext uri="{D42A27DB-BD31-4B8C-83A1-F6EECF244321}">
                <p14:modId xmlns:p14="http://schemas.microsoft.com/office/powerpoint/2010/main" val="1787605075"/>
              </p:ext>
            </p:extLst>
          </p:nvPr>
        </p:nvGraphicFramePr>
        <p:xfrm>
          <a:off x="642812" y="2164080"/>
          <a:ext cx="5029200" cy="28679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a:extLst>
              <a:ext uri="{FF2B5EF4-FFF2-40B4-BE49-F238E27FC236}">
                <a16:creationId xmlns:a16="http://schemas.microsoft.com/office/drawing/2014/main" id="{60BFF48C-59E5-4ACB-ADA5-10CB60653C1D}"/>
              </a:ext>
            </a:extLst>
          </p:cNvPr>
          <p:cNvGraphicFramePr/>
          <p:nvPr>
            <p:extLst>
              <p:ext uri="{D42A27DB-BD31-4B8C-83A1-F6EECF244321}">
                <p14:modId xmlns:p14="http://schemas.microsoft.com/office/powerpoint/2010/main" val="1456381371"/>
              </p:ext>
            </p:extLst>
          </p:nvPr>
        </p:nvGraphicFramePr>
        <p:xfrm>
          <a:off x="5691840" y="2156460"/>
          <a:ext cx="5852160" cy="2694568"/>
        </p:xfrm>
        <a:graphic>
          <a:graphicData uri="http://schemas.openxmlformats.org/drawingml/2006/chart">
            <c:chart xmlns:c="http://schemas.openxmlformats.org/drawingml/2006/chart" xmlns:r="http://schemas.openxmlformats.org/officeDocument/2006/relationships" r:id="rId5"/>
          </a:graphicData>
        </a:graphic>
      </p:graphicFrame>
      <p:cxnSp>
        <p:nvCxnSpPr>
          <p:cNvPr id="32" name="Straight Connector 31">
            <a:extLst>
              <a:ext uri="{FF2B5EF4-FFF2-40B4-BE49-F238E27FC236}">
                <a16:creationId xmlns:a16="http://schemas.microsoft.com/office/drawing/2014/main" id="{EAF06581-D332-4EF1-9D6E-DCDAEE50D72D}"/>
              </a:ext>
            </a:extLst>
          </p:cNvPr>
          <p:cNvCxnSpPr/>
          <p:nvPr/>
        </p:nvCxnSpPr>
        <p:spPr>
          <a:xfrm>
            <a:off x="8933730" y="4825820"/>
            <a:ext cx="25209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10DD67-90A7-4A3E-AD03-9F2153A57B7D}"/>
              </a:ext>
            </a:extLst>
          </p:cNvPr>
          <p:cNvSpPr txBox="1"/>
          <p:nvPr/>
        </p:nvSpPr>
        <p:spPr>
          <a:xfrm>
            <a:off x="9643844" y="4823462"/>
            <a:ext cx="1100677" cy="276999"/>
          </a:xfrm>
          <a:prstGeom prst="rect">
            <a:avLst/>
          </a:prstGeom>
          <a:noFill/>
        </p:spPr>
        <p:txBody>
          <a:bodyPr wrap="square" rtlCol="0">
            <a:spAutoFit/>
          </a:bodyPr>
          <a:lstStyle>
            <a:defPPr>
              <a:defRPr lang="da-DK"/>
            </a:defPPr>
            <a:lvl1pPr algn="ctr" rtl="0" fontAlgn="base">
              <a:spcBef>
                <a:spcPct val="50000"/>
              </a:spcBef>
              <a:spcAft>
                <a:spcPct val="0"/>
              </a:spcAft>
              <a:defRPr sz="2160" b="1" kern="1200">
                <a:solidFill>
                  <a:srgbClr val="001965"/>
                </a:solidFill>
                <a:latin typeface="Verdana" pitchFamily="34" charset="0"/>
                <a:ea typeface="+mn-ea"/>
                <a:cs typeface="+mn-cs"/>
              </a:defRPr>
            </a:lvl1pPr>
            <a:lvl2pPr marL="411348" algn="ctr" rtl="0" fontAlgn="base">
              <a:spcBef>
                <a:spcPct val="50000"/>
              </a:spcBef>
              <a:spcAft>
                <a:spcPct val="0"/>
              </a:spcAft>
              <a:defRPr sz="2160" b="1" kern="1200">
                <a:solidFill>
                  <a:srgbClr val="001965"/>
                </a:solidFill>
                <a:latin typeface="Verdana" pitchFamily="34" charset="0"/>
                <a:ea typeface="+mn-ea"/>
                <a:cs typeface="+mn-cs"/>
              </a:defRPr>
            </a:lvl2pPr>
            <a:lvl3pPr marL="822695" algn="ctr" rtl="0" fontAlgn="base">
              <a:spcBef>
                <a:spcPct val="50000"/>
              </a:spcBef>
              <a:spcAft>
                <a:spcPct val="0"/>
              </a:spcAft>
              <a:defRPr sz="2160" b="1" kern="1200">
                <a:solidFill>
                  <a:srgbClr val="001965"/>
                </a:solidFill>
                <a:latin typeface="Verdana" pitchFamily="34" charset="0"/>
                <a:ea typeface="+mn-ea"/>
                <a:cs typeface="+mn-cs"/>
              </a:defRPr>
            </a:lvl3pPr>
            <a:lvl4pPr marL="1234044" algn="ctr" rtl="0" fontAlgn="base">
              <a:spcBef>
                <a:spcPct val="50000"/>
              </a:spcBef>
              <a:spcAft>
                <a:spcPct val="0"/>
              </a:spcAft>
              <a:defRPr sz="2160" b="1" kern="1200">
                <a:solidFill>
                  <a:srgbClr val="001965"/>
                </a:solidFill>
                <a:latin typeface="Verdana" pitchFamily="34" charset="0"/>
                <a:ea typeface="+mn-ea"/>
                <a:cs typeface="+mn-cs"/>
              </a:defRPr>
            </a:lvl4pPr>
            <a:lvl5pPr marL="1645391" algn="ctr" rtl="0" fontAlgn="base">
              <a:spcBef>
                <a:spcPct val="50000"/>
              </a:spcBef>
              <a:spcAft>
                <a:spcPct val="0"/>
              </a:spcAft>
              <a:defRPr sz="2160" b="1" kern="1200">
                <a:solidFill>
                  <a:srgbClr val="001965"/>
                </a:solidFill>
                <a:latin typeface="Verdana" pitchFamily="34" charset="0"/>
                <a:ea typeface="+mn-ea"/>
                <a:cs typeface="+mn-cs"/>
              </a:defRPr>
            </a:lvl5pPr>
            <a:lvl6pPr marL="2056739" algn="l" defTabSz="822695" rtl="0" eaLnBrk="1" latinLnBrk="0" hangingPunct="1">
              <a:defRPr sz="2160" b="1" kern="1200">
                <a:solidFill>
                  <a:srgbClr val="001965"/>
                </a:solidFill>
                <a:latin typeface="Verdana" pitchFamily="34" charset="0"/>
                <a:ea typeface="+mn-ea"/>
                <a:cs typeface="+mn-cs"/>
              </a:defRPr>
            </a:lvl6pPr>
            <a:lvl7pPr marL="2468086" algn="l" defTabSz="822695" rtl="0" eaLnBrk="1" latinLnBrk="0" hangingPunct="1">
              <a:defRPr sz="2160" b="1" kern="1200">
                <a:solidFill>
                  <a:srgbClr val="001965"/>
                </a:solidFill>
                <a:latin typeface="Verdana" pitchFamily="34" charset="0"/>
                <a:ea typeface="+mn-ea"/>
                <a:cs typeface="+mn-cs"/>
              </a:defRPr>
            </a:lvl7pPr>
            <a:lvl8pPr marL="2879435" algn="l" defTabSz="822695" rtl="0" eaLnBrk="1" latinLnBrk="0" hangingPunct="1">
              <a:defRPr sz="2160" b="1" kern="1200">
                <a:solidFill>
                  <a:srgbClr val="001965"/>
                </a:solidFill>
                <a:latin typeface="Verdana" pitchFamily="34" charset="0"/>
                <a:ea typeface="+mn-ea"/>
                <a:cs typeface="+mn-cs"/>
              </a:defRPr>
            </a:lvl8pPr>
            <a:lvl9pPr marL="3290782" algn="l" defTabSz="822695" rtl="0" eaLnBrk="1" latinLnBrk="0" hangingPunct="1">
              <a:defRPr sz="2160" b="1" kern="1200">
                <a:solidFill>
                  <a:srgbClr val="001965"/>
                </a:solidFill>
                <a:latin typeface="Verdana" pitchFamily="34" charset="0"/>
                <a:ea typeface="+mn-ea"/>
                <a:cs typeface="+mn-cs"/>
              </a:defRPr>
            </a:lvl9pPr>
          </a:lstStyle>
          <a:p>
            <a:pPr algn="ctr"/>
            <a:r>
              <a:rPr lang="en-US" sz="1200" noProof="0" dirty="0">
                <a:solidFill>
                  <a:schemeClr val="tx1"/>
                </a:solidFill>
                <a:latin typeface="Arial" panose="020B0604020202020204" pitchFamily="34" charset="0"/>
                <a:cs typeface="Arial" panose="020B0604020202020204" pitchFamily="34" charset="0"/>
              </a:rPr>
              <a:t>Obesity</a:t>
            </a:r>
          </a:p>
        </p:txBody>
      </p:sp>
      <p:sp>
        <p:nvSpPr>
          <p:cNvPr id="11" name="Rectangle: Rounded Corners 10">
            <a:extLst>
              <a:ext uri="{FF2B5EF4-FFF2-40B4-BE49-F238E27FC236}">
                <a16:creationId xmlns:a16="http://schemas.microsoft.com/office/drawing/2014/main" id="{5F802D98-CE04-6643-5A51-CC6AEB3BD728}"/>
              </a:ext>
            </a:extLst>
          </p:cNvPr>
          <p:cNvSpPr/>
          <p:nvPr/>
        </p:nvSpPr>
        <p:spPr>
          <a:xfrm>
            <a:off x="522288" y="5243130"/>
            <a:ext cx="5230812" cy="60198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b="1" noProof="0" dirty="0">
                <a:solidFill>
                  <a:schemeClr val="bg1"/>
                </a:solidFill>
                <a:latin typeface="Arial" panose="020B0604020202020204" pitchFamily="34" charset="0"/>
                <a:cs typeface="Arial" panose="020B0604020202020204" pitchFamily="34" charset="0"/>
              </a:rPr>
              <a:t>Elevated BMI at age 18 is a risk factor for subsequent ovulatory infertility</a:t>
            </a:r>
          </a:p>
        </p:txBody>
      </p:sp>
      <p:sp>
        <p:nvSpPr>
          <p:cNvPr id="12" name="Rectangle: Rounded Corners 11">
            <a:extLst>
              <a:ext uri="{FF2B5EF4-FFF2-40B4-BE49-F238E27FC236}">
                <a16:creationId xmlns:a16="http://schemas.microsoft.com/office/drawing/2014/main" id="{567BA39B-04CB-10C3-65A3-A080B507A0CB}"/>
              </a:ext>
            </a:extLst>
          </p:cNvPr>
          <p:cNvSpPr/>
          <p:nvPr/>
        </p:nvSpPr>
        <p:spPr>
          <a:xfrm>
            <a:off x="6427788" y="5243130"/>
            <a:ext cx="5230812" cy="60198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Bef>
                <a:spcPct val="0"/>
              </a:spcBef>
              <a:spcAft>
                <a:spcPct val="35000"/>
              </a:spcAft>
            </a:pPr>
            <a:r>
              <a:rPr lang="en-US" sz="1600" b="1" noProof="0" dirty="0">
                <a:solidFill>
                  <a:schemeClr val="bg1"/>
                </a:solidFill>
                <a:latin typeface="Arial" panose="020B0604020202020204" pitchFamily="34" charset="0"/>
                <a:cs typeface="Arial" panose="020B0604020202020204" pitchFamily="34" charset="0"/>
              </a:rPr>
              <a:t>Relative risks were significantly elevated </a:t>
            </a:r>
            <a:br>
              <a:rPr lang="en-US" sz="1600" b="1" noProof="0" dirty="0">
                <a:solidFill>
                  <a:schemeClr val="bg1"/>
                </a:solidFill>
                <a:latin typeface="Arial" panose="020B0604020202020204" pitchFamily="34" charset="0"/>
                <a:cs typeface="Arial" panose="020B0604020202020204" pitchFamily="34" charset="0"/>
              </a:rPr>
            </a:br>
            <a:r>
              <a:rPr lang="en-US" sz="1600" b="1" noProof="0" dirty="0">
                <a:solidFill>
                  <a:schemeClr val="bg1"/>
                </a:solidFill>
                <a:latin typeface="Arial" panose="020B0604020202020204" pitchFamily="34" charset="0"/>
                <a:cs typeface="Arial" panose="020B0604020202020204" pitchFamily="34" charset="0"/>
              </a:rPr>
              <a:t>(above BMI of 23.9)</a:t>
            </a:r>
            <a:r>
              <a:rPr lang="en-US" sz="1600" baseline="30000" noProof="0" dirty="0">
                <a:solidFill>
                  <a:schemeClr val="bg1"/>
                </a:solidFill>
                <a:latin typeface="Arial" panose="020B0604020202020204" pitchFamily="34" charset="0"/>
                <a:cs typeface="Arial" panose="020B0604020202020204" pitchFamily="34" charset="0"/>
              </a:rPr>
              <a:t>†,3</a:t>
            </a:r>
            <a:endParaRPr lang="en-US" sz="1600" noProof="0" dirty="0">
              <a:solidFill>
                <a:schemeClr val="bg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E3B10982-68A7-1F8B-0680-594E445817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9140" y="5240121"/>
            <a:ext cx="607999" cy="607999"/>
          </a:xfrm>
          <a:prstGeom prst="rect">
            <a:avLst/>
          </a:prstGeom>
        </p:spPr>
      </p:pic>
      <p:sp>
        <p:nvSpPr>
          <p:cNvPr id="14" name="Rectangle: Rounded Corners 13">
            <a:extLst>
              <a:ext uri="{FF2B5EF4-FFF2-40B4-BE49-F238E27FC236}">
                <a16:creationId xmlns:a16="http://schemas.microsoft.com/office/drawing/2014/main" id="{9D9F6520-027B-9762-89C8-2D092F059CAC}"/>
              </a:ext>
            </a:extLst>
          </p:cNvPr>
          <p:cNvSpPr/>
          <p:nvPr/>
        </p:nvSpPr>
        <p:spPr>
          <a:xfrm>
            <a:off x="1226820" y="1634490"/>
            <a:ext cx="4267200" cy="5334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200" b="1" i="0" u="none" strike="noStrike" kern="1200" spc="0" baseline="0">
                <a:solidFill>
                  <a:srgbClr val="001965"/>
                </a:solidFill>
                <a:latin typeface="Arial" panose="020B0604020202020204" pitchFamily="34" charset="0"/>
                <a:ea typeface="+mn-ea"/>
                <a:cs typeface="Arial" panose="020B0604020202020204" pitchFamily="34" charset="0"/>
              </a:defRPr>
            </a:pPr>
            <a:r>
              <a:rPr lang="en-US" sz="1400" b="1" noProof="0" dirty="0">
                <a:solidFill>
                  <a:schemeClr val="bg1"/>
                </a:solidFill>
                <a:latin typeface="Arial" panose="020B0604020202020204" pitchFamily="34" charset="0"/>
                <a:cs typeface="Arial" panose="020B0604020202020204" pitchFamily="34" charset="0"/>
              </a:rPr>
              <a:t>Prevalence of PCOS according to BMI among adolescents (ages 15–19 years; n=137,502)</a:t>
            </a:r>
            <a:r>
              <a:rPr lang="en-US" sz="1400" noProof="0" dirty="0">
                <a:solidFill>
                  <a:schemeClr val="bg1"/>
                </a:solidFill>
                <a:latin typeface="Arial" panose="020B0604020202020204" pitchFamily="34" charset="0"/>
                <a:cs typeface="Arial" panose="020B0604020202020204" pitchFamily="34" charset="0"/>
              </a:rPr>
              <a:t>*</a:t>
            </a:r>
            <a:r>
              <a:rPr lang="en-US" sz="1400" baseline="30000" noProof="0" dirty="0">
                <a:solidFill>
                  <a:schemeClr val="bg1"/>
                </a:solidFill>
                <a:latin typeface="Arial" panose="020B0604020202020204" pitchFamily="34" charset="0"/>
                <a:cs typeface="Arial" panose="020B0604020202020204" pitchFamily="34" charset="0"/>
              </a:rPr>
              <a:t>,1</a:t>
            </a:r>
          </a:p>
        </p:txBody>
      </p:sp>
      <p:sp>
        <p:nvSpPr>
          <p:cNvPr id="15" name="Rectangle: Rounded Corners 14">
            <a:extLst>
              <a:ext uri="{FF2B5EF4-FFF2-40B4-BE49-F238E27FC236}">
                <a16:creationId xmlns:a16="http://schemas.microsoft.com/office/drawing/2014/main" id="{413D9FC9-F376-7F90-CD01-E918AC38484D}"/>
              </a:ext>
            </a:extLst>
          </p:cNvPr>
          <p:cNvSpPr/>
          <p:nvPr/>
        </p:nvSpPr>
        <p:spPr>
          <a:xfrm>
            <a:off x="6652260" y="1634490"/>
            <a:ext cx="4267200" cy="5334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200" b="1" i="0" u="none" strike="noStrike" kern="1200" spc="0" baseline="0">
                <a:solidFill>
                  <a:srgbClr val="001965"/>
                </a:solidFill>
                <a:latin typeface="+mn-lt"/>
                <a:ea typeface="+mn-ea"/>
                <a:cs typeface="+mn-cs"/>
              </a:defRPr>
            </a:pPr>
            <a:r>
              <a:rPr lang="en-US" sz="1400" b="1" noProof="0" dirty="0">
                <a:solidFill>
                  <a:schemeClr val="bg1"/>
                </a:solidFill>
                <a:latin typeface="Arial" panose="020B0604020202020204" pitchFamily="34" charset="0"/>
                <a:cs typeface="Arial" panose="020B0604020202020204" pitchFamily="34" charset="0"/>
              </a:rPr>
              <a:t>Prevalence of PCOS according to BMI among</a:t>
            </a:r>
          </a:p>
          <a:p>
            <a:pPr algn="ctr">
              <a:defRPr sz="1200" b="1" i="0" u="none" strike="noStrike" kern="1200" spc="0" baseline="0">
                <a:solidFill>
                  <a:srgbClr val="001965"/>
                </a:solidFill>
                <a:latin typeface="+mn-lt"/>
                <a:ea typeface="+mn-ea"/>
                <a:cs typeface="+mn-cs"/>
              </a:defRPr>
            </a:pPr>
            <a:r>
              <a:rPr lang="en-US" sz="1400" b="1" noProof="0" dirty="0">
                <a:solidFill>
                  <a:schemeClr val="bg1"/>
                </a:solidFill>
                <a:latin typeface="Arial" panose="020B0604020202020204" pitchFamily="34" charset="0"/>
                <a:cs typeface="Arial" panose="020B0604020202020204" pitchFamily="34" charset="0"/>
              </a:rPr>
              <a:t>adults (aged 18–45 years; n=675)</a:t>
            </a:r>
            <a:r>
              <a:rPr lang="en-US" sz="1400" noProof="0" dirty="0">
                <a:solidFill>
                  <a:schemeClr val="bg1"/>
                </a:solidFill>
                <a:latin typeface="Arial" panose="020B0604020202020204" pitchFamily="34" charset="0"/>
                <a:cs typeface="Arial" panose="020B0604020202020204" pitchFamily="34" charset="0"/>
              </a:rPr>
              <a:t>*</a:t>
            </a:r>
            <a:r>
              <a:rPr lang="en-US" sz="1400" baseline="30000" noProof="0" dirty="0">
                <a:solidFill>
                  <a:schemeClr val="bg1"/>
                </a:solidFill>
                <a:latin typeface="Arial" panose="020B0604020202020204" pitchFamily="34" charset="0"/>
                <a:cs typeface="Arial" panose="020B0604020202020204" pitchFamily="34" charset="0"/>
              </a:rPr>
              <a:t>,2</a:t>
            </a:r>
          </a:p>
        </p:txBody>
      </p:sp>
    </p:spTree>
    <p:custDataLst>
      <p:tags r:id="rId1"/>
    </p:custDataLst>
    <p:extLst>
      <p:ext uri="{BB962C8B-B14F-4D97-AF65-F5344CB8AC3E}">
        <p14:creationId xmlns:p14="http://schemas.microsoft.com/office/powerpoint/2010/main" val="347339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8EAF602-1D2F-BFFB-26B8-5C8B54B713FB}"/>
              </a:ext>
            </a:extLst>
          </p:cNvPr>
          <p:cNvSpPr/>
          <p:nvPr/>
        </p:nvSpPr>
        <p:spPr>
          <a:xfrm>
            <a:off x="0" y="1862920"/>
            <a:ext cx="12192000" cy="38418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itle 32">
            <a:extLst>
              <a:ext uri="{FF2B5EF4-FFF2-40B4-BE49-F238E27FC236}">
                <a16:creationId xmlns:a16="http://schemas.microsoft.com/office/drawing/2014/main" id="{05E625A2-E8C6-4D14-A15A-897CFFBED0BC}"/>
              </a:ext>
            </a:extLst>
          </p:cNvPr>
          <p:cNvSpPr>
            <a:spLocks noGrp="1"/>
          </p:cNvSpPr>
          <p:nvPr>
            <p:ph type="title"/>
          </p:nvPr>
        </p:nvSpPr>
        <p:spPr>
          <a:xfrm>
            <a:off x="536240" y="414320"/>
            <a:ext cx="10896000" cy="1082209"/>
          </a:xfrm>
        </p:spPr>
        <p:txBody>
          <a:bodyPr>
            <a:normAutofit/>
          </a:bodyPr>
          <a:lstStyle/>
          <a:p>
            <a:r>
              <a:rPr lang="en-US" noProof="0" dirty="0"/>
              <a:t>Weight loss improves clinical and biochemical</a:t>
            </a:r>
            <a:br>
              <a:rPr lang="en-US" noProof="0" dirty="0"/>
            </a:br>
            <a:r>
              <a:rPr lang="en-US" noProof="0" dirty="0"/>
              <a:t>parameters in women with PCOS and obesity</a:t>
            </a:r>
          </a:p>
        </p:txBody>
      </p:sp>
      <p:sp>
        <p:nvSpPr>
          <p:cNvPr id="6" name="Text Placeholder 5">
            <a:extLst>
              <a:ext uri="{FF2B5EF4-FFF2-40B4-BE49-F238E27FC236}">
                <a16:creationId xmlns:a16="http://schemas.microsoft.com/office/drawing/2014/main" id="{2F46A8ED-2D3E-4FFA-A9FB-21E4A2C32D06}"/>
              </a:ext>
            </a:extLst>
          </p:cNvPr>
          <p:cNvSpPr>
            <a:spLocks noGrp="1"/>
          </p:cNvSpPr>
          <p:nvPr>
            <p:ph type="body" sz="quarter" idx="13"/>
          </p:nvPr>
        </p:nvSpPr>
        <p:spPr>
          <a:xfrm>
            <a:off x="536240" y="6020060"/>
            <a:ext cx="10896000" cy="324000"/>
          </a:xfrm>
        </p:spPr>
        <p:txBody>
          <a:bodyPr/>
          <a:lstStyle/>
          <a:p>
            <a:br>
              <a:rPr lang="en-US" noProof="0" dirty="0"/>
            </a:br>
            <a:r>
              <a:rPr lang="en-US" dirty="0"/>
              <a:t>NS, not significant; </a:t>
            </a:r>
            <a:r>
              <a:rPr lang="en-US" noProof="0" dirty="0"/>
              <a:t>OGTT, oral glucose tolerance test; PCOS, polycystic ovary syndrome; SHBG, sex hormone</a:t>
            </a:r>
            <a:r>
              <a:rPr lang="en-US" dirty="0"/>
              <a:t>–</a:t>
            </a:r>
            <a:r>
              <a:rPr lang="en-US" noProof="0" dirty="0"/>
              <a:t>binding globulin.</a:t>
            </a:r>
            <a:br>
              <a:rPr lang="en-US" noProof="0" dirty="0"/>
            </a:br>
            <a:r>
              <a:rPr lang="en-US" noProof="0" dirty="0"/>
              <a:t>Tolino A et al. Eur J Obstet Gynecol Reprod Biol 2005;119:87</a:t>
            </a:r>
            <a:r>
              <a:rPr lang="en-US" dirty="0"/>
              <a:t>–</a:t>
            </a:r>
            <a:r>
              <a:rPr lang="en-US" noProof="0" dirty="0"/>
              <a:t>93.</a:t>
            </a:r>
          </a:p>
        </p:txBody>
      </p:sp>
      <p:graphicFrame>
        <p:nvGraphicFramePr>
          <p:cNvPr id="31" name="Chart 30">
            <a:extLst>
              <a:ext uri="{FF2B5EF4-FFF2-40B4-BE49-F238E27FC236}">
                <a16:creationId xmlns:a16="http://schemas.microsoft.com/office/drawing/2014/main" id="{871CBF66-454E-4CD5-A7B0-2D30D5BB07F9}"/>
              </a:ext>
            </a:extLst>
          </p:cNvPr>
          <p:cNvGraphicFramePr/>
          <p:nvPr>
            <p:extLst>
              <p:ext uri="{D42A27DB-BD31-4B8C-83A1-F6EECF244321}">
                <p14:modId xmlns:p14="http://schemas.microsoft.com/office/powerpoint/2010/main" val="2841998231"/>
              </p:ext>
            </p:extLst>
          </p:nvPr>
        </p:nvGraphicFramePr>
        <p:xfrm>
          <a:off x="609600" y="2141220"/>
          <a:ext cx="4987201" cy="31165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31">
            <a:extLst>
              <a:ext uri="{FF2B5EF4-FFF2-40B4-BE49-F238E27FC236}">
                <a16:creationId xmlns:a16="http://schemas.microsoft.com/office/drawing/2014/main" id="{62749030-16B6-4A59-A8C3-7ADD7CF6C372}"/>
              </a:ext>
            </a:extLst>
          </p:cNvPr>
          <p:cNvGraphicFramePr/>
          <p:nvPr>
            <p:extLst>
              <p:ext uri="{D42A27DB-BD31-4B8C-83A1-F6EECF244321}">
                <p14:modId xmlns:p14="http://schemas.microsoft.com/office/powerpoint/2010/main" val="797340636"/>
              </p:ext>
            </p:extLst>
          </p:nvPr>
        </p:nvGraphicFramePr>
        <p:xfrm>
          <a:off x="6248400" y="2057400"/>
          <a:ext cx="4987201" cy="3200400"/>
        </p:xfrm>
        <a:graphic>
          <a:graphicData uri="http://schemas.openxmlformats.org/drawingml/2006/chart">
            <c:chart xmlns:c="http://schemas.openxmlformats.org/drawingml/2006/chart" xmlns:r="http://schemas.openxmlformats.org/officeDocument/2006/relationships" r:id="rId5"/>
          </a:graphicData>
        </a:graphic>
      </p:graphicFrame>
      <p:grpSp>
        <p:nvGrpSpPr>
          <p:cNvPr id="37" name="Group 36">
            <a:extLst>
              <a:ext uri="{FF2B5EF4-FFF2-40B4-BE49-F238E27FC236}">
                <a16:creationId xmlns:a16="http://schemas.microsoft.com/office/drawing/2014/main" id="{FE4D4D04-4FFD-47EE-A6D3-D6E31A76653A}"/>
              </a:ext>
            </a:extLst>
          </p:cNvPr>
          <p:cNvGrpSpPr/>
          <p:nvPr/>
        </p:nvGrpSpPr>
        <p:grpSpPr>
          <a:xfrm>
            <a:off x="5154535" y="5029200"/>
            <a:ext cx="854529" cy="171585"/>
            <a:chOff x="10989128" y="736600"/>
            <a:chExt cx="854529" cy="171585"/>
          </a:xfrm>
        </p:grpSpPr>
        <p:sp>
          <p:nvSpPr>
            <p:cNvPr id="38" name="Rectangle 37">
              <a:extLst>
                <a:ext uri="{FF2B5EF4-FFF2-40B4-BE49-F238E27FC236}">
                  <a16:creationId xmlns:a16="http://schemas.microsoft.com/office/drawing/2014/main" id="{DF2CAB48-56D0-4592-BEB6-E340D0BED8BF}"/>
                </a:ext>
              </a:extLst>
            </p:cNvPr>
            <p:cNvSpPr/>
            <p:nvPr/>
          </p:nvSpPr>
          <p:spPr>
            <a:xfrm>
              <a:off x="10989128" y="762000"/>
              <a:ext cx="114300"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D15BA650-982E-4FC9-A5F4-3A299A4BF6E9}"/>
                </a:ext>
              </a:extLst>
            </p:cNvPr>
            <p:cNvSpPr txBox="1"/>
            <p:nvPr/>
          </p:nvSpPr>
          <p:spPr>
            <a:xfrm>
              <a:off x="11157857" y="736600"/>
              <a:ext cx="685800" cy="171585"/>
            </a:xfrm>
            <a:prstGeom prst="rect">
              <a:avLst/>
            </a:prstGeom>
            <a:noFill/>
          </p:spPr>
          <p:txBody>
            <a:bodyPr vert="horz" wrap="square" lIns="0" tIns="0" rIns="0" bIns="0" rtlCol="0">
              <a:spAutoFit/>
            </a:bodyPr>
            <a:lstStyle/>
            <a:p>
              <a:pPr algn="l">
                <a:lnSpc>
                  <a:spcPct val="120000"/>
                </a:lnSpc>
              </a:pPr>
              <a:r>
                <a:rPr lang="en-US" sz="1000" b="0" noProof="0" dirty="0">
                  <a:latin typeface="Arial" panose="020B0604020202020204" pitchFamily="34" charset="0"/>
                  <a:cs typeface="Arial" panose="020B0604020202020204" pitchFamily="34" charset="0"/>
                </a:rPr>
                <a:t>Before diet</a:t>
              </a:r>
            </a:p>
          </p:txBody>
        </p:sp>
      </p:grpSp>
      <p:grpSp>
        <p:nvGrpSpPr>
          <p:cNvPr id="40" name="Group 39">
            <a:extLst>
              <a:ext uri="{FF2B5EF4-FFF2-40B4-BE49-F238E27FC236}">
                <a16:creationId xmlns:a16="http://schemas.microsoft.com/office/drawing/2014/main" id="{E01B424A-FD60-46D3-867D-8C026D454EC3}"/>
              </a:ext>
            </a:extLst>
          </p:cNvPr>
          <p:cNvGrpSpPr/>
          <p:nvPr/>
        </p:nvGrpSpPr>
        <p:grpSpPr>
          <a:xfrm>
            <a:off x="6172200" y="5029200"/>
            <a:ext cx="854529" cy="171585"/>
            <a:chOff x="10989128" y="939800"/>
            <a:chExt cx="854529" cy="171585"/>
          </a:xfrm>
        </p:grpSpPr>
        <p:sp>
          <p:nvSpPr>
            <p:cNvPr id="41" name="Rectangle 40">
              <a:extLst>
                <a:ext uri="{FF2B5EF4-FFF2-40B4-BE49-F238E27FC236}">
                  <a16:creationId xmlns:a16="http://schemas.microsoft.com/office/drawing/2014/main" id="{2D6EDA7E-1350-46DF-A6EB-731E9F9F185A}"/>
                </a:ext>
              </a:extLst>
            </p:cNvPr>
            <p:cNvSpPr/>
            <p:nvPr/>
          </p:nvSpPr>
          <p:spPr>
            <a:xfrm>
              <a:off x="10989128" y="965200"/>
              <a:ext cx="114300" cy="114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C85BFD59-7A96-4139-AB4B-316442BF606A}"/>
                </a:ext>
              </a:extLst>
            </p:cNvPr>
            <p:cNvSpPr txBox="1"/>
            <p:nvPr/>
          </p:nvSpPr>
          <p:spPr>
            <a:xfrm>
              <a:off x="11157857" y="939800"/>
              <a:ext cx="685800" cy="171585"/>
            </a:xfrm>
            <a:prstGeom prst="rect">
              <a:avLst/>
            </a:prstGeom>
            <a:noFill/>
          </p:spPr>
          <p:txBody>
            <a:bodyPr vert="horz" wrap="square" lIns="0" tIns="0" rIns="0" bIns="0" rtlCol="0">
              <a:spAutoFit/>
            </a:bodyPr>
            <a:lstStyle/>
            <a:p>
              <a:pPr algn="l">
                <a:lnSpc>
                  <a:spcPct val="120000"/>
                </a:lnSpc>
              </a:pPr>
              <a:r>
                <a:rPr lang="en-US" sz="1000" b="0" noProof="0" dirty="0">
                  <a:latin typeface="Arial" panose="020B0604020202020204" pitchFamily="34" charset="0"/>
                  <a:cs typeface="Arial" panose="020B0604020202020204" pitchFamily="34" charset="0"/>
                </a:rPr>
                <a:t>After diet</a:t>
              </a:r>
            </a:p>
          </p:txBody>
        </p:sp>
      </p:grpSp>
      <p:sp>
        <p:nvSpPr>
          <p:cNvPr id="10" name="Rectangle: Rounded Corners 9">
            <a:extLst>
              <a:ext uri="{FF2B5EF4-FFF2-40B4-BE49-F238E27FC236}">
                <a16:creationId xmlns:a16="http://schemas.microsoft.com/office/drawing/2014/main" id="{0F9BDCBD-81FF-4CD6-CAC4-480C91BFA94E}"/>
              </a:ext>
            </a:extLst>
          </p:cNvPr>
          <p:cNvSpPr/>
          <p:nvPr/>
        </p:nvSpPr>
        <p:spPr>
          <a:xfrm>
            <a:off x="522288" y="5334000"/>
            <a:ext cx="11136312" cy="46911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noProof="0" dirty="0">
                <a:latin typeface="Arial" panose="020B0604020202020204" pitchFamily="34" charset="0"/>
                <a:cs typeface="Arial" panose="020B0604020202020204" pitchFamily="34" charset="0"/>
              </a:rPr>
              <a:t>Patients with &gt;5% weight loss show improvements in clinical and biochemical abnormalities related to PCOS </a:t>
            </a:r>
            <a:endParaRPr lang="en-US" sz="1600" baseline="30000" noProof="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BA90493-9F10-62AE-9DE0-370902972EB5}"/>
              </a:ext>
            </a:extLst>
          </p:cNvPr>
          <p:cNvSpPr txBox="1"/>
          <p:nvPr/>
        </p:nvSpPr>
        <p:spPr>
          <a:xfrm>
            <a:off x="316230" y="2050135"/>
            <a:ext cx="6103620" cy="276999"/>
          </a:xfrm>
          <a:prstGeom prst="rect">
            <a:avLst/>
          </a:prstGeom>
          <a:noFill/>
        </p:spPr>
        <p:txBody>
          <a:bodyPr wrap="square">
            <a:spAutoFit/>
          </a:bodyPr>
          <a:lstStyle/>
          <a:p>
            <a:pPr algn="ctr" rtl="0">
              <a:defRPr sz="1200" b="1" i="0" u="none" strike="noStrike" kern="1200" spc="0" baseline="0">
                <a:solidFill>
                  <a:srgbClr val="001965"/>
                </a:solidFill>
                <a:latin typeface="Arial" panose="020B0604020202020204" pitchFamily="34" charset="0"/>
                <a:ea typeface="+mn-ea"/>
                <a:cs typeface="Arial" panose="020B0604020202020204" pitchFamily="34" charset="0"/>
              </a:defRPr>
            </a:pPr>
            <a:r>
              <a:rPr lang="en-US" b="1" noProof="0" dirty="0"/>
              <a:t>Free testosterone</a:t>
            </a:r>
          </a:p>
        </p:txBody>
      </p:sp>
      <p:sp>
        <p:nvSpPr>
          <p:cNvPr id="14" name="TextBox 13">
            <a:extLst>
              <a:ext uri="{FF2B5EF4-FFF2-40B4-BE49-F238E27FC236}">
                <a16:creationId xmlns:a16="http://schemas.microsoft.com/office/drawing/2014/main" id="{37689801-62CA-08C6-C920-8FFE8B325C26}"/>
              </a:ext>
            </a:extLst>
          </p:cNvPr>
          <p:cNvSpPr txBox="1"/>
          <p:nvPr/>
        </p:nvSpPr>
        <p:spPr>
          <a:xfrm>
            <a:off x="5871210" y="2050135"/>
            <a:ext cx="6103620" cy="276999"/>
          </a:xfrm>
          <a:prstGeom prst="rect">
            <a:avLst/>
          </a:prstGeom>
          <a:noFill/>
        </p:spPr>
        <p:txBody>
          <a:bodyPr wrap="square">
            <a:spAutoFit/>
          </a:bodyPr>
          <a:lstStyle/>
          <a:p>
            <a:pPr algn="ctr" rtl="0">
              <a:defRPr sz="1200" b="0" i="0" u="none" strike="noStrike" kern="1200" spc="0" baseline="0">
                <a:solidFill>
                  <a:srgbClr val="001965"/>
                </a:solidFill>
                <a:latin typeface="Arial" panose="020B0604020202020204" pitchFamily="34" charset="0"/>
                <a:ea typeface="+mn-ea"/>
                <a:cs typeface="Arial" panose="020B0604020202020204" pitchFamily="34" charset="0"/>
              </a:defRPr>
            </a:pPr>
            <a:r>
              <a:rPr lang="en-US" b="1" noProof="0" dirty="0"/>
              <a:t>Fasting insulin</a:t>
            </a:r>
          </a:p>
        </p:txBody>
      </p:sp>
      <p:sp>
        <p:nvSpPr>
          <p:cNvPr id="15" name="TextBox 14">
            <a:extLst>
              <a:ext uri="{FF2B5EF4-FFF2-40B4-BE49-F238E27FC236}">
                <a16:creationId xmlns:a16="http://schemas.microsoft.com/office/drawing/2014/main" id="{C5CAC7D5-3408-739B-C126-4CECA5F14EDE}"/>
              </a:ext>
            </a:extLst>
          </p:cNvPr>
          <p:cNvSpPr txBox="1"/>
          <p:nvPr/>
        </p:nvSpPr>
        <p:spPr>
          <a:xfrm rot="16200000">
            <a:off x="5195550" y="3364944"/>
            <a:ext cx="2480309" cy="246221"/>
          </a:xfrm>
          <a:prstGeom prst="rect">
            <a:avLst/>
          </a:prstGeom>
          <a:noFill/>
        </p:spPr>
        <p:txBody>
          <a:bodyPr wrap="square">
            <a:spAutoFit/>
          </a:bodyPr>
          <a:lstStyle/>
          <a:p>
            <a:pPr algn="ctr" rtl="0">
              <a:defRPr sz="1000" b="1" i="0" u="none" strike="noStrike" kern="1200" baseline="0">
                <a:solidFill>
                  <a:srgbClr val="001965"/>
                </a:solidFill>
                <a:latin typeface="Arial" panose="020B0604020202020204" pitchFamily="34" charset="0"/>
                <a:ea typeface="+mn-ea"/>
                <a:cs typeface="Arial" panose="020B0604020202020204" pitchFamily="34" charset="0"/>
              </a:defRPr>
            </a:pPr>
            <a:r>
              <a:rPr lang="en-US" b="1" noProof="0" dirty="0"/>
              <a:t>Fasting insulin (mU/L)</a:t>
            </a:r>
          </a:p>
        </p:txBody>
      </p:sp>
      <p:sp>
        <p:nvSpPr>
          <p:cNvPr id="2" name="Isosceles Triangle 1">
            <a:hlinkClick r:id="" action="ppaction://hlinkshowjump?jump=nextslide"/>
            <a:extLst>
              <a:ext uri="{FF2B5EF4-FFF2-40B4-BE49-F238E27FC236}">
                <a16:creationId xmlns:a16="http://schemas.microsoft.com/office/drawing/2014/main" id="{9AE09417-3025-1C86-74D4-2BD72DBBE89B}"/>
              </a:ext>
            </a:extLst>
          </p:cNvPr>
          <p:cNvSpPr/>
          <p:nvPr/>
        </p:nvSpPr>
        <p:spPr>
          <a:xfrm rot="5400000">
            <a:off x="11210275" y="3534414"/>
            <a:ext cx="504000" cy="43200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 name="Rectangle: Rounded Corners 2">
            <a:extLst>
              <a:ext uri="{FF2B5EF4-FFF2-40B4-BE49-F238E27FC236}">
                <a16:creationId xmlns:a16="http://schemas.microsoft.com/office/drawing/2014/main" id="{46CA0A86-15C1-536F-01FF-0D0D1F732D63}"/>
              </a:ext>
            </a:extLst>
          </p:cNvPr>
          <p:cNvSpPr/>
          <p:nvPr/>
        </p:nvSpPr>
        <p:spPr>
          <a:xfrm>
            <a:off x="11702255" y="3274322"/>
            <a:ext cx="348280" cy="936000"/>
          </a:xfrm>
          <a:prstGeom prst="roundRect">
            <a:avLst>
              <a:gd name="adj" fmla="val 50000"/>
            </a:avLst>
          </a:prstGeom>
          <a:solidFill>
            <a:schemeClr val="bg1"/>
          </a:solidFill>
          <a:ln>
            <a:noFill/>
          </a:ln>
          <a:effectLst>
            <a:innerShdw blurRad="114300">
              <a:prstClr val="black">
                <a:alpha val="5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4" name="Group 3">
            <a:extLst>
              <a:ext uri="{FF2B5EF4-FFF2-40B4-BE49-F238E27FC236}">
                <a16:creationId xmlns:a16="http://schemas.microsoft.com/office/drawing/2014/main" id="{6DAE8BC8-C300-C783-2D06-C675D671CF23}"/>
              </a:ext>
            </a:extLst>
          </p:cNvPr>
          <p:cNvGrpSpPr/>
          <p:nvPr/>
        </p:nvGrpSpPr>
        <p:grpSpPr>
          <a:xfrm>
            <a:off x="11762095" y="3428846"/>
            <a:ext cx="228600" cy="571576"/>
            <a:chOff x="11475667" y="3202846"/>
            <a:chExt cx="228600" cy="571576"/>
          </a:xfrm>
        </p:grpSpPr>
        <p:sp>
          <p:nvSpPr>
            <p:cNvPr id="5" name="Oval 4">
              <a:extLst>
                <a:ext uri="{FF2B5EF4-FFF2-40B4-BE49-F238E27FC236}">
                  <a16:creationId xmlns:a16="http://schemas.microsoft.com/office/drawing/2014/main" id="{18061CFC-6390-B9F1-2361-25977FED8CAE}"/>
                </a:ext>
              </a:extLst>
            </p:cNvPr>
            <p:cNvSpPr/>
            <p:nvPr/>
          </p:nvSpPr>
          <p:spPr>
            <a:xfrm>
              <a:off x="11475667" y="3202846"/>
              <a:ext cx="228600" cy="2286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7" name="Oval 6">
              <a:extLst>
                <a:ext uri="{FF2B5EF4-FFF2-40B4-BE49-F238E27FC236}">
                  <a16:creationId xmlns:a16="http://schemas.microsoft.com/office/drawing/2014/main" id="{E5123BD8-B35C-1199-321A-BAC037407A73}"/>
                </a:ext>
              </a:extLst>
            </p:cNvPr>
            <p:cNvSpPr/>
            <p:nvPr/>
          </p:nvSpPr>
          <p:spPr>
            <a:xfrm>
              <a:off x="11475667" y="3545822"/>
              <a:ext cx="228600" cy="2286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
        <p:nvSpPr>
          <p:cNvPr id="20" name="Rectangle: Rounded Corners 19">
            <a:extLst>
              <a:ext uri="{FF2B5EF4-FFF2-40B4-BE49-F238E27FC236}">
                <a16:creationId xmlns:a16="http://schemas.microsoft.com/office/drawing/2014/main" id="{F143BE45-A9E5-B926-5B5B-2EA3E77C6862}"/>
              </a:ext>
            </a:extLst>
          </p:cNvPr>
          <p:cNvSpPr/>
          <p:nvPr/>
        </p:nvSpPr>
        <p:spPr>
          <a:xfrm>
            <a:off x="2674085" y="1719617"/>
            <a:ext cx="6940763" cy="31537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latin typeface="Arial" panose="020B0604020202020204" pitchFamily="34" charset="0"/>
                <a:cs typeface="Arial" panose="020B0604020202020204" pitchFamily="34" charset="0"/>
              </a:rPr>
              <a:t>N=144; 54% participants lost &gt;5% weight after caloric restriction for 4 weeks </a:t>
            </a:r>
            <a:endParaRPr lang="en-US" sz="1400" b="1" baseline="30000" noProof="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066F242-2F35-62E7-3277-D2A2DB642B19}"/>
              </a:ext>
            </a:extLst>
          </p:cNvPr>
          <p:cNvSpPr txBox="1"/>
          <p:nvPr/>
        </p:nvSpPr>
        <p:spPr>
          <a:xfrm>
            <a:off x="1849901" y="2294765"/>
            <a:ext cx="893299" cy="276999"/>
          </a:xfrm>
          <a:prstGeom prst="rect">
            <a:avLst/>
          </a:prstGeom>
          <a:noFill/>
        </p:spPr>
        <p:txBody>
          <a:bodyPr wrap="square">
            <a:spAutoFit/>
          </a:bodyPr>
          <a:lstStyle/>
          <a:p>
            <a:r>
              <a:rPr lang="en-GB" sz="1200" b="0" i="0" u="none" strike="noStrike" baseline="0" dirty="0"/>
              <a:t>P=0.009</a:t>
            </a:r>
            <a:endParaRPr lang="en-GB" sz="1200" dirty="0"/>
          </a:p>
        </p:txBody>
      </p:sp>
      <p:sp>
        <p:nvSpPr>
          <p:cNvPr id="13" name="TextBox 12">
            <a:extLst>
              <a:ext uri="{FF2B5EF4-FFF2-40B4-BE49-F238E27FC236}">
                <a16:creationId xmlns:a16="http://schemas.microsoft.com/office/drawing/2014/main" id="{F293C667-2CB8-D961-9495-F7F16F205DDF}"/>
              </a:ext>
            </a:extLst>
          </p:cNvPr>
          <p:cNvSpPr txBox="1"/>
          <p:nvPr/>
        </p:nvSpPr>
        <p:spPr>
          <a:xfrm>
            <a:off x="4135901" y="2292420"/>
            <a:ext cx="893299" cy="276999"/>
          </a:xfrm>
          <a:prstGeom prst="rect">
            <a:avLst/>
          </a:prstGeom>
          <a:noFill/>
        </p:spPr>
        <p:txBody>
          <a:bodyPr wrap="square">
            <a:spAutoFit/>
          </a:bodyPr>
          <a:lstStyle/>
          <a:p>
            <a:r>
              <a:rPr lang="en-GB" sz="1200" b="0" i="0" u="none" strike="noStrike" baseline="0" dirty="0"/>
              <a:t>P=NS</a:t>
            </a:r>
            <a:endParaRPr lang="en-GB" sz="1200" dirty="0"/>
          </a:p>
        </p:txBody>
      </p:sp>
      <p:sp>
        <p:nvSpPr>
          <p:cNvPr id="16" name="TextBox 15">
            <a:extLst>
              <a:ext uri="{FF2B5EF4-FFF2-40B4-BE49-F238E27FC236}">
                <a16:creationId xmlns:a16="http://schemas.microsoft.com/office/drawing/2014/main" id="{E2602C4A-4BB4-9847-AE5B-713E8966BBCD}"/>
              </a:ext>
            </a:extLst>
          </p:cNvPr>
          <p:cNvSpPr txBox="1"/>
          <p:nvPr/>
        </p:nvSpPr>
        <p:spPr>
          <a:xfrm>
            <a:off x="7488701" y="2341657"/>
            <a:ext cx="893299" cy="276999"/>
          </a:xfrm>
          <a:prstGeom prst="rect">
            <a:avLst/>
          </a:prstGeom>
          <a:noFill/>
        </p:spPr>
        <p:txBody>
          <a:bodyPr wrap="square">
            <a:spAutoFit/>
          </a:bodyPr>
          <a:lstStyle/>
          <a:p>
            <a:r>
              <a:rPr lang="en-GB" sz="1200" b="0" i="0" u="none" strike="noStrike" baseline="0" dirty="0"/>
              <a:t>P=0.018</a:t>
            </a:r>
            <a:endParaRPr lang="en-GB" sz="1200" dirty="0"/>
          </a:p>
        </p:txBody>
      </p:sp>
      <p:sp>
        <p:nvSpPr>
          <p:cNvPr id="17" name="TextBox 16">
            <a:extLst>
              <a:ext uri="{FF2B5EF4-FFF2-40B4-BE49-F238E27FC236}">
                <a16:creationId xmlns:a16="http://schemas.microsoft.com/office/drawing/2014/main" id="{DF131FAA-91C8-8270-0421-8BE383414FA7}"/>
              </a:ext>
            </a:extLst>
          </p:cNvPr>
          <p:cNvSpPr txBox="1"/>
          <p:nvPr/>
        </p:nvSpPr>
        <p:spPr>
          <a:xfrm>
            <a:off x="9774701" y="3028629"/>
            <a:ext cx="893299" cy="276999"/>
          </a:xfrm>
          <a:prstGeom prst="rect">
            <a:avLst/>
          </a:prstGeom>
          <a:noFill/>
        </p:spPr>
        <p:txBody>
          <a:bodyPr wrap="square">
            <a:spAutoFit/>
          </a:bodyPr>
          <a:lstStyle/>
          <a:p>
            <a:r>
              <a:rPr lang="en-GB" sz="1200" b="0" i="0" u="none" strike="noStrike" baseline="0" dirty="0"/>
              <a:t>P=NS</a:t>
            </a:r>
            <a:endParaRPr lang="en-GB" sz="1200" dirty="0"/>
          </a:p>
        </p:txBody>
      </p:sp>
    </p:spTree>
    <p:custDataLst>
      <p:tags r:id="rId1"/>
    </p:custDataLst>
    <p:extLst>
      <p:ext uri="{BB962C8B-B14F-4D97-AF65-F5344CB8AC3E}">
        <p14:creationId xmlns:p14="http://schemas.microsoft.com/office/powerpoint/2010/main" val="6938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93BB3-56FA-54C5-FDD8-C44317B0FEFE}"/>
            </a:ext>
          </a:extLst>
        </p:cNvPr>
        <p:cNvGrpSpPr/>
        <p:nvPr/>
      </p:nvGrpSpPr>
      <p:grpSpPr>
        <a:xfrm>
          <a:off x="0" y="0"/>
          <a:ext cx="0" cy="0"/>
          <a:chOff x="0" y="0"/>
          <a:chExt cx="0" cy="0"/>
        </a:xfrm>
      </p:grpSpPr>
      <p:pic>
        <p:nvPicPr>
          <p:cNvPr id="27" name="Picture 26" descr="A blue x-ray of a person&#10;&#10;AI-generated content may be incorrect.">
            <a:extLst>
              <a:ext uri="{FF2B5EF4-FFF2-40B4-BE49-F238E27FC236}">
                <a16:creationId xmlns:a16="http://schemas.microsoft.com/office/drawing/2014/main" id="{6F95B294-1210-A44F-BD78-67219D73C4FF}"/>
              </a:ext>
            </a:extLst>
          </p:cNvPr>
          <p:cNvPicPr>
            <a:picLocks noChangeAspect="1"/>
          </p:cNvPicPr>
          <p:nvPr/>
        </p:nvPicPr>
        <p:blipFill>
          <a:blip r:embed="rId3"/>
          <a:stretch>
            <a:fillRect/>
          </a:stretch>
        </p:blipFill>
        <p:spPr>
          <a:xfrm>
            <a:off x="6078704" y="1589088"/>
            <a:ext cx="3132666" cy="4699000"/>
          </a:xfrm>
          <a:prstGeom prst="rect">
            <a:avLst/>
          </a:prstGeom>
        </p:spPr>
      </p:pic>
      <p:sp>
        <p:nvSpPr>
          <p:cNvPr id="2" name="Title 1">
            <a:extLst>
              <a:ext uri="{FF2B5EF4-FFF2-40B4-BE49-F238E27FC236}">
                <a16:creationId xmlns:a16="http://schemas.microsoft.com/office/drawing/2014/main" id="{DD8FBAE9-9E31-348B-74B1-340312A06D65}"/>
              </a:ext>
            </a:extLst>
          </p:cNvPr>
          <p:cNvSpPr>
            <a:spLocks noGrp="1"/>
          </p:cNvSpPr>
          <p:nvPr>
            <p:ph type="title"/>
          </p:nvPr>
        </p:nvSpPr>
        <p:spPr/>
        <p:txBody>
          <a:bodyPr/>
          <a:lstStyle/>
          <a:p>
            <a:r>
              <a:rPr lang="en-US" noProof="0" dirty="0"/>
              <a:t>Obesity is associated with multiple complications</a:t>
            </a:r>
            <a:r>
              <a:rPr lang="en-US" baseline="30000" noProof="0" dirty="0"/>
              <a:t>1–8</a:t>
            </a:r>
          </a:p>
        </p:txBody>
      </p:sp>
      <p:sp>
        <p:nvSpPr>
          <p:cNvPr id="4" name="Text Placeholder 3">
            <a:extLst>
              <a:ext uri="{FF2B5EF4-FFF2-40B4-BE49-F238E27FC236}">
                <a16:creationId xmlns:a16="http://schemas.microsoft.com/office/drawing/2014/main" id="{DAB1FBA9-9B1A-986B-D4C2-9A31D29D4191}"/>
              </a:ext>
            </a:extLst>
          </p:cNvPr>
          <p:cNvSpPr>
            <a:spLocks noGrp="1"/>
          </p:cNvSpPr>
          <p:nvPr>
            <p:ph type="body" sz="quarter" idx="13"/>
          </p:nvPr>
        </p:nvSpPr>
        <p:spPr>
          <a:xfrm>
            <a:off x="4006850" y="5901241"/>
            <a:ext cx="7732303" cy="824742"/>
          </a:xfrm>
        </p:spPr>
        <p:txBody>
          <a:bodyPr/>
          <a:lstStyle/>
          <a:p>
            <a:br>
              <a:rPr lang="en-US" noProof="0" dirty="0"/>
            </a:br>
            <a:r>
              <a:rPr lang="en-US" noProof="0" dirty="0"/>
              <a:t>*Previously known as NAFLD/NASH; </a:t>
            </a:r>
            <a:r>
              <a:rPr lang="en-US" baseline="30000" noProof="0" dirty="0"/>
              <a:t>†</a:t>
            </a:r>
            <a:r>
              <a:rPr lang="en-US" noProof="0" dirty="0"/>
              <a:t>Weight loss is the only effective and recommended lifestyle modification when it comes to managing symptoms of menopause.</a:t>
            </a:r>
            <a:br>
              <a:rPr lang="en-US" noProof="0" dirty="0"/>
            </a:br>
            <a:r>
              <a:rPr lang="en-US" noProof="0" dirty="0"/>
              <a:t>CKD, chronic kidney disease; GERD, gastroesophageal reflux disease; MASH, metabolic dysfunction–associated steatohepatitis; MASLD, metabolic dysfunction–associated steatotic liver disease; NAFLD, non-alcoholic fatty liver disease; NASH, </a:t>
            </a:r>
            <a:r>
              <a:rPr lang="en-US" dirty="0"/>
              <a:t>non-alcoholic steatohepatitis</a:t>
            </a:r>
            <a:r>
              <a:rPr lang="en-US" noProof="0" dirty="0"/>
              <a:t>.</a:t>
            </a:r>
            <a:br>
              <a:rPr lang="en-US" noProof="0" dirty="0"/>
            </a:br>
            <a:r>
              <a:rPr lang="en-US" noProof="0" dirty="0"/>
              <a:t>1. </a:t>
            </a:r>
            <a:r>
              <a:rPr lang="en-GB" dirty="0"/>
              <a:t>Yuen MM et al. Obesity Week 2016 (Oct 31–Nov 4); New Orleans, LA. T-P-3166</a:t>
            </a:r>
            <a:r>
              <a:rPr lang="en-US" noProof="0" dirty="0"/>
              <a:t>; 2. ElSayed NA et al. Diabetes Care 2023;46:S128–S139; 3. Rinella ME et al. Hepatology 2023;77:1797–1835; 4. Cusi K et al. Endocr Pract 2022;28:P528–P562; 5. The 2023 nonhormone therapy position statement of The North American Menopause Society. Menopause 2023;30:573</a:t>
            </a:r>
            <a:r>
              <a:rPr lang="en-GB" noProof="0" dirty="0"/>
              <a:t>–</a:t>
            </a:r>
            <a:r>
              <a:rPr lang="en-US" noProof="0" dirty="0"/>
              <a:t>590; 6. Yuen MMA. Gastroenterol Clin North Am 2023;52:363–380; </a:t>
            </a:r>
            <a:r>
              <a:rPr lang="en-US" dirty="0"/>
              <a:t>7. </a:t>
            </a:r>
            <a:r>
              <a:rPr lang="en-GB" dirty="0">
                <a:latin typeface="Arial" panose="020B0604020202020204" pitchFamily="34" charset="0"/>
              </a:rPr>
              <a:t>Messineo L et al. Sleep Med Rev 2024;78:101996; 8. Batushansky A et al. Osteoarthritis Cartilage. 2022;30:501</a:t>
            </a:r>
            <a:r>
              <a:rPr lang="en-US" dirty="0"/>
              <a:t>–</a:t>
            </a:r>
            <a:r>
              <a:rPr lang="en-GB" dirty="0">
                <a:latin typeface="Arial" panose="020B0604020202020204" pitchFamily="34" charset="0"/>
              </a:rPr>
              <a:t>515.</a:t>
            </a:r>
            <a:endParaRPr lang="en-US" noProof="0" dirty="0"/>
          </a:p>
        </p:txBody>
      </p:sp>
      <p:sp>
        <p:nvSpPr>
          <p:cNvPr id="6" name="Rectangle: Rounded Corners 5">
            <a:extLst>
              <a:ext uri="{FF2B5EF4-FFF2-40B4-BE49-F238E27FC236}">
                <a16:creationId xmlns:a16="http://schemas.microsoft.com/office/drawing/2014/main" id="{B408CCBB-B984-21EA-5996-EF4DD2C82D1A}"/>
              </a:ext>
            </a:extLst>
          </p:cNvPr>
          <p:cNvSpPr/>
          <p:nvPr/>
        </p:nvSpPr>
        <p:spPr>
          <a:xfrm>
            <a:off x="4336869" y="744038"/>
            <a:ext cx="7302137" cy="101237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76200" indent="-176200" algn="ctr" defTabSz="685750">
              <a:lnSpc>
                <a:spcPct val="80000"/>
              </a:lnSpc>
              <a:buClr>
                <a:srgbClr val="000000"/>
              </a:buClr>
              <a:buSzPct val="50000"/>
              <a:tabLst>
                <a:tab pos="2019300" algn="l"/>
              </a:tabLst>
              <a:defRPr/>
            </a:pPr>
            <a:r>
              <a:rPr lang="en-US" sz="5000" b="1" kern="0" noProof="0" dirty="0">
                <a:solidFill>
                  <a:schemeClr val="bg1"/>
                </a:solidFill>
                <a:latin typeface="Arial" panose="020B0604020202020204" pitchFamily="34" charset="0"/>
                <a:cs typeface="Arial" panose="020B0604020202020204" pitchFamily="34" charset="0"/>
              </a:rPr>
              <a:t>229+</a:t>
            </a:r>
          </a:p>
          <a:p>
            <a:pPr marL="176200" indent="-176200" algn="ctr" defTabSz="685750">
              <a:lnSpc>
                <a:spcPct val="80000"/>
              </a:lnSpc>
              <a:buClr>
                <a:srgbClr val="000000"/>
              </a:buClr>
              <a:buSzPct val="50000"/>
              <a:defRPr/>
            </a:pPr>
            <a:r>
              <a:rPr lang="en-US" sz="2000" kern="0" noProof="0" dirty="0">
                <a:solidFill>
                  <a:schemeClr val="bg1"/>
                </a:solidFill>
                <a:latin typeface="Arial" panose="020B0604020202020204" pitchFamily="34" charset="0"/>
                <a:cs typeface="Arial" panose="020B0604020202020204" pitchFamily="34" charset="0"/>
              </a:rPr>
              <a:t>complications affecting organ</a:t>
            </a:r>
            <a:r>
              <a:rPr lang="en-US" sz="2000" b="1" kern="0" noProof="0" dirty="0">
                <a:solidFill>
                  <a:schemeClr val="bg1"/>
                </a:solidFill>
                <a:latin typeface="Arial" panose="020B0604020202020204" pitchFamily="34" charset="0"/>
                <a:cs typeface="Arial" panose="020B0604020202020204" pitchFamily="34" charset="0"/>
              </a:rPr>
              <a:t> </a:t>
            </a:r>
            <a:r>
              <a:rPr lang="en-US" sz="2000" kern="0" noProof="0" dirty="0">
                <a:solidFill>
                  <a:schemeClr val="bg1"/>
                </a:solidFill>
                <a:latin typeface="Arial" panose="020B0604020202020204" pitchFamily="34" charset="0"/>
                <a:cs typeface="Arial" panose="020B0604020202020204" pitchFamily="34" charset="0"/>
              </a:rPr>
              <a:t>system by medical specialty</a:t>
            </a:r>
            <a:endParaRPr lang="en-US" sz="1050" kern="0" noProof="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30F689B-4F14-BBFA-6FBD-354616A78B42}"/>
              </a:ext>
            </a:extLst>
          </p:cNvPr>
          <p:cNvSpPr/>
          <p:nvPr/>
        </p:nvSpPr>
        <p:spPr>
          <a:xfrm>
            <a:off x="9145802" y="4338164"/>
            <a:ext cx="1417947" cy="165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dirty="0">
              <a:solidFill>
                <a:schemeClr val="accent1"/>
              </a:solidFill>
            </a:endParaRPr>
          </a:p>
        </p:txBody>
      </p:sp>
      <p:sp>
        <p:nvSpPr>
          <p:cNvPr id="51" name="TextBox 50">
            <a:extLst>
              <a:ext uri="{FF2B5EF4-FFF2-40B4-BE49-F238E27FC236}">
                <a16:creationId xmlns:a16="http://schemas.microsoft.com/office/drawing/2014/main" id="{7295EC9F-AA18-C22D-0B46-9A649371C435}"/>
              </a:ext>
            </a:extLst>
          </p:cNvPr>
          <p:cNvSpPr txBox="1"/>
          <p:nvPr/>
        </p:nvSpPr>
        <p:spPr>
          <a:xfrm>
            <a:off x="4318162" y="3292253"/>
            <a:ext cx="1920713" cy="1077218"/>
          </a:xfrm>
          <a:prstGeom prst="rect">
            <a:avLst/>
          </a:prstGeom>
          <a:noFill/>
        </p:spPr>
        <p:txBody>
          <a:bodyPr wrap="square">
            <a:spAutoFit/>
          </a:bodyPr>
          <a:lstStyle/>
          <a:p>
            <a:r>
              <a:rPr lang="en-US" sz="1600" b="1" dirty="0">
                <a:solidFill>
                  <a:schemeClr val="accent1"/>
                </a:solidFill>
                <a:latin typeface="+mj-lt"/>
              </a:rPr>
              <a:t>Metabolic system</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MASLD/MASH*</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Type 2 diabetes</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Hyperlipidemia</a:t>
            </a:r>
          </a:p>
        </p:txBody>
      </p:sp>
      <p:sp>
        <p:nvSpPr>
          <p:cNvPr id="53" name="TextBox 52">
            <a:extLst>
              <a:ext uri="{FF2B5EF4-FFF2-40B4-BE49-F238E27FC236}">
                <a16:creationId xmlns:a16="http://schemas.microsoft.com/office/drawing/2014/main" id="{9E251619-4FCD-34BC-BBC0-0B11EFCB5065}"/>
              </a:ext>
            </a:extLst>
          </p:cNvPr>
          <p:cNvSpPr txBox="1"/>
          <p:nvPr/>
        </p:nvSpPr>
        <p:spPr>
          <a:xfrm>
            <a:off x="8715376" y="1851557"/>
            <a:ext cx="3344403" cy="2308324"/>
          </a:xfrm>
          <a:prstGeom prst="rect">
            <a:avLst/>
          </a:prstGeom>
          <a:noFill/>
        </p:spPr>
        <p:txBody>
          <a:bodyPr wrap="square">
            <a:spAutoFit/>
          </a:bodyPr>
          <a:lstStyle/>
          <a:p>
            <a:r>
              <a:rPr lang="en-US" sz="1600" b="1" dirty="0">
                <a:solidFill>
                  <a:schemeClr val="accent1"/>
                </a:solidFill>
                <a:latin typeface="+mj-lt"/>
              </a:rPr>
              <a:t>Cardiovascular system</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Heart failure incident</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Congestive heart failure</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Stroke (ischemic, hemorrhagic)</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Stroke (mortality)</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Myocardial infarction</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Left ventricular hypertrophy</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Coronary artery disease</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Hypertension</a:t>
            </a:r>
          </a:p>
        </p:txBody>
      </p:sp>
      <p:sp>
        <p:nvSpPr>
          <p:cNvPr id="68" name="TextBox 67">
            <a:extLst>
              <a:ext uri="{FF2B5EF4-FFF2-40B4-BE49-F238E27FC236}">
                <a16:creationId xmlns:a16="http://schemas.microsoft.com/office/drawing/2014/main" id="{24187B34-1815-AB1E-62BD-922203B6EF03}"/>
              </a:ext>
            </a:extLst>
          </p:cNvPr>
          <p:cNvSpPr txBox="1"/>
          <p:nvPr/>
        </p:nvSpPr>
        <p:spPr>
          <a:xfrm>
            <a:off x="4318162" y="1851557"/>
            <a:ext cx="2254088" cy="584775"/>
          </a:xfrm>
          <a:prstGeom prst="rect">
            <a:avLst/>
          </a:prstGeom>
          <a:noFill/>
        </p:spPr>
        <p:txBody>
          <a:bodyPr wrap="square">
            <a:spAutoFit/>
          </a:bodyPr>
          <a:lstStyle/>
          <a:p>
            <a:r>
              <a:rPr lang="en-US" sz="1600" b="1" dirty="0">
                <a:solidFill>
                  <a:schemeClr val="accent1"/>
                </a:solidFill>
                <a:latin typeface="+mj-lt"/>
              </a:rPr>
              <a:t>Liver</a:t>
            </a:r>
          </a:p>
          <a:p>
            <a:pPr marL="216000" indent="-142875">
              <a:buFont typeface="Wingdings" panose="05000000000000000000" pitchFamily="2" charset="2"/>
              <a:buChar char="§"/>
            </a:pPr>
            <a:r>
              <a:rPr lang="en-US" sz="1600" dirty="0">
                <a:solidFill>
                  <a:schemeClr val="tx2"/>
                </a:solidFill>
                <a:latin typeface="+mj-lt"/>
                <a:cs typeface="Arial" panose="020B0604020202020204" pitchFamily="34" charset="0"/>
              </a:rPr>
              <a:t>Cirrhosis (MASH)</a:t>
            </a:r>
          </a:p>
        </p:txBody>
      </p:sp>
      <p:sp>
        <p:nvSpPr>
          <p:cNvPr id="71" name="TextBox 70">
            <a:extLst>
              <a:ext uri="{FF2B5EF4-FFF2-40B4-BE49-F238E27FC236}">
                <a16:creationId xmlns:a16="http://schemas.microsoft.com/office/drawing/2014/main" id="{B49D162F-B8C3-1E81-C952-B110657DE692}"/>
              </a:ext>
            </a:extLst>
          </p:cNvPr>
          <p:cNvSpPr txBox="1"/>
          <p:nvPr/>
        </p:nvSpPr>
        <p:spPr>
          <a:xfrm>
            <a:off x="8715376" y="4378248"/>
            <a:ext cx="3000768" cy="1323439"/>
          </a:xfrm>
          <a:prstGeom prst="rect">
            <a:avLst/>
          </a:prstGeom>
          <a:noFill/>
        </p:spPr>
        <p:txBody>
          <a:bodyPr wrap="square">
            <a:spAutoFit/>
          </a:bodyPr>
          <a:lstStyle/>
          <a:p>
            <a:r>
              <a:rPr lang="en-US" sz="1600" b="1" dirty="0">
                <a:solidFill>
                  <a:schemeClr val="accent1"/>
                </a:solidFill>
                <a:latin typeface="+mj-lt"/>
              </a:rPr>
              <a:t>Renal system</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CKD/end-stage renal failure</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Benign prostatic hypertrophy</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Albuminuria/proteinuria </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Gallstones</a:t>
            </a:r>
          </a:p>
        </p:txBody>
      </p:sp>
      <p:sp>
        <p:nvSpPr>
          <p:cNvPr id="80" name="TextBox 79">
            <a:extLst>
              <a:ext uri="{FF2B5EF4-FFF2-40B4-BE49-F238E27FC236}">
                <a16:creationId xmlns:a16="http://schemas.microsoft.com/office/drawing/2014/main" id="{108A6A7E-13F6-DA92-55EE-9BDF075D3911}"/>
              </a:ext>
            </a:extLst>
          </p:cNvPr>
          <p:cNvSpPr txBox="1"/>
          <p:nvPr/>
        </p:nvSpPr>
        <p:spPr>
          <a:xfrm>
            <a:off x="4318162" y="2503058"/>
            <a:ext cx="2168364" cy="830997"/>
          </a:xfrm>
          <a:prstGeom prst="rect">
            <a:avLst/>
          </a:prstGeom>
          <a:noFill/>
        </p:spPr>
        <p:txBody>
          <a:bodyPr wrap="square">
            <a:spAutoFit/>
          </a:bodyPr>
          <a:lstStyle/>
          <a:p>
            <a:r>
              <a:rPr lang="en-US" sz="1600" b="1" dirty="0">
                <a:solidFill>
                  <a:schemeClr val="accent1"/>
                </a:solidFill>
                <a:latin typeface="+mj-lt"/>
              </a:rPr>
              <a:t>Digestive system</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GERD</a:t>
            </a:r>
          </a:p>
          <a:p>
            <a:pPr marL="216000" indent="-142875">
              <a:buFont typeface="Wingdings" panose="05000000000000000000" pitchFamily="2" charset="2"/>
              <a:buChar char="§"/>
            </a:pPr>
            <a:r>
              <a:rPr lang="en-US" sz="1600" noProof="0" dirty="0">
                <a:solidFill>
                  <a:schemeClr val="tx2"/>
                </a:solidFill>
                <a:latin typeface="+mj-lt"/>
                <a:cs typeface="Arial" panose="020B0604020202020204" pitchFamily="34" charset="0"/>
              </a:rPr>
              <a:t>Pancreatitis</a:t>
            </a:r>
          </a:p>
        </p:txBody>
      </p:sp>
      <p:sp>
        <p:nvSpPr>
          <p:cNvPr id="120" name="TextBox 119">
            <a:extLst>
              <a:ext uri="{FF2B5EF4-FFF2-40B4-BE49-F238E27FC236}">
                <a16:creationId xmlns:a16="http://schemas.microsoft.com/office/drawing/2014/main" id="{62E8765C-E5D4-FA61-D1A7-F870F101CFB3}"/>
              </a:ext>
            </a:extLst>
          </p:cNvPr>
          <p:cNvSpPr txBox="1"/>
          <p:nvPr/>
        </p:nvSpPr>
        <p:spPr>
          <a:xfrm>
            <a:off x="4318162" y="4299094"/>
            <a:ext cx="2758913" cy="1487587"/>
          </a:xfrm>
          <a:prstGeom prst="rect">
            <a:avLst/>
          </a:prstGeom>
          <a:noFill/>
        </p:spPr>
        <p:txBody>
          <a:bodyPr wrap="square" lIns="127000" tIns="127000" rIns="127000" bIns="127000">
            <a:spAutoFit/>
          </a:bodyPr>
          <a:lstStyle/>
          <a:p>
            <a:pPr indent="-190500">
              <a:defRPr/>
            </a:pPr>
            <a:r>
              <a:rPr lang="en-US" sz="1600" b="1" noProof="0" dirty="0">
                <a:solidFill>
                  <a:schemeClr val="accent1"/>
                </a:solidFill>
                <a:latin typeface="+mj-lt"/>
                <a:cs typeface="Arial" panose="020B0604020202020204" pitchFamily="34" charset="0"/>
              </a:rPr>
              <a:t>Reproductive system</a:t>
            </a:r>
          </a:p>
          <a:p>
            <a:pPr marL="216000" indent="-190500">
              <a:buFont typeface="Wingdings" panose="05000000000000000000" pitchFamily="2" charset="2"/>
              <a:buChar char="§"/>
              <a:defRPr/>
            </a:pPr>
            <a:r>
              <a:rPr lang="en-US" sz="1600" noProof="0" dirty="0">
                <a:solidFill>
                  <a:schemeClr val="tx2"/>
                </a:solidFill>
                <a:latin typeface="+mj-lt"/>
                <a:cs typeface="Arial" panose="020B0604020202020204" pitchFamily="34" charset="0"/>
              </a:rPr>
              <a:t>Subfertility</a:t>
            </a:r>
          </a:p>
          <a:p>
            <a:pPr marL="216000" indent="-190500">
              <a:buFont typeface="Wingdings" panose="05000000000000000000" pitchFamily="2" charset="2"/>
              <a:buChar char="§"/>
              <a:defRPr/>
            </a:pPr>
            <a:r>
              <a:rPr lang="en-US" sz="1600" noProof="0" dirty="0">
                <a:solidFill>
                  <a:schemeClr val="tx2"/>
                </a:solidFill>
                <a:latin typeface="+mj-lt"/>
                <a:cs typeface="Arial" panose="020B0604020202020204" pitchFamily="34" charset="0"/>
              </a:rPr>
              <a:t>Worsening of menopausal symptoms</a:t>
            </a:r>
            <a:r>
              <a:rPr lang="en-US" sz="1600" baseline="30000" noProof="0" dirty="0">
                <a:solidFill>
                  <a:schemeClr val="tx2"/>
                </a:solidFill>
                <a:latin typeface="+mj-lt"/>
                <a:cs typeface="Arial" panose="020B0604020202020204" pitchFamily="34" charset="0"/>
              </a:rPr>
              <a:t>†</a:t>
            </a:r>
            <a:endParaRPr lang="en-US" sz="1600" noProof="0" dirty="0">
              <a:solidFill>
                <a:schemeClr val="tx2"/>
              </a:solidFill>
              <a:latin typeface="+mj-lt"/>
              <a:cs typeface="Arial" panose="020B0604020202020204" pitchFamily="34" charset="0"/>
            </a:endParaRPr>
          </a:p>
          <a:p>
            <a:pPr marL="216000" indent="-190500">
              <a:buFont typeface="Wingdings" panose="05000000000000000000" pitchFamily="2" charset="2"/>
              <a:buChar char="§"/>
              <a:defRPr/>
            </a:pPr>
            <a:r>
              <a:rPr lang="en-US" sz="1600" noProof="0" dirty="0">
                <a:solidFill>
                  <a:schemeClr val="tx2"/>
                </a:solidFill>
                <a:latin typeface="+mj-lt"/>
                <a:cs typeface="Arial" panose="020B0604020202020204" pitchFamily="34" charset="0"/>
              </a:rPr>
              <a:t>Poor semen quality </a:t>
            </a:r>
          </a:p>
        </p:txBody>
      </p:sp>
      <p:grpSp>
        <p:nvGrpSpPr>
          <p:cNvPr id="43" name="Group 42">
            <a:extLst>
              <a:ext uri="{FF2B5EF4-FFF2-40B4-BE49-F238E27FC236}">
                <a16:creationId xmlns:a16="http://schemas.microsoft.com/office/drawing/2014/main" id="{768040D1-C43A-1112-2516-D169FC81B088}"/>
              </a:ext>
            </a:extLst>
          </p:cNvPr>
          <p:cNvGrpSpPr/>
          <p:nvPr/>
        </p:nvGrpSpPr>
        <p:grpSpPr>
          <a:xfrm>
            <a:off x="9678011" y="878218"/>
            <a:ext cx="1624354" cy="428770"/>
            <a:chOff x="9678011" y="878218"/>
            <a:chExt cx="1624354" cy="428770"/>
          </a:xfrm>
        </p:grpSpPr>
        <p:sp>
          <p:nvSpPr>
            <p:cNvPr id="39" name="Oval 38">
              <a:extLst>
                <a:ext uri="{FF2B5EF4-FFF2-40B4-BE49-F238E27FC236}">
                  <a16:creationId xmlns:a16="http://schemas.microsoft.com/office/drawing/2014/main" id="{8E6CB670-C995-C8DA-E2B1-1F2BE225583C}"/>
                </a:ext>
              </a:extLst>
            </p:cNvPr>
            <p:cNvSpPr/>
            <p:nvPr/>
          </p:nvSpPr>
          <p:spPr>
            <a:xfrm>
              <a:off x="9678011" y="878218"/>
              <a:ext cx="428770" cy="42877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t>1</a:t>
              </a:r>
            </a:p>
          </p:txBody>
        </p:sp>
        <p:sp>
          <p:nvSpPr>
            <p:cNvPr id="40" name="Oval 39">
              <a:extLst>
                <a:ext uri="{FF2B5EF4-FFF2-40B4-BE49-F238E27FC236}">
                  <a16:creationId xmlns:a16="http://schemas.microsoft.com/office/drawing/2014/main" id="{DEE857AD-9785-4156-FB90-06F56072DBBA}"/>
                </a:ext>
              </a:extLst>
            </p:cNvPr>
            <p:cNvSpPr/>
            <p:nvPr/>
          </p:nvSpPr>
          <p:spPr>
            <a:xfrm>
              <a:off x="10287611" y="878218"/>
              <a:ext cx="428770" cy="42877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solidFill>
                    <a:schemeClr val="bg2">
                      <a:lumMod val="75000"/>
                    </a:schemeClr>
                  </a:solidFill>
                </a:rPr>
                <a:t>2</a:t>
              </a:r>
            </a:p>
          </p:txBody>
        </p:sp>
        <p:sp>
          <p:nvSpPr>
            <p:cNvPr id="41" name="Oval 40">
              <a:extLst>
                <a:ext uri="{FF2B5EF4-FFF2-40B4-BE49-F238E27FC236}">
                  <a16:creationId xmlns:a16="http://schemas.microsoft.com/office/drawing/2014/main" id="{1699621E-C2C8-7CC0-02A8-3C1A29A93142}"/>
                </a:ext>
              </a:extLst>
            </p:cNvPr>
            <p:cNvSpPr/>
            <p:nvPr/>
          </p:nvSpPr>
          <p:spPr>
            <a:xfrm>
              <a:off x="10873595" y="878218"/>
              <a:ext cx="428770" cy="42877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solidFill>
                    <a:schemeClr val="bg2">
                      <a:lumMod val="75000"/>
                    </a:schemeClr>
                  </a:solidFill>
                </a:rPr>
                <a:t>3</a:t>
              </a:r>
            </a:p>
          </p:txBody>
        </p:sp>
      </p:grpSp>
    </p:spTree>
    <p:extLst>
      <p:ext uri="{BB962C8B-B14F-4D97-AF65-F5344CB8AC3E}">
        <p14:creationId xmlns:p14="http://schemas.microsoft.com/office/powerpoint/2010/main" val="110098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6E0BE4-3840-006E-B868-D62699D799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D4531D-92E1-DAE9-4EF0-860983893FB5}"/>
              </a:ext>
            </a:extLst>
          </p:cNvPr>
          <p:cNvSpPr/>
          <p:nvPr/>
        </p:nvSpPr>
        <p:spPr>
          <a:xfrm>
            <a:off x="0" y="1862920"/>
            <a:ext cx="12192000" cy="38418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itle 32">
            <a:extLst>
              <a:ext uri="{FF2B5EF4-FFF2-40B4-BE49-F238E27FC236}">
                <a16:creationId xmlns:a16="http://schemas.microsoft.com/office/drawing/2014/main" id="{6374413C-36F0-C5BB-563D-9B6D48C2385F}"/>
              </a:ext>
            </a:extLst>
          </p:cNvPr>
          <p:cNvSpPr>
            <a:spLocks noGrp="1"/>
          </p:cNvSpPr>
          <p:nvPr>
            <p:ph type="title"/>
          </p:nvPr>
        </p:nvSpPr>
        <p:spPr>
          <a:xfrm>
            <a:off x="536240" y="414320"/>
            <a:ext cx="10896000" cy="1082209"/>
          </a:xfrm>
        </p:spPr>
        <p:txBody>
          <a:bodyPr>
            <a:normAutofit/>
          </a:bodyPr>
          <a:lstStyle/>
          <a:p>
            <a:r>
              <a:rPr lang="en-US" noProof="0" dirty="0"/>
              <a:t>Weight loss improves clinical and biochemical</a:t>
            </a:r>
            <a:br>
              <a:rPr lang="en-US" noProof="0" dirty="0"/>
            </a:br>
            <a:r>
              <a:rPr lang="en-US" noProof="0" dirty="0"/>
              <a:t>parameters in women with PCOS and obesity</a:t>
            </a:r>
          </a:p>
        </p:txBody>
      </p:sp>
      <p:sp>
        <p:nvSpPr>
          <p:cNvPr id="6" name="Text Placeholder 5">
            <a:extLst>
              <a:ext uri="{FF2B5EF4-FFF2-40B4-BE49-F238E27FC236}">
                <a16:creationId xmlns:a16="http://schemas.microsoft.com/office/drawing/2014/main" id="{A7D14E3A-B597-FF90-5F27-422F9A6AF18F}"/>
              </a:ext>
            </a:extLst>
          </p:cNvPr>
          <p:cNvSpPr>
            <a:spLocks noGrp="1"/>
          </p:cNvSpPr>
          <p:nvPr>
            <p:ph type="body" sz="quarter" idx="13"/>
          </p:nvPr>
        </p:nvSpPr>
        <p:spPr>
          <a:xfrm>
            <a:off x="536240" y="6020060"/>
            <a:ext cx="10896000" cy="324000"/>
          </a:xfrm>
        </p:spPr>
        <p:txBody>
          <a:bodyPr/>
          <a:lstStyle/>
          <a:p>
            <a:br>
              <a:rPr lang="en-US" noProof="0" dirty="0"/>
            </a:br>
            <a:r>
              <a:rPr lang="en-US" noProof="0" dirty="0"/>
              <a:t>NS, not significant; OGTT, oral glucose tolerance test; PCOS, polycystic ovary syndrome; SHBG, sex hormone–binding globulin.</a:t>
            </a:r>
            <a:br>
              <a:rPr lang="en-US" noProof="0" dirty="0"/>
            </a:br>
            <a:r>
              <a:rPr lang="en-US" dirty="0"/>
              <a:t>Tolino A et al. Eur J Obstet Gynecol Reprod Biol 2005;119:87–93.</a:t>
            </a:r>
            <a:endParaRPr lang="en-US" noProof="0" dirty="0"/>
          </a:p>
        </p:txBody>
      </p:sp>
      <p:graphicFrame>
        <p:nvGraphicFramePr>
          <p:cNvPr id="31" name="Chart 30">
            <a:extLst>
              <a:ext uri="{FF2B5EF4-FFF2-40B4-BE49-F238E27FC236}">
                <a16:creationId xmlns:a16="http://schemas.microsoft.com/office/drawing/2014/main" id="{158CA78B-739C-8EEE-1183-F9425B1047D3}"/>
              </a:ext>
            </a:extLst>
          </p:cNvPr>
          <p:cNvGraphicFramePr/>
          <p:nvPr>
            <p:extLst>
              <p:ext uri="{D42A27DB-BD31-4B8C-83A1-F6EECF244321}">
                <p14:modId xmlns:p14="http://schemas.microsoft.com/office/powerpoint/2010/main" val="212339214"/>
              </p:ext>
            </p:extLst>
          </p:nvPr>
        </p:nvGraphicFramePr>
        <p:xfrm>
          <a:off x="609600" y="2141220"/>
          <a:ext cx="4987201" cy="31165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31">
            <a:extLst>
              <a:ext uri="{FF2B5EF4-FFF2-40B4-BE49-F238E27FC236}">
                <a16:creationId xmlns:a16="http://schemas.microsoft.com/office/drawing/2014/main" id="{FFEF06E4-C1E9-A525-EFE7-10BB5EFE85BF}"/>
              </a:ext>
            </a:extLst>
          </p:cNvPr>
          <p:cNvGraphicFramePr/>
          <p:nvPr>
            <p:extLst>
              <p:ext uri="{D42A27DB-BD31-4B8C-83A1-F6EECF244321}">
                <p14:modId xmlns:p14="http://schemas.microsoft.com/office/powerpoint/2010/main" val="1599289537"/>
              </p:ext>
            </p:extLst>
          </p:nvPr>
        </p:nvGraphicFramePr>
        <p:xfrm>
          <a:off x="6248400" y="2057400"/>
          <a:ext cx="4987201" cy="3200400"/>
        </p:xfrm>
        <a:graphic>
          <a:graphicData uri="http://schemas.openxmlformats.org/drawingml/2006/chart">
            <c:chart xmlns:c="http://schemas.openxmlformats.org/drawingml/2006/chart" xmlns:r="http://schemas.openxmlformats.org/officeDocument/2006/relationships" r:id="rId5"/>
          </a:graphicData>
        </a:graphic>
      </p:graphicFrame>
      <p:grpSp>
        <p:nvGrpSpPr>
          <p:cNvPr id="37" name="Group 36">
            <a:extLst>
              <a:ext uri="{FF2B5EF4-FFF2-40B4-BE49-F238E27FC236}">
                <a16:creationId xmlns:a16="http://schemas.microsoft.com/office/drawing/2014/main" id="{68ADB5CE-8EA4-37E4-BB44-65D831A3D59F}"/>
              </a:ext>
            </a:extLst>
          </p:cNvPr>
          <p:cNvGrpSpPr/>
          <p:nvPr/>
        </p:nvGrpSpPr>
        <p:grpSpPr>
          <a:xfrm>
            <a:off x="5154535" y="5029200"/>
            <a:ext cx="854529" cy="171585"/>
            <a:chOff x="10989128" y="736600"/>
            <a:chExt cx="854529" cy="171585"/>
          </a:xfrm>
        </p:grpSpPr>
        <p:sp>
          <p:nvSpPr>
            <p:cNvPr id="38" name="Rectangle 37">
              <a:extLst>
                <a:ext uri="{FF2B5EF4-FFF2-40B4-BE49-F238E27FC236}">
                  <a16:creationId xmlns:a16="http://schemas.microsoft.com/office/drawing/2014/main" id="{8641405F-137C-5AB5-3EA7-B2C124C344F8}"/>
                </a:ext>
              </a:extLst>
            </p:cNvPr>
            <p:cNvSpPr/>
            <p:nvPr/>
          </p:nvSpPr>
          <p:spPr>
            <a:xfrm>
              <a:off x="10989128" y="762000"/>
              <a:ext cx="114300"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2D710E8-FF82-7A82-BCA7-550A91F1DB6E}"/>
                </a:ext>
              </a:extLst>
            </p:cNvPr>
            <p:cNvSpPr txBox="1"/>
            <p:nvPr/>
          </p:nvSpPr>
          <p:spPr>
            <a:xfrm>
              <a:off x="11157857" y="736600"/>
              <a:ext cx="685800" cy="171585"/>
            </a:xfrm>
            <a:prstGeom prst="rect">
              <a:avLst/>
            </a:prstGeom>
            <a:noFill/>
          </p:spPr>
          <p:txBody>
            <a:bodyPr vert="horz" wrap="square" lIns="0" tIns="0" rIns="0" bIns="0" rtlCol="0">
              <a:spAutoFit/>
            </a:bodyPr>
            <a:lstStyle/>
            <a:p>
              <a:pPr algn="l">
                <a:lnSpc>
                  <a:spcPct val="120000"/>
                </a:lnSpc>
              </a:pPr>
              <a:r>
                <a:rPr lang="en-US" sz="1000" b="0" noProof="0" dirty="0">
                  <a:latin typeface="Arial" panose="020B0604020202020204" pitchFamily="34" charset="0"/>
                  <a:cs typeface="Arial" panose="020B0604020202020204" pitchFamily="34" charset="0"/>
                </a:rPr>
                <a:t>Before diet</a:t>
              </a:r>
            </a:p>
          </p:txBody>
        </p:sp>
      </p:grpSp>
      <p:grpSp>
        <p:nvGrpSpPr>
          <p:cNvPr id="40" name="Group 39">
            <a:extLst>
              <a:ext uri="{FF2B5EF4-FFF2-40B4-BE49-F238E27FC236}">
                <a16:creationId xmlns:a16="http://schemas.microsoft.com/office/drawing/2014/main" id="{EAD5AAA6-3E52-5F3F-4E11-DC0F0D397E7C}"/>
              </a:ext>
            </a:extLst>
          </p:cNvPr>
          <p:cNvGrpSpPr/>
          <p:nvPr/>
        </p:nvGrpSpPr>
        <p:grpSpPr>
          <a:xfrm>
            <a:off x="6172200" y="5029200"/>
            <a:ext cx="854529" cy="171585"/>
            <a:chOff x="10989128" y="939800"/>
            <a:chExt cx="854529" cy="171585"/>
          </a:xfrm>
        </p:grpSpPr>
        <p:sp>
          <p:nvSpPr>
            <p:cNvPr id="41" name="Rectangle 40">
              <a:extLst>
                <a:ext uri="{FF2B5EF4-FFF2-40B4-BE49-F238E27FC236}">
                  <a16:creationId xmlns:a16="http://schemas.microsoft.com/office/drawing/2014/main" id="{C89493A6-8A23-8CC8-0FE1-8733FEB0357E}"/>
                </a:ext>
              </a:extLst>
            </p:cNvPr>
            <p:cNvSpPr/>
            <p:nvPr/>
          </p:nvSpPr>
          <p:spPr>
            <a:xfrm>
              <a:off x="10989128" y="965200"/>
              <a:ext cx="114300" cy="114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tx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E5976FD-82F3-14BC-1C0A-3FF2469E60DA}"/>
                </a:ext>
              </a:extLst>
            </p:cNvPr>
            <p:cNvSpPr txBox="1"/>
            <p:nvPr/>
          </p:nvSpPr>
          <p:spPr>
            <a:xfrm>
              <a:off x="11157857" y="939800"/>
              <a:ext cx="685800" cy="171585"/>
            </a:xfrm>
            <a:prstGeom prst="rect">
              <a:avLst/>
            </a:prstGeom>
            <a:noFill/>
          </p:spPr>
          <p:txBody>
            <a:bodyPr vert="horz" wrap="square" lIns="0" tIns="0" rIns="0" bIns="0" rtlCol="0">
              <a:spAutoFit/>
            </a:bodyPr>
            <a:lstStyle/>
            <a:p>
              <a:pPr algn="l">
                <a:lnSpc>
                  <a:spcPct val="120000"/>
                </a:lnSpc>
              </a:pPr>
              <a:r>
                <a:rPr lang="en-US" sz="1000" b="0" noProof="0" dirty="0">
                  <a:latin typeface="Arial" panose="020B0604020202020204" pitchFamily="34" charset="0"/>
                  <a:cs typeface="Arial" panose="020B0604020202020204" pitchFamily="34" charset="0"/>
                </a:rPr>
                <a:t>After diet</a:t>
              </a:r>
            </a:p>
          </p:txBody>
        </p:sp>
      </p:grpSp>
      <p:sp>
        <p:nvSpPr>
          <p:cNvPr id="12" name="TextBox 11">
            <a:extLst>
              <a:ext uri="{FF2B5EF4-FFF2-40B4-BE49-F238E27FC236}">
                <a16:creationId xmlns:a16="http://schemas.microsoft.com/office/drawing/2014/main" id="{126CC4FD-4883-EDCC-1EB4-CBF6A81E7B14}"/>
              </a:ext>
            </a:extLst>
          </p:cNvPr>
          <p:cNvSpPr txBox="1"/>
          <p:nvPr/>
        </p:nvSpPr>
        <p:spPr>
          <a:xfrm>
            <a:off x="316230" y="2057400"/>
            <a:ext cx="6103620" cy="276999"/>
          </a:xfrm>
          <a:prstGeom prst="rect">
            <a:avLst/>
          </a:prstGeom>
          <a:noFill/>
        </p:spPr>
        <p:txBody>
          <a:bodyPr wrap="square">
            <a:spAutoFit/>
          </a:bodyPr>
          <a:lstStyle/>
          <a:p>
            <a:pPr algn="ctr">
              <a:defRPr sz="1200" b="1" i="0" u="none" strike="noStrike" kern="1200" spc="0" baseline="0">
                <a:solidFill>
                  <a:srgbClr val="001965"/>
                </a:solidFill>
                <a:latin typeface="Arial" panose="020B0604020202020204" pitchFamily="34" charset="0"/>
                <a:ea typeface="+mn-ea"/>
                <a:cs typeface="Arial" panose="020B0604020202020204" pitchFamily="34" charset="0"/>
              </a:defRPr>
            </a:pPr>
            <a:r>
              <a:rPr lang="en-US" noProof="0" dirty="0"/>
              <a:t>SHBG</a:t>
            </a:r>
            <a:endParaRPr lang="en-US" b="1" noProof="0" dirty="0"/>
          </a:p>
        </p:txBody>
      </p:sp>
      <p:sp>
        <p:nvSpPr>
          <p:cNvPr id="14" name="TextBox 13">
            <a:extLst>
              <a:ext uri="{FF2B5EF4-FFF2-40B4-BE49-F238E27FC236}">
                <a16:creationId xmlns:a16="http://schemas.microsoft.com/office/drawing/2014/main" id="{61D78DFD-AC79-7D86-A60C-1A75C38B3C2C}"/>
              </a:ext>
            </a:extLst>
          </p:cNvPr>
          <p:cNvSpPr txBox="1"/>
          <p:nvPr/>
        </p:nvSpPr>
        <p:spPr>
          <a:xfrm>
            <a:off x="5871210" y="2057400"/>
            <a:ext cx="6103620" cy="276999"/>
          </a:xfrm>
          <a:prstGeom prst="rect">
            <a:avLst/>
          </a:prstGeom>
          <a:noFill/>
        </p:spPr>
        <p:txBody>
          <a:bodyPr wrap="square">
            <a:spAutoFit/>
          </a:bodyPr>
          <a:lstStyle/>
          <a:p>
            <a:pPr algn="ctr">
              <a:defRPr sz="1200" b="0" i="0" u="none" strike="noStrike" kern="1200" spc="0" baseline="0">
                <a:solidFill>
                  <a:prstClr val="black"/>
                </a:solidFill>
                <a:latin typeface="Arial" panose="020B0604020202020204" pitchFamily="34" charset="0"/>
                <a:ea typeface="+mn-ea"/>
                <a:cs typeface="Arial" panose="020B0604020202020204" pitchFamily="34" charset="0"/>
              </a:defRPr>
            </a:pPr>
            <a:r>
              <a:rPr lang="en-US" b="1" noProof="0" dirty="0">
                <a:solidFill>
                  <a:schemeClr val="tx2"/>
                </a:solidFill>
              </a:rPr>
              <a:t>Insulin during OGTT</a:t>
            </a:r>
          </a:p>
        </p:txBody>
      </p:sp>
      <p:sp>
        <p:nvSpPr>
          <p:cNvPr id="3" name="TextBox 2">
            <a:extLst>
              <a:ext uri="{FF2B5EF4-FFF2-40B4-BE49-F238E27FC236}">
                <a16:creationId xmlns:a16="http://schemas.microsoft.com/office/drawing/2014/main" id="{84DCF293-CFB9-F3E2-A9E8-FA3F7ECD90F7}"/>
              </a:ext>
            </a:extLst>
          </p:cNvPr>
          <p:cNvSpPr txBox="1"/>
          <p:nvPr/>
        </p:nvSpPr>
        <p:spPr>
          <a:xfrm rot="16200000">
            <a:off x="5099686" y="3364944"/>
            <a:ext cx="2480309" cy="246221"/>
          </a:xfrm>
          <a:prstGeom prst="rect">
            <a:avLst/>
          </a:prstGeom>
          <a:noFill/>
        </p:spPr>
        <p:txBody>
          <a:bodyPr wrap="square">
            <a:spAutoFit/>
          </a:bodyPr>
          <a:lstStyle/>
          <a:p>
            <a:pPr algn="ctr" rtl="0">
              <a:defRPr sz="1000" b="1" i="0" u="none" strike="noStrike" kern="1200" baseline="0">
                <a:solidFill>
                  <a:srgbClr val="001965"/>
                </a:solidFill>
                <a:latin typeface="Arial" panose="020B0604020202020204" pitchFamily="34" charset="0"/>
                <a:ea typeface="+mn-ea"/>
                <a:cs typeface="Arial" panose="020B0604020202020204" pitchFamily="34" charset="0"/>
              </a:defRPr>
            </a:pPr>
            <a:r>
              <a:rPr lang="en-US" b="1" noProof="0" dirty="0"/>
              <a:t>Insulin during OGTT (mU/L)</a:t>
            </a:r>
          </a:p>
        </p:txBody>
      </p:sp>
      <p:sp>
        <p:nvSpPr>
          <p:cNvPr id="4" name="Rectangle: Rounded Corners 3">
            <a:extLst>
              <a:ext uri="{FF2B5EF4-FFF2-40B4-BE49-F238E27FC236}">
                <a16:creationId xmlns:a16="http://schemas.microsoft.com/office/drawing/2014/main" id="{0E2DCFD4-EE05-5689-4C65-0C36540F3DE5}"/>
              </a:ext>
            </a:extLst>
          </p:cNvPr>
          <p:cNvSpPr/>
          <p:nvPr/>
        </p:nvSpPr>
        <p:spPr>
          <a:xfrm>
            <a:off x="2674085" y="1719617"/>
            <a:ext cx="6940763" cy="31537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latin typeface="Arial" panose="020B0604020202020204" pitchFamily="34" charset="0"/>
                <a:cs typeface="Arial" panose="020B0604020202020204" pitchFamily="34" charset="0"/>
              </a:rPr>
              <a:t>N=144; 54% participants lost &gt;5% weight after caloric restriction for 4 weeks </a:t>
            </a:r>
            <a:endParaRPr lang="en-US" sz="1400" b="1" baseline="30000" noProof="0" dirty="0">
              <a:latin typeface="Arial" panose="020B0604020202020204" pitchFamily="34" charset="0"/>
              <a:cs typeface="Arial" panose="020B0604020202020204" pitchFamily="34" charset="0"/>
            </a:endParaRPr>
          </a:p>
        </p:txBody>
      </p:sp>
      <p:sp>
        <p:nvSpPr>
          <p:cNvPr id="5" name="Isosceles Triangle 4">
            <a:hlinkClick r:id="" action="ppaction://hlinkshowjump?jump=nextslide"/>
            <a:extLst>
              <a:ext uri="{FF2B5EF4-FFF2-40B4-BE49-F238E27FC236}">
                <a16:creationId xmlns:a16="http://schemas.microsoft.com/office/drawing/2014/main" id="{ABDD4522-D00B-39F3-0068-1C98DEF68EE6}"/>
              </a:ext>
            </a:extLst>
          </p:cNvPr>
          <p:cNvSpPr/>
          <p:nvPr/>
        </p:nvSpPr>
        <p:spPr>
          <a:xfrm rot="16200000" flipH="1">
            <a:off x="135083" y="3534414"/>
            <a:ext cx="504000" cy="43200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7" name="Rectangle: Rounded Corners 6">
            <a:extLst>
              <a:ext uri="{FF2B5EF4-FFF2-40B4-BE49-F238E27FC236}">
                <a16:creationId xmlns:a16="http://schemas.microsoft.com/office/drawing/2014/main" id="{42EEA9FD-9129-7AA1-70D8-79C64DA749CA}"/>
              </a:ext>
            </a:extLst>
          </p:cNvPr>
          <p:cNvSpPr/>
          <p:nvPr/>
        </p:nvSpPr>
        <p:spPr>
          <a:xfrm>
            <a:off x="11702255" y="3274322"/>
            <a:ext cx="348280" cy="936000"/>
          </a:xfrm>
          <a:prstGeom prst="roundRect">
            <a:avLst>
              <a:gd name="adj" fmla="val 50000"/>
            </a:avLst>
          </a:prstGeom>
          <a:solidFill>
            <a:schemeClr val="bg1"/>
          </a:solidFill>
          <a:ln>
            <a:noFill/>
          </a:ln>
          <a:effectLst>
            <a:innerShdw blurRad="114300">
              <a:prstClr val="black">
                <a:alpha val="5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8" name="Group 7">
            <a:extLst>
              <a:ext uri="{FF2B5EF4-FFF2-40B4-BE49-F238E27FC236}">
                <a16:creationId xmlns:a16="http://schemas.microsoft.com/office/drawing/2014/main" id="{71DD6132-38DB-AC81-7F03-05642412DBD9}"/>
              </a:ext>
            </a:extLst>
          </p:cNvPr>
          <p:cNvGrpSpPr/>
          <p:nvPr/>
        </p:nvGrpSpPr>
        <p:grpSpPr>
          <a:xfrm>
            <a:off x="11762095" y="3428846"/>
            <a:ext cx="228600" cy="571576"/>
            <a:chOff x="11475667" y="3202846"/>
            <a:chExt cx="228600" cy="571576"/>
          </a:xfrm>
        </p:grpSpPr>
        <p:sp>
          <p:nvSpPr>
            <p:cNvPr id="9" name="Oval 8">
              <a:extLst>
                <a:ext uri="{FF2B5EF4-FFF2-40B4-BE49-F238E27FC236}">
                  <a16:creationId xmlns:a16="http://schemas.microsoft.com/office/drawing/2014/main" id="{32754440-4990-1089-9955-46CBF702C169}"/>
                </a:ext>
              </a:extLst>
            </p:cNvPr>
            <p:cNvSpPr/>
            <p:nvPr/>
          </p:nvSpPr>
          <p:spPr>
            <a:xfrm>
              <a:off x="11475667" y="3202846"/>
              <a:ext cx="228600" cy="2286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1" name="Oval 10">
              <a:extLst>
                <a:ext uri="{FF2B5EF4-FFF2-40B4-BE49-F238E27FC236}">
                  <a16:creationId xmlns:a16="http://schemas.microsoft.com/office/drawing/2014/main" id="{14C27A55-D421-C65A-39F0-1C5C41FB5B97}"/>
                </a:ext>
              </a:extLst>
            </p:cNvPr>
            <p:cNvSpPr/>
            <p:nvPr/>
          </p:nvSpPr>
          <p:spPr>
            <a:xfrm>
              <a:off x="11475667" y="3545822"/>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
        <p:nvSpPr>
          <p:cNvPr id="13" name="Rectangle: Rounded Corners 12">
            <a:extLst>
              <a:ext uri="{FF2B5EF4-FFF2-40B4-BE49-F238E27FC236}">
                <a16:creationId xmlns:a16="http://schemas.microsoft.com/office/drawing/2014/main" id="{80494E14-5FC5-8886-62ED-2F2542EBE326}"/>
              </a:ext>
            </a:extLst>
          </p:cNvPr>
          <p:cNvSpPr/>
          <p:nvPr/>
        </p:nvSpPr>
        <p:spPr>
          <a:xfrm>
            <a:off x="522288" y="5334000"/>
            <a:ext cx="11136312" cy="46911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noProof="0" dirty="0">
                <a:latin typeface="Arial" panose="020B0604020202020204" pitchFamily="34" charset="0"/>
                <a:cs typeface="Arial" panose="020B0604020202020204" pitchFamily="34" charset="0"/>
              </a:rPr>
              <a:t>Patients with &gt;5% weight loss show improvements in clinical and biochemical abnormalities related to PCOS </a:t>
            </a:r>
            <a:endParaRPr lang="en-US" sz="1600" baseline="30000" noProof="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D33B4E5-DA69-2599-ECC1-A75000C700E0}"/>
              </a:ext>
            </a:extLst>
          </p:cNvPr>
          <p:cNvSpPr txBox="1"/>
          <p:nvPr/>
        </p:nvSpPr>
        <p:spPr>
          <a:xfrm>
            <a:off x="1905000" y="2313801"/>
            <a:ext cx="893299" cy="276999"/>
          </a:xfrm>
          <a:prstGeom prst="rect">
            <a:avLst/>
          </a:prstGeom>
          <a:noFill/>
        </p:spPr>
        <p:txBody>
          <a:bodyPr wrap="square">
            <a:spAutoFit/>
          </a:bodyPr>
          <a:lstStyle/>
          <a:p>
            <a:r>
              <a:rPr lang="en-GB" sz="1200" b="0" i="0" u="none" strike="noStrike" baseline="0" dirty="0"/>
              <a:t>P=0.002</a:t>
            </a:r>
            <a:endParaRPr lang="en-GB" sz="1200" dirty="0"/>
          </a:p>
        </p:txBody>
      </p:sp>
      <p:sp>
        <p:nvSpPr>
          <p:cNvPr id="16" name="TextBox 15">
            <a:extLst>
              <a:ext uri="{FF2B5EF4-FFF2-40B4-BE49-F238E27FC236}">
                <a16:creationId xmlns:a16="http://schemas.microsoft.com/office/drawing/2014/main" id="{543A6805-3C98-77D0-6F2B-4A1EE9AE79E0}"/>
              </a:ext>
            </a:extLst>
          </p:cNvPr>
          <p:cNvSpPr txBox="1"/>
          <p:nvPr/>
        </p:nvSpPr>
        <p:spPr>
          <a:xfrm>
            <a:off x="4135901" y="2313801"/>
            <a:ext cx="893299" cy="276999"/>
          </a:xfrm>
          <a:prstGeom prst="rect">
            <a:avLst/>
          </a:prstGeom>
          <a:noFill/>
        </p:spPr>
        <p:txBody>
          <a:bodyPr wrap="square">
            <a:spAutoFit/>
          </a:bodyPr>
          <a:lstStyle/>
          <a:p>
            <a:r>
              <a:rPr lang="en-GB" sz="1200" b="0" i="0" u="none" strike="noStrike" baseline="0" dirty="0"/>
              <a:t>P=NS</a:t>
            </a:r>
            <a:endParaRPr lang="en-GB" sz="1200" dirty="0"/>
          </a:p>
        </p:txBody>
      </p:sp>
      <p:sp>
        <p:nvSpPr>
          <p:cNvPr id="17" name="TextBox 16">
            <a:extLst>
              <a:ext uri="{FF2B5EF4-FFF2-40B4-BE49-F238E27FC236}">
                <a16:creationId xmlns:a16="http://schemas.microsoft.com/office/drawing/2014/main" id="{0F50B5A6-0D7F-AADC-AB9E-8E0BC5458D0C}"/>
              </a:ext>
            </a:extLst>
          </p:cNvPr>
          <p:cNvSpPr txBox="1"/>
          <p:nvPr/>
        </p:nvSpPr>
        <p:spPr>
          <a:xfrm>
            <a:off x="7564901" y="2313801"/>
            <a:ext cx="893299" cy="276999"/>
          </a:xfrm>
          <a:prstGeom prst="rect">
            <a:avLst/>
          </a:prstGeom>
          <a:noFill/>
        </p:spPr>
        <p:txBody>
          <a:bodyPr wrap="square">
            <a:spAutoFit/>
          </a:bodyPr>
          <a:lstStyle/>
          <a:p>
            <a:r>
              <a:rPr lang="en-GB" sz="1200" b="0" i="0" u="none" strike="noStrike" baseline="0" dirty="0"/>
              <a:t>P&lt;0.03</a:t>
            </a:r>
            <a:endParaRPr lang="en-GB" sz="1200" dirty="0"/>
          </a:p>
        </p:txBody>
      </p:sp>
      <p:sp>
        <p:nvSpPr>
          <p:cNvPr id="18" name="TextBox 17">
            <a:extLst>
              <a:ext uri="{FF2B5EF4-FFF2-40B4-BE49-F238E27FC236}">
                <a16:creationId xmlns:a16="http://schemas.microsoft.com/office/drawing/2014/main" id="{616FF287-9F69-92C3-A547-DD7C7D33DE02}"/>
              </a:ext>
            </a:extLst>
          </p:cNvPr>
          <p:cNvSpPr txBox="1"/>
          <p:nvPr/>
        </p:nvSpPr>
        <p:spPr>
          <a:xfrm>
            <a:off x="9774701" y="2313801"/>
            <a:ext cx="893299" cy="276999"/>
          </a:xfrm>
          <a:prstGeom prst="rect">
            <a:avLst/>
          </a:prstGeom>
          <a:noFill/>
        </p:spPr>
        <p:txBody>
          <a:bodyPr wrap="square">
            <a:spAutoFit/>
          </a:bodyPr>
          <a:lstStyle/>
          <a:p>
            <a:r>
              <a:rPr lang="en-GB" sz="1200" b="0" i="0" u="none" strike="noStrike" baseline="0" dirty="0"/>
              <a:t>P=NS</a:t>
            </a:r>
            <a:endParaRPr lang="en-GB" sz="1200" dirty="0"/>
          </a:p>
        </p:txBody>
      </p:sp>
      <p:grpSp>
        <p:nvGrpSpPr>
          <p:cNvPr id="10" name="Group 9">
            <a:extLst>
              <a:ext uri="{FF2B5EF4-FFF2-40B4-BE49-F238E27FC236}">
                <a16:creationId xmlns:a16="http://schemas.microsoft.com/office/drawing/2014/main" id="{AAA22BB4-0960-2B78-0A0C-3B85F493C3AD}"/>
              </a:ext>
            </a:extLst>
          </p:cNvPr>
          <p:cNvGrpSpPr/>
          <p:nvPr/>
        </p:nvGrpSpPr>
        <p:grpSpPr>
          <a:xfrm>
            <a:off x="11271379" y="596453"/>
            <a:ext cx="697347" cy="625857"/>
            <a:chOff x="5604392" y="1604803"/>
            <a:chExt cx="899857" cy="869605"/>
          </a:xfrm>
        </p:grpSpPr>
        <p:sp>
          <p:nvSpPr>
            <p:cNvPr id="19" name="Oval 18">
              <a:hlinkClick r:id="rId6" action="ppaction://hlinksldjump"/>
              <a:extLst>
                <a:ext uri="{FF2B5EF4-FFF2-40B4-BE49-F238E27FC236}">
                  <a16:creationId xmlns:a16="http://schemas.microsoft.com/office/drawing/2014/main" id="{CD0A8A30-32CA-ED4C-7DAD-895165145C55}"/>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23" name="Graphic 22">
              <a:hlinkClick r:id="rId6" action="ppaction://hlinksldjump"/>
              <a:extLst>
                <a:ext uri="{FF2B5EF4-FFF2-40B4-BE49-F238E27FC236}">
                  <a16:creationId xmlns:a16="http://schemas.microsoft.com/office/drawing/2014/main" id="{9A0799CA-193D-92D3-663E-C092D40A6995}"/>
                </a:ext>
              </a:extLst>
            </p:cNvPr>
            <p:cNvPicPr>
              <a:picLocks noChangeAspect="1"/>
            </p:cNvPicPr>
            <p:nvPr/>
          </p:nvPicPr>
          <p:blipFill>
            <a:blip r:embed="rId7">
              <a:extLst>
                <a:ext uri="{96DAC541-7B7A-43D3-8B79-37D633B846F1}">
                  <asvg:svgBlip xmlns:asvg="http://schemas.microsoft.com/office/drawing/2016/SVG/main" r:embed="rId8"/>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24" name="TextBox 23">
            <a:extLst>
              <a:ext uri="{FF2B5EF4-FFF2-40B4-BE49-F238E27FC236}">
                <a16:creationId xmlns:a16="http://schemas.microsoft.com/office/drawing/2014/main" id="{5C7936EA-1872-B192-AEC5-8CA87192112D}"/>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custDataLst>
      <p:tags r:id="rId1"/>
    </p:custDataLst>
    <p:extLst>
      <p:ext uri="{BB962C8B-B14F-4D97-AF65-F5344CB8AC3E}">
        <p14:creationId xmlns:p14="http://schemas.microsoft.com/office/powerpoint/2010/main" val="34857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 fill="hold"/>
                                            <p:tgtEl>
                                              <p:spTgt spid="5"/>
                                            </p:tgtEl>
                                            <p:attrNameLst>
                                              <p:attrName>ppt_w</p:attrName>
                                            </p:attrNameLst>
                                          </p:cBhvr>
                                          <p:tavLst>
                                            <p:tav tm="0">
                                              <p:val>
                                                <p:fltVal val="0"/>
                                              </p:val>
                                            </p:tav>
                                            <p:tav tm="100000">
                                              <p:val>
                                                <p:strVal val="#ppt_w"/>
                                              </p:val>
                                            </p:tav>
                                          </p:tavLst>
                                        </p:anim>
                                        <p:anim calcmode="lin" valueType="num">
                                          <p:cBhvr>
                                            <p:cTn id="8" dur="2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5"/>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 fill="hold"/>
                                            <p:tgtEl>
                                              <p:spTgt spid="5"/>
                                            </p:tgtEl>
                                            <p:attrNameLst>
                                              <p:attrName>ppt_w</p:attrName>
                                            </p:attrNameLst>
                                          </p:cBhvr>
                                          <p:tavLst>
                                            <p:tav tm="0">
                                              <p:val>
                                                <p:fltVal val="0"/>
                                              </p:val>
                                            </p:tav>
                                            <p:tav tm="100000">
                                              <p:val>
                                                <p:strVal val="#ppt_w"/>
                                              </p:val>
                                            </p:tav>
                                          </p:tavLst>
                                        </p:anim>
                                        <p:anim calcmode="lin" valueType="num">
                                          <p:cBhvr>
                                            <p:cTn id="8" dur="2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5"/>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4FBA8-725B-21C6-16C5-A0702C02518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62E2594-973F-297C-CCC2-614A01B3B009}"/>
              </a:ext>
            </a:extLst>
          </p:cNvPr>
          <p:cNvSpPr>
            <a:spLocks noGrp="1"/>
          </p:cNvSpPr>
          <p:nvPr>
            <p:ph type="body" sz="quarter" idx="10"/>
          </p:nvPr>
        </p:nvSpPr>
        <p:spPr>
          <a:xfrm>
            <a:off x="553980" y="1910218"/>
            <a:ext cx="5928596" cy="1814512"/>
          </a:xfrm>
        </p:spPr>
        <p:txBody>
          <a:bodyPr/>
          <a:lstStyle/>
          <a:p>
            <a:r>
              <a:rPr lang="en-GB" dirty="0"/>
              <a:t>Psychological </a:t>
            </a:r>
            <a:br>
              <a:rPr lang="en-GB" dirty="0"/>
            </a:br>
            <a:r>
              <a:rPr lang="en-GB" dirty="0"/>
              <a:t>complications</a:t>
            </a:r>
            <a:endParaRPr lang="en-US" noProof="0" dirty="0"/>
          </a:p>
        </p:txBody>
      </p:sp>
      <p:sp>
        <p:nvSpPr>
          <p:cNvPr id="11" name="Text Placeholder 10">
            <a:extLst>
              <a:ext uri="{FF2B5EF4-FFF2-40B4-BE49-F238E27FC236}">
                <a16:creationId xmlns:a16="http://schemas.microsoft.com/office/drawing/2014/main" id="{2C5B6191-12A1-E354-84B8-A09B6A5B55C0}"/>
              </a:ext>
            </a:extLst>
          </p:cNvPr>
          <p:cNvSpPr>
            <a:spLocks noGrp="1"/>
          </p:cNvSpPr>
          <p:nvPr>
            <p:ph type="body" sz="quarter" idx="11"/>
          </p:nvPr>
        </p:nvSpPr>
        <p:spPr/>
        <p:txBody>
          <a:bodyPr/>
          <a:lstStyle/>
          <a:p>
            <a:r>
              <a:rPr lang="en-US" dirty="0"/>
              <a:t>Learning objective: </a:t>
            </a:r>
          </a:p>
          <a:p>
            <a:pPr marL="720000"/>
            <a:r>
              <a:rPr lang="en-US" dirty="0"/>
              <a:t>Demonstrate knowledge of obesity-related cardiovascular complications and identify the benefits of weight reduction</a:t>
            </a:r>
          </a:p>
          <a:p>
            <a:endParaRPr lang="en-US" noProof="0" dirty="0"/>
          </a:p>
        </p:txBody>
      </p:sp>
      <p:pic>
        <p:nvPicPr>
          <p:cNvPr id="2" name="Graphic 1">
            <a:extLst>
              <a:ext uri="{FF2B5EF4-FFF2-40B4-BE49-F238E27FC236}">
                <a16:creationId xmlns:a16="http://schemas.microsoft.com/office/drawing/2014/main" id="{18E9611D-5CE9-2E77-7390-E337DBF7382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7193" y="4279508"/>
            <a:ext cx="683952" cy="683952"/>
          </a:xfrm>
          <a:prstGeom prst="rect">
            <a:avLst/>
          </a:prstGeom>
        </p:spPr>
      </p:pic>
    </p:spTree>
    <p:extLst>
      <p:ext uri="{BB962C8B-B14F-4D97-AF65-F5344CB8AC3E}">
        <p14:creationId xmlns:p14="http://schemas.microsoft.com/office/powerpoint/2010/main" val="281406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893A4E-FCFC-E6DD-B68E-62826A144E27}"/>
              </a:ext>
            </a:extLst>
          </p:cNvPr>
          <p:cNvSpPr/>
          <p:nvPr/>
        </p:nvSpPr>
        <p:spPr>
          <a:xfrm>
            <a:off x="0" y="1862920"/>
            <a:ext cx="12192000" cy="4080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itle 3">
            <a:extLst>
              <a:ext uri="{FF2B5EF4-FFF2-40B4-BE49-F238E27FC236}">
                <a16:creationId xmlns:a16="http://schemas.microsoft.com/office/drawing/2014/main" id="{86071436-0E84-142C-DF7A-63FD3A690D6E}"/>
              </a:ext>
            </a:extLst>
          </p:cNvPr>
          <p:cNvSpPr>
            <a:spLocks noGrp="1"/>
          </p:cNvSpPr>
          <p:nvPr>
            <p:ph type="title"/>
          </p:nvPr>
        </p:nvSpPr>
        <p:spPr>
          <a:xfrm>
            <a:off x="536240" y="414320"/>
            <a:ext cx="10896000" cy="1082209"/>
          </a:xfrm>
        </p:spPr>
        <p:txBody>
          <a:bodyPr>
            <a:normAutofit/>
          </a:bodyPr>
          <a:lstStyle/>
          <a:p>
            <a:r>
              <a:rPr lang="en-US" noProof="0" dirty="0"/>
              <a:t>Obesity is associated with increased risk of developing</a:t>
            </a:r>
            <a:br>
              <a:rPr lang="en-US" noProof="0" dirty="0"/>
            </a:br>
            <a:r>
              <a:rPr lang="en-US" noProof="0" dirty="0"/>
              <a:t>anxiety and depression</a:t>
            </a:r>
          </a:p>
        </p:txBody>
      </p:sp>
      <p:sp>
        <p:nvSpPr>
          <p:cNvPr id="5" name="Text Placeholder 4">
            <a:extLst>
              <a:ext uri="{FF2B5EF4-FFF2-40B4-BE49-F238E27FC236}">
                <a16:creationId xmlns:a16="http://schemas.microsoft.com/office/drawing/2014/main" id="{3588F152-7562-2204-BA15-EA55DE60F6DB}"/>
              </a:ext>
            </a:extLst>
          </p:cNvPr>
          <p:cNvSpPr>
            <a:spLocks noGrp="1"/>
          </p:cNvSpPr>
          <p:nvPr>
            <p:ph type="body" sz="quarter" idx="13"/>
          </p:nvPr>
        </p:nvSpPr>
        <p:spPr>
          <a:xfrm>
            <a:off x="536240" y="6020060"/>
            <a:ext cx="10896000" cy="324000"/>
          </a:xfrm>
        </p:spPr>
        <p:txBody>
          <a:bodyPr/>
          <a:lstStyle/>
          <a:p>
            <a:r>
              <a:rPr lang="en-US" noProof="0" dirty="0"/>
              <a:t>Fulton S</a:t>
            </a:r>
            <a:r>
              <a:rPr lang="en-US" dirty="0"/>
              <a:t> et al. </a:t>
            </a:r>
            <a:r>
              <a:rPr lang="en-US" noProof="0" dirty="0"/>
              <a:t>Trends Endocrinol Metab 2022;33:18–35.</a:t>
            </a:r>
          </a:p>
        </p:txBody>
      </p:sp>
      <p:sp>
        <p:nvSpPr>
          <p:cNvPr id="7" name="TextBox 6">
            <a:extLst>
              <a:ext uri="{FF2B5EF4-FFF2-40B4-BE49-F238E27FC236}">
                <a16:creationId xmlns:a16="http://schemas.microsoft.com/office/drawing/2014/main" id="{BAC703DE-4997-A084-F935-FC89ACFCDF49}"/>
              </a:ext>
            </a:extLst>
          </p:cNvPr>
          <p:cNvSpPr txBox="1"/>
          <p:nvPr/>
        </p:nvSpPr>
        <p:spPr>
          <a:xfrm>
            <a:off x="381000" y="3124200"/>
            <a:ext cx="2872368" cy="1323439"/>
          </a:xfrm>
          <a:prstGeom prst="rect">
            <a:avLst/>
          </a:prstGeom>
          <a:noFill/>
        </p:spPr>
        <p:txBody>
          <a:bodyPr wrap="square">
            <a:spAutoFit/>
          </a:bodyPr>
          <a:lstStyle/>
          <a:p>
            <a:pPr algn="ctr"/>
            <a:r>
              <a:rPr lang="en-US" sz="2000" b="0" i="0" noProof="0" dirty="0">
                <a:effectLst/>
                <a:latin typeface="Arial" panose="020B0604020202020204" pitchFamily="34" charset="0"/>
                <a:cs typeface="Arial" panose="020B0604020202020204" pitchFamily="34" charset="0"/>
              </a:rPr>
              <a:t>Adipose- and gut-derived inflammation and poor diet stimulate neuroinflammation</a:t>
            </a:r>
            <a:endParaRPr lang="en-US" sz="2000" noProof="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8402BDC-3A2D-61D4-8730-E98BA78A3906}"/>
              </a:ext>
            </a:extLst>
          </p:cNvPr>
          <p:cNvSpPr txBox="1"/>
          <p:nvPr/>
        </p:nvSpPr>
        <p:spPr>
          <a:xfrm>
            <a:off x="4337146" y="2052963"/>
            <a:ext cx="3166016" cy="1938992"/>
          </a:xfrm>
          <a:prstGeom prst="rect">
            <a:avLst/>
          </a:prstGeom>
          <a:noFill/>
        </p:spPr>
        <p:txBody>
          <a:bodyPr wrap="square">
            <a:spAutoFit/>
          </a:bodyPr>
          <a:lstStyle/>
          <a:p>
            <a:pPr algn="ctr"/>
            <a:r>
              <a:rPr lang="en-US" sz="2000" b="0" i="0" noProof="0" dirty="0">
                <a:effectLst/>
                <a:latin typeface="Arial" panose="020B0604020202020204" pitchFamily="34" charset="0"/>
                <a:cs typeface="Arial" panose="020B0604020202020204" pitchFamily="34" charset="0"/>
              </a:rPr>
              <a:t>Neuroinflammation alters structure, excitability, and connectivity in corticolimbic networks controlling mood, motivation, and emotion</a:t>
            </a:r>
            <a:endParaRPr lang="en-US" sz="2000" noProof="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C39B92D-EBC0-B2C9-EF0A-71F35C3D23D4}"/>
              </a:ext>
            </a:extLst>
          </p:cNvPr>
          <p:cNvGrpSpPr/>
          <p:nvPr/>
        </p:nvGrpSpPr>
        <p:grpSpPr>
          <a:xfrm rot="10800000">
            <a:off x="3276601" y="3318528"/>
            <a:ext cx="934782" cy="934782"/>
            <a:chOff x="7476605" y="2197331"/>
            <a:chExt cx="609600" cy="609600"/>
          </a:xfrm>
        </p:grpSpPr>
        <p:sp>
          <p:nvSpPr>
            <p:cNvPr id="17" name="Oval 16">
              <a:extLst>
                <a:ext uri="{FF2B5EF4-FFF2-40B4-BE49-F238E27FC236}">
                  <a16:creationId xmlns:a16="http://schemas.microsoft.com/office/drawing/2014/main" id="{2B4772A3-D6C8-D760-47FC-0060C78A8A7D}"/>
                </a:ext>
              </a:extLst>
            </p:cNvPr>
            <p:cNvSpPr/>
            <p:nvPr/>
          </p:nvSpPr>
          <p:spPr>
            <a:xfrm rot="5400000">
              <a:off x="7476605" y="2197331"/>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8" name="Graphic 17">
              <a:extLst>
                <a:ext uri="{FF2B5EF4-FFF2-40B4-BE49-F238E27FC236}">
                  <a16:creationId xmlns:a16="http://schemas.microsoft.com/office/drawing/2014/main" id="{DDDEAD93-4A98-06B6-5C8F-F6DA9D53CA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629005" y="2349731"/>
              <a:ext cx="304800" cy="304800"/>
            </a:xfrm>
            <a:prstGeom prst="rect">
              <a:avLst/>
            </a:prstGeom>
          </p:spPr>
        </p:pic>
      </p:grpSp>
      <p:grpSp>
        <p:nvGrpSpPr>
          <p:cNvPr id="19" name="Group 18">
            <a:extLst>
              <a:ext uri="{FF2B5EF4-FFF2-40B4-BE49-F238E27FC236}">
                <a16:creationId xmlns:a16="http://schemas.microsoft.com/office/drawing/2014/main" id="{07BC2FB8-80A0-E69E-01C5-E91B4A3D458C}"/>
              </a:ext>
            </a:extLst>
          </p:cNvPr>
          <p:cNvGrpSpPr/>
          <p:nvPr/>
        </p:nvGrpSpPr>
        <p:grpSpPr>
          <a:xfrm rot="10800000">
            <a:off x="7620000" y="3318528"/>
            <a:ext cx="934782" cy="934782"/>
            <a:chOff x="7476605" y="2197331"/>
            <a:chExt cx="609600" cy="609600"/>
          </a:xfrm>
        </p:grpSpPr>
        <p:sp>
          <p:nvSpPr>
            <p:cNvPr id="20" name="Oval 19">
              <a:extLst>
                <a:ext uri="{FF2B5EF4-FFF2-40B4-BE49-F238E27FC236}">
                  <a16:creationId xmlns:a16="http://schemas.microsoft.com/office/drawing/2014/main" id="{C17B9D09-8896-EB9F-461C-265F5481893B}"/>
                </a:ext>
              </a:extLst>
            </p:cNvPr>
            <p:cNvSpPr/>
            <p:nvPr/>
          </p:nvSpPr>
          <p:spPr>
            <a:xfrm rot="5400000">
              <a:off x="7476605" y="2197331"/>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21" name="Graphic 20">
              <a:extLst>
                <a:ext uri="{FF2B5EF4-FFF2-40B4-BE49-F238E27FC236}">
                  <a16:creationId xmlns:a16="http://schemas.microsoft.com/office/drawing/2014/main" id="{99912CF3-23A1-8A0F-32FE-0B8ACB1D86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629005" y="2349731"/>
              <a:ext cx="304800" cy="304800"/>
            </a:xfrm>
            <a:prstGeom prst="rect">
              <a:avLst/>
            </a:prstGeom>
          </p:spPr>
        </p:pic>
      </p:grpSp>
      <p:sp>
        <p:nvSpPr>
          <p:cNvPr id="12" name="TextBox 11">
            <a:extLst>
              <a:ext uri="{FF2B5EF4-FFF2-40B4-BE49-F238E27FC236}">
                <a16:creationId xmlns:a16="http://schemas.microsoft.com/office/drawing/2014/main" id="{1F88AB04-631F-30AF-B500-C88084828F48}"/>
              </a:ext>
            </a:extLst>
          </p:cNvPr>
          <p:cNvSpPr txBox="1"/>
          <p:nvPr/>
        </p:nvSpPr>
        <p:spPr>
          <a:xfrm>
            <a:off x="9372343" y="3185755"/>
            <a:ext cx="2956769" cy="1200329"/>
          </a:xfrm>
          <a:prstGeom prst="rect">
            <a:avLst/>
          </a:prstGeom>
          <a:noFill/>
        </p:spPr>
        <p:txBody>
          <a:bodyPr wrap="square">
            <a:spAutoFit/>
          </a:bodyPr>
          <a:lstStyle/>
          <a:p>
            <a:r>
              <a:rPr lang="en-US" sz="2400" b="1" dirty="0">
                <a:solidFill>
                  <a:schemeClr val="accent1"/>
                </a:solidFill>
                <a:latin typeface="Arial" panose="020B0604020202020204" pitchFamily="34" charset="0"/>
                <a:cs typeface="Arial" panose="020B0604020202020204" pitchFamily="34" charset="0"/>
              </a:rPr>
              <a:t>Can increase </a:t>
            </a:r>
            <a:br>
              <a:rPr lang="en-US" sz="2400" b="1" dirty="0">
                <a:solidFill>
                  <a:schemeClr val="accent1"/>
                </a:solidFill>
                <a:latin typeface="Arial" panose="020B0604020202020204" pitchFamily="34" charset="0"/>
                <a:cs typeface="Arial" panose="020B0604020202020204" pitchFamily="34" charset="0"/>
              </a:rPr>
            </a:br>
            <a:r>
              <a:rPr lang="en-US" sz="2400" b="1" noProof="0" dirty="0">
                <a:solidFill>
                  <a:schemeClr val="accent1"/>
                </a:solidFill>
                <a:latin typeface="Arial" panose="020B0604020202020204" pitchFamily="34" charset="0"/>
                <a:cs typeface="Arial" panose="020B0604020202020204" pitchFamily="34" charset="0"/>
              </a:rPr>
              <a:t>risk of anxiety </a:t>
            </a:r>
            <a:br>
              <a:rPr lang="en-US" sz="2400" b="1" noProof="0" dirty="0">
                <a:solidFill>
                  <a:schemeClr val="accent1"/>
                </a:solidFill>
                <a:latin typeface="Arial" panose="020B0604020202020204" pitchFamily="34" charset="0"/>
                <a:cs typeface="Arial" panose="020B0604020202020204" pitchFamily="34" charset="0"/>
              </a:rPr>
            </a:br>
            <a:r>
              <a:rPr lang="en-US" sz="2400" b="1" noProof="0" dirty="0">
                <a:solidFill>
                  <a:schemeClr val="accent1"/>
                </a:solidFill>
                <a:latin typeface="Arial" panose="020B0604020202020204" pitchFamily="34" charset="0"/>
                <a:cs typeface="Arial" panose="020B0604020202020204" pitchFamily="34" charset="0"/>
              </a:rPr>
              <a:t>and depression</a:t>
            </a:r>
          </a:p>
        </p:txBody>
      </p:sp>
      <p:grpSp>
        <p:nvGrpSpPr>
          <p:cNvPr id="27" name="Group 26">
            <a:extLst>
              <a:ext uri="{FF2B5EF4-FFF2-40B4-BE49-F238E27FC236}">
                <a16:creationId xmlns:a16="http://schemas.microsoft.com/office/drawing/2014/main" id="{064C30F2-E5EC-5E77-F066-FE7956DF0CF0}"/>
              </a:ext>
            </a:extLst>
          </p:cNvPr>
          <p:cNvGrpSpPr/>
          <p:nvPr/>
        </p:nvGrpSpPr>
        <p:grpSpPr>
          <a:xfrm>
            <a:off x="8458200" y="3318528"/>
            <a:ext cx="934782" cy="934782"/>
            <a:chOff x="9753600" y="2514600"/>
            <a:chExt cx="934782" cy="934782"/>
          </a:xfrm>
        </p:grpSpPr>
        <p:sp>
          <p:nvSpPr>
            <p:cNvPr id="23" name="Oval 22">
              <a:extLst>
                <a:ext uri="{FF2B5EF4-FFF2-40B4-BE49-F238E27FC236}">
                  <a16:creationId xmlns:a16="http://schemas.microsoft.com/office/drawing/2014/main" id="{9522E569-FAE2-ED9B-B14A-607D5E4613F7}"/>
                </a:ext>
              </a:extLst>
            </p:cNvPr>
            <p:cNvSpPr/>
            <p:nvPr/>
          </p:nvSpPr>
          <p:spPr>
            <a:xfrm rot="16200000">
              <a:off x="9753600" y="2514600"/>
              <a:ext cx="934782" cy="9347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6" name="Graphic 23">
              <a:extLst>
                <a:ext uri="{FF2B5EF4-FFF2-40B4-BE49-F238E27FC236}">
                  <a16:creationId xmlns:a16="http://schemas.microsoft.com/office/drawing/2014/main" id="{1A4AAD1A-8F56-57F1-9B38-754D66C98D2D}"/>
                </a:ext>
              </a:extLst>
            </p:cNvPr>
            <p:cNvSpPr/>
            <p:nvPr/>
          </p:nvSpPr>
          <p:spPr>
            <a:xfrm>
              <a:off x="9884094" y="2640549"/>
              <a:ext cx="643236" cy="667512"/>
            </a:xfrm>
            <a:custGeom>
              <a:avLst/>
              <a:gdLst>
                <a:gd name="connsiteX0" fmla="*/ 642838 w 643236"/>
                <a:gd name="connsiteY0" fmla="*/ 653830 h 667512"/>
                <a:gd name="connsiteX1" fmla="*/ 574671 w 643236"/>
                <a:gd name="connsiteY1" fmla="*/ 543836 h 667512"/>
                <a:gd name="connsiteX2" fmla="*/ 573571 w 643236"/>
                <a:gd name="connsiteY2" fmla="*/ 542793 h 667512"/>
                <a:gd name="connsiteX3" fmla="*/ 573249 w 643236"/>
                <a:gd name="connsiteY3" fmla="*/ 542561 h 667512"/>
                <a:gd name="connsiteX4" fmla="*/ 571018 w 643236"/>
                <a:gd name="connsiteY4" fmla="*/ 540562 h 667512"/>
                <a:gd name="connsiteX5" fmla="*/ 468183 w 643236"/>
                <a:gd name="connsiteY5" fmla="*/ 488098 h 667512"/>
                <a:gd name="connsiteX6" fmla="*/ 520386 w 643236"/>
                <a:gd name="connsiteY6" fmla="*/ 393103 h 667512"/>
                <a:gd name="connsiteX7" fmla="*/ 527860 w 643236"/>
                <a:gd name="connsiteY7" fmla="*/ 387251 h 667512"/>
                <a:gd name="connsiteX8" fmla="*/ 553788 w 643236"/>
                <a:gd name="connsiteY8" fmla="*/ 344376 h 667512"/>
                <a:gd name="connsiteX9" fmla="*/ 542142 w 643236"/>
                <a:gd name="connsiteY9" fmla="*/ 311814 h 667512"/>
                <a:gd name="connsiteX10" fmla="*/ 564362 w 643236"/>
                <a:gd name="connsiteY10" fmla="*/ 266043 h 667512"/>
                <a:gd name="connsiteX11" fmla="*/ 571198 w 643236"/>
                <a:gd name="connsiteY11" fmla="*/ 197208 h 667512"/>
                <a:gd name="connsiteX12" fmla="*/ 571692 w 643236"/>
                <a:gd name="connsiteY12" fmla="*/ 187214 h 667512"/>
                <a:gd name="connsiteX13" fmla="*/ 540838 w 643236"/>
                <a:gd name="connsiteY13" fmla="*/ 103813 h 667512"/>
                <a:gd name="connsiteX14" fmla="*/ 373826 w 643236"/>
                <a:gd name="connsiteY14" fmla="*/ 41270 h 667512"/>
                <a:gd name="connsiteX15" fmla="*/ 231441 w 643236"/>
                <a:gd name="connsiteY15" fmla="*/ 5406 h 667512"/>
                <a:gd name="connsiteX16" fmla="*/ 223330 w 643236"/>
                <a:gd name="connsiteY16" fmla="*/ 75 h 667512"/>
                <a:gd name="connsiteX17" fmla="*/ 214233 w 643236"/>
                <a:gd name="connsiteY17" fmla="*/ 3407 h 667512"/>
                <a:gd name="connsiteX18" fmla="*/ 175182 w 643236"/>
                <a:gd name="connsiteY18" fmla="*/ 113377 h 667512"/>
                <a:gd name="connsiteX19" fmla="*/ 199516 w 643236"/>
                <a:gd name="connsiteY19" fmla="*/ 222067 h 667512"/>
                <a:gd name="connsiteX20" fmla="*/ 205281 w 643236"/>
                <a:gd name="connsiteY20" fmla="*/ 271402 h 667512"/>
                <a:gd name="connsiteX21" fmla="*/ 205107 w 643236"/>
                <a:gd name="connsiteY21" fmla="*/ 271402 h 667512"/>
                <a:gd name="connsiteX22" fmla="*/ 203572 w 643236"/>
                <a:gd name="connsiteY22" fmla="*/ 271431 h 667512"/>
                <a:gd name="connsiteX23" fmla="*/ 185002 w 643236"/>
                <a:gd name="connsiteY23" fmla="*/ 234640 h 667512"/>
                <a:gd name="connsiteX24" fmla="*/ 136507 w 643236"/>
                <a:gd name="connsiteY24" fmla="*/ 214274 h 667512"/>
                <a:gd name="connsiteX25" fmla="*/ 88012 w 643236"/>
                <a:gd name="connsiteY25" fmla="*/ 234640 h 667512"/>
                <a:gd name="connsiteX26" fmla="*/ 69443 w 643236"/>
                <a:gd name="connsiteY26" fmla="*/ 271431 h 667512"/>
                <a:gd name="connsiteX27" fmla="*/ 67908 w 643236"/>
                <a:gd name="connsiteY27" fmla="*/ 271402 h 667512"/>
                <a:gd name="connsiteX28" fmla="*/ 0 w 643236"/>
                <a:gd name="connsiteY28" fmla="*/ 339278 h 667512"/>
                <a:gd name="connsiteX29" fmla="*/ 67908 w 643236"/>
                <a:gd name="connsiteY29" fmla="*/ 407186 h 667512"/>
                <a:gd name="connsiteX30" fmla="*/ 205076 w 643236"/>
                <a:gd name="connsiteY30" fmla="*/ 407186 h 667512"/>
                <a:gd name="connsiteX31" fmla="*/ 232568 w 643236"/>
                <a:gd name="connsiteY31" fmla="*/ 401363 h 667512"/>
                <a:gd name="connsiteX32" fmla="*/ 284626 w 643236"/>
                <a:gd name="connsiteY32" fmla="*/ 488015 h 667512"/>
                <a:gd name="connsiteX33" fmla="*/ 181640 w 643236"/>
                <a:gd name="connsiteY33" fmla="*/ 540565 h 667512"/>
                <a:gd name="connsiteX34" fmla="*/ 179438 w 643236"/>
                <a:gd name="connsiteY34" fmla="*/ 542564 h 667512"/>
                <a:gd name="connsiteX35" fmla="*/ 179177 w 643236"/>
                <a:gd name="connsiteY35" fmla="*/ 542738 h 667512"/>
                <a:gd name="connsiteX36" fmla="*/ 178134 w 643236"/>
                <a:gd name="connsiteY36" fmla="*/ 543723 h 667512"/>
                <a:gd name="connsiteX37" fmla="*/ 109912 w 643236"/>
                <a:gd name="connsiteY37" fmla="*/ 653781 h 667512"/>
                <a:gd name="connsiteX38" fmla="*/ 111679 w 643236"/>
                <a:gd name="connsiteY38" fmla="*/ 663224 h 667512"/>
                <a:gd name="connsiteX39" fmla="*/ 120283 w 643236"/>
                <a:gd name="connsiteY39" fmla="*/ 667482 h 667512"/>
                <a:gd name="connsiteX40" fmla="*/ 632455 w 643236"/>
                <a:gd name="connsiteY40" fmla="*/ 667513 h 667512"/>
                <a:gd name="connsiteX41" fmla="*/ 641058 w 643236"/>
                <a:gd name="connsiteY41" fmla="*/ 663255 h 667512"/>
                <a:gd name="connsiteX42" fmla="*/ 642825 w 643236"/>
                <a:gd name="connsiteY42" fmla="*/ 653805 h 667512"/>
                <a:gd name="connsiteX43" fmla="*/ 516386 w 643236"/>
                <a:gd name="connsiteY43" fmla="*/ 645981 h 667512"/>
                <a:gd name="connsiteX44" fmla="*/ 236363 w 643236"/>
                <a:gd name="connsiteY44" fmla="*/ 645981 h 667512"/>
                <a:gd name="connsiteX45" fmla="*/ 232945 w 643236"/>
                <a:gd name="connsiteY45" fmla="*/ 623733 h 667512"/>
                <a:gd name="connsiteX46" fmla="*/ 200615 w 643236"/>
                <a:gd name="connsiteY46" fmla="*/ 552523 h 667512"/>
                <a:gd name="connsiteX47" fmla="*/ 293491 w 643236"/>
                <a:gd name="connsiteY47" fmla="*/ 508229 h 667512"/>
                <a:gd name="connsiteX48" fmla="*/ 291115 w 643236"/>
                <a:gd name="connsiteY48" fmla="*/ 515442 h 667512"/>
                <a:gd name="connsiteX49" fmla="*/ 292622 w 643236"/>
                <a:gd name="connsiteY49" fmla="*/ 525147 h 667512"/>
                <a:gd name="connsiteX50" fmla="*/ 367680 w 643236"/>
                <a:gd name="connsiteY50" fmla="*/ 628393 h 667512"/>
                <a:gd name="connsiteX51" fmla="*/ 376399 w 643236"/>
                <a:gd name="connsiteY51" fmla="*/ 632824 h 667512"/>
                <a:gd name="connsiteX52" fmla="*/ 385118 w 643236"/>
                <a:gd name="connsiteY52" fmla="*/ 628393 h 667512"/>
                <a:gd name="connsiteX53" fmla="*/ 460146 w 643236"/>
                <a:gd name="connsiteY53" fmla="*/ 525147 h 667512"/>
                <a:gd name="connsiteX54" fmla="*/ 461652 w 643236"/>
                <a:gd name="connsiteY54" fmla="*/ 515442 h 667512"/>
                <a:gd name="connsiteX55" fmla="*/ 459276 w 643236"/>
                <a:gd name="connsiteY55" fmla="*/ 508229 h 667512"/>
                <a:gd name="connsiteX56" fmla="*/ 552151 w 643236"/>
                <a:gd name="connsiteY56" fmla="*/ 552552 h 667512"/>
                <a:gd name="connsiteX57" fmla="*/ 519793 w 643236"/>
                <a:gd name="connsiteY57" fmla="*/ 623758 h 667512"/>
                <a:gd name="connsiteX58" fmla="*/ 516404 w 643236"/>
                <a:gd name="connsiteY58" fmla="*/ 646006 h 667512"/>
                <a:gd name="connsiteX59" fmla="*/ 434054 w 643236"/>
                <a:gd name="connsiteY59" fmla="*/ 500635 h 667512"/>
                <a:gd name="connsiteX60" fmla="*/ 439442 w 643236"/>
                <a:gd name="connsiteY60" fmla="*/ 516945 h 667512"/>
                <a:gd name="connsiteX61" fmla="*/ 376374 w 643236"/>
                <a:gd name="connsiteY61" fmla="*/ 603740 h 667512"/>
                <a:gd name="connsiteX62" fmla="*/ 313281 w 643236"/>
                <a:gd name="connsiteY62" fmla="*/ 516945 h 667512"/>
                <a:gd name="connsiteX63" fmla="*/ 318669 w 643236"/>
                <a:gd name="connsiteY63" fmla="*/ 500635 h 667512"/>
                <a:gd name="connsiteX64" fmla="*/ 327447 w 643236"/>
                <a:gd name="connsiteY64" fmla="*/ 502633 h 667512"/>
                <a:gd name="connsiteX65" fmla="*/ 376376 w 643236"/>
                <a:gd name="connsiteY65" fmla="*/ 522564 h 667512"/>
                <a:gd name="connsiteX66" fmla="*/ 425277 w 643236"/>
                <a:gd name="connsiteY66" fmla="*/ 502662 h 667512"/>
                <a:gd name="connsiteX67" fmla="*/ 434054 w 643236"/>
                <a:gd name="connsiteY67" fmla="*/ 500664 h 667512"/>
                <a:gd name="connsiteX68" fmla="*/ 220610 w 643236"/>
                <a:gd name="connsiteY68" fmla="*/ 216620 h 667512"/>
                <a:gd name="connsiteX69" fmla="*/ 217742 w 643236"/>
                <a:gd name="connsiteY69" fmla="*/ 210247 h 667512"/>
                <a:gd name="connsiteX70" fmla="*/ 196623 w 643236"/>
                <a:gd name="connsiteY70" fmla="*/ 115023 h 667512"/>
                <a:gd name="connsiteX71" fmla="*/ 221218 w 643236"/>
                <a:gd name="connsiteY71" fmla="*/ 29650 h 667512"/>
                <a:gd name="connsiteX72" fmla="*/ 293872 w 643236"/>
                <a:gd name="connsiteY72" fmla="*/ 76436 h 667512"/>
                <a:gd name="connsiteX73" fmla="*/ 380116 w 643236"/>
                <a:gd name="connsiteY73" fmla="*/ 61893 h 667512"/>
                <a:gd name="connsiteX74" fmla="*/ 460217 w 643236"/>
                <a:gd name="connsiteY74" fmla="*/ 49466 h 667512"/>
                <a:gd name="connsiteX75" fmla="*/ 522587 w 643236"/>
                <a:gd name="connsiteY75" fmla="*/ 116242 h 667512"/>
                <a:gd name="connsiteX76" fmla="*/ 529047 w 643236"/>
                <a:gd name="connsiteY76" fmla="*/ 122384 h 667512"/>
                <a:gd name="connsiteX77" fmla="*/ 550456 w 643236"/>
                <a:gd name="connsiteY77" fmla="*/ 183220 h 667512"/>
                <a:gd name="connsiteX78" fmla="*/ 550224 w 643236"/>
                <a:gd name="connsiteY78" fmla="*/ 184639 h 667512"/>
                <a:gd name="connsiteX79" fmla="*/ 549616 w 643236"/>
                <a:gd name="connsiteY79" fmla="*/ 196314 h 667512"/>
                <a:gd name="connsiteX80" fmla="*/ 543214 w 643236"/>
                <a:gd name="connsiteY80" fmla="*/ 261669 h 667512"/>
                <a:gd name="connsiteX81" fmla="*/ 524934 w 643236"/>
                <a:gd name="connsiteY81" fmla="*/ 296027 h 667512"/>
                <a:gd name="connsiteX82" fmla="*/ 513027 w 643236"/>
                <a:gd name="connsiteY82" fmla="*/ 284150 h 667512"/>
                <a:gd name="connsiteX83" fmla="*/ 512998 w 643236"/>
                <a:gd name="connsiteY83" fmla="*/ 283310 h 667512"/>
                <a:gd name="connsiteX84" fmla="*/ 504221 w 643236"/>
                <a:gd name="connsiteY84" fmla="*/ 185799 h 667512"/>
                <a:gd name="connsiteX85" fmla="*/ 527657 w 643236"/>
                <a:gd name="connsiteY85" fmla="*/ 151094 h 667512"/>
                <a:gd name="connsiteX86" fmla="*/ 521429 w 643236"/>
                <a:gd name="connsiteY86" fmla="*/ 137189 h 667512"/>
                <a:gd name="connsiteX87" fmla="*/ 507523 w 643236"/>
                <a:gd name="connsiteY87" fmla="*/ 143417 h 667512"/>
                <a:gd name="connsiteX88" fmla="*/ 485767 w 643236"/>
                <a:gd name="connsiteY88" fmla="*/ 173864 h 667512"/>
                <a:gd name="connsiteX89" fmla="*/ 276347 w 643236"/>
                <a:gd name="connsiteY89" fmla="*/ 200516 h 667512"/>
                <a:gd name="connsiteX90" fmla="*/ 266555 w 643236"/>
                <a:gd name="connsiteY90" fmla="*/ 201095 h 667512"/>
                <a:gd name="connsiteX91" fmla="*/ 261283 w 643236"/>
                <a:gd name="connsiteY91" fmla="*/ 209351 h 667512"/>
                <a:gd name="connsiteX92" fmla="*/ 254910 w 643236"/>
                <a:gd name="connsiteY92" fmla="*/ 283278 h 667512"/>
                <a:gd name="connsiteX93" fmla="*/ 254881 w 643236"/>
                <a:gd name="connsiteY93" fmla="*/ 284119 h 667512"/>
                <a:gd name="connsiteX94" fmla="*/ 252708 w 643236"/>
                <a:gd name="connsiteY94" fmla="*/ 290955 h 667512"/>
                <a:gd name="connsiteX95" fmla="*/ 227910 w 643236"/>
                <a:gd name="connsiteY95" fmla="*/ 275369 h 667512"/>
                <a:gd name="connsiteX96" fmla="*/ 220610 w 643236"/>
                <a:gd name="connsiteY96" fmla="*/ 216591 h 667512"/>
                <a:gd name="connsiteX97" fmla="*/ 67911 w 643236"/>
                <a:gd name="connsiteY97" fmla="*/ 385715 h 667512"/>
                <a:gd name="connsiteX98" fmla="*/ 21531 w 643236"/>
                <a:gd name="connsiteY98" fmla="*/ 339335 h 667512"/>
                <a:gd name="connsiteX99" fmla="*/ 67911 w 643236"/>
                <a:gd name="connsiteY99" fmla="*/ 293013 h 667512"/>
                <a:gd name="connsiteX100" fmla="*/ 77210 w 643236"/>
                <a:gd name="connsiteY100" fmla="*/ 293940 h 667512"/>
                <a:gd name="connsiteX101" fmla="*/ 86278 w 643236"/>
                <a:gd name="connsiteY101" fmla="*/ 291680 h 667512"/>
                <a:gd name="connsiteX102" fmla="*/ 90159 w 643236"/>
                <a:gd name="connsiteY102" fmla="*/ 283163 h 667512"/>
                <a:gd name="connsiteX103" fmla="*/ 103398 w 643236"/>
                <a:gd name="connsiteY103" fmla="*/ 249761 h 667512"/>
                <a:gd name="connsiteX104" fmla="*/ 136481 w 643236"/>
                <a:gd name="connsiteY104" fmla="*/ 235856 h 667512"/>
                <a:gd name="connsiteX105" fmla="*/ 169593 w 643236"/>
                <a:gd name="connsiteY105" fmla="*/ 249761 h 667512"/>
                <a:gd name="connsiteX106" fmla="*/ 182833 w 643236"/>
                <a:gd name="connsiteY106" fmla="*/ 283163 h 667512"/>
                <a:gd name="connsiteX107" fmla="*/ 186714 w 643236"/>
                <a:gd name="connsiteY107" fmla="*/ 291651 h 667512"/>
                <a:gd name="connsiteX108" fmla="*/ 195782 w 643236"/>
                <a:gd name="connsiteY108" fmla="*/ 293940 h 667512"/>
                <a:gd name="connsiteX109" fmla="*/ 205110 w 643236"/>
                <a:gd name="connsiteY109" fmla="*/ 293013 h 667512"/>
                <a:gd name="connsiteX110" fmla="*/ 251490 w 643236"/>
                <a:gd name="connsiteY110" fmla="*/ 339335 h 667512"/>
                <a:gd name="connsiteX111" fmla="*/ 205110 w 643236"/>
                <a:gd name="connsiteY111" fmla="*/ 385715 h 667512"/>
                <a:gd name="connsiteX112" fmla="*/ 253896 w 643236"/>
                <a:gd name="connsiteY112" fmla="*/ 393044 h 667512"/>
                <a:gd name="connsiteX113" fmla="*/ 253752 w 643236"/>
                <a:gd name="connsiteY113" fmla="*/ 386642 h 667512"/>
                <a:gd name="connsiteX114" fmla="*/ 273016 w 643236"/>
                <a:gd name="connsiteY114" fmla="*/ 339335 h 667512"/>
                <a:gd name="connsiteX115" fmla="*/ 265687 w 643236"/>
                <a:gd name="connsiteY115" fmla="*/ 308714 h 667512"/>
                <a:gd name="connsiteX116" fmla="*/ 276435 w 643236"/>
                <a:gd name="connsiteY116" fmla="*/ 284640 h 667512"/>
                <a:gd name="connsiteX117" fmla="*/ 281418 w 643236"/>
                <a:gd name="connsiteY117" fmla="*/ 225774 h 667512"/>
                <a:gd name="connsiteX118" fmla="*/ 484238 w 643236"/>
                <a:gd name="connsiteY118" fmla="*/ 201614 h 667512"/>
                <a:gd name="connsiteX119" fmla="*/ 491509 w 643236"/>
                <a:gd name="connsiteY119" fmla="*/ 284638 h 667512"/>
                <a:gd name="connsiteX120" fmla="*/ 519262 w 643236"/>
                <a:gd name="connsiteY120" fmla="*/ 317113 h 667512"/>
                <a:gd name="connsiteX121" fmla="*/ 532240 w 643236"/>
                <a:gd name="connsiteY121" fmla="*/ 344489 h 667512"/>
                <a:gd name="connsiteX122" fmla="*/ 515988 w 643236"/>
                <a:gd name="connsiteY122" fmla="*/ 369258 h 667512"/>
                <a:gd name="connsiteX123" fmla="*/ 498867 w 643236"/>
                <a:gd name="connsiteY123" fmla="*/ 393041 h 667512"/>
                <a:gd name="connsiteX124" fmla="*/ 438235 w 643236"/>
                <a:gd name="connsiteY124" fmla="*/ 477141 h 667512"/>
                <a:gd name="connsiteX125" fmla="*/ 437713 w 643236"/>
                <a:gd name="connsiteY125" fmla="*/ 477285 h 667512"/>
                <a:gd name="connsiteX126" fmla="*/ 437395 w 643236"/>
                <a:gd name="connsiteY126" fmla="*/ 477402 h 667512"/>
                <a:gd name="connsiteX127" fmla="*/ 418014 w 643236"/>
                <a:gd name="connsiteY127" fmla="*/ 482066 h 667512"/>
                <a:gd name="connsiteX128" fmla="*/ 412104 w 643236"/>
                <a:gd name="connsiteY128" fmla="*/ 485310 h 667512"/>
                <a:gd name="connsiteX129" fmla="*/ 376385 w 643236"/>
                <a:gd name="connsiteY129" fmla="*/ 500983 h 667512"/>
                <a:gd name="connsiteX130" fmla="*/ 340666 w 643236"/>
                <a:gd name="connsiteY130" fmla="*/ 485310 h 667512"/>
                <a:gd name="connsiteX131" fmla="*/ 334756 w 643236"/>
                <a:gd name="connsiteY131" fmla="*/ 482066 h 667512"/>
                <a:gd name="connsiteX132" fmla="*/ 315201 w 643236"/>
                <a:gd name="connsiteY132" fmla="*/ 477344 h 667512"/>
                <a:gd name="connsiteX133" fmla="*/ 315028 w 643236"/>
                <a:gd name="connsiteY133" fmla="*/ 477285 h 667512"/>
                <a:gd name="connsiteX134" fmla="*/ 314824 w 643236"/>
                <a:gd name="connsiteY134" fmla="*/ 477228 h 667512"/>
                <a:gd name="connsiteX135" fmla="*/ 253873 w 643236"/>
                <a:gd name="connsiteY135" fmla="*/ 393042 h 667512"/>
                <a:gd name="connsiteX136" fmla="*/ 184543 w 643236"/>
                <a:gd name="connsiteY136" fmla="*/ 567176 h 667512"/>
                <a:gd name="connsiteX137" fmla="*/ 212209 w 643236"/>
                <a:gd name="connsiteY137" fmla="*/ 629635 h 667512"/>
                <a:gd name="connsiteX138" fmla="*/ 214787 w 643236"/>
                <a:gd name="connsiteY138" fmla="*/ 645944 h 667512"/>
                <a:gd name="connsiteX139" fmla="*/ 135001 w 643236"/>
                <a:gd name="connsiteY139" fmla="*/ 645944 h 667512"/>
                <a:gd name="connsiteX140" fmla="*/ 184539 w 643236"/>
                <a:gd name="connsiteY140" fmla="*/ 567145 h 667512"/>
                <a:gd name="connsiteX141" fmla="*/ 537936 w 643236"/>
                <a:gd name="connsiteY141" fmla="*/ 645975 h 667512"/>
                <a:gd name="connsiteX142" fmla="*/ 540514 w 643236"/>
                <a:gd name="connsiteY142" fmla="*/ 629660 h 667512"/>
                <a:gd name="connsiteX143" fmla="*/ 568209 w 643236"/>
                <a:gd name="connsiteY143" fmla="*/ 567206 h 667512"/>
                <a:gd name="connsiteX144" fmla="*/ 617716 w 643236"/>
                <a:gd name="connsiteY144" fmla="*/ 645969 h 667512"/>
                <a:gd name="connsiteX145" fmla="*/ 394977 w 643236"/>
                <a:gd name="connsiteY145" fmla="*/ 308975 h 667512"/>
                <a:gd name="connsiteX146" fmla="*/ 407375 w 643236"/>
                <a:gd name="connsiteY146" fmla="*/ 300110 h 667512"/>
                <a:gd name="connsiteX147" fmla="*/ 465633 w 643236"/>
                <a:gd name="connsiteY147" fmla="*/ 309728 h 667512"/>
                <a:gd name="connsiteX148" fmla="*/ 474498 w 643236"/>
                <a:gd name="connsiteY148" fmla="*/ 322127 h 667512"/>
                <a:gd name="connsiteX149" fmla="*/ 463866 w 643236"/>
                <a:gd name="connsiteY149" fmla="*/ 331165 h 667512"/>
                <a:gd name="connsiteX150" fmla="*/ 462099 w 643236"/>
                <a:gd name="connsiteY150" fmla="*/ 331020 h 667512"/>
                <a:gd name="connsiteX151" fmla="*/ 403841 w 643236"/>
                <a:gd name="connsiteY151" fmla="*/ 321403 h 667512"/>
                <a:gd name="connsiteX152" fmla="*/ 394977 w 643236"/>
                <a:gd name="connsiteY152" fmla="*/ 309004 h 667512"/>
                <a:gd name="connsiteX153" fmla="*/ 348886 w 643236"/>
                <a:gd name="connsiteY153" fmla="*/ 321374 h 667512"/>
                <a:gd name="connsiteX154" fmla="*/ 290629 w 643236"/>
                <a:gd name="connsiteY154" fmla="*/ 330991 h 667512"/>
                <a:gd name="connsiteX155" fmla="*/ 288862 w 643236"/>
                <a:gd name="connsiteY155" fmla="*/ 331136 h 667512"/>
                <a:gd name="connsiteX156" fmla="*/ 278230 w 643236"/>
                <a:gd name="connsiteY156" fmla="*/ 322098 h 667512"/>
                <a:gd name="connsiteX157" fmla="*/ 287095 w 643236"/>
                <a:gd name="connsiteY157" fmla="*/ 309699 h 667512"/>
                <a:gd name="connsiteX158" fmla="*/ 345353 w 643236"/>
                <a:gd name="connsiteY158" fmla="*/ 300081 h 667512"/>
                <a:gd name="connsiteX159" fmla="*/ 357751 w 643236"/>
                <a:gd name="connsiteY159" fmla="*/ 308946 h 667512"/>
                <a:gd name="connsiteX160" fmla="*/ 348886 w 643236"/>
                <a:gd name="connsiteY160" fmla="*/ 321345 h 667512"/>
                <a:gd name="connsiteX161" fmla="*/ 293033 w 643236"/>
                <a:gd name="connsiteY161" fmla="*/ 358889 h 667512"/>
                <a:gd name="connsiteX162" fmla="*/ 295554 w 643236"/>
                <a:gd name="connsiteY162" fmla="*/ 343854 h 667512"/>
                <a:gd name="connsiteX163" fmla="*/ 310589 w 643236"/>
                <a:gd name="connsiteY163" fmla="*/ 346374 h 667512"/>
                <a:gd name="connsiteX164" fmla="*/ 318990 w 643236"/>
                <a:gd name="connsiteY164" fmla="*/ 349011 h 667512"/>
                <a:gd name="connsiteX165" fmla="*/ 325740 w 643236"/>
                <a:gd name="connsiteY165" fmla="*/ 346143 h 667512"/>
                <a:gd name="connsiteX166" fmla="*/ 340369 w 643236"/>
                <a:gd name="connsiteY166" fmla="*/ 341856 h 667512"/>
                <a:gd name="connsiteX167" fmla="*/ 344657 w 643236"/>
                <a:gd name="connsiteY167" fmla="*/ 356485 h 667512"/>
                <a:gd name="connsiteX168" fmla="*/ 320265 w 643236"/>
                <a:gd name="connsiteY168" fmla="*/ 370535 h 667512"/>
                <a:gd name="connsiteX169" fmla="*/ 318063 w 643236"/>
                <a:gd name="connsiteY169" fmla="*/ 370593 h 667512"/>
                <a:gd name="connsiteX170" fmla="*/ 293062 w 643236"/>
                <a:gd name="connsiteY170" fmla="*/ 358918 h 667512"/>
                <a:gd name="connsiteX171" fmla="*/ 459292 w 643236"/>
                <a:gd name="connsiteY171" fmla="*/ 358918 h 667512"/>
                <a:gd name="connsiteX172" fmla="*/ 434262 w 643236"/>
                <a:gd name="connsiteY172" fmla="*/ 370593 h 667512"/>
                <a:gd name="connsiteX173" fmla="*/ 432060 w 643236"/>
                <a:gd name="connsiteY173" fmla="*/ 370535 h 667512"/>
                <a:gd name="connsiteX174" fmla="*/ 407668 w 643236"/>
                <a:gd name="connsiteY174" fmla="*/ 356514 h 667512"/>
                <a:gd name="connsiteX175" fmla="*/ 411897 w 643236"/>
                <a:gd name="connsiteY175" fmla="*/ 341884 h 667512"/>
                <a:gd name="connsiteX176" fmla="*/ 426527 w 643236"/>
                <a:gd name="connsiteY176" fmla="*/ 346114 h 667512"/>
                <a:gd name="connsiteX177" fmla="*/ 433306 w 643236"/>
                <a:gd name="connsiteY177" fmla="*/ 349010 h 667512"/>
                <a:gd name="connsiteX178" fmla="*/ 441736 w 643236"/>
                <a:gd name="connsiteY178" fmla="*/ 346374 h 667512"/>
                <a:gd name="connsiteX179" fmla="*/ 456771 w 643236"/>
                <a:gd name="connsiteY179" fmla="*/ 343912 h 667512"/>
                <a:gd name="connsiteX180" fmla="*/ 459234 w 643236"/>
                <a:gd name="connsiteY180" fmla="*/ 358947 h 667512"/>
                <a:gd name="connsiteX181" fmla="*/ 421139 w 643236"/>
                <a:gd name="connsiteY181" fmla="*/ 444031 h 667512"/>
                <a:gd name="connsiteX182" fmla="*/ 407002 w 643236"/>
                <a:gd name="connsiteY182" fmla="*/ 449709 h 667512"/>
                <a:gd name="connsiteX183" fmla="*/ 343155 w 643236"/>
                <a:gd name="connsiteY183" fmla="*/ 450781 h 667512"/>
                <a:gd name="connsiteX184" fmla="*/ 337825 w 643236"/>
                <a:gd name="connsiteY184" fmla="*/ 452201 h 667512"/>
                <a:gd name="connsiteX185" fmla="*/ 328467 w 643236"/>
                <a:gd name="connsiteY185" fmla="*/ 446783 h 667512"/>
                <a:gd name="connsiteX186" fmla="*/ 332465 w 643236"/>
                <a:gd name="connsiteY186" fmla="*/ 432067 h 667512"/>
                <a:gd name="connsiteX187" fmla="*/ 415458 w 643236"/>
                <a:gd name="connsiteY187" fmla="*/ 429866 h 667512"/>
                <a:gd name="connsiteX188" fmla="*/ 421136 w 643236"/>
                <a:gd name="connsiteY188" fmla="*/ 444003 h 667512"/>
                <a:gd name="connsiteX189" fmla="*/ 346977 w 643236"/>
                <a:gd name="connsiteY189" fmla="*/ 384615 h 667512"/>
                <a:gd name="connsiteX190" fmla="*/ 361114 w 643236"/>
                <a:gd name="connsiteY190" fmla="*/ 348142 h 667512"/>
                <a:gd name="connsiteX191" fmla="*/ 375049 w 643236"/>
                <a:gd name="connsiteY191" fmla="*/ 342000 h 667512"/>
                <a:gd name="connsiteX192" fmla="*/ 381191 w 643236"/>
                <a:gd name="connsiteY192" fmla="*/ 355935 h 667512"/>
                <a:gd name="connsiteX193" fmla="*/ 370356 w 643236"/>
                <a:gd name="connsiteY193" fmla="*/ 383832 h 667512"/>
                <a:gd name="connsiteX194" fmla="*/ 376556 w 643236"/>
                <a:gd name="connsiteY194" fmla="*/ 387454 h 667512"/>
                <a:gd name="connsiteX195" fmla="*/ 380437 w 643236"/>
                <a:gd name="connsiteY195" fmla="*/ 402199 h 667512"/>
                <a:gd name="connsiteX196" fmla="*/ 371109 w 643236"/>
                <a:gd name="connsiteY196" fmla="*/ 407559 h 667512"/>
                <a:gd name="connsiteX197" fmla="*/ 365691 w 643236"/>
                <a:gd name="connsiteY197" fmla="*/ 406081 h 667512"/>
                <a:gd name="connsiteX198" fmla="*/ 351554 w 643236"/>
                <a:gd name="connsiteY198" fmla="*/ 397854 h 667512"/>
                <a:gd name="connsiteX199" fmla="*/ 346919 w 643236"/>
                <a:gd name="connsiteY199" fmla="*/ 384644 h 667512"/>
                <a:gd name="connsiteX200" fmla="*/ 62412 w 643236"/>
                <a:gd name="connsiteY200" fmla="*/ 433486 h 667512"/>
                <a:gd name="connsiteX201" fmla="*/ 41293 w 643236"/>
                <a:gd name="connsiteY201" fmla="*/ 470133 h 667512"/>
                <a:gd name="connsiteX202" fmla="*/ 31936 w 643236"/>
                <a:gd name="connsiteY202" fmla="*/ 475521 h 667512"/>
                <a:gd name="connsiteX203" fmla="*/ 26577 w 643236"/>
                <a:gd name="connsiteY203" fmla="*/ 474072 h 667512"/>
                <a:gd name="connsiteX204" fmla="*/ 22637 w 643236"/>
                <a:gd name="connsiteY204" fmla="*/ 459356 h 667512"/>
                <a:gd name="connsiteX205" fmla="*/ 43756 w 643236"/>
                <a:gd name="connsiteY205" fmla="*/ 422710 h 667512"/>
                <a:gd name="connsiteX206" fmla="*/ 58472 w 643236"/>
                <a:gd name="connsiteY206" fmla="*/ 418770 h 667512"/>
                <a:gd name="connsiteX207" fmla="*/ 62412 w 643236"/>
                <a:gd name="connsiteY207" fmla="*/ 433486 h 667512"/>
                <a:gd name="connsiteX208" fmla="*/ 104708 w 643236"/>
                <a:gd name="connsiteY208" fmla="*/ 472074 h 667512"/>
                <a:gd name="connsiteX209" fmla="*/ 97031 w 643236"/>
                <a:gd name="connsiteY209" fmla="*/ 485428 h 667512"/>
                <a:gd name="connsiteX210" fmla="*/ 75854 w 643236"/>
                <a:gd name="connsiteY210" fmla="*/ 522104 h 667512"/>
                <a:gd name="connsiteX211" fmla="*/ 66497 w 643236"/>
                <a:gd name="connsiteY211" fmla="*/ 527492 h 667512"/>
                <a:gd name="connsiteX212" fmla="*/ 61108 w 643236"/>
                <a:gd name="connsiteY212" fmla="*/ 526044 h 667512"/>
                <a:gd name="connsiteX213" fmla="*/ 57168 w 643236"/>
                <a:gd name="connsiteY213" fmla="*/ 511328 h 667512"/>
                <a:gd name="connsiteX214" fmla="*/ 85993 w 643236"/>
                <a:gd name="connsiteY214" fmla="*/ 461356 h 667512"/>
                <a:gd name="connsiteX215" fmla="*/ 100709 w 643236"/>
                <a:gd name="connsiteY215" fmla="*/ 457387 h 667512"/>
                <a:gd name="connsiteX216" fmla="*/ 104678 w 643236"/>
                <a:gd name="connsiteY216" fmla="*/ 472103 h 667512"/>
                <a:gd name="connsiteX217" fmla="*/ 140079 w 643236"/>
                <a:gd name="connsiteY217" fmla="*/ 493888 h 667512"/>
                <a:gd name="connsiteX218" fmla="*/ 136140 w 643236"/>
                <a:gd name="connsiteY218" fmla="*/ 479172 h 667512"/>
                <a:gd name="connsiteX219" fmla="*/ 157317 w 643236"/>
                <a:gd name="connsiteY219" fmla="*/ 442554 h 667512"/>
                <a:gd name="connsiteX220" fmla="*/ 172033 w 643236"/>
                <a:gd name="connsiteY220" fmla="*/ 438614 h 667512"/>
                <a:gd name="connsiteX221" fmla="*/ 175973 w 643236"/>
                <a:gd name="connsiteY221" fmla="*/ 453331 h 667512"/>
                <a:gd name="connsiteX222" fmla="*/ 154796 w 643236"/>
                <a:gd name="connsiteY222" fmla="*/ 489948 h 667512"/>
                <a:gd name="connsiteX223" fmla="*/ 145467 w 643236"/>
                <a:gd name="connsiteY223" fmla="*/ 495336 h 667512"/>
                <a:gd name="connsiteX224" fmla="*/ 140079 w 643236"/>
                <a:gd name="connsiteY224" fmla="*/ 493888 h 667512"/>
                <a:gd name="connsiteX225" fmla="*/ 197758 w 643236"/>
                <a:gd name="connsiteY225" fmla="*/ 474101 h 667512"/>
                <a:gd name="connsiteX226" fmla="*/ 193818 w 643236"/>
                <a:gd name="connsiteY226" fmla="*/ 459385 h 667512"/>
                <a:gd name="connsiteX227" fmla="*/ 214937 w 643236"/>
                <a:gd name="connsiteY227" fmla="*/ 422739 h 667512"/>
                <a:gd name="connsiteX228" fmla="*/ 229653 w 643236"/>
                <a:gd name="connsiteY228" fmla="*/ 418799 h 667512"/>
                <a:gd name="connsiteX229" fmla="*/ 233593 w 643236"/>
                <a:gd name="connsiteY229" fmla="*/ 433515 h 667512"/>
                <a:gd name="connsiteX230" fmla="*/ 212474 w 643236"/>
                <a:gd name="connsiteY230" fmla="*/ 470162 h 667512"/>
                <a:gd name="connsiteX231" fmla="*/ 203116 w 643236"/>
                <a:gd name="connsiteY231" fmla="*/ 475550 h 667512"/>
                <a:gd name="connsiteX232" fmla="*/ 197757 w 643236"/>
                <a:gd name="connsiteY232" fmla="*/ 474101 h 66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643236" h="667512">
                  <a:moveTo>
                    <a:pt x="642838" y="653830"/>
                  </a:moveTo>
                  <a:cubicBezTo>
                    <a:pt x="630904" y="611564"/>
                    <a:pt x="607351" y="573649"/>
                    <a:pt x="574671" y="543836"/>
                  </a:cubicBezTo>
                  <a:cubicBezTo>
                    <a:pt x="574325" y="543459"/>
                    <a:pt x="573979" y="543112"/>
                    <a:pt x="573571" y="542793"/>
                  </a:cubicBezTo>
                  <a:cubicBezTo>
                    <a:pt x="573453" y="542706"/>
                    <a:pt x="573367" y="542648"/>
                    <a:pt x="573249" y="542561"/>
                  </a:cubicBezTo>
                  <a:cubicBezTo>
                    <a:pt x="572495" y="541895"/>
                    <a:pt x="571803" y="541199"/>
                    <a:pt x="571018" y="540562"/>
                  </a:cubicBezTo>
                  <a:cubicBezTo>
                    <a:pt x="541327" y="514577"/>
                    <a:pt x="506098" y="496645"/>
                    <a:pt x="468183" y="488098"/>
                  </a:cubicBezTo>
                  <a:cubicBezTo>
                    <a:pt x="503236" y="469645"/>
                    <a:pt x="520415" y="438271"/>
                    <a:pt x="520386" y="393103"/>
                  </a:cubicBezTo>
                  <a:cubicBezTo>
                    <a:pt x="520965" y="391829"/>
                    <a:pt x="525108" y="389076"/>
                    <a:pt x="527860" y="387251"/>
                  </a:cubicBezTo>
                  <a:cubicBezTo>
                    <a:pt x="538260" y="380386"/>
                    <a:pt x="553962" y="370014"/>
                    <a:pt x="553788" y="344376"/>
                  </a:cubicBezTo>
                  <a:cubicBezTo>
                    <a:pt x="553759" y="335135"/>
                    <a:pt x="549037" y="322504"/>
                    <a:pt x="542142" y="311814"/>
                  </a:cubicBezTo>
                  <a:cubicBezTo>
                    <a:pt x="552223" y="304137"/>
                    <a:pt x="559668" y="288842"/>
                    <a:pt x="564362" y="266043"/>
                  </a:cubicBezTo>
                  <a:cubicBezTo>
                    <a:pt x="569374" y="241709"/>
                    <a:pt x="570505" y="213869"/>
                    <a:pt x="571198" y="197208"/>
                  </a:cubicBezTo>
                  <a:cubicBezTo>
                    <a:pt x="571371" y="192892"/>
                    <a:pt x="571519" y="189387"/>
                    <a:pt x="571692" y="187214"/>
                  </a:cubicBezTo>
                  <a:cubicBezTo>
                    <a:pt x="583249" y="135069"/>
                    <a:pt x="562420" y="113052"/>
                    <a:pt x="540838" y="103813"/>
                  </a:cubicBezTo>
                  <a:cubicBezTo>
                    <a:pt x="498195" y="3058"/>
                    <a:pt x="432179" y="23335"/>
                    <a:pt x="373826" y="41270"/>
                  </a:cubicBezTo>
                  <a:cubicBezTo>
                    <a:pt x="318378" y="58303"/>
                    <a:pt x="270487" y="73020"/>
                    <a:pt x="231441" y="5406"/>
                  </a:cubicBezTo>
                  <a:cubicBezTo>
                    <a:pt x="229732" y="2451"/>
                    <a:pt x="226719" y="481"/>
                    <a:pt x="223330" y="75"/>
                  </a:cubicBezTo>
                  <a:cubicBezTo>
                    <a:pt x="219940" y="-330"/>
                    <a:pt x="216580" y="916"/>
                    <a:pt x="214233" y="3407"/>
                  </a:cubicBezTo>
                  <a:cubicBezTo>
                    <a:pt x="193549" y="25482"/>
                    <a:pt x="178572" y="67606"/>
                    <a:pt x="175182" y="113377"/>
                  </a:cubicBezTo>
                  <a:cubicBezTo>
                    <a:pt x="171706" y="160162"/>
                    <a:pt x="180570" y="199441"/>
                    <a:pt x="199516" y="222067"/>
                  </a:cubicBezTo>
                  <a:cubicBezTo>
                    <a:pt x="201891" y="247213"/>
                    <a:pt x="203804" y="262248"/>
                    <a:pt x="205281" y="271402"/>
                  </a:cubicBezTo>
                  <a:lnTo>
                    <a:pt x="205107" y="271402"/>
                  </a:lnTo>
                  <a:cubicBezTo>
                    <a:pt x="204586" y="271402"/>
                    <a:pt x="204093" y="271402"/>
                    <a:pt x="203572" y="271431"/>
                  </a:cubicBezTo>
                  <a:cubicBezTo>
                    <a:pt x="201399" y="257613"/>
                    <a:pt x="194997" y="244837"/>
                    <a:pt x="185002" y="234640"/>
                  </a:cubicBezTo>
                  <a:cubicBezTo>
                    <a:pt x="172140" y="221517"/>
                    <a:pt x="154903" y="214274"/>
                    <a:pt x="136507" y="214274"/>
                  </a:cubicBezTo>
                  <a:cubicBezTo>
                    <a:pt x="118112" y="214274"/>
                    <a:pt x="100904" y="221517"/>
                    <a:pt x="88012" y="234640"/>
                  </a:cubicBezTo>
                  <a:cubicBezTo>
                    <a:pt x="78018" y="244866"/>
                    <a:pt x="71616" y="257613"/>
                    <a:pt x="69443" y="271431"/>
                  </a:cubicBezTo>
                  <a:cubicBezTo>
                    <a:pt x="68921" y="271402"/>
                    <a:pt x="68429" y="271402"/>
                    <a:pt x="67908" y="271402"/>
                  </a:cubicBezTo>
                  <a:cubicBezTo>
                    <a:pt x="30450" y="271402"/>
                    <a:pt x="0" y="301849"/>
                    <a:pt x="0" y="339278"/>
                  </a:cubicBezTo>
                  <a:cubicBezTo>
                    <a:pt x="0" y="376708"/>
                    <a:pt x="30476" y="407186"/>
                    <a:pt x="67908" y="407186"/>
                  </a:cubicBezTo>
                  <a:lnTo>
                    <a:pt x="205076" y="407186"/>
                  </a:lnTo>
                  <a:cubicBezTo>
                    <a:pt x="214868" y="407186"/>
                    <a:pt x="224138" y="405100"/>
                    <a:pt x="232568" y="401363"/>
                  </a:cubicBezTo>
                  <a:cubicBezTo>
                    <a:pt x="234596" y="442036"/>
                    <a:pt x="251746" y="470717"/>
                    <a:pt x="284626" y="488015"/>
                  </a:cubicBezTo>
                  <a:cubicBezTo>
                    <a:pt x="246647" y="496561"/>
                    <a:pt x="211360" y="514522"/>
                    <a:pt x="181640" y="540565"/>
                  </a:cubicBezTo>
                  <a:cubicBezTo>
                    <a:pt x="180886" y="541232"/>
                    <a:pt x="180191" y="541898"/>
                    <a:pt x="179438" y="542564"/>
                  </a:cubicBezTo>
                  <a:cubicBezTo>
                    <a:pt x="179351" y="542622"/>
                    <a:pt x="179264" y="542680"/>
                    <a:pt x="179177" y="542738"/>
                  </a:cubicBezTo>
                  <a:cubicBezTo>
                    <a:pt x="178801" y="543027"/>
                    <a:pt x="178453" y="543375"/>
                    <a:pt x="178134" y="543723"/>
                  </a:cubicBezTo>
                  <a:cubicBezTo>
                    <a:pt x="145428" y="573532"/>
                    <a:pt x="121847" y="611484"/>
                    <a:pt x="109912" y="653781"/>
                  </a:cubicBezTo>
                  <a:cubicBezTo>
                    <a:pt x="108985" y="657025"/>
                    <a:pt x="109651" y="660529"/>
                    <a:pt x="111679" y="663224"/>
                  </a:cubicBezTo>
                  <a:cubicBezTo>
                    <a:pt x="113706" y="665918"/>
                    <a:pt x="116893" y="667482"/>
                    <a:pt x="120283" y="667482"/>
                  </a:cubicBezTo>
                  <a:lnTo>
                    <a:pt x="632455" y="667513"/>
                  </a:lnTo>
                  <a:cubicBezTo>
                    <a:pt x="635817" y="667513"/>
                    <a:pt x="639006" y="665918"/>
                    <a:pt x="641058" y="663255"/>
                  </a:cubicBezTo>
                  <a:cubicBezTo>
                    <a:pt x="643091" y="660560"/>
                    <a:pt x="643752" y="657050"/>
                    <a:pt x="642825" y="653805"/>
                  </a:cubicBezTo>
                  <a:close/>
                  <a:moveTo>
                    <a:pt x="516386" y="645981"/>
                  </a:moveTo>
                  <a:lnTo>
                    <a:pt x="236363" y="645981"/>
                  </a:lnTo>
                  <a:cubicBezTo>
                    <a:pt x="236131" y="638244"/>
                    <a:pt x="235031" y="631001"/>
                    <a:pt x="232945" y="623733"/>
                  </a:cubicBezTo>
                  <a:cubicBezTo>
                    <a:pt x="224775" y="595168"/>
                    <a:pt x="213912" y="571267"/>
                    <a:pt x="200615" y="552523"/>
                  </a:cubicBezTo>
                  <a:cubicBezTo>
                    <a:pt x="227094" y="530738"/>
                    <a:pt x="258815" y="515269"/>
                    <a:pt x="293491" y="508229"/>
                  </a:cubicBezTo>
                  <a:lnTo>
                    <a:pt x="291115" y="515442"/>
                  </a:lnTo>
                  <a:cubicBezTo>
                    <a:pt x="290014" y="518745"/>
                    <a:pt x="290593" y="522366"/>
                    <a:pt x="292622" y="525147"/>
                  </a:cubicBezTo>
                  <a:lnTo>
                    <a:pt x="367680" y="628393"/>
                  </a:lnTo>
                  <a:cubicBezTo>
                    <a:pt x="369707" y="631174"/>
                    <a:pt x="372952" y="632824"/>
                    <a:pt x="376399" y="632824"/>
                  </a:cubicBezTo>
                  <a:cubicBezTo>
                    <a:pt x="379846" y="632824"/>
                    <a:pt x="383090" y="631174"/>
                    <a:pt x="385118" y="628393"/>
                  </a:cubicBezTo>
                  <a:lnTo>
                    <a:pt x="460146" y="525147"/>
                  </a:lnTo>
                  <a:cubicBezTo>
                    <a:pt x="462173" y="522337"/>
                    <a:pt x="462753" y="518716"/>
                    <a:pt x="461652" y="515442"/>
                  </a:cubicBezTo>
                  <a:lnTo>
                    <a:pt x="459276" y="508229"/>
                  </a:lnTo>
                  <a:cubicBezTo>
                    <a:pt x="493952" y="515298"/>
                    <a:pt x="525676" y="530738"/>
                    <a:pt x="552151" y="552552"/>
                  </a:cubicBezTo>
                  <a:cubicBezTo>
                    <a:pt x="538826" y="571354"/>
                    <a:pt x="527962" y="595224"/>
                    <a:pt x="519793" y="623758"/>
                  </a:cubicBezTo>
                  <a:cubicBezTo>
                    <a:pt x="517736" y="631001"/>
                    <a:pt x="516606" y="638275"/>
                    <a:pt x="516404" y="646006"/>
                  </a:cubicBezTo>
                  <a:close/>
                  <a:moveTo>
                    <a:pt x="434054" y="500635"/>
                  </a:moveTo>
                  <a:lnTo>
                    <a:pt x="439442" y="516945"/>
                  </a:lnTo>
                  <a:lnTo>
                    <a:pt x="376374" y="603740"/>
                  </a:lnTo>
                  <a:lnTo>
                    <a:pt x="313281" y="516945"/>
                  </a:lnTo>
                  <a:lnTo>
                    <a:pt x="318669" y="500635"/>
                  </a:lnTo>
                  <a:cubicBezTo>
                    <a:pt x="321537" y="501359"/>
                    <a:pt x="324434" y="502025"/>
                    <a:pt x="327447" y="502633"/>
                  </a:cubicBezTo>
                  <a:cubicBezTo>
                    <a:pt x="340715" y="515495"/>
                    <a:pt x="357951" y="522535"/>
                    <a:pt x="376376" y="522564"/>
                  </a:cubicBezTo>
                  <a:cubicBezTo>
                    <a:pt x="394772" y="522564"/>
                    <a:pt x="412009" y="515525"/>
                    <a:pt x="425277" y="502662"/>
                  </a:cubicBezTo>
                  <a:cubicBezTo>
                    <a:pt x="428290" y="502054"/>
                    <a:pt x="431186" y="501388"/>
                    <a:pt x="434054" y="500664"/>
                  </a:cubicBezTo>
                  <a:close/>
                  <a:moveTo>
                    <a:pt x="220610" y="216620"/>
                  </a:moveTo>
                  <a:cubicBezTo>
                    <a:pt x="220378" y="214244"/>
                    <a:pt x="219393" y="211985"/>
                    <a:pt x="217742" y="210247"/>
                  </a:cubicBezTo>
                  <a:cubicBezTo>
                    <a:pt x="201635" y="193068"/>
                    <a:pt x="193552" y="156596"/>
                    <a:pt x="196623" y="115023"/>
                  </a:cubicBezTo>
                  <a:cubicBezTo>
                    <a:pt x="199115" y="81708"/>
                    <a:pt x="208413" y="50014"/>
                    <a:pt x="221218" y="29650"/>
                  </a:cubicBezTo>
                  <a:cubicBezTo>
                    <a:pt x="240946" y="57866"/>
                    <a:pt x="264817" y="73220"/>
                    <a:pt x="293872" y="76436"/>
                  </a:cubicBezTo>
                  <a:cubicBezTo>
                    <a:pt x="322493" y="79622"/>
                    <a:pt x="351782" y="70613"/>
                    <a:pt x="380116" y="61893"/>
                  </a:cubicBezTo>
                  <a:cubicBezTo>
                    <a:pt x="408970" y="53029"/>
                    <a:pt x="436230" y="44656"/>
                    <a:pt x="460217" y="49466"/>
                  </a:cubicBezTo>
                  <a:cubicBezTo>
                    <a:pt x="486550" y="54767"/>
                    <a:pt x="506365" y="75973"/>
                    <a:pt x="522587" y="116242"/>
                  </a:cubicBezTo>
                  <a:cubicBezTo>
                    <a:pt x="523746" y="119140"/>
                    <a:pt x="526121" y="121370"/>
                    <a:pt x="529047" y="122384"/>
                  </a:cubicBezTo>
                  <a:cubicBezTo>
                    <a:pt x="543040" y="127250"/>
                    <a:pt x="560479" y="138838"/>
                    <a:pt x="550456" y="183220"/>
                  </a:cubicBezTo>
                  <a:cubicBezTo>
                    <a:pt x="550340" y="183684"/>
                    <a:pt x="550282" y="184176"/>
                    <a:pt x="550224" y="184639"/>
                  </a:cubicBezTo>
                  <a:cubicBezTo>
                    <a:pt x="549992" y="187247"/>
                    <a:pt x="549848" y="191041"/>
                    <a:pt x="549616" y="196314"/>
                  </a:cubicBezTo>
                  <a:cubicBezTo>
                    <a:pt x="548950" y="212305"/>
                    <a:pt x="547878" y="239044"/>
                    <a:pt x="543214" y="261669"/>
                  </a:cubicBezTo>
                  <a:cubicBezTo>
                    <a:pt x="538781" y="283194"/>
                    <a:pt x="531973" y="296027"/>
                    <a:pt x="524934" y="296027"/>
                  </a:cubicBezTo>
                  <a:cubicBezTo>
                    <a:pt x="518358" y="296027"/>
                    <a:pt x="513027" y="290697"/>
                    <a:pt x="513027" y="284150"/>
                  </a:cubicBezTo>
                  <a:cubicBezTo>
                    <a:pt x="513027" y="283860"/>
                    <a:pt x="512998" y="283571"/>
                    <a:pt x="512998" y="283310"/>
                  </a:cubicBezTo>
                  <a:cubicBezTo>
                    <a:pt x="508334" y="224473"/>
                    <a:pt x="505409" y="196398"/>
                    <a:pt x="504221" y="185799"/>
                  </a:cubicBezTo>
                  <a:cubicBezTo>
                    <a:pt x="515953" y="173487"/>
                    <a:pt x="523283" y="162624"/>
                    <a:pt x="527657" y="151094"/>
                  </a:cubicBezTo>
                  <a:cubicBezTo>
                    <a:pt x="529772" y="145532"/>
                    <a:pt x="526991" y="139304"/>
                    <a:pt x="521429" y="137189"/>
                  </a:cubicBezTo>
                  <a:cubicBezTo>
                    <a:pt x="515867" y="135074"/>
                    <a:pt x="509638" y="137855"/>
                    <a:pt x="507523" y="143417"/>
                  </a:cubicBezTo>
                  <a:cubicBezTo>
                    <a:pt x="503873" y="152977"/>
                    <a:pt x="497152" y="162421"/>
                    <a:pt x="485767" y="173864"/>
                  </a:cubicBezTo>
                  <a:cubicBezTo>
                    <a:pt x="426091" y="220823"/>
                    <a:pt x="345904" y="231050"/>
                    <a:pt x="276347" y="200516"/>
                  </a:cubicBezTo>
                  <a:cubicBezTo>
                    <a:pt x="273189" y="199126"/>
                    <a:pt x="269539" y="199328"/>
                    <a:pt x="266555" y="201095"/>
                  </a:cubicBezTo>
                  <a:cubicBezTo>
                    <a:pt x="263571" y="202834"/>
                    <a:pt x="261630" y="205934"/>
                    <a:pt x="261283" y="209351"/>
                  </a:cubicBezTo>
                  <a:cubicBezTo>
                    <a:pt x="259284" y="230209"/>
                    <a:pt x="257140" y="255094"/>
                    <a:pt x="254910" y="283278"/>
                  </a:cubicBezTo>
                  <a:cubicBezTo>
                    <a:pt x="254881" y="283568"/>
                    <a:pt x="254881" y="283858"/>
                    <a:pt x="254881" y="284119"/>
                  </a:cubicBezTo>
                  <a:cubicBezTo>
                    <a:pt x="254881" y="286610"/>
                    <a:pt x="254098" y="288986"/>
                    <a:pt x="252708" y="290955"/>
                  </a:cubicBezTo>
                  <a:cubicBezTo>
                    <a:pt x="245726" y="284090"/>
                    <a:pt x="237296" y="278730"/>
                    <a:pt x="227910" y="275369"/>
                  </a:cubicBezTo>
                  <a:cubicBezTo>
                    <a:pt x="226577" y="269315"/>
                    <a:pt x="224086" y="254135"/>
                    <a:pt x="220610" y="216591"/>
                  </a:cubicBezTo>
                  <a:close/>
                  <a:moveTo>
                    <a:pt x="67911" y="385715"/>
                  </a:moveTo>
                  <a:cubicBezTo>
                    <a:pt x="42360" y="385715"/>
                    <a:pt x="21531" y="364915"/>
                    <a:pt x="21531" y="339335"/>
                  </a:cubicBezTo>
                  <a:cubicBezTo>
                    <a:pt x="21531" y="313783"/>
                    <a:pt x="42331" y="293013"/>
                    <a:pt x="67911" y="293013"/>
                  </a:cubicBezTo>
                  <a:cubicBezTo>
                    <a:pt x="71126" y="293013"/>
                    <a:pt x="74255" y="293331"/>
                    <a:pt x="77210" y="293940"/>
                  </a:cubicBezTo>
                  <a:cubicBezTo>
                    <a:pt x="80426" y="294606"/>
                    <a:pt x="83757" y="293766"/>
                    <a:pt x="86278" y="291680"/>
                  </a:cubicBezTo>
                  <a:cubicBezTo>
                    <a:pt x="88798" y="289594"/>
                    <a:pt x="90217" y="286465"/>
                    <a:pt x="90159" y="283163"/>
                  </a:cubicBezTo>
                  <a:cubicBezTo>
                    <a:pt x="89899" y="270590"/>
                    <a:pt x="94621" y="258742"/>
                    <a:pt x="103398" y="249761"/>
                  </a:cubicBezTo>
                  <a:cubicBezTo>
                    <a:pt x="112176" y="240781"/>
                    <a:pt x="123938" y="235856"/>
                    <a:pt x="136481" y="235856"/>
                  </a:cubicBezTo>
                  <a:cubicBezTo>
                    <a:pt x="149025" y="235856"/>
                    <a:pt x="160787" y="240781"/>
                    <a:pt x="169593" y="249761"/>
                  </a:cubicBezTo>
                  <a:cubicBezTo>
                    <a:pt x="178371" y="258742"/>
                    <a:pt x="183093" y="270590"/>
                    <a:pt x="182833" y="283163"/>
                  </a:cubicBezTo>
                  <a:cubicBezTo>
                    <a:pt x="182774" y="286437"/>
                    <a:pt x="184194" y="289565"/>
                    <a:pt x="186714" y="291651"/>
                  </a:cubicBezTo>
                  <a:cubicBezTo>
                    <a:pt x="189235" y="293737"/>
                    <a:pt x="192566" y="294577"/>
                    <a:pt x="195782" y="293940"/>
                  </a:cubicBezTo>
                  <a:cubicBezTo>
                    <a:pt x="198824" y="293302"/>
                    <a:pt x="201895" y="293013"/>
                    <a:pt x="205110" y="293013"/>
                  </a:cubicBezTo>
                  <a:cubicBezTo>
                    <a:pt x="230661" y="293013"/>
                    <a:pt x="251490" y="313783"/>
                    <a:pt x="251490" y="339335"/>
                  </a:cubicBezTo>
                  <a:cubicBezTo>
                    <a:pt x="251490" y="364886"/>
                    <a:pt x="230690" y="385715"/>
                    <a:pt x="205110" y="385715"/>
                  </a:cubicBezTo>
                  <a:close/>
                  <a:moveTo>
                    <a:pt x="253896" y="393044"/>
                  </a:moveTo>
                  <a:cubicBezTo>
                    <a:pt x="253896" y="389712"/>
                    <a:pt x="253838" y="387801"/>
                    <a:pt x="253752" y="386642"/>
                  </a:cubicBezTo>
                  <a:cubicBezTo>
                    <a:pt x="265658" y="374417"/>
                    <a:pt x="273016" y="357730"/>
                    <a:pt x="273016" y="339335"/>
                  </a:cubicBezTo>
                  <a:cubicBezTo>
                    <a:pt x="273016" y="328327"/>
                    <a:pt x="270351" y="317926"/>
                    <a:pt x="265687" y="308714"/>
                  </a:cubicBezTo>
                  <a:cubicBezTo>
                    <a:pt x="272264" y="302601"/>
                    <a:pt x="276319" y="293911"/>
                    <a:pt x="276435" y="284640"/>
                  </a:cubicBezTo>
                  <a:cubicBezTo>
                    <a:pt x="278173" y="262913"/>
                    <a:pt x="279853" y="243185"/>
                    <a:pt x="281418" y="225774"/>
                  </a:cubicBezTo>
                  <a:cubicBezTo>
                    <a:pt x="349208" y="250457"/>
                    <a:pt x="424266" y="241418"/>
                    <a:pt x="484238" y="201614"/>
                  </a:cubicBezTo>
                  <a:cubicBezTo>
                    <a:pt x="485774" y="216939"/>
                    <a:pt x="488207" y="243127"/>
                    <a:pt x="491509" y="284638"/>
                  </a:cubicBezTo>
                  <a:cubicBezTo>
                    <a:pt x="491741" y="300919"/>
                    <a:pt x="503677" y="314419"/>
                    <a:pt x="519262" y="317113"/>
                  </a:cubicBezTo>
                  <a:cubicBezTo>
                    <a:pt x="526620" y="325427"/>
                    <a:pt x="532211" y="338290"/>
                    <a:pt x="532240" y="344489"/>
                  </a:cubicBezTo>
                  <a:cubicBezTo>
                    <a:pt x="532327" y="358481"/>
                    <a:pt x="525114" y="363232"/>
                    <a:pt x="515988" y="369258"/>
                  </a:cubicBezTo>
                  <a:cubicBezTo>
                    <a:pt x="508369" y="374298"/>
                    <a:pt x="498867" y="380556"/>
                    <a:pt x="498867" y="393041"/>
                  </a:cubicBezTo>
                  <a:cubicBezTo>
                    <a:pt x="498867" y="437597"/>
                    <a:pt x="479980" y="464163"/>
                    <a:pt x="438235" y="477141"/>
                  </a:cubicBezTo>
                  <a:cubicBezTo>
                    <a:pt x="438061" y="477199"/>
                    <a:pt x="437887" y="477228"/>
                    <a:pt x="437713" y="477285"/>
                  </a:cubicBezTo>
                  <a:cubicBezTo>
                    <a:pt x="437597" y="477315"/>
                    <a:pt x="437510" y="477373"/>
                    <a:pt x="437395" y="477402"/>
                  </a:cubicBezTo>
                  <a:cubicBezTo>
                    <a:pt x="431398" y="479227"/>
                    <a:pt x="424938" y="480762"/>
                    <a:pt x="418014" y="482066"/>
                  </a:cubicBezTo>
                  <a:cubicBezTo>
                    <a:pt x="415755" y="482500"/>
                    <a:pt x="413669" y="483630"/>
                    <a:pt x="412104" y="485310"/>
                  </a:cubicBezTo>
                  <a:cubicBezTo>
                    <a:pt x="402660" y="495420"/>
                    <a:pt x="389972" y="500983"/>
                    <a:pt x="376385" y="500983"/>
                  </a:cubicBezTo>
                  <a:cubicBezTo>
                    <a:pt x="362798" y="500983"/>
                    <a:pt x="350138" y="495420"/>
                    <a:pt x="340666" y="485310"/>
                  </a:cubicBezTo>
                  <a:cubicBezTo>
                    <a:pt x="339101" y="483630"/>
                    <a:pt x="337045" y="482500"/>
                    <a:pt x="334756" y="482066"/>
                  </a:cubicBezTo>
                  <a:cubicBezTo>
                    <a:pt x="327745" y="480762"/>
                    <a:pt x="321256" y="479198"/>
                    <a:pt x="315201" y="477344"/>
                  </a:cubicBezTo>
                  <a:cubicBezTo>
                    <a:pt x="315143" y="477315"/>
                    <a:pt x="315085" y="477285"/>
                    <a:pt x="315028" y="477285"/>
                  </a:cubicBezTo>
                  <a:cubicBezTo>
                    <a:pt x="314941" y="477257"/>
                    <a:pt x="314883" y="477257"/>
                    <a:pt x="314824" y="477228"/>
                  </a:cubicBezTo>
                  <a:cubicBezTo>
                    <a:pt x="272877" y="464250"/>
                    <a:pt x="253873" y="437656"/>
                    <a:pt x="253873" y="393042"/>
                  </a:cubicBezTo>
                  <a:close/>
                  <a:moveTo>
                    <a:pt x="184543" y="567176"/>
                  </a:moveTo>
                  <a:cubicBezTo>
                    <a:pt x="195754" y="583599"/>
                    <a:pt x="205053" y="604519"/>
                    <a:pt x="212209" y="629635"/>
                  </a:cubicBezTo>
                  <a:cubicBezTo>
                    <a:pt x="213715" y="634931"/>
                    <a:pt x="214555" y="640265"/>
                    <a:pt x="214787" y="645944"/>
                  </a:cubicBezTo>
                  <a:lnTo>
                    <a:pt x="135001" y="645944"/>
                  </a:lnTo>
                  <a:cubicBezTo>
                    <a:pt x="145691" y="615872"/>
                    <a:pt x="162783" y="589105"/>
                    <a:pt x="184539" y="567145"/>
                  </a:cubicBezTo>
                  <a:close/>
                  <a:moveTo>
                    <a:pt x="537936" y="645975"/>
                  </a:moveTo>
                  <a:cubicBezTo>
                    <a:pt x="538168" y="640265"/>
                    <a:pt x="539008" y="634937"/>
                    <a:pt x="540514" y="629660"/>
                  </a:cubicBezTo>
                  <a:cubicBezTo>
                    <a:pt x="547670" y="604605"/>
                    <a:pt x="556969" y="583661"/>
                    <a:pt x="568209" y="567206"/>
                  </a:cubicBezTo>
                  <a:cubicBezTo>
                    <a:pt x="589936" y="589167"/>
                    <a:pt x="607030" y="615903"/>
                    <a:pt x="617716" y="645969"/>
                  </a:cubicBezTo>
                  <a:close/>
                  <a:moveTo>
                    <a:pt x="394977" y="308975"/>
                  </a:moveTo>
                  <a:cubicBezTo>
                    <a:pt x="395962" y="303094"/>
                    <a:pt x="401495" y="299125"/>
                    <a:pt x="407375" y="300110"/>
                  </a:cubicBezTo>
                  <a:lnTo>
                    <a:pt x="465633" y="309728"/>
                  </a:lnTo>
                  <a:cubicBezTo>
                    <a:pt x="471514" y="310713"/>
                    <a:pt x="475483" y="316246"/>
                    <a:pt x="474498" y="322127"/>
                  </a:cubicBezTo>
                  <a:cubicBezTo>
                    <a:pt x="473629" y="327399"/>
                    <a:pt x="469052" y="331165"/>
                    <a:pt x="463866" y="331165"/>
                  </a:cubicBezTo>
                  <a:cubicBezTo>
                    <a:pt x="463287" y="331165"/>
                    <a:pt x="462707" y="331107"/>
                    <a:pt x="462099" y="331020"/>
                  </a:cubicBezTo>
                  <a:lnTo>
                    <a:pt x="403841" y="321403"/>
                  </a:lnTo>
                  <a:cubicBezTo>
                    <a:pt x="397960" y="320418"/>
                    <a:pt x="393992" y="314885"/>
                    <a:pt x="394977" y="309004"/>
                  </a:cubicBezTo>
                  <a:close/>
                  <a:moveTo>
                    <a:pt x="348886" y="321374"/>
                  </a:moveTo>
                  <a:lnTo>
                    <a:pt x="290629" y="330991"/>
                  </a:lnTo>
                  <a:cubicBezTo>
                    <a:pt x="290049" y="331079"/>
                    <a:pt x="289441" y="331136"/>
                    <a:pt x="288862" y="331136"/>
                  </a:cubicBezTo>
                  <a:cubicBezTo>
                    <a:pt x="283676" y="331136"/>
                    <a:pt x="279128" y="327399"/>
                    <a:pt x="278230" y="322098"/>
                  </a:cubicBezTo>
                  <a:cubicBezTo>
                    <a:pt x="277245" y="316217"/>
                    <a:pt x="281243" y="310683"/>
                    <a:pt x="287095" y="309699"/>
                  </a:cubicBezTo>
                  <a:lnTo>
                    <a:pt x="345353" y="300081"/>
                  </a:lnTo>
                  <a:cubicBezTo>
                    <a:pt x="351233" y="299125"/>
                    <a:pt x="356767" y="303094"/>
                    <a:pt x="357751" y="308946"/>
                  </a:cubicBezTo>
                  <a:cubicBezTo>
                    <a:pt x="358736" y="314827"/>
                    <a:pt x="354738" y="320360"/>
                    <a:pt x="348886" y="321345"/>
                  </a:cubicBezTo>
                  <a:close/>
                  <a:moveTo>
                    <a:pt x="293033" y="358889"/>
                  </a:moveTo>
                  <a:cubicBezTo>
                    <a:pt x="289586" y="354051"/>
                    <a:pt x="290687" y="347301"/>
                    <a:pt x="295554" y="343854"/>
                  </a:cubicBezTo>
                  <a:cubicBezTo>
                    <a:pt x="300391" y="340407"/>
                    <a:pt x="307141" y="341537"/>
                    <a:pt x="310589" y="346374"/>
                  </a:cubicBezTo>
                  <a:cubicBezTo>
                    <a:pt x="311632" y="347823"/>
                    <a:pt x="314934" y="349243"/>
                    <a:pt x="318990" y="349011"/>
                  </a:cubicBezTo>
                  <a:cubicBezTo>
                    <a:pt x="322669" y="348779"/>
                    <a:pt x="325074" y="347360"/>
                    <a:pt x="325740" y="346143"/>
                  </a:cubicBezTo>
                  <a:cubicBezTo>
                    <a:pt x="328608" y="340929"/>
                    <a:pt x="335155" y="339016"/>
                    <a:pt x="340369" y="341856"/>
                  </a:cubicBezTo>
                  <a:cubicBezTo>
                    <a:pt x="345584" y="344723"/>
                    <a:pt x="347496" y="351270"/>
                    <a:pt x="344657" y="356485"/>
                  </a:cubicBezTo>
                  <a:cubicBezTo>
                    <a:pt x="340196" y="364626"/>
                    <a:pt x="331099" y="369898"/>
                    <a:pt x="320265" y="370535"/>
                  </a:cubicBezTo>
                  <a:cubicBezTo>
                    <a:pt x="319541" y="370593"/>
                    <a:pt x="318787" y="370593"/>
                    <a:pt x="318063" y="370593"/>
                  </a:cubicBezTo>
                  <a:cubicBezTo>
                    <a:pt x="307721" y="370593"/>
                    <a:pt x="298277" y="366218"/>
                    <a:pt x="293062" y="358918"/>
                  </a:cubicBezTo>
                  <a:close/>
                  <a:moveTo>
                    <a:pt x="459292" y="358918"/>
                  </a:moveTo>
                  <a:cubicBezTo>
                    <a:pt x="454048" y="366218"/>
                    <a:pt x="444604" y="370593"/>
                    <a:pt x="434262" y="370593"/>
                  </a:cubicBezTo>
                  <a:cubicBezTo>
                    <a:pt x="433538" y="370593"/>
                    <a:pt x="432813" y="370564"/>
                    <a:pt x="432060" y="370535"/>
                  </a:cubicBezTo>
                  <a:cubicBezTo>
                    <a:pt x="421283" y="369898"/>
                    <a:pt x="412159" y="364655"/>
                    <a:pt x="407668" y="356514"/>
                  </a:cubicBezTo>
                  <a:cubicBezTo>
                    <a:pt x="404800" y="351299"/>
                    <a:pt x="406683" y="344752"/>
                    <a:pt x="411897" y="341884"/>
                  </a:cubicBezTo>
                  <a:cubicBezTo>
                    <a:pt x="417112" y="339016"/>
                    <a:pt x="423659" y="340899"/>
                    <a:pt x="426527" y="346114"/>
                  </a:cubicBezTo>
                  <a:cubicBezTo>
                    <a:pt x="427367" y="347620"/>
                    <a:pt x="430149" y="348837"/>
                    <a:pt x="433306" y="349010"/>
                  </a:cubicBezTo>
                  <a:cubicBezTo>
                    <a:pt x="437362" y="349271"/>
                    <a:pt x="440664" y="347823"/>
                    <a:pt x="441736" y="346374"/>
                  </a:cubicBezTo>
                  <a:cubicBezTo>
                    <a:pt x="445213" y="341537"/>
                    <a:pt x="451934" y="340435"/>
                    <a:pt x="456771" y="343912"/>
                  </a:cubicBezTo>
                  <a:cubicBezTo>
                    <a:pt x="461609" y="347388"/>
                    <a:pt x="462711" y="354109"/>
                    <a:pt x="459234" y="358947"/>
                  </a:cubicBezTo>
                  <a:close/>
                  <a:moveTo>
                    <a:pt x="421139" y="444031"/>
                  </a:moveTo>
                  <a:cubicBezTo>
                    <a:pt x="418822" y="449506"/>
                    <a:pt x="412477" y="452056"/>
                    <a:pt x="407002" y="449709"/>
                  </a:cubicBezTo>
                  <a:cubicBezTo>
                    <a:pt x="390084" y="442496"/>
                    <a:pt x="356653" y="443046"/>
                    <a:pt x="343155" y="450781"/>
                  </a:cubicBezTo>
                  <a:cubicBezTo>
                    <a:pt x="341474" y="451737"/>
                    <a:pt x="339620" y="452201"/>
                    <a:pt x="337825" y="452201"/>
                  </a:cubicBezTo>
                  <a:cubicBezTo>
                    <a:pt x="334087" y="452201"/>
                    <a:pt x="330466" y="450260"/>
                    <a:pt x="328467" y="446783"/>
                  </a:cubicBezTo>
                  <a:cubicBezTo>
                    <a:pt x="325512" y="441627"/>
                    <a:pt x="327308" y="435022"/>
                    <a:pt x="332465" y="432067"/>
                  </a:cubicBezTo>
                  <a:cubicBezTo>
                    <a:pt x="353642" y="419929"/>
                    <a:pt x="394489" y="420914"/>
                    <a:pt x="415458" y="429866"/>
                  </a:cubicBezTo>
                  <a:cubicBezTo>
                    <a:pt x="420933" y="432212"/>
                    <a:pt x="423483" y="438528"/>
                    <a:pt x="421136" y="444003"/>
                  </a:cubicBezTo>
                  <a:close/>
                  <a:moveTo>
                    <a:pt x="346977" y="384615"/>
                  </a:moveTo>
                  <a:lnTo>
                    <a:pt x="361114" y="348142"/>
                  </a:lnTo>
                  <a:cubicBezTo>
                    <a:pt x="363258" y="342609"/>
                    <a:pt x="369516" y="339857"/>
                    <a:pt x="375049" y="342000"/>
                  </a:cubicBezTo>
                  <a:cubicBezTo>
                    <a:pt x="380582" y="344144"/>
                    <a:pt x="383334" y="350401"/>
                    <a:pt x="381191" y="355935"/>
                  </a:cubicBezTo>
                  <a:lnTo>
                    <a:pt x="370356" y="383832"/>
                  </a:lnTo>
                  <a:lnTo>
                    <a:pt x="376556" y="387454"/>
                  </a:lnTo>
                  <a:cubicBezTo>
                    <a:pt x="381712" y="390438"/>
                    <a:pt x="383450" y="397043"/>
                    <a:pt x="380437" y="402199"/>
                  </a:cubicBezTo>
                  <a:cubicBezTo>
                    <a:pt x="378438" y="405646"/>
                    <a:pt x="374817" y="407559"/>
                    <a:pt x="371109" y="407559"/>
                  </a:cubicBezTo>
                  <a:cubicBezTo>
                    <a:pt x="369284" y="407559"/>
                    <a:pt x="367401" y="407095"/>
                    <a:pt x="365691" y="406081"/>
                  </a:cubicBezTo>
                  <a:lnTo>
                    <a:pt x="351554" y="397854"/>
                  </a:lnTo>
                  <a:cubicBezTo>
                    <a:pt x="346977" y="395189"/>
                    <a:pt x="345007" y="389598"/>
                    <a:pt x="346919" y="384644"/>
                  </a:cubicBezTo>
                  <a:close/>
                  <a:moveTo>
                    <a:pt x="62412" y="433486"/>
                  </a:moveTo>
                  <a:lnTo>
                    <a:pt x="41293" y="470133"/>
                  </a:lnTo>
                  <a:cubicBezTo>
                    <a:pt x="39295" y="473609"/>
                    <a:pt x="35673" y="475521"/>
                    <a:pt x="31936" y="475521"/>
                  </a:cubicBezTo>
                  <a:cubicBezTo>
                    <a:pt x="30111" y="475521"/>
                    <a:pt x="28257" y="475058"/>
                    <a:pt x="26577" y="474072"/>
                  </a:cubicBezTo>
                  <a:cubicBezTo>
                    <a:pt x="21420" y="471089"/>
                    <a:pt x="19653" y="464512"/>
                    <a:pt x="22637" y="459356"/>
                  </a:cubicBezTo>
                  <a:lnTo>
                    <a:pt x="43756" y="422710"/>
                  </a:lnTo>
                  <a:cubicBezTo>
                    <a:pt x="46739" y="417553"/>
                    <a:pt x="53316" y="415786"/>
                    <a:pt x="58472" y="418770"/>
                  </a:cubicBezTo>
                  <a:cubicBezTo>
                    <a:pt x="63628" y="421754"/>
                    <a:pt x="65395" y="428330"/>
                    <a:pt x="62412" y="433486"/>
                  </a:cubicBezTo>
                  <a:close/>
                  <a:moveTo>
                    <a:pt x="104708" y="472074"/>
                  </a:moveTo>
                  <a:lnTo>
                    <a:pt x="97031" y="485428"/>
                  </a:lnTo>
                  <a:lnTo>
                    <a:pt x="75854" y="522104"/>
                  </a:lnTo>
                  <a:cubicBezTo>
                    <a:pt x="73855" y="525551"/>
                    <a:pt x="70234" y="527492"/>
                    <a:pt x="66497" y="527492"/>
                  </a:cubicBezTo>
                  <a:cubicBezTo>
                    <a:pt x="64672" y="527492"/>
                    <a:pt x="62818" y="527029"/>
                    <a:pt x="61108" y="526044"/>
                  </a:cubicBezTo>
                  <a:cubicBezTo>
                    <a:pt x="55952" y="523060"/>
                    <a:pt x="54185" y="516484"/>
                    <a:pt x="57168" y="511328"/>
                  </a:cubicBezTo>
                  <a:lnTo>
                    <a:pt x="85993" y="461356"/>
                  </a:lnTo>
                  <a:cubicBezTo>
                    <a:pt x="88948" y="456199"/>
                    <a:pt x="95553" y="454403"/>
                    <a:pt x="100709" y="457387"/>
                  </a:cubicBezTo>
                  <a:cubicBezTo>
                    <a:pt x="105866" y="460341"/>
                    <a:pt x="107662" y="466947"/>
                    <a:pt x="104678" y="472103"/>
                  </a:cubicBezTo>
                  <a:close/>
                  <a:moveTo>
                    <a:pt x="140079" y="493888"/>
                  </a:moveTo>
                  <a:cubicBezTo>
                    <a:pt x="134923" y="490904"/>
                    <a:pt x="133156" y="484328"/>
                    <a:pt x="136140" y="479172"/>
                  </a:cubicBezTo>
                  <a:lnTo>
                    <a:pt x="157317" y="442554"/>
                  </a:lnTo>
                  <a:cubicBezTo>
                    <a:pt x="160300" y="437398"/>
                    <a:pt x="166877" y="435631"/>
                    <a:pt x="172033" y="438614"/>
                  </a:cubicBezTo>
                  <a:cubicBezTo>
                    <a:pt x="177189" y="441598"/>
                    <a:pt x="178956" y="448174"/>
                    <a:pt x="175973" y="453331"/>
                  </a:cubicBezTo>
                  <a:lnTo>
                    <a:pt x="154796" y="489948"/>
                  </a:lnTo>
                  <a:cubicBezTo>
                    <a:pt x="152797" y="493395"/>
                    <a:pt x="149175" y="495336"/>
                    <a:pt x="145467" y="495336"/>
                  </a:cubicBezTo>
                  <a:cubicBezTo>
                    <a:pt x="143642" y="495336"/>
                    <a:pt x="141788" y="494873"/>
                    <a:pt x="140079" y="493888"/>
                  </a:cubicBezTo>
                  <a:close/>
                  <a:moveTo>
                    <a:pt x="197758" y="474101"/>
                  </a:moveTo>
                  <a:cubicBezTo>
                    <a:pt x="192601" y="471118"/>
                    <a:pt x="190834" y="464541"/>
                    <a:pt x="193818" y="459385"/>
                  </a:cubicBezTo>
                  <a:lnTo>
                    <a:pt x="214937" y="422739"/>
                  </a:lnTo>
                  <a:cubicBezTo>
                    <a:pt x="217920" y="417582"/>
                    <a:pt x="224497" y="415815"/>
                    <a:pt x="229653" y="418799"/>
                  </a:cubicBezTo>
                  <a:cubicBezTo>
                    <a:pt x="234809" y="421783"/>
                    <a:pt x="236576" y="428359"/>
                    <a:pt x="233593" y="433515"/>
                  </a:cubicBezTo>
                  <a:lnTo>
                    <a:pt x="212474" y="470162"/>
                  </a:lnTo>
                  <a:cubicBezTo>
                    <a:pt x="210475" y="473638"/>
                    <a:pt x="206854" y="475550"/>
                    <a:pt x="203116" y="475550"/>
                  </a:cubicBezTo>
                  <a:cubicBezTo>
                    <a:pt x="201291" y="475550"/>
                    <a:pt x="199437" y="475087"/>
                    <a:pt x="197757" y="474101"/>
                  </a:cubicBezTo>
                  <a:close/>
                </a:path>
              </a:pathLst>
            </a:custGeom>
            <a:solidFill>
              <a:schemeClr val="bg1"/>
            </a:solidFill>
            <a:ln w="611" cap="flat">
              <a:noFill/>
              <a:prstDash val="solid"/>
              <a:miter/>
            </a:ln>
          </p:spPr>
          <p:txBody>
            <a:bodyPr rtlCol="0" anchor="ctr"/>
            <a:lstStyle/>
            <a:p>
              <a:endParaRPr lang="en-US" noProof="0" dirty="0"/>
            </a:p>
          </p:txBody>
        </p:sp>
      </p:grpSp>
      <p:sp>
        <p:nvSpPr>
          <p:cNvPr id="6" name="TextBox 5">
            <a:extLst>
              <a:ext uri="{FF2B5EF4-FFF2-40B4-BE49-F238E27FC236}">
                <a16:creationId xmlns:a16="http://schemas.microsoft.com/office/drawing/2014/main" id="{14264B0E-E518-F8BB-DEFE-6587D46F333C}"/>
              </a:ext>
            </a:extLst>
          </p:cNvPr>
          <p:cNvSpPr txBox="1"/>
          <p:nvPr/>
        </p:nvSpPr>
        <p:spPr>
          <a:xfrm>
            <a:off x="4267200" y="4724400"/>
            <a:ext cx="3305908" cy="1015663"/>
          </a:xfrm>
          <a:prstGeom prst="rect">
            <a:avLst/>
          </a:prstGeom>
          <a:noFill/>
        </p:spPr>
        <p:txBody>
          <a:bodyPr wrap="square">
            <a:spAutoFit/>
          </a:bodyPr>
          <a:lstStyle/>
          <a:p>
            <a:pPr algn="ctr"/>
            <a:r>
              <a:rPr lang="en-GB" sz="2000" b="0" i="0" u="none" strike="noStrike" baseline="0" dirty="0"/>
              <a:t>Genetic, epigenetic, and adverse environmental and psychosocial factors</a:t>
            </a:r>
            <a:endParaRPr lang="en-GB" sz="2000" dirty="0"/>
          </a:p>
        </p:txBody>
      </p:sp>
      <p:grpSp>
        <p:nvGrpSpPr>
          <p:cNvPr id="30" name="Group 29">
            <a:extLst>
              <a:ext uri="{FF2B5EF4-FFF2-40B4-BE49-F238E27FC236}">
                <a16:creationId xmlns:a16="http://schemas.microsoft.com/office/drawing/2014/main" id="{1C1B8E43-F0B7-04B0-0E19-F11C5798A180}"/>
              </a:ext>
            </a:extLst>
          </p:cNvPr>
          <p:cNvGrpSpPr/>
          <p:nvPr/>
        </p:nvGrpSpPr>
        <p:grpSpPr>
          <a:xfrm>
            <a:off x="5524154" y="3962536"/>
            <a:ext cx="792000" cy="792000"/>
            <a:chOff x="5591760" y="4068043"/>
            <a:chExt cx="792000" cy="792000"/>
          </a:xfrm>
          <a:solidFill>
            <a:schemeClr val="accent3"/>
          </a:solidFill>
        </p:grpSpPr>
        <p:sp>
          <p:nvSpPr>
            <p:cNvPr id="10" name="Oval 9">
              <a:extLst>
                <a:ext uri="{FF2B5EF4-FFF2-40B4-BE49-F238E27FC236}">
                  <a16:creationId xmlns:a16="http://schemas.microsoft.com/office/drawing/2014/main" id="{75B7224A-344A-20CB-8543-8FD4FC7B1252}"/>
                </a:ext>
              </a:extLst>
            </p:cNvPr>
            <p:cNvSpPr/>
            <p:nvPr/>
          </p:nvSpPr>
          <p:spPr>
            <a:xfrm rot="16200000">
              <a:off x="5591760" y="4068043"/>
              <a:ext cx="792000" cy="79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29" name="Group 28">
              <a:extLst>
                <a:ext uri="{FF2B5EF4-FFF2-40B4-BE49-F238E27FC236}">
                  <a16:creationId xmlns:a16="http://schemas.microsoft.com/office/drawing/2014/main" id="{9F450E6A-D877-84E4-E4DB-A86995FBFDE5}"/>
                </a:ext>
              </a:extLst>
            </p:cNvPr>
            <p:cNvGrpSpPr/>
            <p:nvPr/>
          </p:nvGrpSpPr>
          <p:grpSpPr>
            <a:xfrm>
              <a:off x="5717759" y="4194043"/>
              <a:ext cx="540000" cy="540000"/>
              <a:chOff x="2131255" y="4090080"/>
              <a:chExt cx="540000" cy="540000"/>
            </a:xfrm>
            <a:grpFill/>
          </p:grpSpPr>
          <p:cxnSp>
            <p:nvCxnSpPr>
              <p:cNvPr id="22" name="Straight Connector 21">
                <a:extLst>
                  <a:ext uri="{FF2B5EF4-FFF2-40B4-BE49-F238E27FC236}">
                    <a16:creationId xmlns:a16="http://schemas.microsoft.com/office/drawing/2014/main" id="{E98553E5-5520-C172-BB3D-193766DD0C58}"/>
                  </a:ext>
                </a:extLst>
              </p:cNvPr>
              <p:cNvCxnSpPr>
                <a:cxnSpLocks/>
              </p:cNvCxnSpPr>
              <p:nvPr/>
            </p:nvCxnSpPr>
            <p:spPr>
              <a:xfrm>
                <a:off x="2131255" y="4360080"/>
                <a:ext cx="540000" cy="0"/>
              </a:xfrm>
              <a:prstGeom prst="line">
                <a:avLst/>
              </a:prstGeom>
              <a:grpFill/>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C784CE0-0673-D14C-4754-6DA5BECBD6E0}"/>
                  </a:ext>
                </a:extLst>
              </p:cNvPr>
              <p:cNvCxnSpPr>
                <a:cxnSpLocks/>
              </p:cNvCxnSpPr>
              <p:nvPr/>
            </p:nvCxnSpPr>
            <p:spPr>
              <a:xfrm rot="5400000">
                <a:off x="2131255" y="4360080"/>
                <a:ext cx="540000" cy="0"/>
              </a:xfrm>
              <a:prstGeom prst="line">
                <a:avLst/>
              </a:prstGeom>
              <a:grpFill/>
              <a:ln w="762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5572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628356E-9578-9397-AE9A-7EB060876D83}"/>
              </a:ext>
            </a:extLst>
          </p:cNvPr>
          <p:cNvSpPr/>
          <p:nvPr/>
        </p:nvSpPr>
        <p:spPr>
          <a:xfrm>
            <a:off x="9067800" y="4000500"/>
            <a:ext cx="1752601" cy="175260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r>
              <a:rPr lang="en-US" sz="2000" noProof="0" dirty="0">
                <a:latin typeface="Arial" panose="020B0604020202020204" pitchFamily="34" charset="0"/>
                <a:cs typeface="Arial" panose="020B0604020202020204" pitchFamily="34" charset="0"/>
              </a:rPr>
              <a:t>Improved self-esteem</a:t>
            </a:r>
          </a:p>
        </p:txBody>
      </p:sp>
      <p:sp>
        <p:nvSpPr>
          <p:cNvPr id="4" name="Title 3">
            <a:extLst>
              <a:ext uri="{FF2B5EF4-FFF2-40B4-BE49-F238E27FC236}">
                <a16:creationId xmlns:a16="http://schemas.microsoft.com/office/drawing/2014/main" id="{86071436-0E84-142C-DF7A-63FD3A690D6E}"/>
              </a:ext>
            </a:extLst>
          </p:cNvPr>
          <p:cNvSpPr>
            <a:spLocks noGrp="1"/>
          </p:cNvSpPr>
          <p:nvPr>
            <p:ph type="title"/>
          </p:nvPr>
        </p:nvSpPr>
        <p:spPr/>
        <p:txBody>
          <a:bodyPr>
            <a:normAutofit/>
          </a:bodyPr>
          <a:lstStyle/>
          <a:p>
            <a:r>
              <a:rPr lang="en-US" noProof="0" dirty="0"/>
              <a:t>Weight loss may improve mood in patients </a:t>
            </a:r>
            <a:br>
              <a:rPr lang="en-US" noProof="0" dirty="0"/>
            </a:br>
            <a:r>
              <a:rPr lang="en-US" noProof="0" dirty="0"/>
              <a:t>with obesity </a:t>
            </a:r>
          </a:p>
        </p:txBody>
      </p:sp>
      <p:sp>
        <p:nvSpPr>
          <p:cNvPr id="5" name="Text Placeholder 4">
            <a:extLst>
              <a:ext uri="{FF2B5EF4-FFF2-40B4-BE49-F238E27FC236}">
                <a16:creationId xmlns:a16="http://schemas.microsoft.com/office/drawing/2014/main" id="{3588F152-7562-2204-BA15-EA55DE60F6DB}"/>
              </a:ext>
            </a:extLst>
          </p:cNvPr>
          <p:cNvSpPr>
            <a:spLocks noGrp="1"/>
          </p:cNvSpPr>
          <p:nvPr>
            <p:ph type="body" sz="quarter" idx="13"/>
          </p:nvPr>
        </p:nvSpPr>
        <p:spPr/>
        <p:txBody>
          <a:bodyPr/>
          <a:lstStyle/>
          <a:p>
            <a:r>
              <a:rPr lang="en-US" dirty="0"/>
              <a:t>Fulton S et al. Trends Endocrinol Metab 2022;33:18–35.</a:t>
            </a:r>
          </a:p>
        </p:txBody>
      </p:sp>
      <p:sp>
        <p:nvSpPr>
          <p:cNvPr id="3" name="TextBox 2">
            <a:extLst>
              <a:ext uri="{FF2B5EF4-FFF2-40B4-BE49-F238E27FC236}">
                <a16:creationId xmlns:a16="http://schemas.microsoft.com/office/drawing/2014/main" id="{B483A447-8C90-71C5-2023-52E11CAA88BC}"/>
              </a:ext>
            </a:extLst>
          </p:cNvPr>
          <p:cNvSpPr txBox="1"/>
          <p:nvPr/>
        </p:nvSpPr>
        <p:spPr>
          <a:xfrm>
            <a:off x="420967" y="1889141"/>
            <a:ext cx="5397942" cy="4093428"/>
          </a:xfrm>
          <a:prstGeom prst="rect">
            <a:avLst/>
          </a:prstGeom>
          <a:noFill/>
        </p:spPr>
        <p:txBody>
          <a:bodyPr wrap="square">
            <a:spAutoFit/>
          </a:bodyPr>
          <a:lstStyle/>
          <a:p>
            <a:r>
              <a:rPr lang="en-US" sz="2000" b="1" noProof="0" dirty="0">
                <a:latin typeface="Arial" panose="020B0604020202020204" pitchFamily="34" charset="0"/>
                <a:cs typeface="Arial" panose="020B0604020202020204" pitchFamily="34" charset="0"/>
              </a:rPr>
              <a:t>Multimodal therapy that includes weight reduction is helpful in patients with obesity</a:t>
            </a:r>
          </a:p>
          <a:p>
            <a:endParaRPr lang="en-US" sz="2000" noProof="0" dirty="0">
              <a:latin typeface="Arial" panose="020B0604020202020204" pitchFamily="34" charset="0"/>
              <a:cs typeface="Arial" panose="020B0604020202020204" pitchFamily="34" charset="0"/>
            </a:endParaRPr>
          </a:p>
          <a:p>
            <a:r>
              <a:rPr lang="en-US" sz="2000" noProof="0" dirty="0">
                <a:latin typeface="Arial" panose="020B0604020202020204" pitchFamily="34" charset="0"/>
                <a:cs typeface="Arial" panose="020B0604020202020204" pitchFamily="34" charset="0"/>
              </a:rPr>
              <a:t>Combining approaches that include diet, psychotherapy, and/or bariatric surgery</a:t>
            </a:r>
            <a:r>
              <a:rPr lang="en-US" sz="2000" dirty="0">
                <a:latin typeface="Arial" panose="020B0604020202020204" pitchFamily="34" charset="0"/>
                <a:cs typeface="Arial" panose="020B0604020202020204" pitchFamily="34" charset="0"/>
              </a:rPr>
              <a:t> </a:t>
            </a:r>
            <a:r>
              <a:rPr lang="en-US" sz="2000" noProof="0" dirty="0">
                <a:latin typeface="Arial" panose="020B0604020202020204" pitchFamily="34" charset="0"/>
                <a:cs typeface="Arial" panose="020B0604020202020204" pitchFamily="34" charset="0"/>
              </a:rPr>
              <a:t>can have antidepressant efficacy in patients with obesity</a:t>
            </a:r>
          </a:p>
          <a:p>
            <a:endParaRPr lang="en-US" sz="2000" noProof="0" dirty="0">
              <a:latin typeface="Arial" panose="020B0604020202020204" pitchFamily="34" charset="0"/>
              <a:cs typeface="Arial" panose="020B0604020202020204" pitchFamily="34" charset="0"/>
            </a:endParaRPr>
          </a:p>
          <a:p>
            <a:r>
              <a:rPr lang="en-US" sz="2000" noProof="0" dirty="0">
                <a:latin typeface="Arial" panose="020B0604020202020204" pitchFamily="34" charset="0"/>
                <a:cs typeface="Arial" panose="020B0604020202020204" pitchFamily="34" charset="0"/>
              </a:rPr>
              <a:t>For example, adding a dietary weight loss intervention and psychotherapy has been shown to enhance the efficacy of antidepressant medications in patients </a:t>
            </a:r>
            <a:br>
              <a:rPr lang="en-US" sz="2000" noProof="0" dirty="0">
                <a:latin typeface="Arial" panose="020B0604020202020204" pitchFamily="34" charset="0"/>
                <a:cs typeface="Arial" panose="020B0604020202020204" pitchFamily="34" charset="0"/>
              </a:rPr>
            </a:br>
            <a:r>
              <a:rPr lang="en-US" sz="2000" noProof="0" dirty="0">
                <a:latin typeface="Arial" panose="020B0604020202020204" pitchFamily="34" charset="0"/>
                <a:cs typeface="Arial" panose="020B0604020202020204" pitchFamily="34" charset="0"/>
              </a:rPr>
              <a:t>with obesity</a:t>
            </a:r>
            <a:endParaRPr lang="en-US" sz="2000" baseline="30000" noProof="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A7149462-F90B-549B-0836-6A01BAE8A862}"/>
              </a:ext>
            </a:extLst>
          </p:cNvPr>
          <p:cNvSpPr/>
          <p:nvPr/>
        </p:nvSpPr>
        <p:spPr>
          <a:xfrm>
            <a:off x="6431973" y="2628900"/>
            <a:ext cx="2940627" cy="29406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b="1" noProof="0" dirty="0">
                <a:latin typeface="Arial" panose="020B0604020202020204" pitchFamily="34" charset="0"/>
                <a:cs typeface="Arial" panose="020B0604020202020204" pitchFamily="34" charset="0"/>
              </a:rPr>
              <a:t>Studies have shown that patients with obesity may have improved mood with weight loss:</a:t>
            </a:r>
          </a:p>
        </p:txBody>
      </p:sp>
      <p:sp>
        <p:nvSpPr>
          <p:cNvPr id="10" name="Oval 9">
            <a:extLst>
              <a:ext uri="{FF2B5EF4-FFF2-40B4-BE49-F238E27FC236}">
                <a16:creationId xmlns:a16="http://schemas.microsoft.com/office/drawing/2014/main" id="{E0AC189A-F13F-1764-0FF1-D4DF0ABFC561}"/>
              </a:ext>
            </a:extLst>
          </p:cNvPr>
          <p:cNvSpPr/>
          <p:nvPr/>
        </p:nvSpPr>
        <p:spPr>
          <a:xfrm>
            <a:off x="8763000" y="1873828"/>
            <a:ext cx="1981200" cy="1981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r>
              <a:rPr lang="en-US" sz="2000" noProof="0" dirty="0">
                <a:latin typeface="Arial" panose="020B0604020202020204" pitchFamily="34" charset="0"/>
                <a:cs typeface="Arial" panose="020B0604020202020204" pitchFamily="34" charset="0"/>
              </a:rPr>
              <a:t>Reduced pain, physical symptoms</a:t>
            </a:r>
          </a:p>
        </p:txBody>
      </p:sp>
      <p:grpSp>
        <p:nvGrpSpPr>
          <p:cNvPr id="6" name="Group 5">
            <a:extLst>
              <a:ext uri="{FF2B5EF4-FFF2-40B4-BE49-F238E27FC236}">
                <a16:creationId xmlns:a16="http://schemas.microsoft.com/office/drawing/2014/main" id="{684A166F-E532-D1DD-2B51-F3E89CCC0EA8}"/>
              </a:ext>
            </a:extLst>
          </p:cNvPr>
          <p:cNvGrpSpPr/>
          <p:nvPr/>
        </p:nvGrpSpPr>
        <p:grpSpPr>
          <a:xfrm>
            <a:off x="11271379" y="596453"/>
            <a:ext cx="697347" cy="625857"/>
            <a:chOff x="5604392" y="1604803"/>
            <a:chExt cx="899857" cy="869605"/>
          </a:xfrm>
        </p:grpSpPr>
        <p:sp>
          <p:nvSpPr>
            <p:cNvPr id="7" name="Oval 6">
              <a:hlinkClick r:id="rId3" action="ppaction://hlinksldjump"/>
              <a:extLst>
                <a:ext uri="{FF2B5EF4-FFF2-40B4-BE49-F238E27FC236}">
                  <a16:creationId xmlns:a16="http://schemas.microsoft.com/office/drawing/2014/main" id="{9BEA7EDF-924E-9FEF-B947-2458732D7E22}"/>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3" name="Graphic 12">
              <a:hlinkClick r:id="rId3" action="ppaction://hlinksldjump"/>
              <a:extLst>
                <a:ext uri="{FF2B5EF4-FFF2-40B4-BE49-F238E27FC236}">
                  <a16:creationId xmlns:a16="http://schemas.microsoft.com/office/drawing/2014/main" id="{4A5C9D6D-911C-1F9A-7E6D-EAA5D4F64BD5}"/>
                </a:ext>
              </a:extLst>
            </p:cNvPr>
            <p:cNvPicPr>
              <a:picLocks noChangeAspect="1"/>
            </p:cNvPicPr>
            <p:nvPr/>
          </p:nvPicPr>
          <p:blipFill>
            <a:blip r:embed="rId4">
              <a:extLst>
                <a:ext uri="{96DAC541-7B7A-43D3-8B79-37D633B846F1}">
                  <asvg:svgBlip xmlns:asvg="http://schemas.microsoft.com/office/drawing/2016/SVG/main" r:embed="rId5"/>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14" name="TextBox 13">
            <a:extLst>
              <a:ext uri="{FF2B5EF4-FFF2-40B4-BE49-F238E27FC236}">
                <a16:creationId xmlns:a16="http://schemas.microsoft.com/office/drawing/2014/main" id="{67EDF62F-DF40-74BA-E457-95D27FECE149}"/>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extLst>
      <p:ext uri="{BB962C8B-B14F-4D97-AF65-F5344CB8AC3E}">
        <p14:creationId xmlns:p14="http://schemas.microsoft.com/office/powerpoint/2010/main" val="28338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C8D6-D828-CF0C-EEFE-BF2661C12C3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D2DD38D-50D0-8D23-29DA-E13F5116FCC8}"/>
              </a:ext>
            </a:extLst>
          </p:cNvPr>
          <p:cNvSpPr>
            <a:spLocks noGrp="1"/>
          </p:cNvSpPr>
          <p:nvPr>
            <p:ph type="body" sz="quarter" idx="10"/>
          </p:nvPr>
        </p:nvSpPr>
        <p:spPr>
          <a:xfrm>
            <a:off x="553980" y="1910218"/>
            <a:ext cx="5505508" cy="1814512"/>
          </a:xfrm>
        </p:spPr>
        <p:txBody>
          <a:bodyPr/>
          <a:lstStyle/>
          <a:p>
            <a:r>
              <a:rPr lang="en-US" dirty="0">
                <a:cs typeface="Arial"/>
              </a:rPr>
              <a:t>Key takeaways</a:t>
            </a:r>
            <a:endParaRPr lang="en-US" dirty="0"/>
          </a:p>
        </p:txBody>
      </p:sp>
    </p:spTree>
    <p:extLst>
      <p:ext uri="{BB962C8B-B14F-4D97-AF65-F5344CB8AC3E}">
        <p14:creationId xmlns:p14="http://schemas.microsoft.com/office/powerpoint/2010/main" val="211339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3894-D164-48EF-8E5B-71DE923BF1BA}"/>
              </a:ext>
            </a:extLst>
          </p:cNvPr>
          <p:cNvSpPr>
            <a:spLocks noGrp="1"/>
          </p:cNvSpPr>
          <p:nvPr>
            <p:ph type="title"/>
          </p:nvPr>
        </p:nvSpPr>
        <p:spPr/>
        <p:txBody>
          <a:bodyPr/>
          <a:lstStyle/>
          <a:p>
            <a:r>
              <a:rPr lang="en-US" noProof="0" dirty="0"/>
              <a:t>Key </a:t>
            </a:r>
            <a:br>
              <a:rPr lang="en-US" noProof="0" dirty="0"/>
            </a:br>
            <a:r>
              <a:rPr lang="en-US" noProof="0" dirty="0"/>
              <a:t>takeaways</a:t>
            </a:r>
          </a:p>
        </p:txBody>
      </p:sp>
      <p:grpSp>
        <p:nvGrpSpPr>
          <p:cNvPr id="8" name="Group 7">
            <a:extLst>
              <a:ext uri="{FF2B5EF4-FFF2-40B4-BE49-F238E27FC236}">
                <a16:creationId xmlns:a16="http://schemas.microsoft.com/office/drawing/2014/main" id="{A4ED853D-DE4C-D27E-0FCA-4BDF75BB361C}"/>
              </a:ext>
            </a:extLst>
          </p:cNvPr>
          <p:cNvGrpSpPr/>
          <p:nvPr/>
        </p:nvGrpSpPr>
        <p:grpSpPr>
          <a:xfrm>
            <a:off x="5754924" y="1524000"/>
            <a:ext cx="5314858" cy="1341521"/>
            <a:chOff x="6045868" y="351790"/>
            <a:chExt cx="5314858" cy="1341521"/>
          </a:xfrm>
        </p:grpSpPr>
        <p:sp>
          <p:nvSpPr>
            <p:cNvPr id="27" name="TextBox 26">
              <a:extLst>
                <a:ext uri="{FF2B5EF4-FFF2-40B4-BE49-F238E27FC236}">
                  <a16:creationId xmlns:a16="http://schemas.microsoft.com/office/drawing/2014/main" id="{6CC146A2-1795-7DA0-FBF4-8788E3307765}"/>
                </a:ext>
              </a:extLst>
            </p:cNvPr>
            <p:cNvSpPr txBox="1"/>
            <p:nvPr/>
          </p:nvSpPr>
          <p:spPr>
            <a:xfrm>
              <a:off x="6045868" y="351790"/>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a:t>
              </a:r>
            </a:p>
          </p:txBody>
        </p:sp>
        <p:sp>
          <p:nvSpPr>
            <p:cNvPr id="31" name="TextBox 30">
              <a:extLst>
                <a:ext uri="{FF2B5EF4-FFF2-40B4-BE49-F238E27FC236}">
                  <a16:creationId xmlns:a16="http://schemas.microsoft.com/office/drawing/2014/main" id="{1BCE273C-16B5-F91D-3DE6-05DBA9E8BAE1}"/>
                </a:ext>
              </a:extLst>
            </p:cNvPr>
            <p:cNvSpPr txBox="1"/>
            <p:nvPr/>
          </p:nvSpPr>
          <p:spPr>
            <a:xfrm>
              <a:off x="6696074" y="624571"/>
              <a:ext cx="4664652" cy="830997"/>
            </a:xfrm>
            <a:prstGeom prst="rect">
              <a:avLst/>
            </a:prstGeom>
            <a:noFill/>
          </p:spPr>
          <p:txBody>
            <a:bodyPr wrap="square">
              <a:spAutoFit/>
            </a:bodyPr>
            <a:lstStyle/>
            <a:p>
              <a:r>
                <a:rPr lang="en-US" sz="1600" noProof="0" dirty="0"/>
                <a:t>Obesity is associated with a </a:t>
              </a:r>
              <a:r>
                <a:rPr lang="en-US" sz="1600" b="1" noProof="0" dirty="0"/>
                <a:t>reduction in life expectancy</a:t>
              </a:r>
              <a:r>
                <a:rPr lang="en-US" sz="1600" noProof="0" dirty="0"/>
                <a:t> compared </a:t>
              </a:r>
              <a:r>
                <a:rPr lang="en-US" sz="1600" dirty="0"/>
                <a:t>with</a:t>
              </a:r>
              <a:r>
                <a:rPr lang="en-US" sz="1600" noProof="0" dirty="0"/>
                <a:t> individuals of </a:t>
              </a:r>
              <a:br>
                <a:rPr lang="en-US" sz="1600" noProof="0" dirty="0"/>
              </a:br>
              <a:r>
                <a:rPr lang="en-US" sz="1600" noProof="0" dirty="0"/>
                <a:t>healthy weight</a:t>
              </a:r>
            </a:p>
          </p:txBody>
        </p:sp>
        <p:cxnSp>
          <p:nvCxnSpPr>
            <p:cNvPr id="48" name="Straight Connector 47">
              <a:extLst>
                <a:ext uri="{FF2B5EF4-FFF2-40B4-BE49-F238E27FC236}">
                  <a16:creationId xmlns:a16="http://schemas.microsoft.com/office/drawing/2014/main" id="{F47E75C6-679E-FAF5-70D8-DEE7C61E2CAF}"/>
                </a:ext>
              </a:extLst>
            </p:cNvPr>
            <p:cNvCxnSpPr>
              <a:cxnSpLocks/>
            </p:cNvCxnSpPr>
            <p:nvPr/>
          </p:nvCxnSpPr>
          <p:spPr>
            <a:xfrm>
              <a:off x="6671129" y="70167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6922DD5-B80D-F4E7-32B1-DE8BE1673812}"/>
              </a:ext>
            </a:extLst>
          </p:cNvPr>
          <p:cNvGrpSpPr/>
          <p:nvPr/>
        </p:nvGrpSpPr>
        <p:grpSpPr>
          <a:xfrm>
            <a:off x="5754924" y="2664670"/>
            <a:ext cx="5497794" cy="1341521"/>
            <a:chOff x="6045868" y="1358262"/>
            <a:chExt cx="5497794" cy="1341521"/>
          </a:xfrm>
        </p:grpSpPr>
        <p:sp>
          <p:nvSpPr>
            <p:cNvPr id="32" name="TextBox 31">
              <a:extLst>
                <a:ext uri="{FF2B5EF4-FFF2-40B4-BE49-F238E27FC236}">
                  <a16:creationId xmlns:a16="http://schemas.microsoft.com/office/drawing/2014/main" id="{3FE40534-E142-C5D7-03D3-3D17CBE59E2A}"/>
                </a:ext>
              </a:extLst>
            </p:cNvPr>
            <p:cNvSpPr txBox="1"/>
            <p:nvPr/>
          </p:nvSpPr>
          <p:spPr>
            <a:xfrm>
              <a:off x="6045868" y="1358262"/>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2</a:t>
              </a:r>
            </a:p>
          </p:txBody>
        </p:sp>
        <p:sp>
          <p:nvSpPr>
            <p:cNvPr id="33" name="TextBox 32">
              <a:extLst>
                <a:ext uri="{FF2B5EF4-FFF2-40B4-BE49-F238E27FC236}">
                  <a16:creationId xmlns:a16="http://schemas.microsoft.com/office/drawing/2014/main" id="{2FD20888-AFC5-0D13-1ED4-C91224BC2B14}"/>
                </a:ext>
              </a:extLst>
            </p:cNvPr>
            <p:cNvSpPr txBox="1"/>
            <p:nvPr/>
          </p:nvSpPr>
          <p:spPr>
            <a:xfrm>
              <a:off x="6696075" y="1654415"/>
              <a:ext cx="4847587" cy="830997"/>
            </a:xfrm>
            <a:prstGeom prst="rect">
              <a:avLst/>
            </a:prstGeom>
            <a:noFill/>
          </p:spPr>
          <p:txBody>
            <a:bodyPr wrap="square">
              <a:spAutoFit/>
            </a:bodyPr>
            <a:lstStyle/>
            <a:p>
              <a:r>
                <a:rPr lang="en-US" sz="1600" noProof="0" dirty="0"/>
                <a:t>Obesity is associated with over </a:t>
              </a:r>
              <a:r>
                <a:rPr lang="en-US" sz="1600" b="1" noProof="0" dirty="0"/>
                <a:t>200 complications </a:t>
              </a:r>
              <a:r>
                <a:rPr lang="en-US" sz="1600" noProof="0" dirty="0"/>
                <a:t>affecting every major organ system, the </a:t>
              </a:r>
              <a:r>
                <a:rPr lang="en-US" sz="1600" dirty="0"/>
                <a:t>body’s</a:t>
              </a:r>
              <a:r>
                <a:rPr lang="en-US" sz="1600" noProof="0" dirty="0"/>
                <a:t> biomechanics, and a person’s</a:t>
              </a:r>
              <a:r>
                <a:rPr lang="en-US" sz="1600" dirty="0"/>
                <a:t> </a:t>
              </a:r>
              <a:r>
                <a:rPr lang="en-US" sz="1600" noProof="0" dirty="0"/>
                <a:t>mental health</a:t>
              </a:r>
            </a:p>
          </p:txBody>
        </p:sp>
        <p:cxnSp>
          <p:nvCxnSpPr>
            <p:cNvPr id="50" name="Straight Connector 49">
              <a:extLst>
                <a:ext uri="{FF2B5EF4-FFF2-40B4-BE49-F238E27FC236}">
                  <a16:creationId xmlns:a16="http://schemas.microsoft.com/office/drawing/2014/main" id="{90ECF2F2-353A-306F-8A80-FFBDFB6A713D}"/>
                </a:ext>
              </a:extLst>
            </p:cNvPr>
            <p:cNvCxnSpPr>
              <a:cxnSpLocks/>
            </p:cNvCxnSpPr>
            <p:nvPr/>
          </p:nvCxnSpPr>
          <p:spPr>
            <a:xfrm>
              <a:off x="6671129" y="1705780"/>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0F1843E-6E6C-D36C-8FA8-BE3A33A40ED6}"/>
              </a:ext>
            </a:extLst>
          </p:cNvPr>
          <p:cNvGrpSpPr/>
          <p:nvPr/>
        </p:nvGrpSpPr>
        <p:grpSpPr>
          <a:xfrm>
            <a:off x="5754924" y="4996829"/>
            <a:ext cx="5736557" cy="1341521"/>
            <a:chOff x="6045868" y="2698109"/>
            <a:chExt cx="5736557" cy="1341521"/>
          </a:xfrm>
        </p:grpSpPr>
        <p:sp>
          <p:nvSpPr>
            <p:cNvPr id="34" name="TextBox 33">
              <a:extLst>
                <a:ext uri="{FF2B5EF4-FFF2-40B4-BE49-F238E27FC236}">
                  <a16:creationId xmlns:a16="http://schemas.microsoft.com/office/drawing/2014/main" id="{6BBED6FF-46DF-FED9-1BD8-98FF471E6053}"/>
                </a:ext>
              </a:extLst>
            </p:cNvPr>
            <p:cNvSpPr txBox="1"/>
            <p:nvPr/>
          </p:nvSpPr>
          <p:spPr>
            <a:xfrm>
              <a:off x="6045868" y="2698109"/>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4</a:t>
              </a:r>
            </a:p>
          </p:txBody>
        </p:sp>
        <p:sp>
          <p:nvSpPr>
            <p:cNvPr id="35" name="TextBox 34">
              <a:extLst>
                <a:ext uri="{FF2B5EF4-FFF2-40B4-BE49-F238E27FC236}">
                  <a16:creationId xmlns:a16="http://schemas.microsoft.com/office/drawing/2014/main" id="{D4407CA0-0148-BA29-D883-3DAB054194FB}"/>
                </a:ext>
              </a:extLst>
            </p:cNvPr>
            <p:cNvSpPr txBox="1"/>
            <p:nvPr/>
          </p:nvSpPr>
          <p:spPr>
            <a:xfrm>
              <a:off x="6696075" y="3046768"/>
              <a:ext cx="5086350" cy="584775"/>
            </a:xfrm>
            <a:prstGeom prst="rect">
              <a:avLst/>
            </a:prstGeom>
            <a:noFill/>
          </p:spPr>
          <p:txBody>
            <a:bodyPr wrap="square">
              <a:spAutoFit/>
            </a:bodyPr>
            <a:lstStyle/>
            <a:p>
              <a:r>
                <a:rPr lang="en-US" sz="1600" b="1" noProof="0" dirty="0"/>
                <a:t>Significant reductions </a:t>
              </a:r>
              <a:r>
                <a:rPr lang="en-US" sz="1600" noProof="0" dirty="0"/>
                <a:t>in obesity-related complications can be achieved through </a:t>
              </a:r>
              <a:r>
                <a:rPr lang="en-US" sz="1600" b="1" noProof="0" dirty="0"/>
                <a:t>weight loss</a:t>
              </a:r>
            </a:p>
          </p:txBody>
        </p:sp>
        <p:cxnSp>
          <p:nvCxnSpPr>
            <p:cNvPr id="51" name="Straight Connector 50">
              <a:extLst>
                <a:ext uri="{FF2B5EF4-FFF2-40B4-BE49-F238E27FC236}">
                  <a16:creationId xmlns:a16="http://schemas.microsoft.com/office/drawing/2014/main" id="{85CCCBF1-BAFD-36D4-610C-D08A23DF77A2}"/>
                </a:ext>
              </a:extLst>
            </p:cNvPr>
            <p:cNvCxnSpPr>
              <a:cxnSpLocks/>
            </p:cNvCxnSpPr>
            <p:nvPr/>
          </p:nvCxnSpPr>
          <p:spPr>
            <a:xfrm>
              <a:off x="6671129" y="3046768"/>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32780B08-41A3-BECF-BF89-522BCAD15C92}"/>
              </a:ext>
            </a:extLst>
          </p:cNvPr>
          <p:cNvGrpSpPr/>
          <p:nvPr/>
        </p:nvGrpSpPr>
        <p:grpSpPr>
          <a:xfrm>
            <a:off x="5754924" y="3849169"/>
            <a:ext cx="5736557" cy="1341521"/>
            <a:chOff x="6045868" y="2698109"/>
            <a:chExt cx="5736557" cy="1341521"/>
          </a:xfrm>
        </p:grpSpPr>
        <p:sp>
          <p:nvSpPr>
            <p:cNvPr id="4" name="TextBox 3">
              <a:extLst>
                <a:ext uri="{FF2B5EF4-FFF2-40B4-BE49-F238E27FC236}">
                  <a16:creationId xmlns:a16="http://schemas.microsoft.com/office/drawing/2014/main" id="{FAE2BCDB-6148-609F-22CA-B126A65D482C}"/>
                </a:ext>
              </a:extLst>
            </p:cNvPr>
            <p:cNvSpPr txBox="1"/>
            <p:nvPr/>
          </p:nvSpPr>
          <p:spPr>
            <a:xfrm>
              <a:off x="6045868" y="2698109"/>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3</a:t>
              </a:r>
            </a:p>
          </p:txBody>
        </p:sp>
        <p:sp>
          <p:nvSpPr>
            <p:cNvPr id="6" name="TextBox 5">
              <a:extLst>
                <a:ext uri="{FF2B5EF4-FFF2-40B4-BE49-F238E27FC236}">
                  <a16:creationId xmlns:a16="http://schemas.microsoft.com/office/drawing/2014/main" id="{BDEA207C-0428-52A4-B04A-4641E2E6B519}"/>
                </a:ext>
              </a:extLst>
            </p:cNvPr>
            <p:cNvSpPr txBox="1"/>
            <p:nvPr/>
          </p:nvSpPr>
          <p:spPr>
            <a:xfrm>
              <a:off x="6696075" y="3046768"/>
              <a:ext cx="5086350" cy="584775"/>
            </a:xfrm>
            <a:prstGeom prst="rect">
              <a:avLst/>
            </a:prstGeom>
            <a:noFill/>
          </p:spPr>
          <p:txBody>
            <a:bodyPr wrap="square">
              <a:spAutoFit/>
            </a:bodyPr>
            <a:lstStyle/>
            <a:p>
              <a:r>
                <a:rPr lang="en-US" sz="1600" noProof="0" dirty="0"/>
                <a:t>Obesity increases the risk of several types of </a:t>
              </a:r>
              <a:r>
                <a:rPr lang="en-US" sz="1600" b="1" noProof="0" dirty="0"/>
                <a:t>cancer, </a:t>
              </a:r>
              <a:r>
                <a:rPr lang="en-US" sz="1600" noProof="0" dirty="0"/>
                <a:t>with the </a:t>
              </a:r>
              <a:r>
                <a:rPr lang="en-US" sz="1600" b="1" noProof="0" dirty="0"/>
                <a:t>risk increasing with BMI</a:t>
              </a:r>
            </a:p>
          </p:txBody>
        </p:sp>
        <p:cxnSp>
          <p:nvCxnSpPr>
            <p:cNvPr id="9" name="Straight Connector 8">
              <a:extLst>
                <a:ext uri="{FF2B5EF4-FFF2-40B4-BE49-F238E27FC236}">
                  <a16:creationId xmlns:a16="http://schemas.microsoft.com/office/drawing/2014/main" id="{D2947F4B-FBDD-3602-D08C-D0A344E4E666}"/>
                </a:ext>
              </a:extLst>
            </p:cNvPr>
            <p:cNvCxnSpPr>
              <a:cxnSpLocks/>
            </p:cNvCxnSpPr>
            <p:nvPr/>
          </p:nvCxnSpPr>
          <p:spPr>
            <a:xfrm>
              <a:off x="6671129" y="3046768"/>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E59D5549-44D7-1138-4962-ECAE366C8B8A}"/>
              </a:ext>
            </a:extLst>
          </p:cNvPr>
          <p:cNvGrpSpPr/>
          <p:nvPr/>
        </p:nvGrpSpPr>
        <p:grpSpPr>
          <a:xfrm>
            <a:off x="11271379" y="596453"/>
            <a:ext cx="697347" cy="625857"/>
            <a:chOff x="5604392" y="1604803"/>
            <a:chExt cx="899857" cy="869605"/>
          </a:xfrm>
        </p:grpSpPr>
        <p:sp>
          <p:nvSpPr>
            <p:cNvPr id="11" name="Oval 10">
              <a:hlinkClick r:id="rId3" action="ppaction://hlinksldjump"/>
              <a:extLst>
                <a:ext uri="{FF2B5EF4-FFF2-40B4-BE49-F238E27FC236}">
                  <a16:creationId xmlns:a16="http://schemas.microsoft.com/office/drawing/2014/main" id="{8282BA84-938F-7D30-82B9-DAB36954AC43}"/>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2" name="Graphic 11">
              <a:hlinkClick r:id="rId3" action="ppaction://hlinksldjump"/>
              <a:extLst>
                <a:ext uri="{FF2B5EF4-FFF2-40B4-BE49-F238E27FC236}">
                  <a16:creationId xmlns:a16="http://schemas.microsoft.com/office/drawing/2014/main" id="{23497EB7-D907-926F-B8B6-1D852046D8AC}"/>
                </a:ext>
              </a:extLst>
            </p:cNvPr>
            <p:cNvPicPr>
              <a:picLocks noChangeAspect="1"/>
            </p:cNvPicPr>
            <p:nvPr/>
          </p:nvPicPr>
          <p:blipFill>
            <a:blip r:embed="rId4">
              <a:extLst>
                <a:ext uri="{96DAC541-7B7A-43D3-8B79-37D633B846F1}">
                  <asvg:svgBlip xmlns:asvg="http://schemas.microsoft.com/office/drawing/2016/SVG/main" r:embed="rId5"/>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13" name="TextBox 12">
            <a:extLst>
              <a:ext uri="{FF2B5EF4-FFF2-40B4-BE49-F238E27FC236}">
                <a16:creationId xmlns:a16="http://schemas.microsoft.com/office/drawing/2014/main" id="{4FCD12DA-4954-7967-71B0-558C96E96BB6}"/>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extLst>
      <p:ext uri="{BB962C8B-B14F-4D97-AF65-F5344CB8AC3E}">
        <p14:creationId xmlns:p14="http://schemas.microsoft.com/office/powerpoint/2010/main" val="268597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3.75E-6 -0.03472 L -3.75E-6 1.85185E-6 " pathEditMode="relative" rAng="0" ptsTypes="AA">
                                      <p:cBhvr>
                                        <p:cTn id="9" dur="500" fill="hold"/>
                                        <p:tgtEl>
                                          <p:spTgt spid="8"/>
                                        </p:tgtEl>
                                        <p:attrNameLst>
                                          <p:attrName>ppt_x</p:attrName>
                                          <p:attrName>ppt_y</p:attrName>
                                        </p:attrNameLst>
                                      </p:cBhvr>
                                      <p:rCtr x="0" y="173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par>
                                <p:cTn id="15" presetID="42" presetClass="path" presetSubtype="0" decel="100000" fill="hold" nodeType="withEffect">
                                  <p:stCondLst>
                                    <p:cond delay="0"/>
                                  </p:stCondLst>
                                  <p:childTnLst>
                                    <p:animMotion origin="layout" path="M 4.16667E-6 -0.03472 L 4.16667E-6 -2.59259E-6 " pathEditMode="relative" rAng="0" ptsTypes="AA">
                                      <p:cBhvr>
                                        <p:cTn id="16" dur="500" fill="hold"/>
                                        <p:tgtEl>
                                          <p:spTgt spid="7"/>
                                        </p:tgtEl>
                                        <p:attrNameLst>
                                          <p:attrName>ppt_x</p:attrName>
                                          <p:attrName>ppt_y</p:attrName>
                                        </p:attrNameLst>
                                      </p:cBhvr>
                                      <p:rCtr x="0" y="1736"/>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42" presetClass="path" presetSubtype="0" decel="100000" fill="hold" nodeType="withEffect">
                                  <p:stCondLst>
                                    <p:cond delay="0"/>
                                  </p:stCondLst>
                                  <p:childTnLst>
                                    <p:animMotion origin="layout" path="M -1.66667E-6 -0.03472 L -1.66667E-6 2.22222E-6 " pathEditMode="relative" rAng="0" ptsTypes="AA">
                                      <p:cBhvr>
                                        <p:cTn id="23" dur="500" fill="hold"/>
                                        <p:tgtEl>
                                          <p:spTgt spid="3"/>
                                        </p:tgtEl>
                                        <p:attrNameLst>
                                          <p:attrName>ppt_x</p:attrName>
                                          <p:attrName>ppt_y</p:attrName>
                                        </p:attrNameLst>
                                      </p:cBhvr>
                                      <p:rCtr x="0" y="1736"/>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42" presetClass="path" presetSubtype="0" decel="100000" fill="hold" nodeType="withEffect">
                                  <p:stCondLst>
                                    <p:cond delay="0"/>
                                  </p:stCondLst>
                                  <p:childTnLst>
                                    <p:animMotion origin="layout" path="M -1.66667E-6 -0.03472 L -1.66667E-6 1.11111E-6 " pathEditMode="relative" rAng="0" ptsTypes="AA">
                                      <p:cBhvr>
                                        <p:cTn id="30" dur="5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33D9F-7D6B-68D0-05B6-2893A972C83C}"/>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B7B9490-D353-8FE4-377A-7D412297B349}"/>
              </a:ext>
            </a:extLst>
          </p:cNvPr>
          <p:cNvSpPr/>
          <p:nvPr/>
        </p:nvSpPr>
        <p:spPr>
          <a:xfrm>
            <a:off x="6467870" y="2642186"/>
            <a:ext cx="402336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7" name="Rectangle: Rounded Corners 6">
            <a:extLst>
              <a:ext uri="{FF2B5EF4-FFF2-40B4-BE49-F238E27FC236}">
                <a16:creationId xmlns:a16="http://schemas.microsoft.com/office/drawing/2014/main" id="{23EED68A-22C7-62D0-7678-47BBC08E5CD5}"/>
              </a:ext>
            </a:extLst>
          </p:cNvPr>
          <p:cNvSpPr/>
          <p:nvPr/>
        </p:nvSpPr>
        <p:spPr>
          <a:xfrm>
            <a:off x="6443146" y="5999522"/>
            <a:ext cx="91440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6" name="Rectangle: Rounded Corners 5">
            <a:extLst>
              <a:ext uri="{FF2B5EF4-FFF2-40B4-BE49-F238E27FC236}">
                <a16:creationId xmlns:a16="http://schemas.microsoft.com/office/drawing/2014/main" id="{BB7B4323-9A79-2058-9783-078F49269DD0}"/>
              </a:ext>
            </a:extLst>
          </p:cNvPr>
          <p:cNvSpPr/>
          <p:nvPr/>
        </p:nvSpPr>
        <p:spPr>
          <a:xfrm>
            <a:off x="6443146" y="4574937"/>
            <a:ext cx="91440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5" name="Rectangle: Rounded Corners 4">
            <a:extLst>
              <a:ext uri="{FF2B5EF4-FFF2-40B4-BE49-F238E27FC236}">
                <a16:creationId xmlns:a16="http://schemas.microsoft.com/office/drawing/2014/main" id="{E505BFE9-3F43-4616-D788-34A5A27868E9}"/>
              </a:ext>
            </a:extLst>
          </p:cNvPr>
          <p:cNvSpPr/>
          <p:nvPr/>
        </p:nvSpPr>
        <p:spPr>
          <a:xfrm>
            <a:off x="6443146" y="1426606"/>
            <a:ext cx="91440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3" name="Group 2">
            <a:extLst>
              <a:ext uri="{FF2B5EF4-FFF2-40B4-BE49-F238E27FC236}">
                <a16:creationId xmlns:a16="http://schemas.microsoft.com/office/drawing/2014/main" id="{D00ACBDD-8414-D5ED-1C22-CF6EC8FD79B3}"/>
              </a:ext>
            </a:extLst>
          </p:cNvPr>
          <p:cNvGrpSpPr/>
          <p:nvPr/>
        </p:nvGrpSpPr>
        <p:grpSpPr>
          <a:xfrm>
            <a:off x="5779167" y="570386"/>
            <a:ext cx="5972743" cy="1341521"/>
            <a:chOff x="5779167" y="364646"/>
            <a:chExt cx="5972743" cy="1341521"/>
          </a:xfrm>
        </p:grpSpPr>
        <p:grpSp>
          <p:nvGrpSpPr>
            <p:cNvPr id="22" name="Group 21">
              <a:extLst>
                <a:ext uri="{FF2B5EF4-FFF2-40B4-BE49-F238E27FC236}">
                  <a16:creationId xmlns:a16="http://schemas.microsoft.com/office/drawing/2014/main" id="{CE3EBE17-08F1-BCC5-2750-0F889DD11734}"/>
                </a:ext>
              </a:extLst>
            </p:cNvPr>
            <p:cNvGrpSpPr/>
            <p:nvPr/>
          </p:nvGrpSpPr>
          <p:grpSpPr>
            <a:xfrm>
              <a:off x="5779167" y="364646"/>
              <a:ext cx="606666" cy="1341521"/>
              <a:chOff x="5779167" y="364646"/>
              <a:chExt cx="606666" cy="1341521"/>
            </a:xfrm>
          </p:grpSpPr>
          <p:sp>
            <p:nvSpPr>
              <p:cNvPr id="9" name="TextBox 8">
                <a:extLst>
                  <a:ext uri="{FF2B5EF4-FFF2-40B4-BE49-F238E27FC236}">
                    <a16:creationId xmlns:a16="http://schemas.microsoft.com/office/drawing/2014/main" id="{2DFB8130-C5CE-CFC4-B1C9-E83765B4AFA7}"/>
                  </a:ext>
                </a:extLst>
              </p:cNvPr>
              <p:cNvSpPr txBox="1"/>
              <p:nvPr/>
            </p:nvSpPr>
            <p:spPr>
              <a:xfrm>
                <a:off x="5779167" y="36464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a:t>
                </a:r>
              </a:p>
            </p:txBody>
          </p:sp>
          <p:cxnSp>
            <p:nvCxnSpPr>
              <p:cNvPr id="14" name="Straight Connector 13">
                <a:extLst>
                  <a:ext uri="{FF2B5EF4-FFF2-40B4-BE49-F238E27FC236}">
                    <a16:creationId xmlns:a16="http://schemas.microsoft.com/office/drawing/2014/main" id="{1C0F6A4F-760E-01F3-C726-C2D86564C6F0}"/>
                  </a:ext>
                </a:extLst>
              </p:cNvPr>
              <p:cNvCxnSpPr>
                <a:cxnSpLocks/>
              </p:cNvCxnSpPr>
              <p:nvPr/>
            </p:nvCxnSpPr>
            <p:spPr>
              <a:xfrm>
                <a:off x="6385833" y="717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868D12E2-0700-C7F8-307A-ECED2012263C}"/>
                </a:ext>
              </a:extLst>
            </p:cNvPr>
            <p:cNvSpPr txBox="1"/>
            <p:nvPr/>
          </p:nvSpPr>
          <p:spPr>
            <a:xfrm>
              <a:off x="6479144" y="701722"/>
              <a:ext cx="5272766" cy="884858"/>
            </a:xfrm>
            <a:prstGeom prst="rect">
              <a:avLst/>
            </a:prstGeom>
            <a:noFill/>
          </p:spPr>
          <p:txBody>
            <a:bodyPr wrap="square" lIns="0" tIns="0" rIns="0" bIns="0">
              <a:spAutoFit/>
            </a:bodyPr>
            <a:lstStyle/>
            <a:p>
              <a:pPr>
                <a:spcAft>
                  <a:spcPts val="200"/>
                </a:spcAft>
              </a:pPr>
              <a:r>
                <a:rPr lang="en-US" sz="1050" b="1" noProof="0" dirty="0">
                  <a:effectLst/>
                  <a:latin typeface="Arial"/>
                  <a:ea typeface="Calibri" panose="020F0502020204030204" pitchFamily="34" charset="0"/>
                  <a:cs typeface="Times New Roman"/>
                </a:rPr>
                <a:t>True or false. Ischemic heart disease is more prevalent than myocardial infarction in people with obesity?</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Times New Roman"/>
                </a:rPr>
                <a:t>True</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Times New Roman"/>
                </a:rPr>
                <a:t>False</a:t>
              </a:r>
            </a:p>
            <a:p>
              <a:pPr marL="228600" indent="-228600">
                <a:spcAft>
                  <a:spcPts val="200"/>
                </a:spcAft>
                <a:buFont typeface="+mj-lt"/>
                <a:buAutoNum type="alphaLcPeriod"/>
              </a:pPr>
              <a:endParaRPr lang="en-US" sz="1050" noProof="0" dirty="0">
                <a:effectLst/>
                <a:latin typeface="Arial"/>
                <a:ea typeface="Calibri" panose="020F0502020204030204" pitchFamily="34" charset="0"/>
                <a:cs typeface="Times New Roman"/>
              </a:endParaRPr>
            </a:p>
          </p:txBody>
        </p:sp>
      </p:grpSp>
      <p:grpSp>
        <p:nvGrpSpPr>
          <p:cNvPr id="2" name="Group 1">
            <a:extLst>
              <a:ext uri="{FF2B5EF4-FFF2-40B4-BE49-F238E27FC236}">
                <a16:creationId xmlns:a16="http://schemas.microsoft.com/office/drawing/2014/main" id="{2645C092-13ED-830D-83EA-87AFF0B44078}"/>
              </a:ext>
            </a:extLst>
          </p:cNvPr>
          <p:cNvGrpSpPr/>
          <p:nvPr/>
        </p:nvGrpSpPr>
        <p:grpSpPr>
          <a:xfrm>
            <a:off x="5779167" y="3275668"/>
            <a:ext cx="5879434" cy="1341522"/>
            <a:chOff x="5779167" y="1568873"/>
            <a:chExt cx="5879434" cy="1341522"/>
          </a:xfrm>
        </p:grpSpPr>
        <p:grpSp>
          <p:nvGrpSpPr>
            <p:cNvPr id="23" name="Group 22">
              <a:extLst>
                <a:ext uri="{FF2B5EF4-FFF2-40B4-BE49-F238E27FC236}">
                  <a16:creationId xmlns:a16="http://schemas.microsoft.com/office/drawing/2014/main" id="{17187866-8459-D0D9-477C-3C992036231C}"/>
                </a:ext>
              </a:extLst>
            </p:cNvPr>
            <p:cNvGrpSpPr/>
            <p:nvPr/>
          </p:nvGrpSpPr>
          <p:grpSpPr>
            <a:xfrm>
              <a:off x="5779167" y="1568873"/>
              <a:ext cx="606666" cy="1341521"/>
              <a:chOff x="5779167" y="2402451"/>
              <a:chExt cx="606666" cy="1341521"/>
            </a:xfrm>
          </p:grpSpPr>
          <p:sp>
            <p:nvSpPr>
              <p:cNvPr id="10" name="TextBox 9">
                <a:extLst>
                  <a:ext uri="{FF2B5EF4-FFF2-40B4-BE49-F238E27FC236}">
                    <a16:creationId xmlns:a16="http://schemas.microsoft.com/office/drawing/2014/main" id="{73B47F14-4BE3-DB7A-59C3-C3789DD22702}"/>
                  </a:ext>
                </a:extLst>
              </p:cNvPr>
              <p:cNvSpPr txBox="1"/>
              <p:nvPr/>
            </p:nvSpPr>
            <p:spPr>
              <a:xfrm>
                <a:off x="5779167" y="2402451"/>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3</a:t>
                </a:r>
              </a:p>
            </p:txBody>
          </p:sp>
          <p:cxnSp>
            <p:nvCxnSpPr>
              <p:cNvPr id="11" name="Straight Connector 10">
                <a:extLst>
                  <a:ext uri="{FF2B5EF4-FFF2-40B4-BE49-F238E27FC236}">
                    <a16:creationId xmlns:a16="http://schemas.microsoft.com/office/drawing/2014/main" id="{2681CBDB-06C8-DD86-BE61-4164F72540E1}"/>
                  </a:ext>
                </a:extLst>
              </p:cNvPr>
              <p:cNvCxnSpPr>
                <a:cxnSpLocks/>
              </p:cNvCxnSpPr>
              <p:nvPr/>
            </p:nvCxnSpPr>
            <p:spPr>
              <a:xfrm>
                <a:off x="6385833" y="2749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C0C44792-905F-D1BA-1A3B-D7556F0F3423}"/>
                </a:ext>
              </a:extLst>
            </p:cNvPr>
            <p:cNvSpPr txBox="1">
              <a:spLocks/>
            </p:cNvSpPr>
            <p:nvPr/>
          </p:nvSpPr>
          <p:spPr>
            <a:xfrm>
              <a:off x="6479145" y="1877015"/>
              <a:ext cx="5179456" cy="103338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panose="020B0604020202020204" pitchFamily="34" charset="0"/>
                  <a:cs typeface="Times New Roman" panose="02020603050405020304" pitchFamily="18" charset="0"/>
                </a:rPr>
                <a:t>Sandra is 1.7 meters in height and weighs 90.7 kilograms, with a BMI of </a:t>
              </a:r>
              <a:br>
                <a:rPr lang="en-US" sz="1050" b="1" noProof="0" dirty="0">
                  <a:latin typeface="Arial" panose="020B0604020202020204" pitchFamily="34" charset="0"/>
                  <a:cs typeface="Times New Roman" panose="02020603050405020304" pitchFamily="18" charset="0"/>
                </a:rPr>
              </a:br>
              <a:r>
                <a:rPr lang="en-US" sz="1050" b="1" noProof="0" dirty="0">
                  <a:latin typeface="Arial" panose="020B0604020202020204" pitchFamily="34" charset="0"/>
                  <a:cs typeface="Times New Roman" panose="02020603050405020304" pitchFamily="18" charset="0"/>
                </a:rPr>
                <a:t>31.4 kg/m</a:t>
              </a:r>
              <a:r>
                <a:rPr lang="en-US" sz="1050" b="1" baseline="30000" noProof="0" dirty="0">
                  <a:latin typeface="Arial" panose="020B0604020202020204" pitchFamily="34" charset="0"/>
                  <a:cs typeface="Times New Roman" panose="02020603050405020304" pitchFamily="18" charset="0"/>
                </a:rPr>
                <a:t>2</a:t>
              </a:r>
              <a:r>
                <a:rPr lang="en-US" sz="1050" b="1" noProof="0" dirty="0">
                  <a:latin typeface="Arial" panose="020B0604020202020204" pitchFamily="34" charset="0"/>
                  <a:cs typeface="Times New Roman" panose="02020603050405020304" pitchFamily="18" charset="0"/>
                </a:rPr>
                <a:t>. She is diagnosed with type 2 diabetes and knows that weight </a:t>
              </a:r>
              <a:br>
                <a:rPr lang="en-US" sz="1050" b="1" noProof="0" dirty="0">
                  <a:latin typeface="Arial" panose="020B0604020202020204" pitchFamily="34" charset="0"/>
                  <a:cs typeface="Times New Roman" panose="02020603050405020304" pitchFamily="18" charset="0"/>
                </a:rPr>
              </a:br>
              <a:r>
                <a:rPr lang="en-US" sz="1050" b="1" noProof="0" dirty="0">
                  <a:latin typeface="Arial" panose="020B0604020202020204" pitchFamily="34" charset="0"/>
                  <a:cs typeface="Times New Roman" panose="02020603050405020304" pitchFamily="18" charset="0"/>
                </a:rPr>
                <a:t>loss can improve this obesity-related complication. What is the minimum amount of weight Sandra </a:t>
              </a:r>
              <a:r>
                <a:rPr lang="en-US" sz="1050" b="1" dirty="0">
                  <a:latin typeface="Arial" panose="020B0604020202020204" pitchFamily="34" charset="0"/>
                  <a:cs typeface="Times New Roman" panose="02020603050405020304" pitchFamily="18" charset="0"/>
                </a:rPr>
                <a:t>needs to </a:t>
              </a:r>
              <a:r>
                <a:rPr lang="en-US" sz="1050" b="1" noProof="0" dirty="0">
                  <a:latin typeface="Arial" panose="020B0604020202020204" pitchFamily="34" charset="0"/>
                  <a:cs typeface="Times New Roman" panose="02020603050405020304" pitchFamily="18" charset="0"/>
                </a:rPr>
                <a:t>lose to achieve remission of type 2 diabetes?</a:t>
              </a:r>
            </a:p>
            <a:p>
              <a:pPr marL="220663" lvl="1" indent="-220663">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3.6</a:t>
              </a:r>
              <a:r>
                <a:rPr lang="en-US" sz="1050" noProof="0" dirty="0">
                  <a:latin typeface="Arial" panose="020B0604020202020204" pitchFamily="34" charset="0"/>
                  <a:ea typeface="Calibri" panose="020F0502020204030204" pitchFamily="34" charset="0"/>
                  <a:cs typeface="Times New Roman" panose="02020603050405020304" pitchFamily="18" charset="0"/>
                </a:rPr>
                <a:t> kg</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7.8 kg</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9.7 kg</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13.6 kg</a:t>
              </a:r>
            </a:p>
          </p:txBody>
        </p:sp>
      </p:grpSp>
      <p:grpSp>
        <p:nvGrpSpPr>
          <p:cNvPr id="4" name="Group 3">
            <a:extLst>
              <a:ext uri="{FF2B5EF4-FFF2-40B4-BE49-F238E27FC236}">
                <a16:creationId xmlns:a16="http://schemas.microsoft.com/office/drawing/2014/main" id="{0BFA662F-F293-23C1-D110-D8F0B802D7CC}"/>
              </a:ext>
            </a:extLst>
          </p:cNvPr>
          <p:cNvGrpSpPr/>
          <p:nvPr/>
        </p:nvGrpSpPr>
        <p:grpSpPr>
          <a:xfrm>
            <a:off x="5779167" y="4835858"/>
            <a:ext cx="5983342" cy="1341521"/>
            <a:chOff x="5779167" y="3403479"/>
            <a:chExt cx="5983342" cy="1341521"/>
          </a:xfrm>
        </p:grpSpPr>
        <p:grpSp>
          <p:nvGrpSpPr>
            <p:cNvPr id="24" name="Group 23">
              <a:extLst>
                <a:ext uri="{FF2B5EF4-FFF2-40B4-BE49-F238E27FC236}">
                  <a16:creationId xmlns:a16="http://schemas.microsoft.com/office/drawing/2014/main" id="{EE7E1056-98FF-95F8-AEC4-C1A895283005}"/>
                </a:ext>
              </a:extLst>
            </p:cNvPr>
            <p:cNvGrpSpPr/>
            <p:nvPr/>
          </p:nvGrpSpPr>
          <p:grpSpPr>
            <a:xfrm>
              <a:off x="5779167" y="3403479"/>
              <a:ext cx="606666" cy="1341521"/>
              <a:chOff x="5779167" y="4120026"/>
              <a:chExt cx="606666" cy="1341521"/>
            </a:xfrm>
          </p:grpSpPr>
          <p:sp>
            <p:nvSpPr>
              <p:cNvPr id="12" name="TextBox 11">
                <a:extLst>
                  <a:ext uri="{FF2B5EF4-FFF2-40B4-BE49-F238E27FC236}">
                    <a16:creationId xmlns:a16="http://schemas.microsoft.com/office/drawing/2014/main" id="{7FE6329F-5175-F33A-A0B8-21E9466B6277}"/>
                  </a:ext>
                </a:extLst>
              </p:cNvPr>
              <p:cNvSpPr txBox="1"/>
              <p:nvPr/>
            </p:nvSpPr>
            <p:spPr>
              <a:xfrm>
                <a:off x="5779167" y="4120026"/>
                <a:ext cx="570669" cy="1341521"/>
              </a:xfrm>
              <a:prstGeom prst="rect">
                <a:avLst/>
              </a:prstGeom>
              <a:noFill/>
            </p:spPr>
            <p:txBody>
              <a:bodyPr wrap="none" lIns="0" tIns="0" rIns="0" bIns="0" rtlCol="0">
                <a:spAutoFit/>
              </a:bodyPr>
              <a:lstStyle/>
              <a:p>
                <a:pPr algn="l">
                  <a:lnSpc>
                    <a:spcPct val="120000"/>
                  </a:lnSpc>
                </a:pPr>
                <a:r>
                  <a:rPr lang="en-US" sz="8000" b="1" dirty="0">
                    <a:solidFill>
                      <a:schemeClr val="accent1">
                        <a:lumMod val="40000"/>
                        <a:lumOff val="60000"/>
                      </a:schemeClr>
                    </a:solidFill>
                  </a:rPr>
                  <a:t>4</a:t>
                </a:r>
                <a:endParaRPr lang="en-US" sz="8000" b="1" noProof="0" dirty="0">
                  <a:solidFill>
                    <a:schemeClr val="accent1">
                      <a:lumMod val="40000"/>
                      <a:lumOff val="60000"/>
                    </a:schemeClr>
                  </a:solidFill>
                </a:endParaRPr>
              </a:p>
            </p:txBody>
          </p:sp>
          <p:cxnSp>
            <p:nvCxnSpPr>
              <p:cNvPr id="13" name="Straight Connector 12">
                <a:extLst>
                  <a:ext uri="{FF2B5EF4-FFF2-40B4-BE49-F238E27FC236}">
                    <a16:creationId xmlns:a16="http://schemas.microsoft.com/office/drawing/2014/main" id="{BF3F3DB1-E141-9CA2-3A3B-A6FACED372EC}"/>
                  </a:ext>
                </a:extLst>
              </p:cNvPr>
              <p:cNvCxnSpPr>
                <a:cxnSpLocks/>
              </p:cNvCxnSpPr>
              <p:nvPr/>
            </p:nvCxnSpPr>
            <p:spPr>
              <a:xfrm>
                <a:off x="6385833" y="446868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Content Placeholder 2">
              <a:extLst>
                <a:ext uri="{FF2B5EF4-FFF2-40B4-BE49-F238E27FC236}">
                  <a16:creationId xmlns:a16="http://schemas.microsoft.com/office/drawing/2014/main" id="{FB426C0E-C2CC-11D8-0D97-47E9C1FC5481}"/>
                </a:ext>
              </a:extLst>
            </p:cNvPr>
            <p:cNvSpPr txBox="1">
              <a:spLocks/>
            </p:cNvSpPr>
            <p:nvPr/>
          </p:nvSpPr>
          <p:spPr>
            <a:xfrm>
              <a:off x="6479144" y="3726642"/>
              <a:ext cx="5283365" cy="92155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a:cs typeface="Times New Roman"/>
                </a:rPr>
                <a:t>Which metabolic process underlies the increase in free fatty acids from excess visceral adipose tissue that is central to the development of metabolic syndrome?</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Glycolysis</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Lipogenesis</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Gluconeogenesis</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Lipolysis</a:t>
              </a:r>
            </a:p>
            <a:p>
              <a:pPr marL="179388" lvl="1" indent="-173038">
                <a:lnSpc>
                  <a:spcPct val="100000"/>
                </a:lnSpc>
                <a:spcBef>
                  <a:spcPts val="0"/>
                </a:spcBef>
                <a:buFont typeface="+mj-lt"/>
                <a:buAutoNum type="alphaLcPeriod"/>
              </a:pPr>
              <a:endParaRPr lang="en-US" sz="1050" noProof="0" dirty="0">
                <a:latin typeface="Arial" panose="020B0604020202020204" pitchFamily="34" charset="0"/>
                <a:cs typeface="Times New Roman" panose="02020603050405020304" pitchFamily="18" charset="0"/>
              </a:endParaRPr>
            </a:p>
          </p:txBody>
        </p:sp>
      </p:grpSp>
      <p:sp>
        <p:nvSpPr>
          <p:cNvPr id="33" name="Oval 32">
            <a:extLst>
              <a:ext uri="{FF2B5EF4-FFF2-40B4-BE49-F238E27FC236}">
                <a16:creationId xmlns:a16="http://schemas.microsoft.com/office/drawing/2014/main" id="{F7EFE24C-9442-9CD2-6ED4-ABB1F52219E4}"/>
              </a:ext>
            </a:extLst>
          </p:cNvPr>
          <p:cNvSpPr/>
          <p:nvPr/>
        </p:nvSpPr>
        <p:spPr>
          <a:xfrm>
            <a:off x="609144" y="2380146"/>
            <a:ext cx="1630348" cy="1630348"/>
          </a:xfrm>
          <a:prstGeom prst="ellipse">
            <a:avLst/>
          </a:prstGeom>
          <a:solidFill>
            <a:schemeClr val="tx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4" name="Graphic 33">
            <a:extLst>
              <a:ext uri="{FF2B5EF4-FFF2-40B4-BE49-F238E27FC236}">
                <a16:creationId xmlns:a16="http://schemas.microsoft.com/office/drawing/2014/main" id="{5DEAA1A0-25B4-2B9D-9CA0-50B1A296E6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110" y="2684549"/>
            <a:ext cx="1021542" cy="1021542"/>
          </a:xfrm>
          <a:prstGeom prst="rect">
            <a:avLst/>
          </a:prstGeom>
        </p:spPr>
      </p:pic>
      <p:sp>
        <p:nvSpPr>
          <p:cNvPr id="35" name="Title 1">
            <a:extLst>
              <a:ext uri="{FF2B5EF4-FFF2-40B4-BE49-F238E27FC236}">
                <a16:creationId xmlns:a16="http://schemas.microsoft.com/office/drawing/2014/main" id="{51D71D62-3C21-8670-B78F-2A733C1D52A4}"/>
              </a:ext>
            </a:extLst>
          </p:cNvPr>
          <p:cNvSpPr>
            <a:spLocks noGrp="1"/>
          </p:cNvSpPr>
          <p:nvPr>
            <p:ph type="title"/>
          </p:nvPr>
        </p:nvSpPr>
        <p:spPr>
          <a:xfrm>
            <a:off x="2466108" y="414320"/>
            <a:ext cx="2700251" cy="5562000"/>
          </a:xfrm>
        </p:spPr>
        <p:txBody>
          <a:bodyPr/>
          <a:lstStyle/>
          <a:p>
            <a:r>
              <a:rPr lang="en-US" noProof="0" dirty="0">
                <a:latin typeface="Arial"/>
                <a:cs typeface="Arial"/>
              </a:rPr>
              <a:t>Assessments</a:t>
            </a:r>
            <a:br>
              <a:rPr lang="en-US" noProof="0" dirty="0">
                <a:latin typeface="Arial"/>
                <a:cs typeface="Arial"/>
              </a:rPr>
            </a:br>
            <a:r>
              <a:rPr lang="en-US" noProof="0" dirty="0">
                <a:latin typeface="Arial"/>
                <a:cs typeface="Arial"/>
              </a:rPr>
              <a:t>(1/3)</a:t>
            </a:r>
          </a:p>
        </p:txBody>
      </p:sp>
      <p:grpSp>
        <p:nvGrpSpPr>
          <p:cNvPr id="15" name="Group 14">
            <a:extLst>
              <a:ext uri="{FF2B5EF4-FFF2-40B4-BE49-F238E27FC236}">
                <a16:creationId xmlns:a16="http://schemas.microsoft.com/office/drawing/2014/main" id="{808E34F8-C476-9806-C6FF-130B4EBAE43A}"/>
              </a:ext>
            </a:extLst>
          </p:cNvPr>
          <p:cNvGrpSpPr/>
          <p:nvPr/>
        </p:nvGrpSpPr>
        <p:grpSpPr>
          <a:xfrm>
            <a:off x="5796629" y="1676400"/>
            <a:ext cx="5879434" cy="1341522"/>
            <a:chOff x="5779167" y="1568873"/>
            <a:chExt cx="5879434" cy="1341522"/>
          </a:xfrm>
        </p:grpSpPr>
        <p:grpSp>
          <p:nvGrpSpPr>
            <p:cNvPr id="16" name="Group 15">
              <a:extLst>
                <a:ext uri="{FF2B5EF4-FFF2-40B4-BE49-F238E27FC236}">
                  <a16:creationId xmlns:a16="http://schemas.microsoft.com/office/drawing/2014/main" id="{F3AA2904-9770-5C09-326C-98D6AFBC602D}"/>
                </a:ext>
              </a:extLst>
            </p:cNvPr>
            <p:cNvGrpSpPr/>
            <p:nvPr/>
          </p:nvGrpSpPr>
          <p:grpSpPr>
            <a:xfrm>
              <a:off x="5779167" y="1568873"/>
              <a:ext cx="606666" cy="1341521"/>
              <a:chOff x="5779167" y="2402451"/>
              <a:chExt cx="606666" cy="1341521"/>
            </a:xfrm>
          </p:grpSpPr>
          <p:sp>
            <p:nvSpPr>
              <p:cNvPr id="18" name="TextBox 17">
                <a:extLst>
                  <a:ext uri="{FF2B5EF4-FFF2-40B4-BE49-F238E27FC236}">
                    <a16:creationId xmlns:a16="http://schemas.microsoft.com/office/drawing/2014/main" id="{E62D0B01-E6D5-466D-8C29-A28F2A3BCB40}"/>
                  </a:ext>
                </a:extLst>
              </p:cNvPr>
              <p:cNvSpPr txBox="1"/>
              <p:nvPr/>
            </p:nvSpPr>
            <p:spPr>
              <a:xfrm>
                <a:off x="5779167" y="2402451"/>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2</a:t>
                </a:r>
              </a:p>
            </p:txBody>
          </p:sp>
          <p:cxnSp>
            <p:nvCxnSpPr>
              <p:cNvPr id="19" name="Straight Connector 18">
                <a:extLst>
                  <a:ext uri="{FF2B5EF4-FFF2-40B4-BE49-F238E27FC236}">
                    <a16:creationId xmlns:a16="http://schemas.microsoft.com/office/drawing/2014/main" id="{A3E91CD7-BFFF-D8C8-1953-35FC4AF684EE}"/>
                  </a:ext>
                </a:extLst>
              </p:cNvPr>
              <p:cNvCxnSpPr>
                <a:cxnSpLocks/>
              </p:cNvCxnSpPr>
              <p:nvPr/>
            </p:nvCxnSpPr>
            <p:spPr>
              <a:xfrm>
                <a:off x="6385833" y="2749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Content Placeholder 2">
              <a:extLst>
                <a:ext uri="{FF2B5EF4-FFF2-40B4-BE49-F238E27FC236}">
                  <a16:creationId xmlns:a16="http://schemas.microsoft.com/office/drawing/2014/main" id="{58EA55EE-49A5-6912-FFF2-06B0333826F2}"/>
                </a:ext>
              </a:extLst>
            </p:cNvPr>
            <p:cNvSpPr txBox="1">
              <a:spLocks/>
            </p:cNvSpPr>
            <p:nvPr/>
          </p:nvSpPr>
          <p:spPr>
            <a:xfrm>
              <a:off x="6479145" y="1877015"/>
              <a:ext cx="5179456" cy="103338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panose="020B0604020202020204" pitchFamily="34" charset="0"/>
                  <a:cs typeface="Times New Roman" panose="02020603050405020304" pitchFamily="18" charset="0"/>
                </a:rPr>
                <a:t>Jessica and Amy were both born in 1985. Jessica has always been in the healthy BMI range, whereas Amy’s weight increased from her teenage years and for the past 10 years her BMI has </a:t>
              </a:r>
              <a:r>
                <a:rPr lang="en-US" sz="1050" b="1" dirty="0">
                  <a:latin typeface="Arial" panose="020B0604020202020204" pitchFamily="34" charset="0"/>
                  <a:cs typeface="Times New Roman" panose="02020603050405020304" pitchFamily="18" charset="0"/>
                </a:rPr>
                <a:t>between 35 and 38 kg/m</a:t>
              </a:r>
              <a:r>
                <a:rPr lang="en-US" sz="1050" b="1" baseline="30000" dirty="0">
                  <a:latin typeface="Arial" panose="020B0604020202020204" pitchFamily="34" charset="0"/>
                  <a:cs typeface="Times New Roman" panose="02020603050405020304" pitchFamily="18" charset="0"/>
                </a:rPr>
                <a:t>2</a:t>
              </a:r>
              <a:r>
                <a:rPr lang="en-US" sz="1050" b="1" dirty="0">
                  <a:latin typeface="Arial" panose="020B0604020202020204" pitchFamily="34" charset="0"/>
                  <a:cs typeface="Times New Roman" panose="02020603050405020304" pitchFamily="18" charset="0"/>
                </a:rPr>
                <a:t>. </a:t>
              </a:r>
              <a:r>
                <a:rPr lang="en-US" sz="1050" b="1" dirty="0">
                  <a:latin typeface="Arial" panose="020B0604020202020204" pitchFamily="34" charset="0"/>
                  <a:ea typeface="Calibri" panose="020F0502020204030204" pitchFamily="34" charset="0"/>
                  <a:cs typeface="Times New Roman" panose="02020603050405020304" pitchFamily="18" charset="0"/>
                </a:rPr>
                <a:t>If their BMIs stay roughly the same as today, which statement is incorrect? </a:t>
              </a:r>
              <a:endParaRPr lang="en-US" sz="1050" b="1" noProof="0" dirty="0">
                <a:latin typeface="Arial" panose="020B0604020202020204" pitchFamily="34" charset="0"/>
                <a:cs typeface="Times New Roman" panose="02020603050405020304" pitchFamily="18" charset="0"/>
              </a:endParaRPr>
            </a:p>
            <a:p>
              <a:pPr marL="220663" lvl="1" indent="-220663">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Jessica is likely to live around 10 years longer than Amy</a:t>
              </a:r>
              <a:endParaRPr lang="en-US" sz="1050" noProof="0" dirty="0">
                <a:latin typeface="Arial" panose="020B0604020202020204" pitchFamily="34" charset="0"/>
                <a:ea typeface="Calibri" panose="020F0502020204030204" pitchFamily="34" charset="0"/>
                <a:cs typeface="Times New Roman" panose="02020603050405020304" pitchFamily="18" charset="0"/>
              </a:endParaRPr>
            </a:p>
            <a:p>
              <a:pPr marL="220663" lvl="1" indent="-220663">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Jessica is likely to live around 5 years longer than Amy</a:t>
              </a:r>
            </a:p>
            <a:p>
              <a:pPr marL="220663" lvl="1" indent="-220663">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Amy has twice the relative risk of endometrial cancer than Jessica</a:t>
              </a:r>
            </a:p>
            <a:p>
              <a:pPr marL="220663" lvl="1" indent="-220663">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Amy has a 6-fold relative risk for kidney failure than Jessica</a:t>
              </a:r>
            </a:p>
            <a:p>
              <a:pPr marL="220663" lvl="1" indent="-220663">
                <a:lnSpc>
                  <a:spcPct val="107000"/>
                </a:lnSpc>
                <a:spcBef>
                  <a:spcPts val="0"/>
                </a:spcBef>
                <a:buFont typeface="+mj-lt"/>
                <a:buAutoNum type="alphaLcPeriod"/>
              </a:pPr>
              <a:endParaRPr lang="en-US" sz="1050" dirty="0">
                <a:latin typeface="Arial" panose="020B0604020202020204" pitchFamily="34" charset="0"/>
                <a:ea typeface="Calibri" panose="020F0502020204030204" pitchFamily="34" charset="0"/>
                <a:cs typeface="Times New Roman" panose="02020603050405020304" pitchFamily="18" charset="0"/>
              </a:endParaRPr>
            </a:p>
            <a:p>
              <a:pPr marL="220663" lvl="1" indent="-220663">
                <a:lnSpc>
                  <a:spcPct val="107000"/>
                </a:lnSpc>
                <a:spcBef>
                  <a:spcPts val="0"/>
                </a:spcBef>
                <a:buFont typeface="+mj-lt"/>
                <a:buAutoNum type="alphaLcPeriod"/>
              </a:pPr>
              <a:endParaRPr lang="en-US" sz="1050" dirty="0">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4168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P spid="6"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2F74C-3D07-F2CB-4A43-88BDF5532ECB}"/>
            </a:ext>
          </a:extLst>
        </p:cNvPr>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885FFF6D-6DFD-9B11-22C0-4D442514D8EB}"/>
              </a:ext>
            </a:extLst>
          </p:cNvPr>
          <p:cNvSpPr/>
          <p:nvPr/>
        </p:nvSpPr>
        <p:spPr>
          <a:xfrm>
            <a:off x="6415792" y="5335751"/>
            <a:ext cx="365760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9" name="Rectangle: Rounded Corners 38">
            <a:extLst>
              <a:ext uri="{FF2B5EF4-FFF2-40B4-BE49-F238E27FC236}">
                <a16:creationId xmlns:a16="http://schemas.microsoft.com/office/drawing/2014/main" id="{64F00D5B-17BE-6639-8C4C-611DFE6B2803}"/>
              </a:ext>
            </a:extLst>
          </p:cNvPr>
          <p:cNvSpPr/>
          <p:nvPr/>
        </p:nvSpPr>
        <p:spPr>
          <a:xfrm>
            <a:off x="6415792" y="4426094"/>
            <a:ext cx="1383962"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7" name="Rectangle: Rounded Corners 6">
            <a:extLst>
              <a:ext uri="{FF2B5EF4-FFF2-40B4-BE49-F238E27FC236}">
                <a16:creationId xmlns:a16="http://schemas.microsoft.com/office/drawing/2014/main" id="{23B80449-E57E-50BD-891D-729BA16A149A}"/>
              </a:ext>
            </a:extLst>
          </p:cNvPr>
          <p:cNvSpPr/>
          <p:nvPr/>
        </p:nvSpPr>
        <p:spPr>
          <a:xfrm>
            <a:off x="6415792" y="2406854"/>
            <a:ext cx="402336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5" name="Rectangle: Rounded Corners 4">
            <a:extLst>
              <a:ext uri="{FF2B5EF4-FFF2-40B4-BE49-F238E27FC236}">
                <a16:creationId xmlns:a16="http://schemas.microsoft.com/office/drawing/2014/main" id="{BFD68A87-464E-F4C2-663A-3540B311FBFA}"/>
              </a:ext>
            </a:extLst>
          </p:cNvPr>
          <p:cNvSpPr/>
          <p:nvPr/>
        </p:nvSpPr>
        <p:spPr>
          <a:xfrm>
            <a:off x="6415792" y="1747035"/>
            <a:ext cx="347472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3" name="Group 2">
            <a:extLst>
              <a:ext uri="{FF2B5EF4-FFF2-40B4-BE49-F238E27FC236}">
                <a16:creationId xmlns:a16="http://schemas.microsoft.com/office/drawing/2014/main" id="{BCDCD23E-B0D4-A727-3916-D6F6D87FB8BB}"/>
              </a:ext>
            </a:extLst>
          </p:cNvPr>
          <p:cNvGrpSpPr/>
          <p:nvPr/>
        </p:nvGrpSpPr>
        <p:grpSpPr>
          <a:xfrm>
            <a:off x="5779167" y="570386"/>
            <a:ext cx="5972743" cy="1538943"/>
            <a:chOff x="5779167" y="364646"/>
            <a:chExt cx="5972743" cy="1538943"/>
          </a:xfrm>
        </p:grpSpPr>
        <p:grpSp>
          <p:nvGrpSpPr>
            <p:cNvPr id="22" name="Group 21">
              <a:extLst>
                <a:ext uri="{FF2B5EF4-FFF2-40B4-BE49-F238E27FC236}">
                  <a16:creationId xmlns:a16="http://schemas.microsoft.com/office/drawing/2014/main" id="{737C3CBA-B1DA-AC46-83AB-B6984BB11611}"/>
                </a:ext>
              </a:extLst>
            </p:cNvPr>
            <p:cNvGrpSpPr/>
            <p:nvPr/>
          </p:nvGrpSpPr>
          <p:grpSpPr>
            <a:xfrm>
              <a:off x="5779167" y="364646"/>
              <a:ext cx="606666" cy="1341521"/>
              <a:chOff x="5779167" y="364646"/>
              <a:chExt cx="606666" cy="1341521"/>
            </a:xfrm>
          </p:grpSpPr>
          <p:sp>
            <p:nvSpPr>
              <p:cNvPr id="9" name="TextBox 8">
                <a:extLst>
                  <a:ext uri="{FF2B5EF4-FFF2-40B4-BE49-F238E27FC236}">
                    <a16:creationId xmlns:a16="http://schemas.microsoft.com/office/drawing/2014/main" id="{8A39D11F-E20A-C537-1A13-641947F51A7E}"/>
                  </a:ext>
                </a:extLst>
              </p:cNvPr>
              <p:cNvSpPr txBox="1"/>
              <p:nvPr/>
            </p:nvSpPr>
            <p:spPr>
              <a:xfrm>
                <a:off x="5779167" y="36464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5</a:t>
                </a:r>
              </a:p>
            </p:txBody>
          </p:sp>
          <p:cxnSp>
            <p:nvCxnSpPr>
              <p:cNvPr id="14" name="Straight Connector 13">
                <a:extLst>
                  <a:ext uri="{FF2B5EF4-FFF2-40B4-BE49-F238E27FC236}">
                    <a16:creationId xmlns:a16="http://schemas.microsoft.com/office/drawing/2014/main" id="{0866938A-2F93-42C8-7375-296E05C6D98A}"/>
                  </a:ext>
                </a:extLst>
              </p:cNvPr>
              <p:cNvCxnSpPr>
                <a:cxnSpLocks/>
              </p:cNvCxnSpPr>
              <p:nvPr/>
            </p:nvCxnSpPr>
            <p:spPr>
              <a:xfrm>
                <a:off x="6385833" y="717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EEF7E7BE-DA89-C8D1-606B-147E6C02211F}"/>
                </a:ext>
              </a:extLst>
            </p:cNvPr>
            <p:cNvSpPr txBox="1"/>
            <p:nvPr/>
          </p:nvSpPr>
          <p:spPr>
            <a:xfrm>
              <a:off x="6479144" y="701722"/>
              <a:ext cx="5272766" cy="1201867"/>
            </a:xfrm>
            <a:prstGeom prst="rect">
              <a:avLst/>
            </a:prstGeom>
            <a:noFill/>
          </p:spPr>
          <p:txBody>
            <a:bodyPr wrap="square" lIns="0" tIns="0" rIns="0" bIns="0">
              <a:spAutoFit/>
            </a:bodyPr>
            <a:lstStyle/>
            <a:p>
              <a:pPr>
                <a:spcAft>
                  <a:spcPts val="200"/>
                </a:spcAft>
              </a:pPr>
              <a:r>
                <a:rPr lang="en-US" sz="1050" b="1" dirty="0">
                  <a:cs typeface="Times New Roman"/>
                </a:rPr>
                <a:t>What role does the pancreas play in contributing to insulin resistance in those who have obesity and type 2 diabetes?</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Reduced insulin secretion</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Leptin resistance</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Increased triglyceride production</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Islet cell production of anti-inflammatory cytokines</a:t>
              </a:r>
            </a:p>
            <a:p>
              <a:pPr marL="228600" indent="-228600">
                <a:spcAft>
                  <a:spcPts val="200"/>
                </a:spcAft>
                <a:buFont typeface="+mj-lt"/>
                <a:buAutoNum type="alphaLcPeriod"/>
              </a:pPr>
              <a:endParaRPr lang="en-US" sz="1050" noProof="0" dirty="0">
                <a:effectLst/>
                <a:latin typeface="Arial"/>
                <a:ea typeface="Calibri" panose="020F0502020204030204" pitchFamily="34" charset="0"/>
                <a:cs typeface="Times New Roman"/>
              </a:endParaRPr>
            </a:p>
          </p:txBody>
        </p:sp>
      </p:grpSp>
      <p:grpSp>
        <p:nvGrpSpPr>
          <p:cNvPr id="4" name="Group 3">
            <a:extLst>
              <a:ext uri="{FF2B5EF4-FFF2-40B4-BE49-F238E27FC236}">
                <a16:creationId xmlns:a16="http://schemas.microsoft.com/office/drawing/2014/main" id="{0E3CAE9C-971C-793B-1744-FC1621BF18EF}"/>
              </a:ext>
            </a:extLst>
          </p:cNvPr>
          <p:cNvGrpSpPr/>
          <p:nvPr/>
        </p:nvGrpSpPr>
        <p:grpSpPr>
          <a:xfrm>
            <a:off x="5779167" y="1923356"/>
            <a:ext cx="5983342" cy="1341521"/>
            <a:chOff x="5779167" y="3403479"/>
            <a:chExt cx="5983342" cy="1341521"/>
          </a:xfrm>
        </p:grpSpPr>
        <p:grpSp>
          <p:nvGrpSpPr>
            <p:cNvPr id="24" name="Group 23">
              <a:extLst>
                <a:ext uri="{FF2B5EF4-FFF2-40B4-BE49-F238E27FC236}">
                  <a16:creationId xmlns:a16="http://schemas.microsoft.com/office/drawing/2014/main" id="{88F1B53A-DD9F-89C9-71A0-E90FF0A06F8A}"/>
                </a:ext>
              </a:extLst>
            </p:cNvPr>
            <p:cNvGrpSpPr/>
            <p:nvPr/>
          </p:nvGrpSpPr>
          <p:grpSpPr>
            <a:xfrm>
              <a:off x="5779167" y="3403479"/>
              <a:ext cx="606666" cy="1341521"/>
              <a:chOff x="5779167" y="4120026"/>
              <a:chExt cx="606666" cy="1341521"/>
            </a:xfrm>
          </p:grpSpPr>
          <p:sp>
            <p:nvSpPr>
              <p:cNvPr id="12" name="TextBox 11">
                <a:extLst>
                  <a:ext uri="{FF2B5EF4-FFF2-40B4-BE49-F238E27FC236}">
                    <a16:creationId xmlns:a16="http://schemas.microsoft.com/office/drawing/2014/main" id="{9873BA2C-4722-1190-EC1C-8ADB6F57FA20}"/>
                  </a:ext>
                </a:extLst>
              </p:cNvPr>
              <p:cNvSpPr txBox="1"/>
              <p:nvPr/>
            </p:nvSpPr>
            <p:spPr>
              <a:xfrm>
                <a:off x="5779167" y="412002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6</a:t>
                </a:r>
              </a:p>
            </p:txBody>
          </p:sp>
          <p:cxnSp>
            <p:nvCxnSpPr>
              <p:cNvPr id="13" name="Straight Connector 12">
                <a:extLst>
                  <a:ext uri="{FF2B5EF4-FFF2-40B4-BE49-F238E27FC236}">
                    <a16:creationId xmlns:a16="http://schemas.microsoft.com/office/drawing/2014/main" id="{103D7A9B-9AAE-D0BF-3350-051DFB54F4B8}"/>
                  </a:ext>
                </a:extLst>
              </p:cNvPr>
              <p:cNvCxnSpPr>
                <a:cxnSpLocks/>
              </p:cNvCxnSpPr>
              <p:nvPr/>
            </p:nvCxnSpPr>
            <p:spPr>
              <a:xfrm>
                <a:off x="6385833" y="446868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Content Placeholder 2">
              <a:extLst>
                <a:ext uri="{FF2B5EF4-FFF2-40B4-BE49-F238E27FC236}">
                  <a16:creationId xmlns:a16="http://schemas.microsoft.com/office/drawing/2014/main" id="{58C51C87-8980-8997-F150-74705AE99DF4}"/>
                </a:ext>
              </a:extLst>
            </p:cNvPr>
            <p:cNvSpPr txBox="1">
              <a:spLocks/>
            </p:cNvSpPr>
            <p:nvPr/>
          </p:nvSpPr>
          <p:spPr>
            <a:xfrm>
              <a:off x="6479144" y="3726642"/>
              <a:ext cx="5283365" cy="92155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a:cs typeface="Times New Roman"/>
                </a:rPr>
                <a:t>Which one statement </a:t>
              </a:r>
              <a:r>
                <a:rPr lang="en-US" sz="1050" b="1" dirty="0">
                  <a:latin typeface="Arial"/>
                  <a:cs typeface="Times New Roman"/>
                </a:rPr>
                <a:t>about MASLD is correct</a:t>
              </a:r>
              <a:r>
                <a:rPr lang="en-US" sz="1050" b="1" noProof="0" dirty="0">
                  <a:latin typeface="Arial"/>
                  <a:cs typeface="Times New Roman"/>
                </a:rPr>
                <a:t>?</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MASLD is the hepatic manifestation of metabolic syndrome</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MASLD is defined by the presence of hepatic steatosis and at least three cardiometabolic risk factors </a:t>
              </a:r>
              <a:endParaRPr lang="en-US" sz="1050" noProof="0" dirty="0">
                <a:latin typeface="Arial" panose="020B0604020202020204" pitchFamily="34" charset="0"/>
                <a:ea typeface="Calibri" panose="020F0502020204030204" pitchFamily="34" charset="0"/>
                <a:cs typeface="Times New Roman" panose="02020603050405020304" pitchFamily="18" charset="0"/>
              </a:endParaRP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MASLD is the mild form of MASH</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People with BMI in the healthy range will never develop MASLD</a:t>
              </a:r>
            </a:p>
            <a:p>
              <a:pPr marL="179388" lvl="1" indent="-173038">
                <a:lnSpc>
                  <a:spcPct val="100000"/>
                </a:lnSpc>
                <a:spcBef>
                  <a:spcPts val="0"/>
                </a:spcBef>
                <a:buFont typeface="+mj-lt"/>
                <a:buAutoNum type="alphaLcPeriod"/>
              </a:pPr>
              <a:endParaRPr lang="en-US" sz="1050" noProof="0" dirty="0">
                <a:latin typeface="Arial" panose="020B0604020202020204" pitchFamily="34" charset="0"/>
                <a:cs typeface="Times New Roman" panose="02020603050405020304" pitchFamily="18" charset="0"/>
              </a:endParaRPr>
            </a:p>
          </p:txBody>
        </p:sp>
      </p:grpSp>
      <p:sp>
        <p:nvSpPr>
          <p:cNvPr id="33" name="Oval 32">
            <a:extLst>
              <a:ext uri="{FF2B5EF4-FFF2-40B4-BE49-F238E27FC236}">
                <a16:creationId xmlns:a16="http://schemas.microsoft.com/office/drawing/2014/main" id="{E51415B4-26E2-D769-66E4-3B6A8CED4E03}"/>
              </a:ext>
            </a:extLst>
          </p:cNvPr>
          <p:cNvSpPr/>
          <p:nvPr/>
        </p:nvSpPr>
        <p:spPr>
          <a:xfrm>
            <a:off x="609144" y="2380146"/>
            <a:ext cx="1630348" cy="1630348"/>
          </a:xfrm>
          <a:prstGeom prst="ellipse">
            <a:avLst/>
          </a:prstGeom>
          <a:solidFill>
            <a:schemeClr val="tx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4" name="Graphic 33">
            <a:extLst>
              <a:ext uri="{FF2B5EF4-FFF2-40B4-BE49-F238E27FC236}">
                <a16:creationId xmlns:a16="http://schemas.microsoft.com/office/drawing/2014/main" id="{D20D559A-FA6E-AF88-24B9-9A9CC174BD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110" y="2684549"/>
            <a:ext cx="1021542" cy="1021542"/>
          </a:xfrm>
          <a:prstGeom prst="rect">
            <a:avLst/>
          </a:prstGeom>
        </p:spPr>
      </p:pic>
      <p:sp>
        <p:nvSpPr>
          <p:cNvPr id="35" name="Title 1">
            <a:extLst>
              <a:ext uri="{FF2B5EF4-FFF2-40B4-BE49-F238E27FC236}">
                <a16:creationId xmlns:a16="http://schemas.microsoft.com/office/drawing/2014/main" id="{C615B2D5-41BC-B0C9-C6C1-D019EE136E67}"/>
              </a:ext>
            </a:extLst>
          </p:cNvPr>
          <p:cNvSpPr>
            <a:spLocks noGrp="1"/>
          </p:cNvSpPr>
          <p:nvPr>
            <p:ph type="title"/>
          </p:nvPr>
        </p:nvSpPr>
        <p:spPr>
          <a:xfrm>
            <a:off x="2466108" y="414320"/>
            <a:ext cx="2700251" cy="5562000"/>
          </a:xfrm>
        </p:spPr>
        <p:txBody>
          <a:bodyPr/>
          <a:lstStyle/>
          <a:p>
            <a:r>
              <a:rPr lang="en-US" noProof="0" dirty="0">
                <a:latin typeface="Arial"/>
                <a:cs typeface="Arial"/>
              </a:rPr>
              <a:t>Assessments</a:t>
            </a:r>
            <a:br>
              <a:rPr lang="en-US" noProof="0" dirty="0">
                <a:latin typeface="Arial"/>
                <a:cs typeface="Arial"/>
              </a:rPr>
            </a:br>
            <a:r>
              <a:rPr lang="en-US" noProof="0" dirty="0">
                <a:latin typeface="Arial"/>
                <a:cs typeface="Arial"/>
              </a:rPr>
              <a:t>(2/3)</a:t>
            </a:r>
          </a:p>
        </p:txBody>
      </p:sp>
      <p:grpSp>
        <p:nvGrpSpPr>
          <p:cNvPr id="8" name="Group 7">
            <a:extLst>
              <a:ext uri="{FF2B5EF4-FFF2-40B4-BE49-F238E27FC236}">
                <a16:creationId xmlns:a16="http://schemas.microsoft.com/office/drawing/2014/main" id="{2ED3728F-4A06-7C97-9033-68992D6C5075}"/>
              </a:ext>
            </a:extLst>
          </p:cNvPr>
          <p:cNvGrpSpPr/>
          <p:nvPr/>
        </p:nvGrpSpPr>
        <p:grpSpPr>
          <a:xfrm>
            <a:off x="5790890" y="3241092"/>
            <a:ext cx="5972743" cy="1364793"/>
            <a:chOff x="5779167" y="364646"/>
            <a:chExt cx="5972743" cy="1364793"/>
          </a:xfrm>
        </p:grpSpPr>
        <p:grpSp>
          <p:nvGrpSpPr>
            <p:cNvPr id="21" name="Group 20">
              <a:extLst>
                <a:ext uri="{FF2B5EF4-FFF2-40B4-BE49-F238E27FC236}">
                  <a16:creationId xmlns:a16="http://schemas.microsoft.com/office/drawing/2014/main" id="{264672EC-AD9A-24B2-9F3B-995EC28B08E3}"/>
                </a:ext>
              </a:extLst>
            </p:cNvPr>
            <p:cNvGrpSpPr/>
            <p:nvPr/>
          </p:nvGrpSpPr>
          <p:grpSpPr>
            <a:xfrm>
              <a:off x="5779167" y="364646"/>
              <a:ext cx="606666" cy="1341521"/>
              <a:chOff x="5779167" y="364646"/>
              <a:chExt cx="606666" cy="1341521"/>
            </a:xfrm>
          </p:grpSpPr>
          <p:sp>
            <p:nvSpPr>
              <p:cNvPr id="26" name="TextBox 25">
                <a:extLst>
                  <a:ext uri="{FF2B5EF4-FFF2-40B4-BE49-F238E27FC236}">
                    <a16:creationId xmlns:a16="http://schemas.microsoft.com/office/drawing/2014/main" id="{2D28C1EC-311B-D775-ECF5-29B6745C001C}"/>
                  </a:ext>
                </a:extLst>
              </p:cNvPr>
              <p:cNvSpPr txBox="1"/>
              <p:nvPr/>
            </p:nvSpPr>
            <p:spPr>
              <a:xfrm>
                <a:off x="5779167" y="364646"/>
                <a:ext cx="570669" cy="1341521"/>
              </a:xfrm>
              <a:prstGeom prst="rect">
                <a:avLst/>
              </a:prstGeom>
              <a:noFill/>
            </p:spPr>
            <p:txBody>
              <a:bodyPr wrap="none" lIns="0" tIns="0" rIns="0" bIns="0" rtlCol="0">
                <a:spAutoFit/>
              </a:bodyPr>
              <a:lstStyle/>
              <a:p>
                <a:pPr algn="l">
                  <a:lnSpc>
                    <a:spcPct val="120000"/>
                  </a:lnSpc>
                </a:pPr>
                <a:r>
                  <a:rPr lang="en-US" sz="8000" b="1" dirty="0">
                    <a:solidFill>
                      <a:schemeClr val="accent1">
                        <a:lumMod val="40000"/>
                        <a:lumOff val="60000"/>
                      </a:schemeClr>
                    </a:solidFill>
                  </a:rPr>
                  <a:t>7</a:t>
                </a:r>
                <a:endParaRPr lang="en-US" sz="8000" b="1" noProof="0" dirty="0">
                  <a:solidFill>
                    <a:schemeClr val="accent1">
                      <a:lumMod val="40000"/>
                      <a:lumOff val="60000"/>
                    </a:schemeClr>
                  </a:solidFill>
                </a:endParaRPr>
              </a:p>
            </p:txBody>
          </p:sp>
          <p:cxnSp>
            <p:nvCxnSpPr>
              <p:cNvPr id="30" name="Straight Connector 29">
                <a:extLst>
                  <a:ext uri="{FF2B5EF4-FFF2-40B4-BE49-F238E27FC236}">
                    <a16:creationId xmlns:a16="http://schemas.microsoft.com/office/drawing/2014/main" id="{32C79295-4598-DC33-8BFF-7509A5223A06}"/>
                  </a:ext>
                </a:extLst>
              </p:cNvPr>
              <p:cNvCxnSpPr>
                <a:cxnSpLocks/>
              </p:cNvCxnSpPr>
              <p:nvPr/>
            </p:nvCxnSpPr>
            <p:spPr>
              <a:xfrm>
                <a:off x="6385833" y="717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55F4CFDB-9EAE-726B-070C-D898420C93D1}"/>
                </a:ext>
              </a:extLst>
            </p:cNvPr>
            <p:cNvSpPr txBox="1"/>
            <p:nvPr/>
          </p:nvSpPr>
          <p:spPr>
            <a:xfrm>
              <a:off x="6479144" y="701722"/>
              <a:ext cx="5272766" cy="1027717"/>
            </a:xfrm>
            <a:prstGeom prst="rect">
              <a:avLst/>
            </a:prstGeom>
            <a:noFill/>
          </p:spPr>
          <p:txBody>
            <a:bodyPr wrap="square" lIns="0" tIns="0" rIns="0" bIns="0">
              <a:spAutoFit/>
            </a:bodyPr>
            <a:lstStyle/>
            <a:p>
              <a:pPr>
                <a:spcAft>
                  <a:spcPts val="200"/>
                </a:spcAft>
              </a:pPr>
              <a:r>
                <a:rPr lang="en-US" sz="1050" b="1" dirty="0">
                  <a:cs typeface="Times New Roman"/>
                </a:rPr>
                <a:t>What would be the expected metabolic benefits of weight loss for individuals with obesity? Select all that apply.</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Reduce risk of progression of prediabetes to type 2 diabetes</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Induce remission of type 2 diabetes</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Improve liver histology in patients with MASH</a:t>
              </a:r>
              <a:endParaRPr lang="en-US" sz="1050" dirty="0">
                <a:latin typeface="Arial"/>
                <a:ea typeface="Calibri" panose="020F0502020204030204" pitchFamily="34" charset="0"/>
                <a:cs typeface="Times New Roman"/>
              </a:endParaRPr>
            </a:p>
            <a:p>
              <a:pPr marL="212725" lvl="1" indent="-212725">
                <a:lnSpc>
                  <a:spcPct val="107000"/>
                </a:lnSpc>
                <a:spcBef>
                  <a:spcPts val="0"/>
                </a:spcBef>
                <a:buFont typeface="+mj-lt"/>
                <a:buAutoNum type="alphaLcPeriod"/>
              </a:pPr>
              <a:r>
                <a:rPr lang="en-US" sz="1050" dirty="0">
                  <a:latin typeface="Arial"/>
                  <a:ea typeface="Calibri" panose="020F0502020204030204" pitchFamily="34" charset="0"/>
                  <a:cs typeface="Times New Roman"/>
                </a:rPr>
                <a:t>All of the above</a:t>
              </a:r>
              <a:endParaRPr lang="en-US" sz="1050" dirty="0">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2A61876B-4622-5EAC-2009-CA8CF7E0B45A}"/>
              </a:ext>
            </a:extLst>
          </p:cNvPr>
          <p:cNvGrpSpPr/>
          <p:nvPr/>
        </p:nvGrpSpPr>
        <p:grpSpPr>
          <a:xfrm>
            <a:off x="5790890" y="4678279"/>
            <a:ext cx="5983342" cy="1341521"/>
            <a:chOff x="5779167" y="3403479"/>
            <a:chExt cx="5983342" cy="1341521"/>
          </a:xfrm>
        </p:grpSpPr>
        <p:grpSp>
          <p:nvGrpSpPr>
            <p:cNvPr id="32" name="Group 31">
              <a:extLst>
                <a:ext uri="{FF2B5EF4-FFF2-40B4-BE49-F238E27FC236}">
                  <a16:creationId xmlns:a16="http://schemas.microsoft.com/office/drawing/2014/main" id="{7E28DFE9-7C1C-5485-C68D-436A67527D12}"/>
                </a:ext>
              </a:extLst>
            </p:cNvPr>
            <p:cNvGrpSpPr/>
            <p:nvPr/>
          </p:nvGrpSpPr>
          <p:grpSpPr>
            <a:xfrm>
              <a:off x="5779167" y="3403479"/>
              <a:ext cx="596160" cy="1341521"/>
              <a:chOff x="5779167" y="4120026"/>
              <a:chExt cx="596160" cy="1341521"/>
            </a:xfrm>
          </p:grpSpPr>
          <p:sp>
            <p:nvSpPr>
              <p:cNvPr id="37" name="TextBox 36">
                <a:extLst>
                  <a:ext uri="{FF2B5EF4-FFF2-40B4-BE49-F238E27FC236}">
                    <a16:creationId xmlns:a16="http://schemas.microsoft.com/office/drawing/2014/main" id="{927FD0C5-9959-60E1-EDC5-F360FF64F088}"/>
                  </a:ext>
                </a:extLst>
              </p:cNvPr>
              <p:cNvSpPr txBox="1"/>
              <p:nvPr/>
            </p:nvSpPr>
            <p:spPr>
              <a:xfrm>
                <a:off x="5779167" y="4120026"/>
                <a:ext cx="570669" cy="1341521"/>
              </a:xfrm>
              <a:prstGeom prst="rect">
                <a:avLst/>
              </a:prstGeom>
              <a:noFill/>
            </p:spPr>
            <p:txBody>
              <a:bodyPr wrap="none" lIns="0" tIns="0" rIns="0" bIns="0" rtlCol="0">
                <a:spAutoFit/>
              </a:bodyPr>
              <a:lstStyle/>
              <a:p>
                <a:pPr algn="l">
                  <a:lnSpc>
                    <a:spcPct val="120000"/>
                  </a:lnSpc>
                </a:pPr>
                <a:r>
                  <a:rPr lang="en-US" sz="8000" b="1" dirty="0">
                    <a:solidFill>
                      <a:schemeClr val="accent1">
                        <a:lumMod val="40000"/>
                        <a:lumOff val="60000"/>
                      </a:schemeClr>
                    </a:solidFill>
                  </a:rPr>
                  <a:t>8</a:t>
                </a:r>
                <a:endParaRPr lang="en-US" sz="8000" b="1" noProof="0" dirty="0">
                  <a:solidFill>
                    <a:schemeClr val="accent1">
                      <a:lumMod val="40000"/>
                      <a:lumOff val="60000"/>
                    </a:schemeClr>
                  </a:solidFill>
                </a:endParaRPr>
              </a:p>
            </p:txBody>
          </p:sp>
          <p:cxnSp>
            <p:nvCxnSpPr>
              <p:cNvPr id="38" name="Straight Connector 37">
                <a:extLst>
                  <a:ext uri="{FF2B5EF4-FFF2-40B4-BE49-F238E27FC236}">
                    <a16:creationId xmlns:a16="http://schemas.microsoft.com/office/drawing/2014/main" id="{70426841-3C9E-F6DF-B8C3-489D08AF6AE4}"/>
                  </a:ext>
                </a:extLst>
              </p:cNvPr>
              <p:cNvCxnSpPr>
                <a:cxnSpLocks/>
              </p:cNvCxnSpPr>
              <p:nvPr/>
            </p:nvCxnSpPr>
            <p:spPr>
              <a:xfrm>
                <a:off x="6375327" y="446868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Content Placeholder 2">
              <a:extLst>
                <a:ext uri="{FF2B5EF4-FFF2-40B4-BE49-F238E27FC236}">
                  <a16:creationId xmlns:a16="http://schemas.microsoft.com/office/drawing/2014/main" id="{68C3AEDA-1790-7000-EE73-8F97D5F43FFF}"/>
                </a:ext>
              </a:extLst>
            </p:cNvPr>
            <p:cNvSpPr txBox="1">
              <a:spLocks/>
            </p:cNvSpPr>
            <p:nvPr/>
          </p:nvSpPr>
          <p:spPr>
            <a:xfrm>
              <a:off x="6479144" y="3726642"/>
              <a:ext cx="5283365" cy="92155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a:cs typeface="Times New Roman"/>
                </a:rPr>
                <a:t>What are the common pathophysiological features behind the development of atrial fibrillation and atherosclerotic cardiovascular disease in patients with obesity?</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Epicardial adipose tissue and increased blood volume</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Inflammation and thrombosis</a:t>
              </a:r>
              <a:endParaRPr lang="en-US" sz="1050" noProof="0" dirty="0">
                <a:latin typeface="Arial" panose="020B0604020202020204" pitchFamily="34" charset="0"/>
                <a:ea typeface="Calibri" panose="020F0502020204030204" pitchFamily="34" charset="0"/>
                <a:cs typeface="Times New Roman" panose="02020603050405020304" pitchFamily="18" charset="0"/>
              </a:endParaRP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Neurohormonal changes and structural remodeling of the heart</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None of the above</a:t>
              </a:r>
            </a:p>
            <a:p>
              <a:pPr marL="179388" lvl="1" indent="-173038">
                <a:lnSpc>
                  <a:spcPct val="100000"/>
                </a:lnSpc>
                <a:spcBef>
                  <a:spcPts val="0"/>
                </a:spcBef>
                <a:buFont typeface="+mj-lt"/>
                <a:buAutoNum type="alphaLcPeriod"/>
              </a:pPr>
              <a:endParaRPr lang="en-US" sz="1050" noProof="0" dirty="0">
                <a:latin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40205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9" grpId="0" animBg="1"/>
      <p:bldP spid="7"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8657-7C8B-854B-7FA8-9B217FDF9236}"/>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005AD0C-E9BD-23EE-28F5-59C450997309}"/>
              </a:ext>
            </a:extLst>
          </p:cNvPr>
          <p:cNvSpPr/>
          <p:nvPr/>
        </p:nvSpPr>
        <p:spPr>
          <a:xfrm>
            <a:off x="6404708" y="3114547"/>
            <a:ext cx="1434124"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5" name="Rectangle: Rounded Corners 4">
            <a:extLst>
              <a:ext uri="{FF2B5EF4-FFF2-40B4-BE49-F238E27FC236}">
                <a16:creationId xmlns:a16="http://schemas.microsoft.com/office/drawing/2014/main" id="{7A2FC187-3A1F-7AE4-9CBA-C187D542F94F}"/>
              </a:ext>
            </a:extLst>
          </p:cNvPr>
          <p:cNvSpPr/>
          <p:nvPr/>
        </p:nvSpPr>
        <p:spPr>
          <a:xfrm>
            <a:off x="7014240" y="4523232"/>
            <a:ext cx="155448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3" name="Oval 32">
            <a:extLst>
              <a:ext uri="{FF2B5EF4-FFF2-40B4-BE49-F238E27FC236}">
                <a16:creationId xmlns:a16="http://schemas.microsoft.com/office/drawing/2014/main" id="{9A9E020C-909E-18EA-9584-32F7CD126FF8}"/>
              </a:ext>
            </a:extLst>
          </p:cNvPr>
          <p:cNvSpPr/>
          <p:nvPr/>
        </p:nvSpPr>
        <p:spPr>
          <a:xfrm>
            <a:off x="609144" y="2380146"/>
            <a:ext cx="1630348" cy="1630348"/>
          </a:xfrm>
          <a:prstGeom prst="ellipse">
            <a:avLst/>
          </a:prstGeom>
          <a:solidFill>
            <a:schemeClr val="tx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4" name="Graphic 33">
            <a:extLst>
              <a:ext uri="{FF2B5EF4-FFF2-40B4-BE49-F238E27FC236}">
                <a16:creationId xmlns:a16="http://schemas.microsoft.com/office/drawing/2014/main" id="{41D902EC-538A-4328-D458-32755C707E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110" y="2684549"/>
            <a:ext cx="1021542" cy="1021542"/>
          </a:xfrm>
          <a:prstGeom prst="rect">
            <a:avLst/>
          </a:prstGeom>
        </p:spPr>
      </p:pic>
      <p:sp>
        <p:nvSpPr>
          <p:cNvPr id="35" name="Title 1">
            <a:extLst>
              <a:ext uri="{FF2B5EF4-FFF2-40B4-BE49-F238E27FC236}">
                <a16:creationId xmlns:a16="http://schemas.microsoft.com/office/drawing/2014/main" id="{0714B36E-2809-AA34-6027-03CBB9E53937}"/>
              </a:ext>
            </a:extLst>
          </p:cNvPr>
          <p:cNvSpPr>
            <a:spLocks noGrp="1"/>
          </p:cNvSpPr>
          <p:nvPr>
            <p:ph type="title"/>
          </p:nvPr>
        </p:nvSpPr>
        <p:spPr>
          <a:xfrm>
            <a:off x="2466108" y="414320"/>
            <a:ext cx="2700251" cy="5562000"/>
          </a:xfrm>
        </p:spPr>
        <p:txBody>
          <a:bodyPr/>
          <a:lstStyle/>
          <a:p>
            <a:r>
              <a:rPr lang="en-US" noProof="0" dirty="0">
                <a:latin typeface="Arial"/>
                <a:cs typeface="Arial"/>
              </a:rPr>
              <a:t>Assessments</a:t>
            </a:r>
            <a:br>
              <a:rPr lang="en-US" noProof="0" dirty="0">
                <a:latin typeface="Arial"/>
                <a:cs typeface="Arial"/>
              </a:rPr>
            </a:br>
            <a:r>
              <a:rPr lang="en-US" noProof="0" dirty="0">
                <a:latin typeface="Arial"/>
                <a:cs typeface="Arial"/>
              </a:rPr>
              <a:t>(3/3)</a:t>
            </a:r>
          </a:p>
        </p:txBody>
      </p:sp>
      <p:grpSp>
        <p:nvGrpSpPr>
          <p:cNvPr id="2" name="Group 1">
            <a:extLst>
              <a:ext uri="{FF2B5EF4-FFF2-40B4-BE49-F238E27FC236}">
                <a16:creationId xmlns:a16="http://schemas.microsoft.com/office/drawing/2014/main" id="{9F5C8AC0-0795-CFA1-73F7-09CBB6FDC8AB}"/>
              </a:ext>
            </a:extLst>
          </p:cNvPr>
          <p:cNvGrpSpPr/>
          <p:nvPr/>
        </p:nvGrpSpPr>
        <p:grpSpPr>
          <a:xfrm>
            <a:off x="5779167" y="3535278"/>
            <a:ext cx="5666465" cy="1341522"/>
            <a:chOff x="5779167" y="1568873"/>
            <a:chExt cx="5666465" cy="1341522"/>
          </a:xfrm>
        </p:grpSpPr>
        <p:grpSp>
          <p:nvGrpSpPr>
            <p:cNvPr id="6" name="Group 5">
              <a:extLst>
                <a:ext uri="{FF2B5EF4-FFF2-40B4-BE49-F238E27FC236}">
                  <a16:creationId xmlns:a16="http://schemas.microsoft.com/office/drawing/2014/main" id="{E69FEEED-49ED-81A0-7315-01B7B47D83DE}"/>
                </a:ext>
              </a:extLst>
            </p:cNvPr>
            <p:cNvGrpSpPr/>
            <p:nvPr/>
          </p:nvGrpSpPr>
          <p:grpSpPr>
            <a:xfrm>
              <a:off x="5779167" y="1568873"/>
              <a:ext cx="1196333" cy="1341521"/>
              <a:chOff x="5779167" y="2402451"/>
              <a:chExt cx="1196333" cy="1341521"/>
            </a:xfrm>
          </p:grpSpPr>
          <p:sp>
            <p:nvSpPr>
              <p:cNvPr id="11" name="TextBox 10">
                <a:extLst>
                  <a:ext uri="{FF2B5EF4-FFF2-40B4-BE49-F238E27FC236}">
                    <a16:creationId xmlns:a16="http://schemas.microsoft.com/office/drawing/2014/main" id="{EC2413B8-192C-01C3-2A2D-ABEE82EEEA74}"/>
                  </a:ext>
                </a:extLst>
              </p:cNvPr>
              <p:cNvSpPr txBox="1"/>
              <p:nvPr/>
            </p:nvSpPr>
            <p:spPr>
              <a:xfrm>
                <a:off x="5779167" y="2402451"/>
                <a:ext cx="1141338"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10</a:t>
                </a:r>
              </a:p>
            </p:txBody>
          </p:sp>
          <p:cxnSp>
            <p:nvCxnSpPr>
              <p:cNvPr id="15" name="Straight Connector 14">
                <a:extLst>
                  <a:ext uri="{FF2B5EF4-FFF2-40B4-BE49-F238E27FC236}">
                    <a16:creationId xmlns:a16="http://schemas.microsoft.com/office/drawing/2014/main" id="{50E84ABF-AD3E-7915-3FDA-128F0E82145E}"/>
                  </a:ext>
                </a:extLst>
              </p:cNvPr>
              <p:cNvCxnSpPr>
                <a:cxnSpLocks/>
              </p:cNvCxnSpPr>
              <p:nvPr/>
            </p:nvCxnSpPr>
            <p:spPr>
              <a:xfrm>
                <a:off x="6975500" y="2749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Content Placeholder 2">
              <a:extLst>
                <a:ext uri="{FF2B5EF4-FFF2-40B4-BE49-F238E27FC236}">
                  <a16:creationId xmlns:a16="http://schemas.microsoft.com/office/drawing/2014/main" id="{5B5A7414-4C7A-57C0-B8F3-745EA042FADC}"/>
                </a:ext>
              </a:extLst>
            </p:cNvPr>
            <p:cNvSpPr txBox="1">
              <a:spLocks/>
            </p:cNvSpPr>
            <p:nvPr/>
          </p:nvSpPr>
          <p:spPr>
            <a:xfrm>
              <a:off x="7086600" y="1877015"/>
              <a:ext cx="4359032" cy="103338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panose="020B0604020202020204" pitchFamily="34" charset="0"/>
                  <a:cs typeface="Times New Roman" panose="02020603050405020304" pitchFamily="18" charset="0"/>
                </a:rPr>
                <a:t>What is an anatomical factor that leads to obstructive sleep apnea as a result of increased fat mass from obesity?</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Inflammation</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Hyperglycemia</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Narrowed airway</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Times New Roman" panose="02020603050405020304" pitchFamily="18" charset="0"/>
                </a:rPr>
                <a:t>Sympathetic activity</a:t>
              </a:r>
            </a:p>
            <a:p>
              <a:pPr marL="220663" lvl="1" indent="-220663">
                <a:lnSpc>
                  <a:spcPct val="107000"/>
                </a:lnSpc>
                <a:spcBef>
                  <a:spcPts val="0"/>
                </a:spcBef>
                <a:buFont typeface="+mj-lt"/>
                <a:buAutoNum type="alphaLcPeriod"/>
              </a:pPr>
              <a:endParaRPr lang="en-US" sz="1050" noProof="0" dirty="0">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1DF0ADA8-5C69-9509-79B3-97635C05EAA8}"/>
              </a:ext>
            </a:extLst>
          </p:cNvPr>
          <p:cNvGrpSpPr/>
          <p:nvPr/>
        </p:nvGrpSpPr>
        <p:grpSpPr>
          <a:xfrm>
            <a:off x="5779167" y="1612725"/>
            <a:ext cx="5972743" cy="1862109"/>
            <a:chOff x="5779167" y="364646"/>
            <a:chExt cx="5972743" cy="1862109"/>
          </a:xfrm>
        </p:grpSpPr>
        <p:grpSp>
          <p:nvGrpSpPr>
            <p:cNvPr id="28" name="Group 27">
              <a:extLst>
                <a:ext uri="{FF2B5EF4-FFF2-40B4-BE49-F238E27FC236}">
                  <a16:creationId xmlns:a16="http://schemas.microsoft.com/office/drawing/2014/main" id="{7314C3FB-125A-4538-1A79-5E33EDCB2A37}"/>
                </a:ext>
              </a:extLst>
            </p:cNvPr>
            <p:cNvGrpSpPr/>
            <p:nvPr/>
          </p:nvGrpSpPr>
          <p:grpSpPr>
            <a:xfrm>
              <a:off x="5779167" y="364646"/>
              <a:ext cx="606666" cy="1341521"/>
              <a:chOff x="5779167" y="364646"/>
              <a:chExt cx="606666" cy="1341521"/>
            </a:xfrm>
          </p:grpSpPr>
          <p:sp>
            <p:nvSpPr>
              <p:cNvPr id="41" name="TextBox 40">
                <a:extLst>
                  <a:ext uri="{FF2B5EF4-FFF2-40B4-BE49-F238E27FC236}">
                    <a16:creationId xmlns:a16="http://schemas.microsoft.com/office/drawing/2014/main" id="{12C3DA97-48CF-02F2-C773-51CC3280C953}"/>
                  </a:ext>
                </a:extLst>
              </p:cNvPr>
              <p:cNvSpPr txBox="1"/>
              <p:nvPr/>
            </p:nvSpPr>
            <p:spPr>
              <a:xfrm>
                <a:off x="5779167" y="364646"/>
                <a:ext cx="570669" cy="1341521"/>
              </a:xfrm>
              <a:prstGeom prst="rect">
                <a:avLst/>
              </a:prstGeom>
              <a:noFill/>
            </p:spPr>
            <p:txBody>
              <a:bodyPr wrap="none" lIns="0" tIns="0" rIns="0" bIns="0" rtlCol="0">
                <a:spAutoFit/>
              </a:bodyPr>
              <a:lstStyle/>
              <a:p>
                <a:pPr algn="l">
                  <a:lnSpc>
                    <a:spcPct val="120000"/>
                  </a:lnSpc>
                </a:pPr>
                <a:r>
                  <a:rPr lang="en-US" sz="8000" b="1" dirty="0">
                    <a:solidFill>
                      <a:schemeClr val="accent1">
                        <a:lumMod val="40000"/>
                        <a:lumOff val="60000"/>
                      </a:schemeClr>
                    </a:solidFill>
                  </a:rPr>
                  <a:t>9</a:t>
                </a:r>
                <a:endParaRPr lang="en-US" sz="8000" b="1" noProof="0" dirty="0">
                  <a:solidFill>
                    <a:schemeClr val="accent1">
                      <a:lumMod val="40000"/>
                      <a:lumOff val="60000"/>
                    </a:schemeClr>
                  </a:solidFill>
                </a:endParaRPr>
              </a:p>
            </p:txBody>
          </p:sp>
          <p:cxnSp>
            <p:nvCxnSpPr>
              <p:cNvPr id="43" name="Straight Connector 42">
                <a:extLst>
                  <a:ext uri="{FF2B5EF4-FFF2-40B4-BE49-F238E27FC236}">
                    <a16:creationId xmlns:a16="http://schemas.microsoft.com/office/drawing/2014/main" id="{33376D0C-1952-D88D-5023-A3A6EB56A669}"/>
                  </a:ext>
                </a:extLst>
              </p:cNvPr>
              <p:cNvCxnSpPr>
                <a:cxnSpLocks/>
              </p:cNvCxnSpPr>
              <p:nvPr/>
            </p:nvCxnSpPr>
            <p:spPr>
              <a:xfrm>
                <a:off x="6385833" y="717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7D5F1BF8-723D-337C-F778-393AAA33E42E}"/>
                </a:ext>
              </a:extLst>
            </p:cNvPr>
            <p:cNvSpPr txBox="1"/>
            <p:nvPr/>
          </p:nvSpPr>
          <p:spPr>
            <a:xfrm>
              <a:off x="6479144" y="701722"/>
              <a:ext cx="5272766" cy="1525033"/>
            </a:xfrm>
            <a:prstGeom prst="rect">
              <a:avLst/>
            </a:prstGeom>
            <a:noFill/>
          </p:spPr>
          <p:txBody>
            <a:bodyPr wrap="square" lIns="0" tIns="0" rIns="0" bIns="0">
              <a:spAutoFit/>
            </a:bodyPr>
            <a:lstStyle/>
            <a:p>
              <a:pPr>
                <a:spcAft>
                  <a:spcPts val="200"/>
                </a:spcAft>
              </a:pPr>
              <a:r>
                <a:rPr lang="en-US" sz="1050" b="1" dirty="0">
                  <a:cs typeface="Times New Roman"/>
                </a:rPr>
                <a:t>Mark is 54 years old and lives with class 2 obesity. Following a diagnosis of HFpEF, he was motivated to lose weight and his endocrinologist prescribed an anti-obesity medication. What cardiovascular benefits can Mark expect if he reduces his body weight by 10%?</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Ability to exercise more</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Improve heart function</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Decrease risk of kidney disease</a:t>
              </a:r>
            </a:p>
            <a:p>
              <a:pPr marL="212725" lvl="1" indent="-212725">
                <a:lnSpc>
                  <a:spcPct val="107000"/>
                </a:lnSpc>
                <a:spcBef>
                  <a:spcPts val="0"/>
                </a:spcBef>
                <a:buFont typeface="+mj-lt"/>
                <a:buAutoNum type="alphaLcPeriod"/>
              </a:pPr>
              <a:r>
                <a:rPr lang="en-US" sz="1050" dirty="0">
                  <a:latin typeface="Arial" panose="020B0604020202020204" pitchFamily="34" charset="0"/>
                  <a:ea typeface="Calibri" panose="020F0502020204030204" pitchFamily="34" charset="0"/>
                  <a:cs typeface="Times New Roman" panose="02020603050405020304" pitchFamily="18" charset="0"/>
                </a:rPr>
                <a:t>All of the above</a:t>
              </a:r>
            </a:p>
            <a:p>
              <a:pPr marL="228600" indent="-228600">
                <a:spcAft>
                  <a:spcPts val="200"/>
                </a:spcAft>
                <a:buFont typeface="+mj-lt"/>
                <a:buAutoNum type="alphaLcPeriod"/>
              </a:pPr>
              <a:endParaRPr lang="en-US" sz="1050" noProof="0" dirty="0">
                <a:effectLst/>
                <a:latin typeface="Arial"/>
                <a:ea typeface="Calibri" panose="020F0502020204030204" pitchFamily="34" charset="0"/>
                <a:cs typeface="Times New Roman"/>
              </a:endParaRPr>
            </a:p>
          </p:txBody>
        </p:sp>
      </p:grpSp>
      <p:grpSp>
        <p:nvGrpSpPr>
          <p:cNvPr id="3" name="Group 2">
            <a:extLst>
              <a:ext uri="{FF2B5EF4-FFF2-40B4-BE49-F238E27FC236}">
                <a16:creationId xmlns:a16="http://schemas.microsoft.com/office/drawing/2014/main" id="{EC3DD64F-87C7-8A47-EB87-5A45DD9D0860}"/>
              </a:ext>
            </a:extLst>
          </p:cNvPr>
          <p:cNvGrpSpPr/>
          <p:nvPr/>
        </p:nvGrpSpPr>
        <p:grpSpPr>
          <a:xfrm>
            <a:off x="11271379" y="596453"/>
            <a:ext cx="697347" cy="625857"/>
            <a:chOff x="5604392" y="1604803"/>
            <a:chExt cx="899857" cy="869605"/>
          </a:xfrm>
        </p:grpSpPr>
        <p:sp>
          <p:nvSpPr>
            <p:cNvPr id="4" name="Oval 3">
              <a:hlinkClick r:id="rId5" action="ppaction://hlinksldjump"/>
              <a:extLst>
                <a:ext uri="{FF2B5EF4-FFF2-40B4-BE49-F238E27FC236}">
                  <a16:creationId xmlns:a16="http://schemas.microsoft.com/office/drawing/2014/main" id="{0D88314F-0803-B426-1AC1-2FF9F014138A}"/>
                </a:ext>
              </a:extLst>
            </p:cNvPr>
            <p:cNvSpPr/>
            <p:nvPr/>
          </p:nvSpPr>
          <p:spPr>
            <a:xfrm>
              <a:off x="5604392" y="1604803"/>
              <a:ext cx="899857" cy="869605"/>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7" name="Graphic 6">
              <a:hlinkClick r:id="rId5" action="ppaction://hlinksldjump"/>
              <a:extLst>
                <a:ext uri="{FF2B5EF4-FFF2-40B4-BE49-F238E27FC236}">
                  <a16:creationId xmlns:a16="http://schemas.microsoft.com/office/drawing/2014/main" id="{1989506A-4C70-2426-95EA-33C96F1FC37A}"/>
                </a:ext>
              </a:extLst>
            </p:cNvPr>
            <p:cNvPicPr>
              <a:picLocks noChangeAspect="1"/>
            </p:cNvPicPr>
            <p:nvPr/>
          </p:nvPicPr>
          <p:blipFill>
            <a:blip r:embed="rId6">
              <a:extLst>
                <a:ext uri="{96DAC541-7B7A-43D3-8B79-37D633B846F1}">
                  <asvg:svgBlip xmlns:asvg="http://schemas.microsoft.com/office/drawing/2016/SVG/main" r:embed="rId7"/>
                </a:ext>
              </a:extLst>
            </a:blip>
            <a:srcRect l="14" r="14"/>
            <a:stretch/>
          </p:blipFill>
          <p:spPr>
            <a:xfrm>
              <a:off x="5721000" y="1719089"/>
              <a:ext cx="594393" cy="594564"/>
            </a:xfrm>
            <a:prstGeom prst="rect">
              <a:avLst/>
            </a:prstGeom>
            <a:effectLst>
              <a:outerShdw blurRad="50800" dist="38100" dir="2700000" algn="tl" rotWithShape="0">
                <a:prstClr val="black">
                  <a:alpha val="40000"/>
                </a:prstClr>
              </a:outerShdw>
            </a:effectLst>
          </p:spPr>
        </p:pic>
      </p:grpSp>
      <p:sp>
        <p:nvSpPr>
          <p:cNvPr id="8" name="TextBox 7">
            <a:extLst>
              <a:ext uri="{FF2B5EF4-FFF2-40B4-BE49-F238E27FC236}">
                <a16:creationId xmlns:a16="http://schemas.microsoft.com/office/drawing/2014/main" id="{18B87653-4D5E-1D96-0BF7-64E232C732C9}"/>
              </a:ext>
            </a:extLst>
          </p:cNvPr>
          <p:cNvSpPr txBox="1"/>
          <p:nvPr/>
        </p:nvSpPr>
        <p:spPr>
          <a:xfrm>
            <a:off x="9982201" y="1315680"/>
            <a:ext cx="2209800" cy="153888"/>
          </a:xfrm>
          <a:prstGeom prst="rect">
            <a:avLst/>
          </a:prstGeom>
          <a:noFill/>
        </p:spPr>
        <p:txBody>
          <a:bodyPr wrap="square" lIns="0" tIns="0" rIns="0" bIns="0" rtlCol="0">
            <a:spAutoFit/>
          </a:bodyPr>
          <a:lstStyle/>
          <a:p>
            <a:r>
              <a:rPr lang="en-US" sz="1000" i="1" dirty="0">
                <a:solidFill>
                  <a:schemeClr val="accent3"/>
                </a:solidFill>
              </a:rPr>
              <a:t>Click to return to the table of contents</a:t>
            </a:r>
          </a:p>
        </p:txBody>
      </p:sp>
    </p:spTree>
    <p:extLst>
      <p:ext uri="{BB962C8B-B14F-4D97-AF65-F5344CB8AC3E}">
        <p14:creationId xmlns:p14="http://schemas.microsoft.com/office/powerpoint/2010/main" val="109400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E1595-37C7-86E0-ABC0-EE3E0012D174}"/>
            </a:ext>
          </a:extLst>
        </p:cNvPr>
        <p:cNvGrpSpPr/>
        <p:nvPr/>
      </p:nvGrpSpPr>
      <p:grpSpPr>
        <a:xfrm>
          <a:off x="0" y="0"/>
          <a:ext cx="0" cy="0"/>
          <a:chOff x="0" y="0"/>
          <a:chExt cx="0" cy="0"/>
        </a:xfrm>
      </p:grpSpPr>
      <p:pic>
        <p:nvPicPr>
          <p:cNvPr id="27" name="Picture 26" descr="A blue x-ray of a person&#10;&#10;AI-generated content may be incorrect.">
            <a:extLst>
              <a:ext uri="{FF2B5EF4-FFF2-40B4-BE49-F238E27FC236}">
                <a16:creationId xmlns:a16="http://schemas.microsoft.com/office/drawing/2014/main" id="{2925580D-F5FD-DC5F-B272-02F9AB9AC7FB}"/>
              </a:ext>
            </a:extLst>
          </p:cNvPr>
          <p:cNvPicPr>
            <a:picLocks noChangeAspect="1"/>
          </p:cNvPicPr>
          <p:nvPr/>
        </p:nvPicPr>
        <p:blipFill>
          <a:blip r:embed="rId3"/>
          <a:stretch>
            <a:fillRect/>
          </a:stretch>
        </p:blipFill>
        <p:spPr>
          <a:xfrm>
            <a:off x="6078704" y="1589088"/>
            <a:ext cx="3132666" cy="4699000"/>
          </a:xfrm>
          <a:prstGeom prst="rect">
            <a:avLst/>
          </a:prstGeom>
        </p:spPr>
      </p:pic>
      <p:sp>
        <p:nvSpPr>
          <p:cNvPr id="33" name="Rectangle 32">
            <a:extLst>
              <a:ext uri="{FF2B5EF4-FFF2-40B4-BE49-F238E27FC236}">
                <a16:creationId xmlns:a16="http://schemas.microsoft.com/office/drawing/2014/main" id="{0555D286-C595-6E9D-CE05-197B310B97D8}"/>
              </a:ext>
            </a:extLst>
          </p:cNvPr>
          <p:cNvSpPr/>
          <p:nvPr/>
        </p:nvSpPr>
        <p:spPr>
          <a:xfrm>
            <a:off x="9132094" y="4568995"/>
            <a:ext cx="1362894" cy="202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216000" algn="ctr"/>
            <a:endParaRPr lang="en-US" sz="1600" noProof="0" dirty="0">
              <a:solidFill>
                <a:schemeClr val="tx1"/>
              </a:solidFill>
            </a:endParaRPr>
          </a:p>
        </p:txBody>
      </p:sp>
      <p:sp>
        <p:nvSpPr>
          <p:cNvPr id="46" name="TextBox 45">
            <a:extLst>
              <a:ext uri="{FF2B5EF4-FFF2-40B4-BE49-F238E27FC236}">
                <a16:creationId xmlns:a16="http://schemas.microsoft.com/office/drawing/2014/main" id="{D1EC984F-A0DB-D4F2-BE69-F4F9D379775B}"/>
              </a:ext>
            </a:extLst>
          </p:cNvPr>
          <p:cNvSpPr txBox="1"/>
          <p:nvPr/>
        </p:nvSpPr>
        <p:spPr>
          <a:xfrm>
            <a:off x="8533037" y="4719191"/>
            <a:ext cx="4239987" cy="1077218"/>
          </a:xfrm>
          <a:prstGeom prst="rect">
            <a:avLst/>
          </a:prstGeom>
          <a:noFill/>
        </p:spPr>
        <p:txBody>
          <a:bodyPr wrap="square">
            <a:spAutoFit/>
          </a:bodyPr>
          <a:lstStyle/>
          <a:p>
            <a:r>
              <a:rPr lang="en-US" sz="1600" b="1" dirty="0">
                <a:solidFill>
                  <a:schemeClr val="accent1"/>
                </a:solidFill>
              </a:rPr>
              <a:t>Biomechanical</a:t>
            </a:r>
          </a:p>
          <a:p>
            <a:pPr marL="216000" indent="-142875">
              <a:buFont typeface="Wingdings" panose="05000000000000000000" pitchFamily="2" charset="2"/>
              <a:buChar char="§"/>
            </a:pPr>
            <a:r>
              <a:rPr lang="en-US" sz="1600" noProof="0" dirty="0">
                <a:solidFill>
                  <a:schemeClr val="tx2"/>
                </a:solidFill>
                <a:cs typeface="Arial" panose="020B0604020202020204" pitchFamily="34" charset="0"/>
              </a:rPr>
              <a:t>Impaired physical function/mobility</a:t>
            </a:r>
          </a:p>
          <a:p>
            <a:pPr marL="216000" indent="-142875">
              <a:buFont typeface="Wingdings" panose="05000000000000000000" pitchFamily="2" charset="2"/>
              <a:buChar char="§"/>
            </a:pPr>
            <a:r>
              <a:rPr lang="en-US" sz="1600" dirty="0">
                <a:solidFill>
                  <a:schemeClr val="tx2"/>
                </a:solidFill>
                <a:cs typeface="Arial" panose="020B0604020202020204" pitchFamily="34" charset="0"/>
              </a:rPr>
              <a:t>Obstructive sleep apnea</a:t>
            </a:r>
          </a:p>
          <a:p>
            <a:pPr marL="216000" indent="-142875">
              <a:buFont typeface="Wingdings" panose="05000000000000000000" pitchFamily="2" charset="2"/>
              <a:buChar char="§"/>
            </a:pPr>
            <a:r>
              <a:rPr lang="en-US" sz="1600" dirty="0">
                <a:solidFill>
                  <a:schemeClr val="tx2"/>
                </a:solidFill>
                <a:cs typeface="Arial" panose="020B0604020202020204" pitchFamily="34" charset="0"/>
              </a:rPr>
              <a:t>Osteoarthritis</a:t>
            </a:r>
          </a:p>
        </p:txBody>
      </p:sp>
      <p:sp>
        <p:nvSpPr>
          <p:cNvPr id="2" name="Title 1">
            <a:extLst>
              <a:ext uri="{FF2B5EF4-FFF2-40B4-BE49-F238E27FC236}">
                <a16:creationId xmlns:a16="http://schemas.microsoft.com/office/drawing/2014/main" id="{3782B336-6F27-F1E7-066D-F96C8940F5ED}"/>
              </a:ext>
            </a:extLst>
          </p:cNvPr>
          <p:cNvSpPr>
            <a:spLocks noGrp="1"/>
          </p:cNvSpPr>
          <p:nvPr>
            <p:ph type="title"/>
          </p:nvPr>
        </p:nvSpPr>
        <p:spPr/>
        <p:txBody>
          <a:bodyPr/>
          <a:lstStyle/>
          <a:p>
            <a:r>
              <a:rPr lang="en-US" noProof="0" dirty="0"/>
              <a:t>Obesity is associated with multiple complications</a:t>
            </a:r>
            <a:r>
              <a:rPr lang="en-US" baseline="30000" noProof="0" dirty="0"/>
              <a:t>1–8</a:t>
            </a:r>
          </a:p>
        </p:txBody>
      </p:sp>
      <p:sp>
        <p:nvSpPr>
          <p:cNvPr id="4" name="Text Placeholder 3">
            <a:extLst>
              <a:ext uri="{FF2B5EF4-FFF2-40B4-BE49-F238E27FC236}">
                <a16:creationId xmlns:a16="http://schemas.microsoft.com/office/drawing/2014/main" id="{1610A6F5-4EAA-54B9-5172-87757ED07E21}"/>
              </a:ext>
            </a:extLst>
          </p:cNvPr>
          <p:cNvSpPr>
            <a:spLocks noGrp="1"/>
          </p:cNvSpPr>
          <p:nvPr>
            <p:ph type="body" sz="quarter" idx="13"/>
          </p:nvPr>
        </p:nvSpPr>
        <p:spPr>
          <a:xfrm>
            <a:off x="4006851" y="6401983"/>
            <a:ext cx="7741012" cy="324000"/>
          </a:xfrm>
        </p:spPr>
        <p:txBody>
          <a:bodyPr/>
          <a:lstStyle/>
          <a:p>
            <a:r>
              <a:rPr lang="en-US" dirty="0"/>
              <a:t>1. </a:t>
            </a:r>
            <a:r>
              <a:rPr lang="en-GB" dirty="0"/>
              <a:t>Yuen MM et al. Obesity Week 2016 (Oct 31–Nov 4); New Orleans, LA. T-P-3166</a:t>
            </a:r>
            <a:r>
              <a:rPr lang="en-US" dirty="0"/>
              <a:t>; 2. ElSayed NA et al. Diabetes Care 2023;46:S128–S139; 3. Rinella ME et al. Hepatology 2023;77:1797–1835; 4. Cusi K et al. Endocr Pract 2022;28:P528–P562; 5. The 2023 nonhormone therapy position statement of The North American Menopause Society. Menopause 2023;30:573</a:t>
            </a:r>
            <a:r>
              <a:rPr lang="en-GB" dirty="0"/>
              <a:t>–</a:t>
            </a:r>
            <a:r>
              <a:rPr lang="en-US" dirty="0"/>
              <a:t>590; 6. Yuen MMA. Gastroenterol Clin North Am 2023;52:363–380; 7. </a:t>
            </a:r>
            <a:r>
              <a:rPr lang="en-GB" dirty="0">
                <a:latin typeface="Arial" panose="020B0604020202020204" pitchFamily="34" charset="0"/>
              </a:rPr>
              <a:t>Messineo L et al. Sleep Med Rev 2024;78:101996; 8. Batushansky A et al. Osteoarthritis Cartilage. 2022;30:501</a:t>
            </a:r>
            <a:r>
              <a:rPr lang="en-US" dirty="0"/>
              <a:t>–</a:t>
            </a:r>
            <a:r>
              <a:rPr lang="en-GB" dirty="0">
                <a:latin typeface="Arial" panose="020B0604020202020204" pitchFamily="34" charset="0"/>
              </a:rPr>
              <a:t>515.</a:t>
            </a:r>
            <a:endParaRPr lang="en-US" noProof="0" dirty="0"/>
          </a:p>
        </p:txBody>
      </p:sp>
      <p:sp>
        <p:nvSpPr>
          <p:cNvPr id="9" name="TextBox 8">
            <a:extLst>
              <a:ext uri="{FF2B5EF4-FFF2-40B4-BE49-F238E27FC236}">
                <a16:creationId xmlns:a16="http://schemas.microsoft.com/office/drawing/2014/main" id="{060339B0-96AE-A4BA-5778-3D9BD905576E}"/>
              </a:ext>
            </a:extLst>
          </p:cNvPr>
          <p:cNvSpPr txBox="1"/>
          <p:nvPr/>
        </p:nvSpPr>
        <p:spPr>
          <a:xfrm>
            <a:off x="8533037" y="2622790"/>
            <a:ext cx="2021619" cy="584775"/>
          </a:xfrm>
          <a:prstGeom prst="rect">
            <a:avLst/>
          </a:prstGeom>
          <a:noFill/>
        </p:spPr>
        <p:txBody>
          <a:bodyPr wrap="square">
            <a:spAutoFit/>
          </a:bodyPr>
          <a:lstStyle/>
          <a:p>
            <a:r>
              <a:rPr lang="en-US" sz="1600" b="1" dirty="0">
                <a:solidFill>
                  <a:schemeClr val="accent1"/>
                </a:solidFill>
              </a:rPr>
              <a:t>Mouth</a:t>
            </a:r>
          </a:p>
          <a:p>
            <a:pPr marL="216000" indent="-109538">
              <a:buFont typeface="Wingdings" panose="05000000000000000000" pitchFamily="2" charset="2"/>
              <a:buChar char="§"/>
            </a:pPr>
            <a:r>
              <a:rPr lang="en-US" sz="1600" noProof="0" dirty="0">
                <a:solidFill>
                  <a:schemeClr val="tx2"/>
                </a:solidFill>
                <a:cs typeface="Arial" panose="020B0604020202020204" pitchFamily="34" charset="0"/>
              </a:rPr>
              <a:t>Periodontitis</a:t>
            </a:r>
          </a:p>
        </p:txBody>
      </p:sp>
      <p:sp>
        <p:nvSpPr>
          <p:cNvPr id="19" name="TextBox 18">
            <a:extLst>
              <a:ext uri="{FF2B5EF4-FFF2-40B4-BE49-F238E27FC236}">
                <a16:creationId xmlns:a16="http://schemas.microsoft.com/office/drawing/2014/main" id="{FC039EA4-4E44-776A-12E7-E55D69592773}"/>
              </a:ext>
            </a:extLst>
          </p:cNvPr>
          <p:cNvSpPr txBox="1"/>
          <p:nvPr/>
        </p:nvSpPr>
        <p:spPr>
          <a:xfrm>
            <a:off x="8533037" y="1851557"/>
            <a:ext cx="2736057" cy="584775"/>
          </a:xfrm>
          <a:prstGeom prst="rect">
            <a:avLst/>
          </a:prstGeom>
          <a:noFill/>
        </p:spPr>
        <p:txBody>
          <a:bodyPr wrap="square">
            <a:spAutoFit/>
          </a:bodyPr>
          <a:lstStyle/>
          <a:p>
            <a:r>
              <a:rPr lang="en-US" sz="1600" b="1" dirty="0">
                <a:solidFill>
                  <a:schemeClr val="accent1"/>
                </a:solidFill>
              </a:rPr>
              <a:t>Central nervous system</a:t>
            </a:r>
          </a:p>
          <a:p>
            <a:pPr marL="216000" indent="-142875">
              <a:buFont typeface="Wingdings" panose="05000000000000000000" pitchFamily="2" charset="2"/>
              <a:buChar char="§"/>
            </a:pPr>
            <a:r>
              <a:rPr lang="en-US" sz="1600" noProof="0" dirty="0">
                <a:solidFill>
                  <a:schemeClr val="tx2"/>
                </a:solidFill>
                <a:cs typeface="Arial" panose="020B0604020202020204" pitchFamily="34" charset="0"/>
              </a:rPr>
              <a:t>Dementia</a:t>
            </a:r>
          </a:p>
        </p:txBody>
      </p:sp>
      <p:sp>
        <p:nvSpPr>
          <p:cNvPr id="34" name="Rectangle 33">
            <a:extLst>
              <a:ext uri="{FF2B5EF4-FFF2-40B4-BE49-F238E27FC236}">
                <a16:creationId xmlns:a16="http://schemas.microsoft.com/office/drawing/2014/main" id="{F8FA6335-AECE-42F3-4FDF-8E95712B567C}"/>
              </a:ext>
            </a:extLst>
          </p:cNvPr>
          <p:cNvSpPr/>
          <p:nvPr/>
        </p:nvSpPr>
        <p:spPr>
          <a:xfrm>
            <a:off x="9168789" y="3389864"/>
            <a:ext cx="1362894" cy="202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216000"/>
            <a:endParaRPr lang="en-US" sz="1600" noProof="0" dirty="0">
              <a:solidFill>
                <a:schemeClr val="tx1"/>
              </a:solidFill>
            </a:endParaRPr>
          </a:p>
        </p:txBody>
      </p:sp>
      <p:sp>
        <p:nvSpPr>
          <p:cNvPr id="21" name="TextBox 20">
            <a:extLst>
              <a:ext uri="{FF2B5EF4-FFF2-40B4-BE49-F238E27FC236}">
                <a16:creationId xmlns:a16="http://schemas.microsoft.com/office/drawing/2014/main" id="{69FF25A2-C31E-8E64-64D1-D51AC4DB8F89}"/>
              </a:ext>
            </a:extLst>
          </p:cNvPr>
          <p:cNvSpPr txBox="1"/>
          <p:nvPr/>
        </p:nvSpPr>
        <p:spPr>
          <a:xfrm>
            <a:off x="8533037" y="3321590"/>
            <a:ext cx="2312331" cy="584775"/>
          </a:xfrm>
          <a:prstGeom prst="rect">
            <a:avLst/>
          </a:prstGeom>
          <a:noFill/>
        </p:spPr>
        <p:txBody>
          <a:bodyPr wrap="square">
            <a:spAutoFit/>
          </a:bodyPr>
          <a:lstStyle/>
          <a:p>
            <a:r>
              <a:rPr lang="en-US" sz="1600" b="1" dirty="0">
                <a:solidFill>
                  <a:schemeClr val="accent1"/>
                </a:solidFill>
              </a:rPr>
              <a:t>Skin</a:t>
            </a:r>
          </a:p>
          <a:p>
            <a:pPr marL="216000" indent="-142875">
              <a:buFont typeface="Wingdings" panose="05000000000000000000" pitchFamily="2" charset="2"/>
              <a:buChar char="§"/>
            </a:pPr>
            <a:r>
              <a:rPr lang="en-US" sz="1600" noProof="0" dirty="0">
                <a:solidFill>
                  <a:schemeClr val="tx2"/>
                </a:solidFill>
                <a:cs typeface="Arial" panose="020B0604020202020204" pitchFamily="34" charset="0"/>
              </a:rPr>
              <a:t>Acanthosis nigricans</a:t>
            </a:r>
          </a:p>
        </p:txBody>
      </p:sp>
      <p:sp>
        <p:nvSpPr>
          <p:cNvPr id="30" name="TextBox 29">
            <a:extLst>
              <a:ext uri="{FF2B5EF4-FFF2-40B4-BE49-F238E27FC236}">
                <a16:creationId xmlns:a16="http://schemas.microsoft.com/office/drawing/2014/main" id="{9D8C5264-CAC2-7710-7CCF-8ACA3B361FA1}"/>
              </a:ext>
            </a:extLst>
          </p:cNvPr>
          <p:cNvSpPr txBox="1"/>
          <p:nvPr/>
        </p:nvSpPr>
        <p:spPr>
          <a:xfrm>
            <a:off x="8533037" y="4020390"/>
            <a:ext cx="3327519" cy="584775"/>
          </a:xfrm>
          <a:prstGeom prst="rect">
            <a:avLst/>
          </a:prstGeom>
          <a:noFill/>
        </p:spPr>
        <p:txBody>
          <a:bodyPr wrap="square">
            <a:spAutoFit/>
          </a:bodyPr>
          <a:lstStyle/>
          <a:p>
            <a:pPr marL="73125"/>
            <a:r>
              <a:rPr lang="en-US" sz="1600" b="1" dirty="0">
                <a:solidFill>
                  <a:schemeClr val="accent1"/>
                </a:solidFill>
                <a:cs typeface="Arial" panose="020B0604020202020204" pitchFamily="34" charset="0"/>
              </a:rPr>
              <a:t>Peripheral nervous system</a:t>
            </a:r>
          </a:p>
          <a:p>
            <a:pPr marL="216000" indent="-142875">
              <a:buFont typeface="Wingdings" panose="05000000000000000000" pitchFamily="2" charset="2"/>
              <a:buChar char="§"/>
            </a:pPr>
            <a:r>
              <a:rPr lang="en-US" sz="1600" noProof="0" dirty="0">
                <a:solidFill>
                  <a:schemeClr val="tx2"/>
                </a:solidFill>
                <a:cs typeface="Arial" panose="020B0604020202020204" pitchFamily="34" charset="0"/>
              </a:rPr>
              <a:t>Sciatica/lower back pain</a:t>
            </a:r>
          </a:p>
        </p:txBody>
      </p:sp>
      <p:sp>
        <p:nvSpPr>
          <p:cNvPr id="110" name="TextBox 109">
            <a:extLst>
              <a:ext uri="{FF2B5EF4-FFF2-40B4-BE49-F238E27FC236}">
                <a16:creationId xmlns:a16="http://schemas.microsoft.com/office/drawing/2014/main" id="{E45DFACC-E3C5-DB39-CF69-D0BEB25A7F9C}"/>
              </a:ext>
            </a:extLst>
          </p:cNvPr>
          <p:cNvSpPr txBox="1"/>
          <p:nvPr/>
        </p:nvSpPr>
        <p:spPr>
          <a:xfrm>
            <a:off x="4318162" y="1851557"/>
            <a:ext cx="3006563" cy="4796185"/>
          </a:xfrm>
          <a:prstGeom prst="rect">
            <a:avLst/>
          </a:prstGeom>
          <a:noFill/>
        </p:spPr>
        <p:txBody>
          <a:bodyPr wrap="square">
            <a:spAutoFit/>
          </a:bodyPr>
          <a:lstStyle/>
          <a:p>
            <a:pPr marL="190500" indent="-190500">
              <a:spcAft>
                <a:spcPts val="200"/>
              </a:spcAft>
            </a:pPr>
            <a:r>
              <a:rPr lang="en-US" sz="1600" b="1" noProof="0" dirty="0">
                <a:solidFill>
                  <a:schemeClr val="accent1"/>
                </a:solidFill>
                <a:latin typeface="Arial" panose="020B0604020202020204" pitchFamily="34" charset="0"/>
                <a:cs typeface="Arial" panose="020B0604020202020204" pitchFamily="34" charset="0"/>
              </a:rPr>
              <a:t>Cancer</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Thyroid </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Esophageal </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Stomach </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Colorectal</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Pancreatic </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Renal </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Uterine</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Breast </a:t>
            </a:r>
          </a:p>
          <a:p>
            <a:pPr marL="216000" indent="-190500">
              <a:buFont typeface="Wingdings" panose="05000000000000000000" pitchFamily="2" charset="2"/>
              <a:buChar char="§"/>
              <a:defRPr/>
            </a:pPr>
            <a:r>
              <a:rPr lang="en-US" sz="1600" noProof="0" dirty="0">
                <a:solidFill>
                  <a:schemeClr val="tx2"/>
                </a:solidFill>
                <a:latin typeface="Arial" panose="020B0604020202020204" pitchFamily="34" charset="0"/>
                <a:cs typeface="Arial" panose="020B0604020202020204" pitchFamily="34" charset="0"/>
              </a:rPr>
              <a:t>Multiple myeloma</a:t>
            </a:r>
          </a:p>
          <a:p>
            <a:pPr marL="216000" indent="-190500">
              <a:buFont typeface="Wingdings" panose="05000000000000000000" pitchFamily="2" charset="2"/>
              <a:buChar char="§"/>
              <a:defRPr/>
            </a:pPr>
            <a:r>
              <a:rPr lang="en-US" sz="1600" dirty="0">
                <a:solidFill>
                  <a:schemeClr val="tx2"/>
                </a:solidFill>
                <a:latin typeface="Arial" panose="020B0604020202020204" pitchFamily="34" charset="0"/>
                <a:cs typeface="Arial" panose="020B0604020202020204" pitchFamily="34" charset="0"/>
              </a:rPr>
              <a:t>Gallbladder</a:t>
            </a:r>
          </a:p>
          <a:p>
            <a:pPr marL="216000" indent="-190500">
              <a:buFont typeface="Wingdings" panose="05000000000000000000" pitchFamily="2" charset="2"/>
              <a:buChar char="§"/>
              <a:defRPr/>
            </a:pPr>
            <a:r>
              <a:rPr lang="en-US" sz="1600" dirty="0">
                <a:solidFill>
                  <a:schemeClr val="tx2"/>
                </a:solidFill>
                <a:latin typeface="Arial" panose="020B0604020202020204" pitchFamily="34" charset="0"/>
                <a:cs typeface="Arial" panose="020B0604020202020204" pitchFamily="34" charset="0"/>
              </a:rPr>
              <a:t>Hepatocellular carcinoma</a:t>
            </a:r>
          </a:p>
          <a:p>
            <a:pPr marL="216000" indent="-190500">
              <a:buFont typeface="Wingdings" panose="05000000000000000000" pitchFamily="2" charset="2"/>
              <a:buChar char="§"/>
              <a:defRPr/>
            </a:pPr>
            <a:r>
              <a:rPr lang="en-US" sz="1600" dirty="0">
                <a:solidFill>
                  <a:schemeClr val="tx2"/>
                </a:solidFill>
                <a:latin typeface="Arial" panose="020B0604020202020204" pitchFamily="34" charset="0"/>
                <a:cs typeface="Arial" panose="020B0604020202020204" pitchFamily="34" charset="0"/>
              </a:rPr>
              <a:t>Colorectal polyps</a:t>
            </a:r>
          </a:p>
          <a:p>
            <a:pPr marL="216000" indent="-190500" defTabSz="914377">
              <a:buFont typeface="Wingdings" panose="05000000000000000000" pitchFamily="2" charset="2"/>
              <a:buChar char="§"/>
              <a:defRPr/>
            </a:pPr>
            <a:r>
              <a:rPr lang="en-US" sz="1600" dirty="0">
                <a:solidFill>
                  <a:schemeClr val="tx2"/>
                </a:solidFill>
                <a:latin typeface="Arial" panose="020B0604020202020204" pitchFamily="34" charset="0"/>
                <a:cs typeface="Arial" panose="020B0604020202020204" pitchFamily="34" charset="0"/>
              </a:rPr>
              <a:t>Ovarian cancer</a:t>
            </a:r>
          </a:p>
          <a:p>
            <a:pPr marL="216000" indent="-190500" defTabSz="914377">
              <a:buFont typeface="Wingdings" panose="05000000000000000000" pitchFamily="2" charset="2"/>
              <a:buChar char="§"/>
              <a:defRPr/>
            </a:pPr>
            <a:r>
              <a:rPr lang="en-US" sz="1600" dirty="0">
                <a:solidFill>
                  <a:schemeClr val="tx2"/>
                </a:solidFill>
                <a:latin typeface="Arial" panose="020B0604020202020204" pitchFamily="34" charset="0"/>
                <a:cs typeface="Arial" panose="020B0604020202020204" pitchFamily="34" charset="0"/>
              </a:rPr>
              <a:t>Prostate cancer</a:t>
            </a:r>
          </a:p>
          <a:p>
            <a:pPr marL="216000" indent="-190500">
              <a:buFont typeface="Wingdings" panose="05000000000000000000" pitchFamily="2" charset="2"/>
              <a:buChar char="§"/>
              <a:defRPr/>
            </a:pPr>
            <a:r>
              <a:rPr lang="en-US" sz="1600" dirty="0">
                <a:solidFill>
                  <a:schemeClr val="tx2"/>
                </a:solidFill>
                <a:latin typeface="Arial" panose="020B0604020202020204" pitchFamily="34" charset="0"/>
                <a:cs typeface="Arial" panose="020B0604020202020204" pitchFamily="34" charset="0"/>
              </a:rPr>
              <a:t>Non-Hodgkin lymphoma</a:t>
            </a:r>
          </a:p>
          <a:p>
            <a:pPr marL="216000" indent="-190500">
              <a:buFont typeface="Wingdings" panose="05000000000000000000" pitchFamily="2" charset="2"/>
              <a:buChar char="§"/>
              <a:defRPr/>
            </a:pPr>
            <a:endParaRPr lang="en-US" sz="1600" noProof="0" dirty="0">
              <a:solidFill>
                <a:schemeClr val="tx2"/>
              </a:solidFill>
              <a:latin typeface="Arial" panose="020B0604020202020204" pitchFamily="34" charset="0"/>
              <a:cs typeface="Arial" panose="020B0604020202020204" pitchFamily="34" charset="0"/>
            </a:endParaRPr>
          </a:p>
          <a:p>
            <a:pPr marL="216000" indent="-190500">
              <a:buFont typeface="Wingdings" panose="05000000000000000000" pitchFamily="2" charset="2"/>
              <a:buChar char="§"/>
              <a:defRPr/>
            </a:pPr>
            <a:endParaRPr lang="en-US" sz="1600" noProof="0" dirty="0">
              <a:solidFill>
                <a:schemeClr val="tx2"/>
              </a:solidFill>
              <a:latin typeface="Arial" panose="020B0604020202020204" pitchFamily="34" charset="0"/>
              <a:cs typeface="Arial" panose="020B0604020202020204" pitchFamily="34" charset="0"/>
            </a:endParaRPr>
          </a:p>
          <a:p>
            <a:pPr marL="190500" indent="-190500">
              <a:spcAft>
                <a:spcPts val="200"/>
              </a:spcAft>
              <a:buFont typeface="Wingdings" panose="05000000000000000000" pitchFamily="2" charset="2"/>
              <a:buChar char="§"/>
              <a:defRPr/>
            </a:pPr>
            <a:endParaRPr lang="en-US" sz="1600" noProof="0" dirty="0">
              <a:solidFill>
                <a:schemeClr val="tx2"/>
              </a:solidFill>
              <a:latin typeface="Arial" panose="020B0604020202020204" pitchFamily="34" charset="0"/>
              <a:cs typeface="Arial" panose="020B0604020202020204" pitchFamily="34" charset="0"/>
            </a:endParaRPr>
          </a:p>
        </p:txBody>
      </p:sp>
      <p:sp>
        <p:nvSpPr>
          <p:cNvPr id="80" name="Rectangle: Rounded Corners 79">
            <a:extLst>
              <a:ext uri="{FF2B5EF4-FFF2-40B4-BE49-F238E27FC236}">
                <a16:creationId xmlns:a16="http://schemas.microsoft.com/office/drawing/2014/main" id="{3A2D880B-E0EA-4DD4-B953-664D8D440251}"/>
              </a:ext>
            </a:extLst>
          </p:cNvPr>
          <p:cNvSpPr/>
          <p:nvPr/>
        </p:nvSpPr>
        <p:spPr>
          <a:xfrm>
            <a:off x="4336869" y="744038"/>
            <a:ext cx="7302137" cy="101237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76200" indent="-176200" algn="ctr" defTabSz="685750">
              <a:lnSpc>
                <a:spcPct val="80000"/>
              </a:lnSpc>
              <a:buClr>
                <a:srgbClr val="000000"/>
              </a:buClr>
              <a:buSzPct val="50000"/>
              <a:tabLst>
                <a:tab pos="2019300" algn="l"/>
              </a:tabLst>
              <a:defRPr/>
            </a:pPr>
            <a:r>
              <a:rPr lang="en-US" sz="5000" b="1" kern="0" noProof="0" dirty="0">
                <a:solidFill>
                  <a:schemeClr val="bg1"/>
                </a:solidFill>
                <a:latin typeface="Arial" panose="020B0604020202020204" pitchFamily="34" charset="0"/>
                <a:cs typeface="Arial" panose="020B0604020202020204" pitchFamily="34" charset="0"/>
              </a:rPr>
              <a:t>229+</a:t>
            </a:r>
          </a:p>
          <a:p>
            <a:pPr marL="176200" indent="-176200" algn="ctr" defTabSz="685750">
              <a:lnSpc>
                <a:spcPct val="80000"/>
              </a:lnSpc>
              <a:buClr>
                <a:srgbClr val="000000"/>
              </a:buClr>
              <a:buSzPct val="50000"/>
              <a:defRPr/>
            </a:pPr>
            <a:r>
              <a:rPr lang="en-US" sz="2000" kern="0" noProof="0" dirty="0">
                <a:solidFill>
                  <a:schemeClr val="bg1"/>
                </a:solidFill>
                <a:latin typeface="Arial" panose="020B0604020202020204" pitchFamily="34" charset="0"/>
                <a:cs typeface="Arial" panose="020B0604020202020204" pitchFamily="34" charset="0"/>
              </a:rPr>
              <a:t>complications affecting organ</a:t>
            </a:r>
            <a:r>
              <a:rPr lang="en-US" sz="2000" b="1" kern="0" noProof="0" dirty="0">
                <a:solidFill>
                  <a:schemeClr val="bg1"/>
                </a:solidFill>
                <a:latin typeface="Arial" panose="020B0604020202020204" pitchFamily="34" charset="0"/>
                <a:cs typeface="Arial" panose="020B0604020202020204" pitchFamily="34" charset="0"/>
              </a:rPr>
              <a:t> </a:t>
            </a:r>
            <a:r>
              <a:rPr lang="en-US" sz="2000" kern="0" noProof="0" dirty="0">
                <a:solidFill>
                  <a:schemeClr val="bg1"/>
                </a:solidFill>
                <a:latin typeface="Arial" panose="020B0604020202020204" pitchFamily="34" charset="0"/>
                <a:cs typeface="Arial" panose="020B0604020202020204" pitchFamily="34" charset="0"/>
              </a:rPr>
              <a:t>system by medical specialty</a:t>
            </a:r>
            <a:endParaRPr lang="en-US" sz="1050" kern="0" noProof="0" dirty="0">
              <a:solidFill>
                <a:schemeClr val="bg1"/>
              </a:solidFill>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58AE2268-FBF4-C158-F596-24D349B9B673}"/>
              </a:ext>
            </a:extLst>
          </p:cNvPr>
          <p:cNvSpPr/>
          <p:nvPr/>
        </p:nvSpPr>
        <p:spPr>
          <a:xfrm>
            <a:off x="9678011" y="878218"/>
            <a:ext cx="428770" cy="42877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solidFill>
                  <a:schemeClr val="bg2">
                    <a:lumMod val="75000"/>
                  </a:schemeClr>
                </a:solidFill>
              </a:rPr>
              <a:t>1</a:t>
            </a:r>
          </a:p>
        </p:txBody>
      </p:sp>
      <p:sp>
        <p:nvSpPr>
          <p:cNvPr id="82" name="Oval 81">
            <a:extLst>
              <a:ext uri="{FF2B5EF4-FFF2-40B4-BE49-F238E27FC236}">
                <a16:creationId xmlns:a16="http://schemas.microsoft.com/office/drawing/2014/main" id="{6F3A4873-7BD6-18C2-2623-0F89872945BA}"/>
              </a:ext>
            </a:extLst>
          </p:cNvPr>
          <p:cNvSpPr/>
          <p:nvPr/>
        </p:nvSpPr>
        <p:spPr>
          <a:xfrm>
            <a:off x="10287611" y="878218"/>
            <a:ext cx="428770" cy="42877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t>2</a:t>
            </a:r>
          </a:p>
        </p:txBody>
      </p:sp>
      <p:sp>
        <p:nvSpPr>
          <p:cNvPr id="83" name="Oval 82">
            <a:extLst>
              <a:ext uri="{FF2B5EF4-FFF2-40B4-BE49-F238E27FC236}">
                <a16:creationId xmlns:a16="http://schemas.microsoft.com/office/drawing/2014/main" id="{4B85675E-A6A7-FA3B-0A6F-CC5248F4D62C}"/>
              </a:ext>
            </a:extLst>
          </p:cNvPr>
          <p:cNvSpPr/>
          <p:nvPr/>
        </p:nvSpPr>
        <p:spPr>
          <a:xfrm>
            <a:off x="10873595" y="878218"/>
            <a:ext cx="428770" cy="42877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solidFill>
                  <a:schemeClr val="bg2">
                    <a:lumMod val="75000"/>
                  </a:schemeClr>
                </a:solidFill>
              </a:rPr>
              <a:t>3</a:t>
            </a:r>
          </a:p>
        </p:txBody>
      </p:sp>
    </p:spTree>
    <p:extLst>
      <p:ext uri="{BB962C8B-B14F-4D97-AF65-F5344CB8AC3E}">
        <p14:creationId xmlns:p14="http://schemas.microsoft.com/office/powerpoint/2010/main" val="218652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7037-FC0E-6C92-554A-2A26AE8D7F8E}"/>
            </a:ext>
          </a:extLst>
        </p:cNvPr>
        <p:cNvGrpSpPr/>
        <p:nvPr/>
      </p:nvGrpSpPr>
      <p:grpSpPr>
        <a:xfrm>
          <a:off x="0" y="0"/>
          <a:ext cx="0" cy="0"/>
          <a:chOff x="0" y="0"/>
          <a:chExt cx="0" cy="0"/>
        </a:xfrm>
      </p:grpSpPr>
      <p:pic>
        <p:nvPicPr>
          <p:cNvPr id="16" name="Picture 15" descr="A blue x-ray of a person&#10;&#10;AI-generated content may be incorrect.">
            <a:extLst>
              <a:ext uri="{FF2B5EF4-FFF2-40B4-BE49-F238E27FC236}">
                <a16:creationId xmlns:a16="http://schemas.microsoft.com/office/drawing/2014/main" id="{A56D01CE-E9C6-E444-C3FB-8176811620EB}"/>
              </a:ext>
            </a:extLst>
          </p:cNvPr>
          <p:cNvPicPr>
            <a:picLocks noChangeAspect="1"/>
          </p:cNvPicPr>
          <p:nvPr/>
        </p:nvPicPr>
        <p:blipFill>
          <a:blip r:embed="rId3"/>
          <a:stretch>
            <a:fillRect/>
          </a:stretch>
        </p:blipFill>
        <p:spPr>
          <a:xfrm>
            <a:off x="7145504" y="1589088"/>
            <a:ext cx="3132666" cy="4699000"/>
          </a:xfrm>
          <a:prstGeom prst="rect">
            <a:avLst/>
          </a:prstGeom>
        </p:spPr>
      </p:pic>
      <p:sp>
        <p:nvSpPr>
          <p:cNvPr id="2" name="Title 1">
            <a:extLst>
              <a:ext uri="{FF2B5EF4-FFF2-40B4-BE49-F238E27FC236}">
                <a16:creationId xmlns:a16="http://schemas.microsoft.com/office/drawing/2014/main" id="{22ABAA20-EB2B-DE4D-7BA5-527458247FE7}"/>
              </a:ext>
            </a:extLst>
          </p:cNvPr>
          <p:cNvSpPr>
            <a:spLocks noGrp="1"/>
          </p:cNvSpPr>
          <p:nvPr>
            <p:ph type="title"/>
          </p:nvPr>
        </p:nvSpPr>
        <p:spPr/>
        <p:txBody>
          <a:bodyPr/>
          <a:lstStyle/>
          <a:p>
            <a:r>
              <a:rPr lang="en-US" noProof="0" dirty="0"/>
              <a:t>Obesity is associated with multiple complications</a:t>
            </a:r>
            <a:r>
              <a:rPr lang="en-US" baseline="30000" noProof="0" dirty="0"/>
              <a:t>1–8</a:t>
            </a:r>
          </a:p>
        </p:txBody>
      </p:sp>
      <p:sp>
        <p:nvSpPr>
          <p:cNvPr id="4" name="Text Placeholder 3">
            <a:extLst>
              <a:ext uri="{FF2B5EF4-FFF2-40B4-BE49-F238E27FC236}">
                <a16:creationId xmlns:a16="http://schemas.microsoft.com/office/drawing/2014/main" id="{54E5342E-7B07-C1E7-C103-BD4ED1D0675E}"/>
              </a:ext>
            </a:extLst>
          </p:cNvPr>
          <p:cNvSpPr>
            <a:spLocks noGrp="1"/>
          </p:cNvSpPr>
          <p:nvPr>
            <p:ph type="body" sz="quarter" idx="13"/>
          </p:nvPr>
        </p:nvSpPr>
        <p:spPr>
          <a:xfrm>
            <a:off x="4006850" y="6401983"/>
            <a:ext cx="7651750" cy="324000"/>
          </a:xfrm>
        </p:spPr>
        <p:txBody>
          <a:bodyPr/>
          <a:lstStyle/>
          <a:p>
            <a:r>
              <a:rPr lang="en-US" dirty="0"/>
              <a:t>1. </a:t>
            </a:r>
            <a:r>
              <a:rPr lang="en-GB" dirty="0"/>
              <a:t>Yuen MM et al. Obesity Week 2016 (Oct 31–Nov 4); New Orleans, LA. T-P-3166</a:t>
            </a:r>
            <a:r>
              <a:rPr lang="en-US" dirty="0"/>
              <a:t>; 2. ElSayed NA et al. Diabetes Care 2023;46:S128–S139; 3. Rinella ME et al. Hepatology 2023;77:1797–1835; 4. Cusi K et al. Endocr Pract 2022;28:P528–P562; 5. The 2023 nonhormone therapy position statement of The North American Menopause Society. Menopause 2023;30:573</a:t>
            </a:r>
            <a:r>
              <a:rPr lang="en-GB" dirty="0"/>
              <a:t>–</a:t>
            </a:r>
            <a:r>
              <a:rPr lang="en-US" dirty="0"/>
              <a:t>590; 6. Yuen MMA. Gastroenterol Clin North Am 2023;52:363–380; 7. </a:t>
            </a:r>
            <a:r>
              <a:rPr lang="en-GB" dirty="0">
                <a:latin typeface="Arial" panose="020B0604020202020204" pitchFamily="34" charset="0"/>
              </a:rPr>
              <a:t>Messineo L et al. Sleep Med Rev 2024;78:101996; 8. Batushansky A et al. Osteoarthritis Cartilage. 2022;30:501</a:t>
            </a:r>
            <a:r>
              <a:rPr lang="en-US" dirty="0"/>
              <a:t>–</a:t>
            </a:r>
            <a:r>
              <a:rPr lang="en-GB" dirty="0">
                <a:latin typeface="Arial" panose="020B0604020202020204" pitchFamily="34" charset="0"/>
              </a:rPr>
              <a:t>515.</a:t>
            </a:r>
            <a:endParaRPr lang="en-US" dirty="0"/>
          </a:p>
        </p:txBody>
      </p:sp>
      <p:sp>
        <p:nvSpPr>
          <p:cNvPr id="92" name="TextBox 91">
            <a:extLst>
              <a:ext uri="{FF2B5EF4-FFF2-40B4-BE49-F238E27FC236}">
                <a16:creationId xmlns:a16="http://schemas.microsoft.com/office/drawing/2014/main" id="{E676F308-AFDD-01EB-7334-9A63B1522164}"/>
              </a:ext>
            </a:extLst>
          </p:cNvPr>
          <p:cNvSpPr txBox="1"/>
          <p:nvPr/>
        </p:nvSpPr>
        <p:spPr>
          <a:xfrm>
            <a:off x="4486478" y="2345844"/>
            <a:ext cx="3620139" cy="3185487"/>
          </a:xfrm>
          <a:prstGeom prst="rect">
            <a:avLst/>
          </a:prstGeom>
          <a:noFill/>
        </p:spPr>
        <p:txBody>
          <a:bodyPr wrap="square" lIns="0" tIns="0" rIns="0" bIns="0">
            <a:spAutoFit/>
          </a:bodyPr>
          <a:lstStyle/>
          <a:p>
            <a:pPr>
              <a:spcAft>
                <a:spcPts val="200"/>
              </a:spcAft>
            </a:pPr>
            <a:r>
              <a:rPr lang="en-US" sz="1600" b="1" noProof="0" dirty="0">
                <a:solidFill>
                  <a:schemeClr val="accent1"/>
                </a:solidFill>
                <a:latin typeface="Arial" panose="020B0604020202020204" pitchFamily="34" charset="0"/>
                <a:cs typeface="Arial" panose="020B0604020202020204" pitchFamily="34" charset="0"/>
              </a:rPr>
              <a:t>Pregnancy and newborn</a:t>
            </a:r>
          </a:p>
          <a:p>
            <a:pPr marL="190500" indent="-190500">
              <a:spcAft>
                <a:spcPts val="200"/>
              </a:spcAft>
              <a:buFont typeface="Wingdings" panose="05000000000000000000" pitchFamily="2" charset="2"/>
              <a:buChar char="§"/>
            </a:pPr>
            <a:r>
              <a:rPr lang="en-US" sz="1600" noProof="0" dirty="0">
                <a:solidFill>
                  <a:schemeClr val="tx2"/>
                </a:solidFill>
                <a:latin typeface="Arial" panose="020B0604020202020204" pitchFamily="34" charset="0"/>
                <a:cs typeface="Arial" panose="020B0604020202020204" pitchFamily="34" charset="0"/>
              </a:rPr>
              <a:t>Gestational </a:t>
            </a:r>
            <a:br>
              <a:rPr lang="en-US" sz="1600" noProof="0" dirty="0">
                <a:solidFill>
                  <a:schemeClr val="tx2"/>
                </a:solidFill>
                <a:latin typeface="Arial" panose="020B0604020202020204" pitchFamily="34" charset="0"/>
                <a:cs typeface="Arial" panose="020B0604020202020204" pitchFamily="34" charset="0"/>
              </a:rPr>
            </a:br>
            <a:r>
              <a:rPr lang="en-US" sz="1600" noProof="0" dirty="0">
                <a:solidFill>
                  <a:schemeClr val="tx2"/>
                </a:solidFill>
                <a:latin typeface="Arial" panose="020B0604020202020204" pitchFamily="34" charset="0"/>
                <a:cs typeface="Arial" panose="020B0604020202020204" pitchFamily="34" charset="0"/>
              </a:rPr>
              <a:t>hypertension</a:t>
            </a:r>
          </a:p>
          <a:p>
            <a:pPr marL="190500" indent="-190500">
              <a:spcAft>
                <a:spcPts val="200"/>
              </a:spcAft>
              <a:buFont typeface="Wingdings" panose="05000000000000000000" pitchFamily="2" charset="2"/>
              <a:buChar char="§"/>
            </a:pPr>
            <a:r>
              <a:rPr lang="en-US" sz="1600" noProof="0" dirty="0">
                <a:solidFill>
                  <a:schemeClr val="tx2"/>
                </a:solidFill>
                <a:latin typeface="Arial" panose="020B0604020202020204" pitchFamily="34" charset="0"/>
                <a:cs typeface="Arial" panose="020B0604020202020204" pitchFamily="34" charset="0"/>
              </a:rPr>
              <a:t>Preeclampsia</a:t>
            </a:r>
          </a:p>
          <a:p>
            <a:pPr marL="190500" indent="-190500">
              <a:spcAft>
                <a:spcPts val="200"/>
              </a:spcAft>
              <a:buFont typeface="Wingdings" panose="05000000000000000000" pitchFamily="2" charset="2"/>
              <a:buChar char="§"/>
            </a:pPr>
            <a:r>
              <a:rPr lang="en-US" sz="1600" noProof="0" dirty="0">
                <a:solidFill>
                  <a:schemeClr val="tx2"/>
                </a:solidFill>
                <a:latin typeface="Arial" panose="020B0604020202020204" pitchFamily="34" charset="0"/>
                <a:cs typeface="Arial" panose="020B0604020202020204" pitchFamily="34" charset="0"/>
              </a:rPr>
              <a:t>Shoulder dystocia</a:t>
            </a:r>
          </a:p>
          <a:p>
            <a:pPr marL="190500" indent="-190500">
              <a:spcAft>
                <a:spcPts val="200"/>
              </a:spcAft>
              <a:buFont typeface="Wingdings" panose="05000000000000000000" pitchFamily="2" charset="2"/>
              <a:buChar char="§"/>
            </a:pPr>
            <a:r>
              <a:rPr lang="en-US" sz="1600" noProof="0" dirty="0">
                <a:solidFill>
                  <a:schemeClr val="tx2"/>
                </a:solidFill>
                <a:latin typeface="Arial" panose="020B0604020202020204" pitchFamily="34" charset="0"/>
                <a:cs typeface="Arial" panose="020B0604020202020204" pitchFamily="34" charset="0"/>
              </a:rPr>
              <a:t>Premature/ </a:t>
            </a:r>
            <a:br>
              <a:rPr lang="en-US" sz="1600" noProof="0" dirty="0">
                <a:solidFill>
                  <a:schemeClr val="tx2"/>
                </a:solidFill>
                <a:latin typeface="Arial" panose="020B0604020202020204" pitchFamily="34" charset="0"/>
                <a:cs typeface="Arial" panose="020B0604020202020204" pitchFamily="34" charset="0"/>
              </a:rPr>
            </a:br>
            <a:r>
              <a:rPr lang="en-US" sz="1600" noProof="0" dirty="0">
                <a:solidFill>
                  <a:schemeClr val="tx2"/>
                </a:solidFill>
                <a:latin typeface="Arial" panose="020B0604020202020204" pitchFamily="34" charset="0"/>
                <a:cs typeface="Arial" panose="020B0604020202020204" pitchFamily="34" charset="0"/>
              </a:rPr>
              <a:t>pre-term delivery</a:t>
            </a:r>
          </a:p>
          <a:p>
            <a:pPr marL="190500" indent="-190500">
              <a:spcAft>
                <a:spcPts val="200"/>
              </a:spcAft>
              <a:buFont typeface="Wingdings" panose="05000000000000000000" pitchFamily="2" charset="2"/>
              <a:buChar char="§"/>
            </a:pPr>
            <a:r>
              <a:rPr lang="en-US" sz="1600" noProof="0" dirty="0">
                <a:solidFill>
                  <a:schemeClr val="tx2"/>
                </a:solidFill>
                <a:latin typeface="Arial" panose="020B0604020202020204" pitchFamily="34" charset="0"/>
                <a:cs typeface="Arial" panose="020B0604020202020204" pitchFamily="34" charset="0"/>
              </a:rPr>
              <a:t>Large for gestational age</a:t>
            </a:r>
          </a:p>
          <a:p>
            <a:pPr marL="190500" indent="-190500">
              <a:spcAft>
                <a:spcPts val="200"/>
              </a:spcAft>
              <a:buFont typeface="Wingdings" panose="05000000000000000000" pitchFamily="2" charset="2"/>
              <a:buChar char="§"/>
            </a:pPr>
            <a:r>
              <a:rPr lang="en-US" sz="1600" noProof="0" dirty="0">
                <a:solidFill>
                  <a:schemeClr val="tx2"/>
                </a:solidFill>
                <a:latin typeface="Arial" panose="020B0604020202020204" pitchFamily="34" charset="0"/>
                <a:cs typeface="Arial" panose="020B0604020202020204" pitchFamily="34" charset="0"/>
              </a:rPr>
              <a:t>Low Apgar score in the newborn</a:t>
            </a:r>
          </a:p>
          <a:p>
            <a:pPr marL="190500" indent="-190500">
              <a:spcAft>
                <a:spcPts val="200"/>
              </a:spcAft>
              <a:buFont typeface="Wingdings" panose="05000000000000000000" pitchFamily="2" charset="2"/>
              <a:buChar char="§"/>
            </a:pPr>
            <a:r>
              <a:rPr lang="en-US" sz="1600" dirty="0">
                <a:solidFill>
                  <a:schemeClr val="tx2"/>
                </a:solidFill>
                <a:latin typeface="Arial" panose="020B0604020202020204" pitchFamily="34" charset="0"/>
                <a:cs typeface="Arial" panose="020B0604020202020204" pitchFamily="34" charset="0"/>
              </a:rPr>
              <a:t>Miscarriage</a:t>
            </a:r>
          </a:p>
          <a:p>
            <a:pPr marL="190500" indent="-190500">
              <a:spcAft>
                <a:spcPts val="200"/>
              </a:spcAft>
              <a:buFont typeface="Wingdings" panose="05000000000000000000" pitchFamily="2" charset="2"/>
              <a:buChar char="§"/>
            </a:pPr>
            <a:r>
              <a:rPr lang="en-US" sz="1600" dirty="0">
                <a:solidFill>
                  <a:schemeClr val="tx2"/>
                </a:solidFill>
                <a:latin typeface="Arial" panose="020B0604020202020204" pitchFamily="34" charset="0"/>
                <a:cs typeface="Arial" panose="020B0604020202020204" pitchFamily="34" charset="0"/>
              </a:rPr>
              <a:t>Congenital abnormality in newborn</a:t>
            </a:r>
          </a:p>
          <a:p>
            <a:pPr marL="190500" indent="-190500">
              <a:spcAft>
                <a:spcPts val="200"/>
              </a:spcAft>
              <a:buFont typeface="Wingdings" panose="05000000000000000000" pitchFamily="2" charset="2"/>
              <a:buChar char="§"/>
            </a:pPr>
            <a:endParaRPr lang="en-US" sz="1600" noProof="0" dirty="0">
              <a:solidFill>
                <a:schemeClr val="accent1"/>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C2CC80A9-4895-9B94-8F7E-B9A85E843629}"/>
              </a:ext>
            </a:extLst>
          </p:cNvPr>
          <p:cNvSpPr/>
          <p:nvPr/>
        </p:nvSpPr>
        <p:spPr>
          <a:xfrm>
            <a:off x="4336869" y="744038"/>
            <a:ext cx="7302137" cy="101237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76200" indent="-176200" algn="ctr" defTabSz="685750">
              <a:lnSpc>
                <a:spcPct val="80000"/>
              </a:lnSpc>
              <a:buClr>
                <a:srgbClr val="000000"/>
              </a:buClr>
              <a:buSzPct val="50000"/>
              <a:tabLst>
                <a:tab pos="2019300" algn="l"/>
              </a:tabLst>
              <a:defRPr/>
            </a:pPr>
            <a:r>
              <a:rPr lang="en-US" sz="5000" b="1" kern="0" noProof="0" dirty="0">
                <a:solidFill>
                  <a:schemeClr val="bg1"/>
                </a:solidFill>
                <a:latin typeface="Arial" panose="020B0604020202020204" pitchFamily="34" charset="0"/>
                <a:cs typeface="Arial" panose="020B0604020202020204" pitchFamily="34" charset="0"/>
              </a:rPr>
              <a:t>229+</a:t>
            </a:r>
          </a:p>
          <a:p>
            <a:pPr marL="176200" indent="-176200" algn="ctr" defTabSz="685750">
              <a:lnSpc>
                <a:spcPct val="80000"/>
              </a:lnSpc>
              <a:buClr>
                <a:srgbClr val="000000"/>
              </a:buClr>
              <a:buSzPct val="50000"/>
              <a:defRPr/>
            </a:pPr>
            <a:r>
              <a:rPr lang="en-US" sz="2000" kern="0" noProof="0" dirty="0">
                <a:solidFill>
                  <a:schemeClr val="bg1"/>
                </a:solidFill>
                <a:latin typeface="Arial" panose="020B0604020202020204" pitchFamily="34" charset="0"/>
                <a:cs typeface="Arial" panose="020B0604020202020204" pitchFamily="34" charset="0"/>
              </a:rPr>
              <a:t>complications affecting organ</a:t>
            </a:r>
            <a:r>
              <a:rPr lang="en-US" sz="2000" b="1" kern="0" noProof="0" dirty="0">
                <a:solidFill>
                  <a:schemeClr val="bg1"/>
                </a:solidFill>
                <a:latin typeface="Arial" panose="020B0604020202020204" pitchFamily="34" charset="0"/>
                <a:cs typeface="Arial" panose="020B0604020202020204" pitchFamily="34" charset="0"/>
              </a:rPr>
              <a:t> </a:t>
            </a:r>
            <a:r>
              <a:rPr lang="en-US" sz="2000" kern="0" noProof="0" dirty="0">
                <a:solidFill>
                  <a:schemeClr val="bg1"/>
                </a:solidFill>
                <a:latin typeface="Arial" panose="020B0604020202020204" pitchFamily="34" charset="0"/>
                <a:cs typeface="Arial" panose="020B0604020202020204" pitchFamily="34" charset="0"/>
              </a:rPr>
              <a:t>system by medical specialty</a:t>
            </a:r>
            <a:endParaRPr lang="en-US" sz="1050" kern="0" noProof="0" dirty="0">
              <a:solidFill>
                <a:schemeClr val="bg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B49F0B62-F789-3AA0-A3BC-F081296147B0}"/>
              </a:ext>
            </a:extLst>
          </p:cNvPr>
          <p:cNvSpPr/>
          <p:nvPr/>
        </p:nvSpPr>
        <p:spPr>
          <a:xfrm>
            <a:off x="9678011" y="878218"/>
            <a:ext cx="428770" cy="42877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solidFill>
                  <a:schemeClr val="bg2">
                    <a:lumMod val="75000"/>
                  </a:schemeClr>
                </a:solidFill>
              </a:rPr>
              <a:t>1</a:t>
            </a:r>
          </a:p>
        </p:txBody>
      </p:sp>
      <p:sp>
        <p:nvSpPr>
          <p:cNvPr id="37" name="Oval 36">
            <a:extLst>
              <a:ext uri="{FF2B5EF4-FFF2-40B4-BE49-F238E27FC236}">
                <a16:creationId xmlns:a16="http://schemas.microsoft.com/office/drawing/2014/main" id="{E1EA6C1A-60D5-4137-6BEA-DB0B28EAAE66}"/>
              </a:ext>
            </a:extLst>
          </p:cNvPr>
          <p:cNvSpPr/>
          <p:nvPr/>
        </p:nvSpPr>
        <p:spPr>
          <a:xfrm>
            <a:off x="10287611" y="878218"/>
            <a:ext cx="428770" cy="42877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solidFill>
                  <a:schemeClr val="bg2">
                    <a:lumMod val="75000"/>
                  </a:schemeClr>
                </a:solidFill>
              </a:rPr>
              <a:t>2</a:t>
            </a:r>
          </a:p>
        </p:txBody>
      </p:sp>
      <p:sp>
        <p:nvSpPr>
          <p:cNvPr id="38" name="Oval 37">
            <a:extLst>
              <a:ext uri="{FF2B5EF4-FFF2-40B4-BE49-F238E27FC236}">
                <a16:creationId xmlns:a16="http://schemas.microsoft.com/office/drawing/2014/main" id="{9632F7C3-24EC-18BA-15F7-078A9293B8E6}"/>
              </a:ext>
            </a:extLst>
          </p:cNvPr>
          <p:cNvSpPr/>
          <p:nvPr/>
        </p:nvSpPr>
        <p:spPr>
          <a:xfrm>
            <a:off x="10873595" y="878218"/>
            <a:ext cx="428770" cy="42877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noProof="0" dirty="0"/>
              <a:t>3</a:t>
            </a:r>
          </a:p>
        </p:txBody>
      </p:sp>
    </p:spTree>
    <p:extLst>
      <p:ext uri="{BB962C8B-B14F-4D97-AF65-F5344CB8AC3E}">
        <p14:creationId xmlns:p14="http://schemas.microsoft.com/office/powerpoint/2010/main" val="86804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3CCEA9-5CFE-5DD5-E701-1699E9F9F1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03CB4-95B5-DFAA-385D-4137746434DB}"/>
              </a:ext>
            </a:extLst>
          </p:cNvPr>
          <p:cNvSpPr>
            <a:spLocks noGrp="1"/>
          </p:cNvSpPr>
          <p:nvPr>
            <p:ph type="title"/>
          </p:nvPr>
        </p:nvSpPr>
        <p:spPr>
          <a:xfrm>
            <a:off x="536240" y="414320"/>
            <a:ext cx="10896000" cy="1082209"/>
          </a:xfrm>
        </p:spPr>
        <p:txBody>
          <a:bodyPr>
            <a:noAutofit/>
          </a:bodyPr>
          <a:lstStyle/>
          <a:p>
            <a:r>
              <a:rPr lang="en-US" noProof="0" dirty="0"/>
              <a:t>Prevalence of various complications in patients </a:t>
            </a:r>
            <a:br>
              <a:rPr lang="en-US" noProof="0" dirty="0"/>
            </a:br>
            <a:r>
              <a:rPr lang="en-US" noProof="0" dirty="0"/>
              <a:t>with obesity</a:t>
            </a:r>
          </a:p>
        </p:txBody>
      </p:sp>
      <p:sp>
        <p:nvSpPr>
          <p:cNvPr id="3" name="Text Placeholder 2">
            <a:extLst>
              <a:ext uri="{FF2B5EF4-FFF2-40B4-BE49-F238E27FC236}">
                <a16:creationId xmlns:a16="http://schemas.microsoft.com/office/drawing/2014/main" id="{BA622113-D81D-DD72-04A8-8F4A35256D4D}"/>
              </a:ext>
            </a:extLst>
          </p:cNvPr>
          <p:cNvSpPr>
            <a:spLocks noGrp="1"/>
          </p:cNvSpPr>
          <p:nvPr>
            <p:ph type="body" sz="quarter" idx="13"/>
          </p:nvPr>
        </p:nvSpPr>
        <p:spPr>
          <a:xfrm>
            <a:off x="536240" y="5715000"/>
            <a:ext cx="10896000" cy="629060"/>
          </a:xfrm>
        </p:spPr>
        <p:txBody>
          <a:bodyPr/>
          <a:lstStyle/>
          <a:p>
            <a:r>
              <a:rPr lang="en-US" dirty="0">
                <a:solidFill>
                  <a:schemeClr val="tx1"/>
                </a:solidFill>
                <a:cs typeface="Arial" panose="020B0604020202020204" pitchFamily="34" charset="0"/>
              </a:rPr>
              <a:t>*</a:t>
            </a:r>
            <a:r>
              <a:rPr lang="en-US" dirty="0">
                <a:solidFill>
                  <a:schemeClr val="tx1"/>
                </a:solidFill>
              </a:rPr>
              <a:t>Weekly heartburn and regurgitation; </a:t>
            </a:r>
            <a:r>
              <a:rPr lang="en-US" baseline="30000" dirty="0">
                <a:solidFill>
                  <a:schemeClr val="tx1"/>
                </a:solidFill>
                <a:cs typeface="Arial" panose="020B0604020202020204" pitchFamily="34" charset="0"/>
              </a:rPr>
              <a:t>†</a:t>
            </a:r>
            <a:r>
              <a:rPr lang="en-US" dirty="0">
                <a:solidFill>
                  <a:schemeClr val="tx1"/>
                </a:solidFill>
                <a:cs typeface="Arial"/>
              </a:rPr>
              <a:t>BMI </a:t>
            </a:r>
            <a:r>
              <a:rPr lang="en-US" dirty="0">
                <a:solidFill>
                  <a:schemeClr val="tx1"/>
                </a:solidFill>
                <a:cs typeface="Arial" panose="020B0604020202020204" pitchFamily="34" charset="0"/>
              </a:rPr>
              <a:t>≥</a:t>
            </a:r>
            <a:r>
              <a:rPr lang="en-US" dirty="0">
                <a:solidFill>
                  <a:schemeClr val="tx1"/>
                </a:solidFill>
                <a:cs typeface="Arial"/>
              </a:rPr>
              <a:t>30.9 men and &gt;31.7 for women.</a:t>
            </a:r>
            <a:r>
              <a:rPr lang="en-US" dirty="0">
                <a:solidFill>
                  <a:schemeClr val="tx1"/>
                </a:solidFill>
                <a:cs typeface="Arial" panose="020B0604020202020204" pitchFamily="34" charset="0"/>
              </a:rPr>
              <a:t> </a:t>
            </a:r>
            <a:br>
              <a:rPr lang="en-US" dirty="0">
                <a:solidFill>
                  <a:schemeClr val="tx1"/>
                </a:solidFill>
              </a:rPr>
            </a:br>
            <a:r>
              <a:rPr lang="en-US" dirty="0">
                <a:solidFill>
                  <a:schemeClr val="tx1"/>
                </a:solidFill>
              </a:rPr>
              <a:t>DVT, deep venous thrombosis; GERD, gastroesophageal reflux disease; MASLD, metabolic dysfunction</a:t>
            </a:r>
            <a:r>
              <a:rPr lang="en-US" dirty="0"/>
              <a:t>–</a:t>
            </a:r>
            <a:r>
              <a:rPr lang="en-US" dirty="0">
                <a:solidFill>
                  <a:schemeClr val="tx1"/>
                </a:solidFill>
              </a:rPr>
              <a:t>associated steatotic liver disease; OSA, obstructive sleep apnea; PCOS, polycystic ovary syndrome.</a:t>
            </a:r>
            <a:br>
              <a:rPr lang="en-US" dirty="0">
                <a:solidFill>
                  <a:schemeClr val="tx1"/>
                </a:solidFill>
              </a:rPr>
            </a:br>
            <a:r>
              <a:rPr lang="en-US" dirty="0">
                <a:solidFill>
                  <a:schemeClr val="tx1"/>
                </a:solidFill>
              </a:rPr>
              <a:t>1. Wang T et al. Ann Hepatol</a:t>
            </a:r>
            <a:r>
              <a:rPr lang="en-GB" dirty="0">
                <a:solidFill>
                  <a:schemeClr val="tx1"/>
                </a:solidFill>
              </a:rPr>
              <a:t> 2024;29:101154</a:t>
            </a:r>
            <a:r>
              <a:rPr lang="en-US" dirty="0">
                <a:solidFill>
                  <a:schemeClr val="tx1"/>
                </a:solidFill>
              </a:rPr>
              <a:t>; 2. </a:t>
            </a:r>
            <a:r>
              <a:rPr lang="en-US" dirty="0"/>
              <a:t>Centers for Disease Control and Prevention. </a:t>
            </a:r>
            <a:r>
              <a:rPr lang="en-US" dirty="0">
                <a:hlinkClick r:id="rId3"/>
              </a:rPr>
              <a:t>https://www.cdc.gov/bmi/adult-calculator/bmi-categories.html?CDC_AAref_Val=https://www.cdc.gov/obesity/basics/adult-defining.html</a:t>
            </a:r>
            <a:r>
              <a:rPr lang="en-US" dirty="0"/>
              <a:t>. Accessed December 2025</a:t>
            </a:r>
            <a:r>
              <a:rPr lang="en-US" spc="-10" dirty="0"/>
              <a:t>; 3. </a:t>
            </a:r>
            <a:r>
              <a:rPr lang="en-US" dirty="0">
                <a:solidFill>
                  <a:schemeClr val="tx1"/>
                </a:solidFill>
              </a:rPr>
              <a:t>Su W et al. J Med Economics 2015;18:886–897; 4. </a:t>
            </a:r>
            <a:r>
              <a:rPr lang="en-GB" dirty="0">
                <a:solidFill>
                  <a:schemeClr val="tx1"/>
                </a:solidFill>
              </a:rPr>
              <a:t>Kaner G et al. Prog Nutr 2016;18:102</a:t>
            </a:r>
            <a:r>
              <a:rPr lang="en-US" dirty="0">
                <a:solidFill>
                  <a:schemeClr val="tx1"/>
                </a:solidFill>
              </a:rPr>
              <a:t>–</a:t>
            </a:r>
            <a:r>
              <a:rPr lang="en-GB" dirty="0">
                <a:solidFill>
                  <a:schemeClr val="tx1"/>
                </a:solidFill>
              </a:rPr>
              <a:t>110; </a:t>
            </a:r>
            <a:r>
              <a:rPr lang="en-US" dirty="0">
                <a:solidFill>
                  <a:schemeClr val="tx1"/>
                </a:solidFill>
              </a:rPr>
              <a:t>5. El-Serag HB et al. Am J Gastroenterol 2005;100:1243–1250;</a:t>
            </a:r>
            <a:r>
              <a:rPr lang="en-GB" dirty="0">
                <a:solidFill>
                  <a:schemeClr val="tx1"/>
                </a:solidFill>
              </a:rPr>
              <a:t> 6. Messineo L et al. Sleep Med Rev 2024;78:101996; </a:t>
            </a:r>
            <a:br>
              <a:rPr lang="en-GB" dirty="0">
                <a:solidFill>
                  <a:schemeClr val="tx1"/>
                </a:solidFill>
              </a:rPr>
            </a:br>
            <a:r>
              <a:rPr lang="en-GB" dirty="0">
                <a:solidFill>
                  <a:schemeClr val="tx1"/>
                </a:solidFill>
              </a:rPr>
              <a:t>7. </a:t>
            </a:r>
            <a:r>
              <a:rPr lang="en-US" dirty="0">
                <a:solidFill>
                  <a:schemeClr val="tx1"/>
                </a:solidFill>
              </a:rPr>
              <a:t>Simon GE et al. Arch Gen Psychiatry 2006;63:824–830; 8. Yildiz BO et al. J Clin Endocrinol Metab 2008;93:162–168; 9. Akinbami LJ. NCHS Data Brief 2016;239:1–8; 10. Stein PD et al. Am J Med 2005;118:978–980.</a:t>
            </a:r>
          </a:p>
        </p:txBody>
      </p:sp>
      <p:grpSp>
        <p:nvGrpSpPr>
          <p:cNvPr id="81" name="Group 80">
            <a:extLst>
              <a:ext uri="{FF2B5EF4-FFF2-40B4-BE49-F238E27FC236}">
                <a16:creationId xmlns:a16="http://schemas.microsoft.com/office/drawing/2014/main" id="{E3DBB664-6204-D3E2-42BC-95FB7D21580E}"/>
              </a:ext>
            </a:extLst>
          </p:cNvPr>
          <p:cNvGrpSpPr/>
          <p:nvPr/>
        </p:nvGrpSpPr>
        <p:grpSpPr>
          <a:xfrm>
            <a:off x="6307466" y="1865222"/>
            <a:ext cx="5404550" cy="290516"/>
            <a:chOff x="6307466" y="1865222"/>
            <a:chExt cx="5404550" cy="290516"/>
          </a:xfrm>
        </p:grpSpPr>
        <p:sp>
          <p:nvSpPr>
            <p:cNvPr id="48" name="Rectangle: Rounded Corners 47">
              <a:extLst>
                <a:ext uri="{FF2B5EF4-FFF2-40B4-BE49-F238E27FC236}">
                  <a16:creationId xmlns:a16="http://schemas.microsoft.com/office/drawing/2014/main" id="{9855B09D-1C1A-EA5D-3B9D-060C3741A39B}"/>
                </a:ext>
              </a:extLst>
            </p:cNvPr>
            <p:cNvSpPr/>
            <p:nvPr/>
          </p:nvSpPr>
          <p:spPr>
            <a:xfrm>
              <a:off x="6312016" y="1865222"/>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985E855E-30B4-6C0D-3485-03234FBD8E26}"/>
                </a:ext>
              </a:extLst>
            </p:cNvPr>
            <p:cNvSpPr/>
            <p:nvPr/>
          </p:nvSpPr>
          <p:spPr>
            <a:xfrm>
              <a:off x="6307466" y="1865222"/>
              <a:ext cx="1026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82F3349-7F95-9C28-27B0-40C3C46ECA44}"/>
                </a:ext>
              </a:extLst>
            </p:cNvPr>
            <p:cNvSpPr/>
            <p:nvPr/>
          </p:nvSpPr>
          <p:spPr>
            <a:xfrm>
              <a:off x="6312016" y="1865222"/>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Major depression</a:t>
              </a:r>
              <a:r>
                <a:rPr lang="en-US" sz="1600" baseline="30000" dirty="0">
                  <a:solidFill>
                    <a:schemeClr val="tx1"/>
                  </a:solidFill>
                  <a:latin typeface="Arial" panose="020B0604020202020204" pitchFamily="34" charset="0"/>
                  <a:cs typeface="Arial" panose="020B0604020202020204" pitchFamily="34" charset="0"/>
                </a:rPr>
                <a:t>7</a:t>
              </a:r>
              <a:r>
                <a:rPr lang="en-US" sz="1600"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19%</a:t>
              </a:r>
              <a:r>
                <a:rPr lang="en-US" sz="1600" noProof="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endParaRPr lang="en-US" sz="1600" baseline="30000" noProof="0" dirty="0">
                <a:solidFill>
                  <a:srgbClr val="FF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368A974-8D6C-072C-FF96-C4F39D1B6499}"/>
              </a:ext>
            </a:extLst>
          </p:cNvPr>
          <p:cNvGrpSpPr/>
          <p:nvPr/>
        </p:nvGrpSpPr>
        <p:grpSpPr>
          <a:xfrm>
            <a:off x="459970" y="1865222"/>
            <a:ext cx="5404550" cy="293004"/>
            <a:chOff x="627490" y="1865222"/>
            <a:chExt cx="5404550" cy="293004"/>
          </a:xfrm>
        </p:grpSpPr>
        <p:sp>
          <p:nvSpPr>
            <p:cNvPr id="49" name="Rectangle: Rounded Corners 48">
              <a:extLst>
                <a:ext uri="{FF2B5EF4-FFF2-40B4-BE49-F238E27FC236}">
                  <a16:creationId xmlns:a16="http://schemas.microsoft.com/office/drawing/2014/main" id="{0A9EB905-B04E-60EF-3B41-F9CDD035A24C}"/>
                </a:ext>
              </a:extLst>
            </p:cNvPr>
            <p:cNvSpPr/>
            <p:nvPr/>
          </p:nvSpPr>
          <p:spPr>
            <a:xfrm>
              <a:off x="632040" y="1867710"/>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0B5DF6FE-1A49-9D90-86AE-143E4FE8B44D}"/>
                </a:ext>
              </a:extLst>
            </p:cNvPr>
            <p:cNvSpPr/>
            <p:nvPr/>
          </p:nvSpPr>
          <p:spPr>
            <a:xfrm>
              <a:off x="627490" y="1865222"/>
              <a:ext cx="2484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EBFE9352-29B4-6841-1400-1DEA93B6B599}"/>
                </a:ext>
              </a:extLst>
            </p:cNvPr>
            <p:cNvSpPr/>
            <p:nvPr/>
          </p:nvSpPr>
          <p:spPr>
            <a:xfrm>
              <a:off x="632040" y="1867710"/>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MASLD</a:t>
              </a:r>
              <a:r>
                <a:rPr lang="en-US" sz="1600" baseline="30000" noProof="0" dirty="0">
                  <a:solidFill>
                    <a:schemeClr val="tx1"/>
                  </a:solidFill>
                  <a:latin typeface="Arial" panose="020B0604020202020204" pitchFamily="34" charset="0"/>
                  <a:cs typeface="Arial" panose="020B0604020202020204" pitchFamily="34" charset="0"/>
                </a:rPr>
                <a:t>1</a:t>
              </a:r>
              <a:r>
                <a:rPr lang="en-US" sz="1600" b="1" noProof="0" dirty="0">
                  <a:solidFill>
                    <a:schemeClr val="tx1"/>
                  </a:solidFill>
                  <a:latin typeface="Arial" panose="020B0604020202020204" pitchFamily="34" charset="0"/>
                  <a:cs typeface="Arial" panose="020B0604020202020204" pitchFamily="34" charset="0"/>
                </a:rPr>
                <a:t> 46%                                     </a:t>
              </a:r>
              <a:r>
                <a:rPr lang="en-US" sz="1600" noProof="0" dirty="0">
                  <a:solidFill>
                    <a:schemeClr val="tx1"/>
                  </a:solidFill>
                  <a:latin typeface="Arial" panose="020B0604020202020204" pitchFamily="34" charset="0"/>
                  <a:cs typeface="Arial" panose="020B0604020202020204" pitchFamily="34" charset="0"/>
                </a:rPr>
                <a:t>Class 1 obesity</a:t>
              </a:r>
              <a:r>
                <a:rPr lang="en-US" sz="1600" baseline="30000" noProof="0" dirty="0">
                  <a:solidFill>
                    <a:schemeClr val="tx1"/>
                  </a:solidFill>
                  <a:latin typeface="Arial" panose="020B0604020202020204" pitchFamily="34" charset="0"/>
                  <a:cs typeface="Arial" panose="020B0604020202020204" pitchFamily="34" charset="0"/>
                </a:rPr>
                <a:t>2</a:t>
              </a:r>
              <a:endParaRPr lang="en-US" sz="1600" baseline="30000" noProof="0" dirty="0">
                <a:solidFill>
                  <a:srgbClr val="FF0000"/>
                </a:solidFill>
                <a:latin typeface="Arial" panose="020B0604020202020204" pitchFamily="34" charset="0"/>
                <a:cs typeface="Arial" panose="020B0604020202020204" pitchFamily="34" charset="0"/>
              </a:endParaRPr>
            </a:p>
          </p:txBody>
        </p:sp>
      </p:grpSp>
      <p:grpSp>
        <p:nvGrpSpPr>
          <p:cNvPr id="88" name="Group 87">
            <a:extLst>
              <a:ext uri="{FF2B5EF4-FFF2-40B4-BE49-F238E27FC236}">
                <a16:creationId xmlns:a16="http://schemas.microsoft.com/office/drawing/2014/main" id="{5B05FC91-3A90-A8A2-B534-3FA3CEA57288}"/>
              </a:ext>
            </a:extLst>
          </p:cNvPr>
          <p:cNvGrpSpPr/>
          <p:nvPr/>
        </p:nvGrpSpPr>
        <p:grpSpPr>
          <a:xfrm>
            <a:off x="6300433" y="3781207"/>
            <a:ext cx="5404550" cy="290516"/>
            <a:chOff x="6300433" y="3781207"/>
            <a:chExt cx="5404550" cy="290516"/>
          </a:xfrm>
        </p:grpSpPr>
        <p:sp>
          <p:nvSpPr>
            <p:cNvPr id="50" name="Rectangle: Rounded Corners 49">
              <a:extLst>
                <a:ext uri="{FF2B5EF4-FFF2-40B4-BE49-F238E27FC236}">
                  <a16:creationId xmlns:a16="http://schemas.microsoft.com/office/drawing/2014/main" id="{17C37589-CCE1-8CBC-AAC8-4D5313B14D2D}"/>
                </a:ext>
              </a:extLst>
            </p:cNvPr>
            <p:cNvSpPr/>
            <p:nvPr/>
          </p:nvSpPr>
          <p:spPr>
            <a:xfrm>
              <a:off x="6304983" y="3781207"/>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B7775AB1-AD35-E6A9-A005-54A55493B063}"/>
                </a:ext>
              </a:extLst>
            </p:cNvPr>
            <p:cNvSpPr/>
            <p:nvPr/>
          </p:nvSpPr>
          <p:spPr>
            <a:xfrm>
              <a:off x="6300433" y="3781207"/>
              <a:ext cx="432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88A6E78-3E40-575A-EA2B-0B8ADE017119}"/>
                </a:ext>
              </a:extLst>
            </p:cNvPr>
            <p:cNvSpPr/>
            <p:nvPr/>
          </p:nvSpPr>
          <p:spPr>
            <a:xfrm>
              <a:off x="6304983" y="3781207"/>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Ischemic heart disease</a:t>
              </a:r>
              <a:r>
                <a:rPr lang="en-US" sz="1600" baseline="30000" noProof="0" dirty="0">
                  <a:solidFill>
                    <a:schemeClr val="tx1"/>
                  </a:solidFill>
                  <a:latin typeface="Arial" panose="020B0604020202020204" pitchFamily="34" charset="0"/>
                  <a:cs typeface="Arial" panose="020B0604020202020204" pitchFamily="34" charset="0"/>
                </a:rPr>
                <a:t>3</a:t>
              </a:r>
              <a:r>
                <a:rPr lang="en-US" sz="1600"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8%</a:t>
              </a:r>
              <a:r>
                <a:rPr lang="en-US" sz="1600" noProof="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endParaRPr lang="en-US" sz="1600" noProof="0" dirty="0">
                <a:solidFill>
                  <a:schemeClr val="tx1"/>
                </a:solidFill>
                <a:latin typeface="Arial" panose="020B0604020202020204" pitchFamily="34" charset="0"/>
                <a:cs typeface="Arial" panose="020B0604020202020204" pitchFamily="34" charset="0"/>
              </a:endParaRPr>
            </a:p>
          </p:txBody>
        </p:sp>
      </p:grpSp>
      <p:grpSp>
        <p:nvGrpSpPr>
          <p:cNvPr id="90" name="Group 89">
            <a:extLst>
              <a:ext uri="{FF2B5EF4-FFF2-40B4-BE49-F238E27FC236}">
                <a16:creationId xmlns:a16="http://schemas.microsoft.com/office/drawing/2014/main" id="{8E37BEC5-4C09-3D07-868E-2CD147CB4266}"/>
              </a:ext>
            </a:extLst>
          </p:cNvPr>
          <p:cNvGrpSpPr/>
          <p:nvPr/>
        </p:nvGrpSpPr>
        <p:grpSpPr>
          <a:xfrm>
            <a:off x="6293400" y="4544305"/>
            <a:ext cx="5404549" cy="290516"/>
            <a:chOff x="6293400" y="4944778"/>
            <a:chExt cx="5404549" cy="290516"/>
          </a:xfrm>
        </p:grpSpPr>
        <p:sp>
          <p:nvSpPr>
            <p:cNvPr id="52" name="Rectangle: Rounded Corners 51">
              <a:extLst>
                <a:ext uri="{FF2B5EF4-FFF2-40B4-BE49-F238E27FC236}">
                  <a16:creationId xmlns:a16="http://schemas.microsoft.com/office/drawing/2014/main" id="{FEED706B-EE48-CCFA-94EA-784340C22FE6}"/>
                </a:ext>
              </a:extLst>
            </p:cNvPr>
            <p:cNvSpPr/>
            <p:nvPr/>
          </p:nvSpPr>
          <p:spPr>
            <a:xfrm>
              <a:off x="6297949" y="4944778"/>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D61233D1-B33C-C258-B1C2-D12CE7714C63}"/>
                </a:ext>
              </a:extLst>
            </p:cNvPr>
            <p:cNvSpPr/>
            <p:nvPr/>
          </p:nvSpPr>
          <p:spPr>
            <a:xfrm>
              <a:off x="6293400" y="4944778"/>
              <a:ext cx="162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2A243CE-3082-CB89-976B-3540032E72DB}"/>
                </a:ext>
              </a:extLst>
            </p:cNvPr>
            <p:cNvSpPr/>
            <p:nvPr/>
          </p:nvSpPr>
          <p:spPr>
            <a:xfrm>
              <a:off x="6297949" y="4944778"/>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Stroke</a:t>
              </a:r>
              <a:r>
                <a:rPr lang="en-US" sz="1600" baseline="30000" noProof="0" dirty="0">
                  <a:solidFill>
                    <a:schemeClr val="tx1"/>
                  </a:solidFill>
                  <a:latin typeface="Arial" panose="020B0604020202020204" pitchFamily="34" charset="0"/>
                  <a:cs typeface="Arial" panose="020B0604020202020204" pitchFamily="34" charset="0"/>
                </a:rPr>
                <a:t>3</a:t>
              </a:r>
              <a:r>
                <a:rPr lang="en-US" sz="1600"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3%</a:t>
              </a:r>
              <a:r>
                <a:rPr lang="en-US" sz="1600" noProof="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endParaRPr lang="en-US" sz="1600" noProof="0" dirty="0">
                <a:solidFill>
                  <a:schemeClr val="tx1"/>
                </a:solidFill>
                <a:latin typeface="Arial" panose="020B0604020202020204" pitchFamily="34" charset="0"/>
                <a:cs typeface="Arial" panose="020B0604020202020204" pitchFamily="34" charset="0"/>
              </a:endParaRPr>
            </a:p>
          </p:txBody>
        </p:sp>
      </p:grpSp>
      <p:grpSp>
        <p:nvGrpSpPr>
          <p:cNvPr id="87" name="Group 86">
            <a:extLst>
              <a:ext uri="{FF2B5EF4-FFF2-40B4-BE49-F238E27FC236}">
                <a16:creationId xmlns:a16="http://schemas.microsoft.com/office/drawing/2014/main" id="{6D2DBE72-D077-ECCA-549A-B53E26E43CE8}"/>
              </a:ext>
            </a:extLst>
          </p:cNvPr>
          <p:cNvGrpSpPr/>
          <p:nvPr/>
        </p:nvGrpSpPr>
        <p:grpSpPr>
          <a:xfrm>
            <a:off x="6289211" y="3397337"/>
            <a:ext cx="5404549" cy="290516"/>
            <a:chOff x="6289211" y="3397337"/>
            <a:chExt cx="5404549" cy="290516"/>
          </a:xfrm>
        </p:grpSpPr>
        <p:sp>
          <p:nvSpPr>
            <p:cNvPr id="62" name="Rectangle: Rounded Corners 61">
              <a:extLst>
                <a:ext uri="{FF2B5EF4-FFF2-40B4-BE49-F238E27FC236}">
                  <a16:creationId xmlns:a16="http://schemas.microsoft.com/office/drawing/2014/main" id="{223D905A-030F-92F7-903C-B5058D2BD14F}"/>
                </a:ext>
              </a:extLst>
            </p:cNvPr>
            <p:cNvSpPr/>
            <p:nvPr/>
          </p:nvSpPr>
          <p:spPr>
            <a:xfrm>
              <a:off x="6293760" y="3397337"/>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E5EF48B8-0504-3C36-43F9-17DA932978ED}"/>
                </a:ext>
              </a:extLst>
            </p:cNvPr>
            <p:cNvSpPr/>
            <p:nvPr/>
          </p:nvSpPr>
          <p:spPr>
            <a:xfrm>
              <a:off x="6289211" y="3397337"/>
              <a:ext cx="558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6FB173A-0BB0-BBFF-D329-3B89AAA0F10A}"/>
                </a:ext>
              </a:extLst>
            </p:cNvPr>
            <p:cNvSpPr/>
            <p:nvPr/>
          </p:nvSpPr>
          <p:spPr>
            <a:xfrm>
              <a:off x="6293760" y="3397337"/>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Asthma</a:t>
              </a:r>
              <a:r>
                <a:rPr lang="en-US" sz="1600" baseline="30000" dirty="0">
                  <a:solidFill>
                    <a:schemeClr val="tx1"/>
                  </a:solidFill>
                  <a:latin typeface="Arial" panose="020B0604020202020204" pitchFamily="34" charset="0"/>
                  <a:cs typeface="Arial" panose="020B0604020202020204" pitchFamily="34" charset="0"/>
                </a:rPr>
                <a:t>9</a:t>
              </a:r>
              <a:r>
                <a:rPr lang="en-US" sz="1600" b="1"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11%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r>
                <a:rPr lang="en-US" sz="1600" b="1" dirty="0">
                  <a:solidFill>
                    <a:schemeClr val="tx1"/>
                  </a:solidFill>
                  <a:latin typeface="Arial" panose="020B0604020202020204" pitchFamily="34" charset="0"/>
                  <a:cs typeface="Arial" panose="020B0604020202020204" pitchFamily="34" charset="0"/>
                </a:rPr>
                <a:t> </a:t>
              </a:r>
              <a:endParaRPr lang="en-US" sz="1600" noProof="0" dirty="0">
                <a:solidFill>
                  <a:schemeClr val="tx1"/>
                </a:solidFill>
                <a:latin typeface="Arial" panose="020B0604020202020204" pitchFamily="34" charset="0"/>
                <a:cs typeface="Arial" panose="020B0604020202020204" pitchFamily="34" charset="0"/>
              </a:endParaRPr>
            </a:p>
          </p:txBody>
        </p:sp>
      </p:grpSp>
      <p:sp>
        <p:nvSpPr>
          <p:cNvPr id="65" name="Rectangle: Rounded Corners 64">
            <a:extLst>
              <a:ext uri="{FF2B5EF4-FFF2-40B4-BE49-F238E27FC236}">
                <a16:creationId xmlns:a16="http://schemas.microsoft.com/office/drawing/2014/main" id="{87081EEA-0569-D127-9208-29D09B983ECA}"/>
              </a:ext>
            </a:extLst>
          </p:cNvPr>
          <p:cNvSpPr/>
          <p:nvPr/>
        </p:nvSpPr>
        <p:spPr>
          <a:xfrm>
            <a:off x="6297949" y="4161982"/>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8BC9C2BC-236D-B56F-F43D-51252E18B20C}"/>
              </a:ext>
            </a:extLst>
          </p:cNvPr>
          <p:cNvSpPr/>
          <p:nvPr/>
        </p:nvSpPr>
        <p:spPr>
          <a:xfrm>
            <a:off x="6293400" y="4161982"/>
            <a:ext cx="1908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1443FE72-6B10-C251-B112-6EF268F4D818}"/>
              </a:ext>
            </a:extLst>
          </p:cNvPr>
          <p:cNvSpPr/>
          <p:nvPr/>
        </p:nvSpPr>
        <p:spPr>
          <a:xfrm>
            <a:off x="6297949" y="4161982"/>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Congestive heart failure</a:t>
            </a:r>
            <a:r>
              <a:rPr lang="en-US" sz="1600" baseline="30000" dirty="0">
                <a:solidFill>
                  <a:schemeClr val="tx1"/>
                </a:solidFill>
                <a:latin typeface="Arial" panose="020B0604020202020204" pitchFamily="34" charset="0"/>
                <a:cs typeface="Arial" panose="020B0604020202020204" pitchFamily="34" charset="0"/>
              </a:rPr>
              <a:t>3</a:t>
            </a:r>
            <a:r>
              <a:rPr lang="en-US" sz="1600"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3.5%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endParaRPr lang="en-US" sz="1600" noProof="0" dirty="0">
              <a:solidFill>
                <a:schemeClr val="tx1"/>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F2025CF3-AEFD-B02C-7D71-B822422612BE}"/>
              </a:ext>
            </a:extLst>
          </p:cNvPr>
          <p:cNvGrpSpPr/>
          <p:nvPr/>
        </p:nvGrpSpPr>
        <p:grpSpPr>
          <a:xfrm>
            <a:off x="442080" y="4544305"/>
            <a:ext cx="5445484" cy="292063"/>
            <a:chOff x="442080" y="4543849"/>
            <a:chExt cx="5445484" cy="292063"/>
          </a:xfrm>
        </p:grpSpPr>
        <p:sp>
          <p:nvSpPr>
            <p:cNvPr id="53" name="Rectangle: Rounded Corners 52">
              <a:extLst>
                <a:ext uri="{FF2B5EF4-FFF2-40B4-BE49-F238E27FC236}">
                  <a16:creationId xmlns:a16="http://schemas.microsoft.com/office/drawing/2014/main" id="{7ACFB787-01F4-90E7-724E-2676A57E9175}"/>
                </a:ext>
              </a:extLst>
            </p:cNvPr>
            <p:cNvSpPr/>
            <p:nvPr/>
          </p:nvSpPr>
          <p:spPr>
            <a:xfrm>
              <a:off x="487564" y="4543849"/>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2D42EF0C-45B1-09FB-BB9F-D95D9B5C76C1}"/>
                </a:ext>
              </a:extLst>
            </p:cNvPr>
            <p:cNvSpPr/>
            <p:nvPr/>
          </p:nvSpPr>
          <p:spPr>
            <a:xfrm>
              <a:off x="483015" y="4543849"/>
              <a:ext cx="1134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ABA832A0-D8A9-8A86-6D16-B058406F4624}"/>
                </a:ext>
              </a:extLst>
            </p:cNvPr>
            <p:cNvSpPr/>
            <p:nvPr/>
          </p:nvSpPr>
          <p:spPr>
            <a:xfrm>
              <a:off x="442080" y="4545396"/>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noProof="0" dirty="0">
                  <a:solidFill>
                    <a:schemeClr val="tx1"/>
                  </a:solidFill>
                  <a:latin typeface="Arial"/>
                  <a:cs typeface="Arial"/>
                </a:rPr>
                <a:t>Type 2 diabetes</a:t>
              </a:r>
              <a:r>
                <a:rPr lang="en-US" sz="1600" baseline="30000" dirty="0">
                  <a:solidFill>
                    <a:schemeClr val="tx1"/>
                  </a:solidFill>
                  <a:latin typeface="Arial"/>
                  <a:cs typeface="Arial"/>
                </a:rPr>
                <a:t>3</a:t>
              </a:r>
              <a:r>
                <a:rPr lang="en-US" sz="1600" noProof="0" dirty="0">
                  <a:solidFill>
                    <a:schemeClr val="tx1"/>
                  </a:solidFill>
                  <a:latin typeface="Arial"/>
                  <a:cs typeface="Arial"/>
                </a:rPr>
                <a:t> </a:t>
              </a:r>
              <a:r>
                <a:rPr lang="en-US" sz="1600" b="1" dirty="0">
                  <a:solidFill>
                    <a:schemeClr val="tx1"/>
                  </a:solidFill>
                  <a:cs typeface="Arial"/>
                </a:rPr>
                <a:t>21%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endParaRPr lang="en-US" sz="1600" noProof="0" dirty="0">
                <a:solidFill>
                  <a:schemeClr val="tx1"/>
                </a:solidFill>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0B566767-535A-C5A3-06A4-B6786D9C193D}"/>
              </a:ext>
            </a:extLst>
          </p:cNvPr>
          <p:cNvGrpSpPr/>
          <p:nvPr/>
        </p:nvGrpSpPr>
        <p:grpSpPr>
          <a:xfrm>
            <a:off x="442080" y="4926625"/>
            <a:ext cx="5445484" cy="292063"/>
            <a:chOff x="442080" y="4926625"/>
            <a:chExt cx="5445484" cy="292063"/>
          </a:xfrm>
        </p:grpSpPr>
        <p:sp>
          <p:nvSpPr>
            <p:cNvPr id="54" name="Rectangle: Rounded Corners 53">
              <a:extLst>
                <a:ext uri="{FF2B5EF4-FFF2-40B4-BE49-F238E27FC236}">
                  <a16:creationId xmlns:a16="http://schemas.microsoft.com/office/drawing/2014/main" id="{FB11EC51-7E5A-2B94-0420-6DE6077A52A7}"/>
                </a:ext>
              </a:extLst>
            </p:cNvPr>
            <p:cNvSpPr/>
            <p:nvPr/>
          </p:nvSpPr>
          <p:spPr>
            <a:xfrm>
              <a:off x="487564" y="4926625"/>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A31A4AEE-A1B6-6AB7-A345-3F540BB096CF}"/>
                </a:ext>
              </a:extLst>
            </p:cNvPr>
            <p:cNvSpPr/>
            <p:nvPr/>
          </p:nvSpPr>
          <p:spPr>
            <a:xfrm>
              <a:off x="483015" y="4926625"/>
              <a:ext cx="1134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67" name="Rectangle: Rounded Corners 66">
              <a:extLst>
                <a:ext uri="{FF2B5EF4-FFF2-40B4-BE49-F238E27FC236}">
                  <a16:creationId xmlns:a16="http://schemas.microsoft.com/office/drawing/2014/main" id="{4DB2CD1D-63D1-D799-B5D9-AEDB6F3344AD}"/>
                </a:ext>
              </a:extLst>
            </p:cNvPr>
            <p:cNvSpPr/>
            <p:nvPr/>
          </p:nvSpPr>
          <p:spPr>
            <a:xfrm>
              <a:off x="442080" y="4928172"/>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Myocardial infarction</a:t>
              </a:r>
              <a:r>
                <a:rPr lang="en-US" sz="1600" baseline="30000" noProof="0" dirty="0">
                  <a:solidFill>
                    <a:schemeClr val="tx1"/>
                  </a:solidFill>
                  <a:latin typeface="Arial" panose="020B0604020202020204" pitchFamily="34" charset="0"/>
                  <a:cs typeface="Arial" panose="020B0604020202020204" pitchFamily="34" charset="0"/>
                </a:rPr>
                <a:t>3</a:t>
              </a:r>
              <a:r>
                <a:rPr lang="en-US" sz="1600"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cs typeface="Arial"/>
                </a:rPr>
                <a:t>21 %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r>
                <a:rPr lang="en-US" sz="1600" b="1" dirty="0">
                  <a:solidFill>
                    <a:schemeClr val="tx1"/>
                  </a:solidFill>
                  <a:cs typeface="Arial"/>
                </a:rPr>
                <a:t> </a:t>
              </a:r>
              <a:endParaRPr lang="en-US" sz="1600" noProof="0" dirty="0">
                <a:solidFill>
                  <a:schemeClr val="tx1"/>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00B21751-439C-6283-98F3-F7F7604E4DCC}"/>
              </a:ext>
            </a:extLst>
          </p:cNvPr>
          <p:cNvGrpSpPr/>
          <p:nvPr/>
        </p:nvGrpSpPr>
        <p:grpSpPr>
          <a:xfrm>
            <a:off x="442080" y="3779660"/>
            <a:ext cx="5445484" cy="292063"/>
            <a:chOff x="442080" y="3778701"/>
            <a:chExt cx="5445484" cy="292063"/>
          </a:xfrm>
        </p:grpSpPr>
        <p:sp>
          <p:nvSpPr>
            <p:cNvPr id="56" name="Rectangle: Rounded Corners 55">
              <a:extLst>
                <a:ext uri="{FF2B5EF4-FFF2-40B4-BE49-F238E27FC236}">
                  <a16:creationId xmlns:a16="http://schemas.microsoft.com/office/drawing/2014/main" id="{315BA45B-A2E7-6474-B1A5-8C1C8FFA9BB1}"/>
                </a:ext>
              </a:extLst>
            </p:cNvPr>
            <p:cNvSpPr/>
            <p:nvPr/>
          </p:nvSpPr>
          <p:spPr>
            <a:xfrm>
              <a:off x="487564" y="3778701"/>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961AB34B-C1E9-D718-2931-FD1D59F20D1C}"/>
                </a:ext>
              </a:extLst>
            </p:cNvPr>
            <p:cNvSpPr/>
            <p:nvPr/>
          </p:nvSpPr>
          <p:spPr>
            <a:xfrm>
              <a:off x="483014" y="3778701"/>
              <a:ext cx="2106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68" name="Rectangle: Rounded Corners 67">
              <a:extLst>
                <a:ext uri="{FF2B5EF4-FFF2-40B4-BE49-F238E27FC236}">
                  <a16:creationId xmlns:a16="http://schemas.microsoft.com/office/drawing/2014/main" id="{4F58F6A0-9B5C-82D4-FB1C-71CC8EB0CD13}"/>
                </a:ext>
              </a:extLst>
            </p:cNvPr>
            <p:cNvSpPr/>
            <p:nvPr/>
          </p:nvSpPr>
          <p:spPr>
            <a:xfrm>
              <a:off x="442080" y="3780248"/>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GERD symptoms</a:t>
              </a:r>
              <a:r>
                <a:rPr lang="en-US" sz="1600" dirty="0">
                  <a:solidFill>
                    <a:schemeClr val="tx1"/>
                  </a:solidFill>
                  <a:latin typeface="Arial" panose="020B0604020202020204" pitchFamily="34" charset="0"/>
                  <a:cs typeface="Arial" panose="020B0604020202020204" pitchFamily="34" charset="0"/>
                </a:rPr>
                <a:t>*</a:t>
              </a:r>
              <a:r>
                <a:rPr lang="en-US" sz="1600" baseline="30000" dirty="0">
                  <a:solidFill>
                    <a:schemeClr val="tx1"/>
                  </a:solidFill>
                  <a:latin typeface="Arial" panose="020B0604020202020204" pitchFamily="34" charset="0"/>
                  <a:cs typeface="Arial" panose="020B0604020202020204" pitchFamily="34" charset="0"/>
                </a:rPr>
                <a:t>,5</a:t>
              </a:r>
              <a:r>
                <a:rPr lang="en-US" sz="1600"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39%</a:t>
              </a:r>
              <a:r>
                <a:rPr lang="en-US" sz="1600" noProof="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endParaRPr lang="en-US" sz="1600" noProof="0" dirty="0">
                <a:solidFill>
                  <a:schemeClr val="tx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629FB1CA-8AB7-E161-5A2F-9E7A3F4CFB45}"/>
              </a:ext>
            </a:extLst>
          </p:cNvPr>
          <p:cNvGrpSpPr/>
          <p:nvPr/>
        </p:nvGrpSpPr>
        <p:grpSpPr>
          <a:xfrm>
            <a:off x="442080" y="4161982"/>
            <a:ext cx="5445484" cy="292063"/>
            <a:chOff x="442080" y="3396021"/>
            <a:chExt cx="5445484" cy="292063"/>
          </a:xfrm>
        </p:grpSpPr>
        <p:sp>
          <p:nvSpPr>
            <p:cNvPr id="57" name="Rectangle: Rounded Corners 56">
              <a:extLst>
                <a:ext uri="{FF2B5EF4-FFF2-40B4-BE49-F238E27FC236}">
                  <a16:creationId xmlns:a16="http://schemas.microsoft.com/office/drawing/2014/main" id="{EED8463D-D909-61A6-20C3-20D1D39AE7D2}"/>
                </a:ext>
              </a:extLst>
            </p:cNvPr>
            <p:cNvSpPr/>
            <p:nvPr/>
          </p:nvSpPr>
          <p:spPr>
            <a:xfrm>
              <a:off x="487564" y="3396021"/>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59844B16-2466-2B52-6340-1F661B61F312}"/>
                </a:ext>
              </a:extLst>
            </p:cNvPr>
            <p:cNvSpPr/>
            <p:nvPr/>
          </p:nvSpPr>
          <p:spPr>
            <a:xfrm>
              <a:off x="483015" y="3396021"/>
              <a:ext cx="1728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69" name="Rectangle: Rounded Corners 68">
              <a:extLst>
                <a:ext uri="{FF2B5EF4-FFF2-40B4-BE49-F238E27FC236}">
                  <a16:creationId xmlns:a16="http://schemas.microsoft.com/office/drawing/2014/main" id="{4C5A4A95-7F52-1513-BD4F-EB1E9FA638DF}"/>
                </a:ext>
              </a:extLst>
            </p:cNvPr>
            <p:cNvSpPr/>
            <p:nvPr/>
          </p:nvSpPr>
          <p:spPr>
            <a:xfrm>
              <a:off x="442080" y="3397568"/>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noProof="0" dirty="0">
                  <a:solidFill>
                    <a:schemeClr val="tx1"/>
                  </a:solidFill>
                  <a:latin typeface="Arial"/>
                  <a:cs typeface="Arial"/>
                </a:rPr>
                <a:t>OSA</a:t>
              </a:r>
              <a:r>
                <a:rPr lang="en-US" sz="1600" baseline="30000" noProof="0" dirty="0">
                  <a:solidFill>
                    <a:schemeClr val="tx1"/>
                  </a:solidFill>
                  <a:latin typeface="Arial"/>
                  <a:cs typeface="Arial"/>
                </a:rPr>
                <a:t>6</a:t>
              </a:r>
              <a:r>
                <a:rPr lang="en-US" sz="1600" noProof="0" dirty="0">
                  <a:solidFill>
                    <a:srgbClr val="FF0000"/>
                  </a:solidFill>
                  <a:latin typeface="Arial"/>
                  <a:cs typeface="Arial"/>
                </a:rPr>
                <a:t> </a:t>
              </a:r>
              <a:r>
                <a:rPr lang="en-US" sz="1600" b="1" dirty="0">
                  <a:solidFill>
                    <a:schemeClr val="tx1"/>
                  </a:solidFill>
                  <a:cs typeface="Arial"/>
                </a:rPr>
                <a:t>32%</a:t>
              </a:r>
              <a:r>
                <a:rPr lang="en-US" sz="1600" baseline="30000" dirty="0">
                  <a:solidFill>
                    <a:srgbClr val="FF0000"/>
                  </a:solidFill>
                  <a:latin typeface="Arial"/>
                  <a:cs typeface="Arial"/>
                </a:rPr>
                <a:t>                         </a:t>
              </a:r>
              <a:r>
                <a:rPr lang="en-US" sz="1600" dirty="0">
                  <a:solidFill>
                    <a:schemeClr val="tx1"/>
                  </a:solidFill>
                  <a:latin typeface="Arial" panose="020B0604020202020204" pitchFamily="34" charset="0"/>
                  <a:cs typeface="Arial" panose="020B0604020202020204" pitchFamily="34" charset="0"/>
                </a:rPr>
                <a:t>                          BMI ≥30 kg/m</a:t>
              </a:r>
              <a:r>
                <a:rPr lang="en-US" sz="1600" baseline="30000" dirty="0">
                  <a:solidFill>
                    <a:schemeClr val="tx1"/>
                  </a:solidFill>
                  <a:latin typeface="Arial" panose="020B0604020202020204" pitchFamily="34" charset="0"/>
                  <a:cs typeface="Arial" panose="020B0604020202020204" pitchFamily="34" charset="0"/>
                </a:rPr>
                <a:t>2</a:t>
              </a:r>
              <a:r>
                <a:rPr lang="en-US" sz="1600" baseline="30000" dirty="0">
                  <a:solidFill>
                    <a:schemeClr val="tx1"/>
                  </a:solidFill>
                  <a:cs typeface="Arial" panose="020B0604020202020204" pitchFamily="34" charset="0"/>
                </a:rPr>
                <a:t> †</a:t>
              </a:r>
              <a:endParaRPr lang="en-US" sz="1600" noProof="0" dirty="0">
                <a:solidFill>
                  <a:schemeClr val="tx1"/>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3A01CF07-5B38-FF0F-C78B-4D0B113BCBC8}"/>
              </a:ext>
            </a:extLst>
          </p:cNvPr>
          <p:cNvGrpSpPr/>
          <p:nvPr/>
        </p:nvGrpSpPr>
        <p:grpSpPr>
          <a:xfrm>
            <a:off x="442080" y="3015014"/>
            <a:ext cx="5445484" cy="292063"/>
            <a:chOff x="442080" y="3011904"/>
            <a:chExt cx="5445484" cy="292063"/>
          </a:xfrm>
        </p:grpSpPr>
        <p:sp>
          <p:nvSpPr>
            <p:cNvPr id="58" name="Rectangle: Rounded Corners 57">
              <a:extLst>
                <a:ext uri="{FF2B5EF4-FFF2-40B4-BE49-F238E27FC236}">
                  <a16:creationId xmlns:a16="http://schemas.microsoft.com/office/drawing/2014/main" id="{187C9EC3-40EA-2A17-6778-8130D4D9D2D9}"/>
                </a:ext>
              </a:extLst>
            </p:cNvPr>
            <p:cNvSpPr/>
            <p:nvPr/>
          </p:nvSpPr>
          <p:spPr>
            <a:xfrm>
              <a:off x="487564" y="3011904"/>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62C732FD-85DC-708B-476C-B72189DD5040}"/>
                </a:ext>
              </a:extLst>
            </p:cNvPr>
            <p:cNvSpPr/>
            <p:nvPr/>
          </p:nvSpPr>
          <p:spPr>
            <a:xfrm>
              <a:off x="483014" y="3011904"/>
              <a:ext cx="2718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70" name="Rectangle: Rounded Corners 69">
              <a:extLst>
                <a:ext uri="{FF2B5EF4-FFF2-40B4-BE49-F238E27FC236}">
                  <a16:creationId xmlns:a16="http://schemas.microsoft.com/office/drawing/2014/main" id="{761EE796-0945-9F02-5F16-EFCB4EB7D732}"/>
                </a:ext>
              </a:extLst>
            </p:cNvPr>
            <p:cNvSpPr/>
            <p:nvPr/>
          </p:nvSpPr>
          <p:spPr>
            <a:xfrm>
              <a:off x="442080" y="3013451"/>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Hypertension</a:t>
              </a:r>
              <a:r>
                <a:rPr lang="en-US" sz="1600" baseline="30000" dirty="0">
                  <a:solidFill>
                    <a:schemeClr val="tx1"/>
                  </a:solidFill>
                  <a:latin typeface="Arial" panose="020B0604020202020204" pitchFamily="34" charset="0"/>
                  <a:cs typeface="Arial" panose="020B0604020202020204" pitchFamily="34" charset="0"/>
                </a:rPr>
                <a:t>3</a:t>
              </a:r>
              <a:r>
                <a:rPr lang="en-US" sz="1600" b="1" noProof="0" dirty="0">
                  <a:solidFill>
                    <a:schemeClr val="tx1"/>
                  </a:solidFill>
                  <a:latin typeface="Arial" panose="020B0604020202020204" pitchFamily="34" charset="0"/>
                  <a:cs typeface="Arial" panose="020B0604020202020204" pitchFamily="34" charset="0"/>
                </a:rPr>
                <a:t> 51% </a:t>
              </a:r>
              <a:r>
                <a:rPr lang="en-US" sz="1600" noProof="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endParaRPr lang="en-US" sz="1600" noProof="0" dirty="0">
                <a:solidFill>
                  <a:schemeClr val="tx1"/>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5B516B-26EA-B7AB-4AFA-97D1B404D5BE}"/>
              </a:ext>
            </a:extLst>
          </p:cNvPr>
          <p:cNvGrpSpPr/>
          <p:nvPr/>
        </p:nvGrpSpPr>
        <p:grpSpPr>
          <a:xfrm>
            <a:off x="459970" y="2248486"/>
            <a:ext cx="5404550" cy="293004"/>
            <a:chOff x="459970" y="2216557"/>
            <a:chExt cx="5404550" cy="293004"/>
          </a:xfrm>
        </p:grpSpPr>
        <p:sp>
          <p:nvSpPr>
            <p:cNvPr id="10" name="Rectangle: Rounded Corners 9">
              <a:extLst>
                <a:ext uri="{FF2B5EF4-FFF2-40B4-BE49-F238E27FC236}">
                  <a16:creationId xmlns:a16="http://schemas.microsoft.com/office/drawing/2014/main" id="{8B5A64E1-79AA-6003-380F-2B0E4B7AA702}"/>
                </a:ext>
              </a:extLst>
            </p:cNvPr>
            <p:cNvSpPr/>
            <p:nvPr/>
          </p:nvSpPr>
          <p:spPr>
            <a:xfrm>
              <a:off x="464520" y="2219045"/>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D06E987-D687-02B8-3C1D-6203667B7DB5}"/>
                </a:ext>
              </a:extLst>
            </p:cNvPr>
            <p:cNvSpPr/>
            <p:nvPr/>
          </p:nvSpPr>
          <p:spPr>
            <a:xfrm>
              <a:off x="459970" y="2216557"/>
              <a:ext cx="3348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BC905A13-4434-1E15-FC0F-EF0101B27F78}"/>
                </a:ext>
              </a:extLst>
            </p:cNvPr>
            <p:cNvSpPr/>
            <p:nvPr/>
          </p:nvSpPr>
          <p:spPr>
            <a:xfrm>
              <a:off x="464520" y="2219045"/>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MASLD</a:t>
              </a:r>
              <a:r>
                <a:rPr lang="en-US" sz="1600" baseline="30000" noProof="0" dirty="0">
                  <a:solidFill>
                    <a:schemeClr val="tx1"/>
                  </a:solidFill>
                  <a:latin typeface="Arial" panose="020B0604020202020204" pitchFamily="34" charset="0"/>
                  <a:cs typeface="Arial" panose="020B0604020202020204" pitchFamily="34" charset="0"/>
                </a:rPr>
                <a:t>1</a:t>
              </a:r>
              <a:r>
                <a:rPr lang="en-US" sz="1600" b="1" noProof="0" dirty="0">
                  <a:solidFill>
                    <a:schemeClr val="tx1"/>
                  </a:solidFill>
                  <a:latin typeface="Arial" panose="020B0604020202020204" pitchFamily="34" charset="0"/>
                  <a:cs typeface="Arial" panose="020B0604020202020204" pitchFamily="34" charset="0"/>
                </a:rPr>
                <a:t> 62%                                     </a:t>
              </a:r>
              <a:r>
                <a:rPr lang="en-US" sz="1600" noProof="0" dirty="0">
                  <a:solidFill>
                    <a:schemeClr val="tx1"/>
                  </a:solidFill>
                  <a:latin typeface="Arial" panose="020B0604020202020204" pitchFamily="34" charset="0"/>
                  <a:cs typeface="Arial" panose="020B0604020202020204" pitchFamily="34" charset="0"/>
                </a:rPr>
                <a:t>Class 2 obesity</a:t>
              </a:r>
              <a:r>
                <a:rPr lang="en-US" sz="1600" baseline="30000" noProof="0" dirty="0">
                  <a:solidFill>
                    <a:schemeClr val="tx1"/>
                  </a:solidFill>
                  <a:latin typeface="Arial" panose="020B0604020202020204" pitchFamily="34" charset="0"/>
                  <a:cs typeface="Arial" panose="020B0604020202020204" pitchFamily="34" charset="0"/>
                </a:rPr>
                <a:t>2</a:t>
              </a:r>
              <a:endParaRPr lang="en-US" sz="1600" baseline="30000" noProof="0" dirty="0">
                <a:solidFill>
                  <a:srgbClr val="FF0000"/>
                </a:solidFill>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F49D1AFD-A318-9230-10BB-E1376F6CC47A}"/>
              </a:ext>
            </a:extLst>
          </p:cNvPr>
          <p:cNvGrpSpPr/>
          <p:nvPr/>
        </p:nvGrpSpPr>
        <p:grpSpPr>
          <a:xfrm>
            <a:off x="459970" y="2631750"/>
            <a:ext cx="5404550" cy="293004"/>
            <a:chOff x="459970" y="2567891"/>
            <a:chExt cx="5404550" cy="293004"/>
          </a:xfrm>
        </p:grpSpPr>
        <p:sp>
          <p:nvSpPr>
            <p:cNvPr id="14" name="Rectangle: Rounded Corners 13">
              <a:extLst>
                <a:ext uri="{FF2B5EF4-FFF2-40B4-BE49-F238E27FC236}">
                  <a16:creationId xmlns:a16="http://schemas.microsoft.com/office/drawing/2014/main" id="{3BC22663-6E3D-4F06-6813-B3C6EF613CD6}"/>
                </a:ext>
              </a:extLst>
            </p:cNvPr>
            <p:cNvSpPr/>
            <p:nvPr/>
          </p:nvSpPr>
          <p:spPr>
            <a:xfrm>
              <a:off x="464520" y="2570379"/>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7DAB7A26-1E65-D95F-1371-D3D2749DC1C7}"/>
                </a:ext>
              </a:extLst>
            </p:cNvPr>
            <p:cNvSpPr/>
            <p:nvPr/>
          </p:nvSpPr>
          <p:spPr>
            <a:xfrm>
              <a:off x="459970" y="2567891"/>
              <a:ext cx="3348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069EA7A7-9303-6659-4732-A8D42DC84F39}"/>
                </a:ext>
              </a:extLst>
            </p:cNvPr>
            <p:cNvSpPr/>
            <p:nvPr/>
          </p:nvSpPr>
          <p:spPr>
            <a:xfrm>
              <a:off x="464520" y="2570379"/>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MASLD</a:t>
              </a:r>
              <a:r>
                <a:rPr lang="en-US" sz="1600" baseline="30000" noProof="0" dirty="0">
                  <a:solidFill>
                    <a:schemeClr val="tx1"/>
                  </a:solidFill>
                  <a:latin typeface="Arial" panose="020B0604020202020204" pitchFamily="34" charset="0"/>
                  <a:cs typeface="Arial" panose="020B0604020202020204" pitchFamily="34" charset="0"/>
                </a:rPr>
                <a:t>1</a:t>
              </a:r>
              <a:r>
                <a:rPr lang="en-US" sz="1600" noProof="0" dirty="0">
                  <a:solidFill>
                    <a:schemeClr val="tx1"/>
                  </a:solidFill>
                  <a:latin typeface="Arial" panose="020B0604020202020204" pitchFamily="34" charset="0"/>
                  <a:cs typeface="Arial" panose="020B0604020202020204" pitchFamily="34" charset="0"/>
                </a:rPr>
                <a:t> </a:t>
              </a:r>
              <a:r>
                <a:rPr lang="en-US" sz="1600" b="1" noProof="0" dirty="0">
                  <a:solidFill>
                    <a:schemeClr val="tx1"/>
                  </a:solidFill>
                  <a:latin typeface="Arial" panose="020B0604020202020204" pitchFamily="34" charset="0"/>
                  <a:cs typeface="Arial" panose="020B0604020202020204" pitchFamily="34" charset="0"/>
                </a:rPr>
                <a:t>62%                                     </a:t>
              </a:r>
              <a:r>
                <a:rPr lang="en-US" sz="1600" noProof="0" dirty="0">
                  <a:solidFill>
                    <a:schemeClr val="tx1"/>
                  </a:solidFill>
                  <a:latin typeface="Arial" panose="020B0604020202020204" pitchFamily="34" charset="0"/>
                  <a:cs typeface="Arial" panose="020B0604020202020204" pitchFamily="34" charset="0"/>
                </a:rPr>
                <a:t>Class 3 obesity</a:t>
              </a:r>
              <a:r>
                <a:rPr lang="en-US" sz="1600" baseline="30000" noProof="0" dirty="0">
                  <a:solidFill>
                    <a:schemeClr val="tx1"/>
                  </a:solidFill>
                  <a:latin typeface="Arial" panose="020B0604020202020204" pitchFamily="34" charset="0"/>
                  <a:cs typeface="Arial" panose="020B0604020202020204" pitchFamily="34" charset="0"/>
                </a:rPr>
                <a:t>2</a:t>
              </a:r>
              <a:endParaRPr lang="en-US" sz="1600" baseline="30000" noProof="0" dirty="0">
                <a:solidFill>
                  <a:srgbClr val="FF0000"/>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4253E508-AE7E-2BEA-5604-D7EB4753996F}"/>
              </a:ext>
            </a:extLst>
          </p:cNvPr>
          <p:cNvGrpSpPr/>
          <p:nvPr/>
        </p:nvGrpSpPr>
        <p:grpSpPr>
          <a:xfrm>
            <a:off x="442080" y="3397337"/>
            <a:ext cx="5445484" cy="292063"/>
            <a:chOff x="442080" y="4161471"/>
            <a:chExt cx="5445484" cy="292063"/>
          </a:xfrm>
        </p:grpSpPr>
        <p:sp>
          <p:nvSpPr>
            <p:cNvPr id="27" name="Rectangle: Rounded Corners 26">
              <a:extLst>
                <a:ext uri="{FF2B5EF4-FFF2-40B4-BE49-F238E27FC236}">
                  <a16:creationId xmlns:a16="http://schemas.microsoft.com/office/drawing/2014/main" id="{31E03B08-7F40-EB34-F002-B5BD289BE654}"/>
                </a:ext>
              </a:extLst>
            </p:cNvPr>
            <p:cNvSpPr/>
            <p:nvPr/>
          </p:nvSpPr>
          <p:spPr>
            <a:xfrm>
              <a:off x="487564" y="4161471"/>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52D82969-8C90-AA1D-B65C-272257B41306}"/>
                </a:ext>
              </a:extLst>
            </p:cNvPr>
            <p:cNvSpPr/>
            <p:nvPr/>
          </p:nvSpPr>
          <p:spPr>
            <a:xfrm>
              <a:off x="483014" y="4161471"/>
              <a:ext cx="2484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6B46081E-7DD8-03DE-2024-E24FD1071EC5}"/>
                </a:ext>
              </a:extLst>
            </p:cNvPr>
            <p:cNvSpPr/>
            <p:nvPr/>
          </p:nvSpPr>
          <p:spPr>
            <a:xfrm>
              <a:off x="442080" y="4163018"/>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Iron deficiency (women)</a:t>
              </a:r>
              <a:r>
                <a:rPr lang="en-US" sz="1600" baseline="30000" noProof="0" dirty="0">
                  <a:solidFill>
                    <a:schemeClr val="tx1"/>
                  </a:solidFill>
                  <a:latin typeface="Arial" panose="020B0604020202020204" pitchFamily="34" charset="0"/>
                  <a:cs typeface="Arial" panose="020B0604020202020204" pitchFamily="34" charset="0"/>
                </a:rPr>
                <a:t>4</a:t>
              </a:r>
              <a:r>
                <a:rPr lang="en-US" sz="1600"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46%            </a:t>
              </a:r>
              <a:r>
                <a:rPr lang="en-US" sz="1600" dirty="0">
                  <a:solidFill>
                    <a:schemeClr val="tx1"/>
                  </a:solidFill>
                  <a:latin typeface="Arial" panose="020B0604020202020204" pitchFamily="34" charset="0"/>
                  <a:cs typeface="Arial" panose="020B0604020202020204" pitchFamily="34" charset="0"/>
                </a:rPr>
                <a:t>BMI ≥30 kg/m</a:t>
              </a:r>
              <a:r>
                <a:rPr lang="en-US" sz="1600" baseline="30000" dirty="0">
                  <a:solidFill>
                    <a:schemeClr val="tx1"/>
                  </a:solidFill>
                  <a:latin typeface="Arial" panose="020B0604020202020204" pitchFamily="34" charset="0"/>
                  <a:cs typeface="Arial" panose="020B0604020202020204" pitchFamily="34" charset="0"/>
                </a:rPr>
                <a:t>2</a:t>
              </a:r>
              <a:r>
                <a:rPr lang="en-US" sz="1600" b="1" dirty="0">
                  <a:solidFill>
                    <a:schemeClr val="tx1"/>
                  </a:solidFill>
                  <a:latin typeface="Arial" panose="020B0604020202020204" pitchFamily="34" charset="0"/>
                  <a:cs typeface="Arial" panose="020B0604020202020204" pitchFamily="34" charset="0"/>
                </a:rPr>
                <a:t> </a:t>
              </a:r>
              <a:endParaRPr lang="en-US" sz="1600" noProof="0" dirty="0">
                <a:solidFill>
                  <a:srgbClr val="FF0000"/>
                </a:solidFill>
                <a:latin typeface="Arial" panose="020B0604020202020204" pitchFamily="34" charset="0"/>
                <a:cs typeface="Arial" panose="020B0604020202020204" pitchFamily="34" charset="0"/>
              </a:endParaRPr>
            </a:p>
          </p:txBody>
        </p:sp>
      </p:grpSp>
      <p:grpSp>
        <p:nvGrpSpPr>
          <p:cNvPr id="82" name="Group 81">
            <a:extLst>
              <a:ext uri="{FF2B5EF4-FFF2-40B4-BE49-F238E27FC236}">
                <a16:creationId xmlns:a16="http://schemas.microsoft.com/office/drawing/2014/main" id="{8B3B60FB-3520-74A3-F630-5A6F64EF91E7}"/>
              </a:ext>
            </a:extLst>
          </p:cNvPr>
          <p:cNvGrpSpPr/>
          <p:nvPr/>
        </p:nvGrpSpPr>
        <p:grpSpPr>
          <a:xfrm>
            <a:off x="6302752" y="2248486"/>
            <a:ext cx="5404550" cy="293004"/>
            <a:chOff x="6302752" y="2221604"/>
            <a:chExt cx="5404550" cy="293004"/>
          </a:xfrm>
        </p:grpSpPr>
        <p:sp>
          <p:nvSpPr>
            <p:cNvPr id="60" name="Rectangle: Rounded Corners 59">
              <a:extLst>
                <a:ext uri="{FF2B5EF4-FFF2-40B4-BE49-F238E27FC236}">
                  <a16:creationId xmlns:a16="http://schemas.microsoft.com/office/drawing/2014/main" id="{EDFBF022-F87D-54B1-A4A2-58AE52BE38E3}"/>
                </a:ext>
              </a:extLst>
            </p:cNvPr>
            <p:cNvSpPr/>
            <p:nvPr/>
          </p:nvSpPr>
          <p:spPr>
            <a:xfrm>
              <a:off x="6307302" y="2224092"/>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61" name="Rectangle: Rounded Corners 60">
              <a:extLst>
                <a:ext uri="{FF2B5EF4-FFF2-40B4-BE49-F238E27FC236}">
                  <a16:creationId xmlns:a16="http://schemas.microsoft.com/office/drawing/2014/main" id="{00B4377D-88F6-C8DD-B79C-E08F26F601EB}"/>
                </a:ext>
              </a:extLst>
            </p:cNvPr>
            <p:cNvSpPr/>
            <p:nvPr/>
          </p:nvSpPr>
          <p:spPr>
            <a:xfrm>
              <a:off x="6302752" y="2221604"/>
              <a:ext cx="270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E3A7AAA1-BE4E-3A7C-EF34-278FC9174784}"/>
                </a:ext>
              </a:extLst>
            </p:cNvPr>
            <p:cNvSpPr/>
            <p:nvPr/>
          </p:nvSpPr>
          <p:spPr>
            <a:xfrm>
              <a:off x="6307302" y="2224092"/>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PCOS</a:t>
              </a:r>
              <a:r>
                <a:rPr lang="en-US" sz="1600" baseline="30000" noProof="0" dirty="0">
                  <a:solidFill>
                    <a:schemeClr val="tx1"/>
                  </a:solidFill>
                  <a:latin typeface="Arial" panose="020B0604020202020204" pitchFamily="34" charset="0"/>
                  <a:cs typeface="Arial" panose="020B0604020202020204" pitchFamily="34" charset="0"/>
                </a:rPr>
                <a:t>8</a:t>
              </a:r>
              <a:r>
                <a:rPr lang="en-US" sz="1600" b="1" noProof="0" dirty="0">
                  <a:solidFill>
                    <a:schemeClr val="tx1"/>
                  </a:solidFill>
                  <a:latin typeface="Arial" panose="020B0604020202020204" pitchFamily="34" charset="0"/>
                  <a:cs typeface="Arial" panose="020B0604020202020204" pitchFamily="34" charset="0"/>
                </a:rPr>
                <a:t> 5%                                        </a:t>
              </a:r>
              <a:r>
                <a:rPr lang="en-US" sz="1600" noProof="0" dirty="0">
                  <a:solidFill>
                    <a:schemeClr val="tx1"/>
                  </a:solidFill>
                  <a:latin typeface="Arial" panose="020B0604020202020204" pitchFamily="34" charset="0"/>
                  <a:cs typeface="Arial" panose="020B0604020202020204" pitchFamily="34" charset="0"/>
                </a:rPr>
                <a:t>Class 1 obesity</a:t>
              </a:r>
              <a:endParaRPr lang="en-US" sz="1600" baseline="30000" noProof="0" dirty="0">
                <a:solidFill>
                  <a:srgbClr val="FF0000"/>
                </a:solidFill>
                <a:latin typeface="Arial" panose="020B0604020202020204" pitchFamily="34" charset="0"/>
                <a:cs typeface="Arial" panose="020B0604020202020204" pitchFamily="34" charset="0"/>
              </a:endParaRPr>
            </a:p>
          </p:txBody>
        </p:sp>
      </p:grpSp>
      <p:grpSp>
        <p:nvGrpSpPr>
          <p:cNvPr id="83" name="Group 82">
            <a:extLst>
              <a:ext uri="{FF2B5EF4-FFF2-40B4-BE49-F238E27FC236}">
                <a16:creationId xmlns:a16="http://schemas.microsoft.com/office/drawing/2014/main" id="{351A61B3-2903-8D28-286E-D334E6B1816A}"/>
              </a:ext>
            </a:extLst>
          </p:cNvPr>
          <p:cNvGrpSpPr/>
          <p:nvPr/>
        </p:nvGrpSpPr>
        <p:grpSpPr>
          <a:xfrm>
            <a:off x="6302752" y="2631750"/>
            <a:ext cx="5404550" cy="293004"/>
            <a:chOff x="6302752" y="2604868"/>
            <a:chExt cx="5404550" cy="293004"/>
          </a:xfrm>
        </p:grpSpPr>
        <p:sp>
          <p:nvSpPr>
            <p:cNvPr id="73" name="Rectangle: Rounded Corners 72">
              <a:extLst>
                <a:ext uri="{FF2B5EF4-FFF2-40B4-BE49-F238E27FC236}">
                  <a16:creationId xmlns:a16="http://schemas.microsoft.com/office/drawing/2014/main" id="{75677B65-B69D-86FF-B94B-C35CD6BB15CE}"/>
                </a:ext>
              </a:extLst>
            </p:cNvPr>
            <p:cNvSpPr/>
            <p:nvPr/>
          </p:nvSpPr>
          <p:spPr>
            <a:xfrm>
              <a:off x="6307302" y="2607356"/>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74" name="Rectangle: Rounded Corners 73">
              <a:extLst>
                <a:ext uri="{FF2B5EF4-FFF2-40B4-BE49-F238E27FC236}">
                  <a16:creationId xmlns:a16="http://schemas.microsoft.com/office/drawing/2014/main" id="{AC2CD0CC-1A9E-4459-C836-346C6448C54C}"/>
                </a:ext>
              </a:extLst>
            </p:cNvPr>
            <p:cNvSpPr/>
            <p:nvPr/>
          </p:nvSpPr>
          <p:spPr>
            <a:xfrm>
              <a:off x="6302752" y="2604868"/>
              <a:ext cx="648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224C2D7A-39F4-52A9-9B09-DD92AD563D29}"/>
                </a:ext>
              </a:extLst>
            </p:cNvPr>
            <p:cNvSpPr/>
            <p:nvPr/>
          </p:nvSpPr>
          <p:spPr>
            <a:xfrm>
              <a:off x="6307302" y="2607356"/>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PCOS</a:t>
              </a:r>
              <a:r>
                <a:rPr lang="en-US" sz="1600" baseline="30000" dirty="0">
                  <a:solidFill>
                    <a:schemeClr val="tx1"/>
                  </a:solidFill>
                  <a:latin typeface="Arial" panose="020B0604020202020204" pitchFamily="34" charset="0"/>
                  <a:cs typeface="Arial" panose="020B0604020202020204" pitchFamily="34" charset="0"/>
                </a:rPr>
                <a:t>8</a:t>
              </a:r>
              <a:r>
                <a:rPr lang="en-US" sz="1600" b="1" noProof="0" dirty="0">
                  <a:solidFill>
                    <a:schemeClr val="tx1"/>
                  </a:solidFill>
                  <a:latin typeface="Arial" panose="020B0604020202020204" pitchFamily="34" charset="0"/>
                  <a:cs typeface="Arial" panose="020B0604020202020204" pitchFamily="34" charset="0"/>
                </a:rPr>
                <a:t> 12%                                      </a:t>
              </a:r>
              <a:r>
                <a:rPr lang="en-US" sz="1600" noProof="0" dirty="0">
                  <a:solidFill>
                    <a:schemeClr val="tx1"/>
                  </a:solidFill>
                  <a:latin typeface="Arial" panose="020B0604020202020204" pitchFamily="34" charset="0"/>
                  <a:cs typeface="Arial" panose="020B0604020202020204" pitchFamily="34" charset="0"/>
                </a:rPr>
                <a:t>Class 2 obesity</a:t>
              </a:r>
              <a:endParaRPr lang="en-US" sz="1600" baseline="30000" noProof="0" dirty="0">
                <a:solidFill>
                  <a:srgbClr val="FF0000"/>
                </a:solidFill>
                <a:latin typeface="Arial" panose="020B0604020202020204" pitchFamily="34" charset="0"/>
                <a:cs typeface="Arial" panose="020B0604020202020204" pitchFamily="34" charset="0"/>
              </a:endParaRPr>
            </a:p>
          </p:txBody>
        </p:sp>
      </p:grpSp>
      <p:grpSp>
        <p:nvGrpSpPr>
          <p:cNvPr id="84" name="Group 83">
            <a:extLst>
              <a:ext uri="{FF2B5EF4-FFF2-40B4-BE49-F238E27FC236}">
                <a16:creationId xmlns:a16="http://schemas.microsoft.com/office/drawing/2014/main" id="{0A85B16E-67D7-A399-60B1-E51168BEC943}"/>
              </a:ext>
            </a:extLst>
          </p:cNvPr>
          <p:cNvGrpSpPr/>
          <p:nvPr/>
        </p:nvGrpSpPr>
        <p:grpSpPr>
          <a:xfrm>
            <a:off x="6302752" y="3014073"/>
            <a:ext cx="5404550" cy="293004"/>
            <a:chOff x="6302752" y="2988132"/>
            <a:chExt cx="5404550" cy="293004"/>
          </a:xfrm>
        </p:grpSpPr>
        <p:sp>
          <p:nvSpPr>
            <p:cNvPr id="77" name="Rectangle: Rounded Corners 76">
              <a:extLst>
                <a:ext uri="{FF2B5EF4-FFF2-40B4-BE49-F238E27FC236}">
                  <a16:creationId xmlns:a16="http://schemas.microsoft.com/office/drawing/2014/main" id="{5EB80724-BE7D-E571-C874-AF3064B96D2B}"/>
                </a:ext>
              </a:extLst>
            </p:cNvPr>
            <p:cNvSpPr/>
            <p:nvPr/>
          </p:nvSpPr>
          <p:spPr>
            <a:xfrm>
              <a:off x="6307302" y="2990620"/>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78" name="Rectangle: Rounded Corners 77">
              <a:extLst>
                <a:ext uri="{FF2B5EF4-FFF2-40B4-BE49-F238E27FC236}">
                  <a16:creationId xmlns:a16="http://schemas.microsoft.com/office/drawing/2014/main" id="{ABD301CE-8262-4C01-3750-325CBF1AD679}"/>
                </a:ext>
              </a:extLst>
            </p:cNvPr>
            <p:cNvSpPr/>
            <p:nvPr/>
          </p:nvSpPr>
          <p:spPr>
            <a:xfrm>
              <a:off x="6302752" y="2988132"/>
              <a:ext cx="648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aseline="30000" noProof="0" dirty="0">
                <a:solidFill>
                  <a:schemeClr val="tx1"/>
                </a:solidFill>
                <a:latin typeface="Arial" panose="020B0604020202020204" pitchFamily="34" charset="0"/>
                <a:cs typeface="Arial" panose="020B0604020202020204" pitchFamily="34" charset="0"/>
              </a:endParaRPr>
            </a:p>
          </p:txBody>
        </p:sp>
        <p:sp>
          <p:nvSpPr>
            <p:cNvPr id="79" name="Rectangle: Rounded Corners 78">
              <a:extLst>
                <a:ext uri="{FF2B5EF4-FFF2-40B4-BE49-F238E27FC236}">
                  <a16:creationId xmlns:a16="http://schemas.microsoft.com/office/drawing/2014/main" id="{E7B2F890-DE61-8FC7-F85C-28AD2D392E22}"/>
                </a:ext>
              </a:extLst>
            </p:cNvPr>
            <p:cNvSpPr/>
            <p:nvPr/>
          </p:nvSpPr>
          <p:spPr>
            <a:xfrm>
              <a:off x="6307302" y="2990620"/>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PCOS</a:t>
              </a:r>
              <a:r>
                <a:rPr lang="en-US" sz="1600" baseline="30000" dirty="0">
                  <a:solidFill>
                    <a:schemeClr val="tx1"/>
                  </a:solidFill>
                  <a:latin typeface="Arial" panose="020B0604020202020204" pitchFamily="34" charset="0"/>
                  <a:cs typeface="Arial" panose="020B0604020202020204" pitchFamily="34" charset="0"/>
                </a:rPr>
                <a:t>8</a:t>
              </a:r>
              <a:r>
                <a:rPr lang="en-US" sz="1600" noProof="0" dirty="0">
                  <a:solidFill>
                    <a:schemeClr val="tx1"/>
                  </a:solidFill>
                  <a:latin typeface="Arial" panose="020B0604020202020204" pitchFamily="34" charset="0"/>
                  <a:cs typeface="Arial" panose="020B0604020202020204" pitchFamily="34" charset="0"/>
                </a:rPr>
                <a:t> </a:t>
              </a:r>
              <a:r>
                <a:rPr lang="en-US" sz="1600" b="1" noProof="0" dirty="0">
                  <a:solidFill>
                    <a:schemeClr val="tx1"/>
                  </a:solidFill>
                  <a:latin typeface="Arial" panose="020B0604020202020204" pitchFamily="34" charset="0"/>
                  <a:cs typeface="Arial" panose="020B0604020202020204" pitchFamily="34" charset="0"/>
                </a:rPr>
                <a:t>12%                                      </a:t>
              </a:r>
              <a:r>
                <a:rPr lang="en-US" sz="1600" noProof="0" dirty="0">
                  <a:solidFill>
                    <a:schemeClr val="tx1"/>
                  </a:solidFill>
                  <a:latin typeface="Arial" panose="020B0604020202020204" pitchFamily="34" charset="0"/>
                  <a:cs typeface="Arial" panose="020B0604020202020204" pitchFamily="34" charset="0"/>
                </a:rPr>
                <a:t>Class 3 obesity</a:t>
              </a:r>
              <a:endParaRPr lang="en-US" sz="1600" baseline="30000" noProof="0" dirty="0">
                <a:solidFill>
                  <a:srgbClr val="FF0000"/>
                </a:solidFill>
                <a:latin typeface="Arial" panose="020B0604020202020204" pitchFamily="34" charset="0"/>
                <a:cs typeface="Arial" panose="020B0604020202020204" pitchFamily="34" charset="0"/>
              </a:endParaRPr>
            </a:p>
          </p:txBody>
        </p:sp>
      </p:grpSp>
      <p:sp>
        <p:nvSpPr>
          <p:cNvPr id="92" name="Rectangle: Rounded Corners 91">
            <a:extLst>
              <a:ext uri="{FF2B5EF4-FFF2-40B4-BE49-F238E27FC236}">
                <a16:creationId xmlns:a16="http://schemas.microsoft.com/office/drawing/2014/main" id="{F2554B1B-EEF5-FEBB-EEC7-261A4D698D8A}"/>
              </a:ext>
            </a:extLst>
          </p:cNvPr>
          <p:cNvSpPr/>
          <p:nvPr/>
        </p:nvSpPr>
        <p:spPr>
          <a:xfrm>
            <a:off x="6297949" y="4928172"/>
            <a:ext cx="5400000" cy="290516"/>
          </a:xfrm>
          <a:prstGeom prst="roundRect">
            <a:avLst>
              <a:gd name="adj"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93" name="Rectangle: Rounded Corners 92">
            <a:extLst>
              <a:ext uri="{FF2B5EF4-FFF2-40B4-BE49-F238E27FC236}">
                <a16:creationId xmlns:a16="http://schemas.microsoft.com/office/drawing/2014/main" id="{7645031B-33D8-818D-76CE-30FB74D9FA8A}"/>
              </a:ext>
            </a:extLst>
          </p:cNvPr>
          <p:cNvSpPr/>
          <p:nvPr/>
        </p:nvSpPr>
        <p:spPr>
          <a:xfrm>
            <a:off x="6293400" y="4928172"/>
            <a:ext cx="108000" cy="29051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noProof="0" dirty="0">
              <a:solidFill>
                <a:schemeClr val="tx1"/>
              </a:solidFill>
              <a:latin typeface="Arial" panose="020B0604020202020204" pitchFamily="34" charset="0"/>
              <a:cs typeface="Arial" panose="020B0604020202020204" pitchFamily="34" charset="0"/>
            </a:endParaRPr>
          </a:p>
        </p:txBody>
      </p:sp>
      <p:sp>
        <p:nvSpPr>
          <p:cNvPr id="94" name="Rectangle: Rounded Corners 93">
            <a:extLst>
              <a:ext uri="{FF2B5EF4-FFF2-40B4-BE49-F238E27FC236}">
                <a16:creationId xmlns:a16="http://schemas.microsoft.com/office/drawing/2014/main" id="{29D05889-26AE-2AC2-379D-CEA1B2B59200}"/>
              </a:ext>
            </a:extLst>
          </p:cNvPr>
          <p:cNvSpPr/>
          <p:nvPr/>
        </p:nvSpPr>
        <p:spPr>
          <a:xfrm>
            <a:off x="6297949" y="4928172"/>
            <a:ext cx="5224900" cy="29051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tx1"/>
                </a:solidFill>
                <a:latin typeface="Arial" panose="020B0604020202020204" pitchFamily="34" charset="0"/>
                <a:cs typeface="Arial" panose="020B0604020202020204" pitchFamily="34" charset="0"/>
              </a:rPr>
              <a:t>DVT</a:t>
            </a:r>
            <a:r>
              <a:rPr lang="en-US" sz="1600" baseline="30000" noProof="0" dirty="0">
                <a:solidFill>
                  <a:schemeClr val="tx1"/>
                </a:solidFill>
                <a:latin typeface="Arial" panose="020B0604020202020204" pitchFamily="34" charset="0"/>
                <a:cs typeface="Arial" panose="020B0604020202020204" pitchFamily="34" charset="0"/>
              </a:rPr>
              <a:t>10</a:t>
            </a:r>
            <a:r>
              <a:rPr lang="en-US" sz="1600" noProof="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2%</a:t>
            </a:r>
            <a:r>
              <a:rPr lang="en-US" sz="1600" noProof="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ICD-9-CM code</a:t>
            </a:r>
            <a:endParaRPr lang="en-US" sz="16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0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WER_USER_CONTEXTUAL_SHAPES_AGENDA_DESIGNER" val="{&quot;Divider1&quot;:{&quot;Title&quot;:{&quot;AutoShapeType&quot;:1,&quot;Visible&quot;:-1,&quot;LockAspectRatio&quot;:0,&quot;CanUpdateAdjustments&quot;:true,&quot;Adjustment1&quot;:-1.0,&quot;Adjustment2&quot;:-1.0,&quot;CanManagePosition&quot;:true,&quot;Left&quot;:240.0,&quot;Top&quot;:216.0,&quot;Width&quot;:700.0,&quot;Height&quot;:108.0,&quot;Rotation&quot;:-1.0,&quot;TextFrame2AutoSize&quot;:1,&quot;TextFrame2TextRangeFontName&quot;:&quot;&quot;,&quot;TextFrameMarginTop&quot;:0.0,&quot;TextFrameMarginLeft&quot;:0.0,&quot;TextFrameMarginRight&quot;:0.0,&quot;TextFrameMarginBottom&quot;:0.0,&quot;TextFrameWordWrap&quot;:-1,&quot;TextFrameTextRangeFontSize&quot;:30.0,&quot;TextFrameTextRangeFontColorHexa&quot;:&quot;#001965&quot;,&quot;TextFrameTextRangeFontBold&quot;:0,&quot;TextFrameTextRangeFontItalic&quot;:0,&quot;TextFrameTextRangeFontUnderline&quot;:0,&quot;TextFrameVerticalAnchor&quot;:1,&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Number&quot;:{&quot;AutoShapeType&quot;:1,&quot;Visible&quot;:-1,&quot;LockAspectRatio&quot;:0,&quot;CanUpdateAdjustments&quot;:true,&quot;Adjustment1&quot;:-1.0,&quot;Adjustment2&quot;:-1.0,&quot;CanManagePosition&quot;:true,&quot;Left&quot;:115.2,&quot;Top&quot;:216.0,&quot;Width&quot;:81.0,&quot;Height&quot;:81.0,&quot;Rotation&quot;:-1.0,&quot;TextFrame2AutoSize&quot;:0,&quot;TextFrame2TextRangeFontName&quot;:&quot;&quot;,&quot;TextFrameMarginTop&quot;:0.0,&quot;TextFrameMarginLeft&quot;:0.0,&quot;TextFrameMarginRight&quot;:0.0,&quot;TextFrameMarginBottom&quot;:0.0,&quot;TextFrameWordWrap&quot;:0,&quot;TextFrameTextRangeFontSize&quot;:30.0,&quot;TextFrameTextRangeFontColorHexa&quot;:&quot;#FFFFFF&quot;,&quot;TextFrameTextRangeFontBold&quot;:0,&quot;TextFrameTextRangeFontItalic&quot;:0,&quot;TextFrameTextRangeFontUnderline&quot;:0,&quot;TextFrameVerticalAnchor&quot;:3,&quot;TextFrameHorizontalAnchor&quot;:2,&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true},&quot;Line&quot;:{&quot;AutoShapeType&quot;:1,&quot;Visible&quot;:-1,&quot;LockAspectRatio&quot;:0,&quot;CanUpdateAdjustments&quot;:true,&quot;Adjustment1&quot;:-1.0,&quot;Adjustment2&quot;:-1.0,&quot;CanManagePosition&quot;:true,&quot;Left&quot;:240.0,&quot;Top&quot;:331.0,&quot;Width&quot;:700.0,&quot;Height&quot;:0.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0.0,&quot;LineDashStyle&quot;:1,&quot;LineEndArrowheadStyle&quot;:1,&quot;LineBeginArrowheadStyle&quot;:1,&quot;ShouldSendToBack&quot;:false,&quot;NeedsApplyToAll&quot;:false}},&quot;TableOfContent1&quot;:{&quot;MarginLeft&quot;:76.8,&quot;MarginRight&quot;:76.79999,&quot;MarginTop&quot;:86.4,&quot;MarginBottom&quot;:21.599975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FFFFFF&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Back&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true,&quot;NeedsApplyToAll&quot;:false},&quot;Inactive&quot;:{&quot;AutoShapeType&quot;:1,&quot;Visible&quot;:0,&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null,&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null,&quot;FillTransparency&quot;:0.0,&quot;LineVisible&quot;:-1,&quot;LineForeColorHexa&quot;:null,&quot;LineWeight&quot;:0.0,&quot;LineDashStyle&quot;:1,&quot;LineEndArrowheadStyle&quot;:1,&quot;LineBeginArrowheadStyle&quot;:1,&quot;ShouldSendToBack&quot;:true,&quot;NeedsApplyToAll&quot;:false},&quot;CoverPage&quot;:{&quot;AutoShapeType&quot;:1,&quot;Visible&quot;:0,&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null,&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null,&quot;FillTransparency&quot;:0.0,&quot;LineVisible&quot;:-1,&quot;LineForeColorHexa&quot;:null,&quot;LineWeight&quot;:0.0,&quot;LineDashStyle&quot;:1,&quot;LineEndArrowheadStyle&quot;:1,&quot;LineBeginArrowheadStyle&quot;:1,&quot;ShouldSendToBack&quot;:true,&quot;NeedsApplyToAll&quot;:false}},&quot;Number&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D9D9D9&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TableOfContent3&quot;:{&quot;MarginLeft&quot;:76.8,&quot;MarginRight&quot;:76.8,&quot;MarginTop&quot;:86.4,&quot;MarginBottom&quot;:21.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Inactiv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2EC4B6&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FFFFFF&quot;,&quot;FillTransparency&quot;:0.0,&quot;LineVisible&quot;:-1,&quot;LineForeColorHexa&quot;:&quot;#2EC4B6&quot;,&quot;LineWeight&quot;:2.0,&quot;LineDashStyle&quot;:1,&quot;LineEndArrowheadStyle&quot;:1,&quot;LineBeginArrowheadStyle&quot;:1,&quot;ShouldSendToBack&quot;:false,&quot;NeedsApplyToAll&quot;:false},&quot;CoverPag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Lin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2.0,&quot;LineDashStyle&quot;:1,&quot;LineEndArrowheadStyle&quot;:1,&quot;LineBeginArrowheadStyle&quot;:1,&quot;ShouldSendToBack&quot;:true,&quot;NeedsApplyToAll&quot;:false}},&quot;TableOfContent4&quot;:{&quot;MarginLeft&quot;:76.8,&quot;MarginRight&quot;:76.8,&quot;MarginTop&quot;:86.4,&quot;MarginBottom&quot;:21.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Inactiv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2EC4B6&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FFFFFF&quot;,&quot;FillTransparency&quot;:0.0,&quot;LineVisible&quot;:-1,&quot;LineForeColorHexa&quot;:&quot;#2EC4B6&quot;,&quot;LineWeight&quot;:2.0,&quot;LineDashStyle&quot;:1,&quot;LineEndArrowheadStyle&quot;:1,&quot;LineBeginArrowheadStyle&quot;:1,&quot;ShouldSendToBack&quot;:false,&quot;NeedsApplyToAll&quot;:false},&quot;CoverPag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Arc&quot;:{&quot;AutoShapeType&quot;:25,&quot;Visible&quot;:-1,&quot;LockAspectRatio&quot;:0,&quot;CanUpdateAdjustments&quot;:fals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2.0,&quot;LineDashStyle&quot;:1,&quot;LineEndArrowheadStyle&quot;:1,&quot;LineBeginArrowheadStyle&quot;:1,&quot;ShouldSendToBack&quot;:true,&quot;NeedsApplyToAll&quot;:false}}}"/>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00.xml><?xml version="1.0" encoding="utf-8"?>
<p:tagLst xmlns:a="http://schemas.openxmlformats.org/drawingml/2006/main" xmlns:r="http://schemas.openxmlformats.org/officeDocument/2006/relationships" xmlns:p="http://schemas.openxmlformats.org/presentationml/2006/main">
  <p:tag name="RNRSTYLE" val="NNI2020bodytext16x9"/>
</p:tagLst>
</file>

<file path=ppt/tags/tag101.xml><?xml version="1.0" encoding="utf-8"?>
<p:tagLst xmlns:a="http://schemas.openxmlformats.org/drawingml/2006/main" xmlns:r="http://schemas.openxmlformats.org/officeDocument/2006/relationships" xmlns:p="http://schemas.openxmlformats.org/presentationml/2006/main">
  <p:tag name="RNRSTYLE" val="NNI2020bodytext16x9"/>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465DB9D_7D04_4C45_B1E0_0500E40588A1&quot;,&quot;SourceFullNameMaxLengthReached&quot;:false,&quot;SourceFullName&quot;:&quot;https://robinpresentationdesigner-my.sharepoint.com/personal/robinedwards_robinpresentationdesigner_onmicrosoft_com/Documents/Desktop/Forst Plot 2.xlsx&quot;,&quot;LastUpdate&quot;:&quot;2025-09-21 3:12 PM&quot;,&quot;UpdatedBy&quot;:&quot;rende&quot;,&quot;IsLinked&quot;:false,&quot;IsBrokenLink&quot;:false,&quot;Type&quot;:1,&quot;ShapeId&quot;:0,&quot;WorksheetName&quot;:null}"/>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89.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RNRSTYLE" val="header"/>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RNRSTYLE" val="header"/>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 name="SELECTED" val="YES"/>
</p:tagLst>
</file>

<file path=ppt/theme/theme1.xml><?xml version="1.0" encoding="utf-8"?>
<a:theme xmlns:a="http://schemas.openxmlformats.org/drawingml/2006/main" name="1_FORWARD Master Template">
  <a:themeElements>
    <a:clrScheme name="Custom 6">
      <a:dk1>
        <a:srgbClr val="001965"/>
      </a:dk1>
      <a:lt1>
        <a:srgbClr val="FFFFFF"/>
      </a:lt1>
      <a:dk2>
        <a:srgbClr val="001965"/>
      </a:dk2>
      <a:lt2>
        <a:srgbClr val="BEC0D0"/>
      </a:lt2>
      <a:accent1>
        <a:srgbClr val="2A918B"/>
      </a:accent1>
      <a:accent2>
        <a:srgbClr val="939AA7"/>
      </a:accent2>
      <a:accent3>
        <a:srgbClr val="3B97DE"/>
      </a:accent3>
      <a:accent4>
        <a:srgbClr val="005AD2"/>
      </a:accent4>
      <a:accent5>
        <a:srgbClr val="CCC5BD"/>
      </a:accent5>
      <a:accent6>
        <a:srgbClr val="EEA7BF"/>
      </a:accent6>
      <a:hlink>
        <a:srgbClr val="001965"/>
      </a:hlink>
      <a:folHlink>
        <a:srgbClr val="001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Accent 1">
      <a:srgbClr val="001965"/>
    </a:custClr>
    <a:custClr name="Accent 2">
      <a:srgbClr val="005AD2"/>
    </a:custClr>
    <a:custClr name="Accent 3">
      <a:srgbClr val="3B97DE"/>
    </a:custClr>
    <a:custClr name="Accent 4">
      <a:srgbClr val="EEA7BF"/>
    </a:custClr>
    <a:custClr name="Accent 5">
      <a:srgbClr val="2A918B"/>
    </a:custClr>
    <a:custClr name="Accent 6">
      <a:srgbClr val="939AA7"/>
    </a:custClr>
    <a:custClr name="Light 2">
      <a:srgbClr val="CCC5BD"/>
    </a:custClr>
    <a:custClr name="Dark 1">
      <a:srgbClr val="000000"/>
    </a:custClr>
    <a:custClr>
      <a:srgbClr val="FFFFFF"/>
    </a:custClr>
    <a:custClr name="Color has no name">
      <a:srgbClr val="FFFFFF"/>
    </a:custClr>
    <a:custClr name="Color has no name">
      <a:srgbClr val="FFFFFF"/>
    </a:custClr>
    <a:custClr name="Accent 2">
      <a:srgbClr val="99BDED"/>
    </a:custClr>
    <a:custClr name="Accent 3">
      <a:srgbClr val="B1D5F2"/>
    </a:custClr>
    <a:custClr name="Accent 4">
      <a:srgbClr val="F8DCE5"/>
    </a:custClr>
    <a:custClr name="Accent 5">
      <a:srgbClr val="AAD3D1"/>
    </a:custClr>
    <a:custClr name="Accent 6">
      <a:srgbClr val="D4D7DC"/>
    </a:custClr>
    <a:custClr name="Light 2">
      <a:srgbClr val="EBE8E5"/>
    </a:custClr>
    <a:custClr name="Color has no name">
      <a:srgbClr val="FFFFFF"/>
    </a:custClr>
    <a:custClr name="Color has no name">
      <a:srgbClr val="FFFFFF"/>
    </a:custClr>
    <a:custClr name="Color has no name">
      <a:srgbClr val="FFFFFF"/>
    </a:custClr>
    <a:custClr name="Color has no name">
      <a:srgbClr val="FFFFFF"/>
    </a:custClr>
    <a:custClr name="Accent 2">
      <a:srgbClr val="CCDEF6"/>
    </a:custClr>
    <a:custClr name="Accent 3">
      <a:srgbClr val="D8EAF8"/>
    </a:custClr>
    <a:custClr name="Accent 4">
      <a:srgbClr val="FCEDF2"/>
    </a:custClr>
    <a:custClr name="Accent 5">
      <a:srgbClr val="D4E9E8"/>
    </a:custClr>
    <a:custClr name="Accent 6">
      <a:srgbClr val="E9EBED"/>
    </a:custClr>
    <a:custClr name="Light 2">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909C29A5-E88E-48A9-8FEA-98397920CF68}" vid="{8A5C03E6-BC19-4ABC-A5C6-B7977B8DD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N Microsoft Office Color Scheme">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D8D124E0800B41AC6992D4AE29DBB9" ma:contentTypeVersion="10" ma:contentTypeDescription="Create a new document." ma:contentTypeScope="" ma:versionID="a765cbfd6d0a2c926f7a8e2cf46e4d91">
  <xsd:schema xmlns:xsd="http://www.w3.org/2001/XMLSchema" xmlns:xs="http://www.w3.org/2001/XMLSchema" xmlns:p="http://schemas.microsoft.com/office/2006/metadata/properties" xmlns:ns2="3d6b1136-a40e-46b2-9d95-1587dba324ed" xmlns:ns3="8c08058f-b6b8-4742-b4f2-1a12537741b2" targetNamespace="http://schemas.microsoft.com/office/2006/metadata/properties" ma:root="true" ma:fieldsID="67968f50d6a4b8d0ca25dbb91cb0917f" ns2:_="" ns3:_="">
    <xsd:import namespace="3d6b1136-a40e-46b2-9d95-1587dba324ed"/>
    <xsd:import namespace="8c08058f-b6b8-4742-b4f2-1a12537741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b1136-a40e-46b2-9d95-1587dba324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09db7ae-f210-430f-9df8-1b54465afd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08058f-b6b8-4742-b4f2-1a12537741b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d34a68e-be01-4913-87a6-fb7bdbe6f3ac}" ma:internalName="TaxCatchAll" ma:showField="CatchAllData" ma:web="8c08058f-b6b8-4742-b4f2-1a12537741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d6b1136-a40e-46b2-9d95-1587dba324ed">
      <Terms xmlns="http://schemas.microsoft.com/office/infopath/2007/PartnerControls"/>
    </lcf76f155ced4ddcb4097134ff3c332f>
    <TaxCatchAll xmlns="8c08058f-b6b8-4742-b4f2-1a12537741b2" xsi:nil="true"/>
  </documentManagement>
</p:properties>
</file>

<file path=customXml/itemProps1.xml><?xml version="1.0" encoding="utf-8"?>
<ds:datastoreItem xmlns:ds="http://schemas.openxmlformats.org/officeDocument/2006/customXml" ds:itemID="{9BA78137-979B-4722-9C51-24558B5218AB}">
  <ds:schemaRefs>
    <ds:schemaRef ds:uri="http://schemas.microsoft.com/sharepoint/v3/contenttype/forms"/>
  </ds:schemaRefs>
</ds:datastoreItem>
</file>

<file path=customXml/itemProps2.xml><?xml version="1.0" encoding="utf-8"?>
<ds:datastoreItem xmlns:ds="http://schemas.openxmlformats.org/officeDocument/2006/customXml" ds:itemID="{FDCF9532-0BDD-440E-AE1E-DF61C65D654A}"/>
</file>

<file path=customXml/itemProps3.xml><?xml version="1.0" encoding="utf-8"?>
<ds:datastoreItem xmlns:ds="http://schemas.openxmlformats.org/officeDocument/2006/customXml" ds:itemID="{E9786B1F-88E1-45A0-82F9-20D7FD34F087}">
  <ds:schemaRefs>
    <ds:schemaRef ds:uri="http://purl.org/dc/terms/"/>
    <ds:schemaRef ds:uri="http://schemas.microsoft.com/office/2006/metadata/properties"/>
    <ds:schemaRef ds:uri="http://schemas.microsoft.com/office/2006/documentManagement/types"/>
    <ds:schemaRef ds:uri="3d6b1136-a40e-46b2-9d95-1587dba324ed"/>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docMetadata/LabelInfo.xml><?xml version="1.0" encoding="utf-8"?>
<clbl:labelList xmlns:clbl="http://schemas.microsoft.com/office/2020/mipLabelMetadata">
  <clbl:label id="{f743b317-4758-44cb-8b65-8b43e4619766}" enabled="1" method="Standard" siteId="{fdfed7bd-9f6a-44a1-b694-6e39c468c150}" removed="0"/>
</clbl:labelList>
</file>

<file path=docProps/app.xml><?xml version="1.0" encoding="utf-8"?>
<Properties xmlns="http://schemas.openxmlformats.org/officeDocument/2006/extended-properties" xmlns:vt="http://schemas.openxmlformats.org/officeDocument/2006/docPropsVTypes">
  <Template/>
  <TotalTime>7747</TotalTime>
  <Words>13069</Words>
  <Application>Microsoft Office PowerPoint</Application>
  <PresentationFormat>Widescreen</PresentationFormat>
  <Paragraphs>1206</Paragraphs>
  <Slides>68</Slides>
  <Notes>68</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7" baseType="lpstr">
      <vt:lpstr>Apis For Office</vt:lpstr>
      <vt:lpstr>Arial</vt:lpstr>
      <vt:lpstr>Arial Nova Light</vt:lpstr>
      <vt:lpstr>Calibri</vt:lpstr>
      <vt:lpstr>Times New Roman</vt:lpstr>
      <vt:lpstr>Verdana</vt:lpstr>
      <vt:lpstr>Wingdings</vt:lpstr>
      <vt:lpstr>1_FORWARD Master Template</vt:lpstr>
      <vt:lpstr>Acrobat Document</vt:lpstr>
      <vt:lpstr>PowerPoint Presentation</vt:lpstr>
      <vt:lpstr>PowerPoint Presentation</vt:lpstr>
      <vt:lpstr>Learning  outcomes</vt:lpstr>
      <vt:lpstr>Table of Contents</vt:lpstr>
      <vt:lpstr>PowerPoint Presentation</vt:lpstr>
      <vt:lpstr>Obesity is associated with multiple complications1–8</vt:lpstr>
      <vt:lpstr>Obesity is associated with multiple complications1–8</vt:lpstr>
      <vt:lpstr>Obesity is associated with multiple complications1–8</vt:lpstr>
      <vt:lpstr>Prevalence of various complications in patients  with obesity</vt:lpstr>
      <vt:lpstr>Life expectancy across BMI categories: Men</vt:lpstr>
      <vt:lpstr>Life expectancy across BMI categories: Women</vt:lpstr>
      <vt:lpstr>BMI and risk of various cancers</vt:lpstr>
      <vt:lpstr>Greater and sustained weight loss is likely to improve obesity-related complications</vt:lpstr>
      <vt:lpstr>PowerPoint Presentation</vt:lpstr>
      <vt:lpstr> MetS is a cluster of metabolic abnormalities that increase the risk of T2D and CVD1,2</vt:lpstr>
      <vt:lpstr>Pathophysiology of MetS in obesity1–3 </vt:lpstr>
      <vt:lpstr>Obesity, prediabetes, and T2D Diabetes Prevention Program Outcomes Study (DPPOS)</vt:lpstr>
      <vt:lpstr>Pathophysiology of obesity causing T2D</vt:lpstr>
      <vt:lpstr>Weight loss improves HbA1c and fasting plasma glucose  in people with T2D</vt:lpstr>
      <vt:lpstr>Reduction in risk to progression of prediabetes  to T2D with AOMs</vt:lpstr>
      <vt:lpstr>T2D remission* after bariatric surgery Major studies on the long-term outcomes for people with obesity and T2D</vt:lpstr>
      <vt:lpstr>Metabolic dysfunction–associated steatotic liver disease— MASLD</vt:lpstr>
      <vt:lpstr>MASH is the progressive form of MASLD</vt:lpstr>
      <vt:lpstr>Prevalence of MASLD and MASH among people with overweight/obesity </vt:lpstr>
      <vt:lpstr>MASH is associated with metabolic comorbidities</vt:lpstr>
      <vt:lpstr>Patients with co-existing obesity and T2D are at high risk of developing MASH</vt:lpstr>
      <vt:lpstr>Obesity-driven pathophysiology of MASLD and MASH1,2 </vt:lpstr>
      <vt:lpstr>MASLD/MASH morbidity and mortality</vt:lpstr>
      <vt:lpstr>MASLD/MASH morbidity and mortality</vt:lpstr>
      <vt:lpstr>MASLD/MASH morbidity and mortality</vt:lpstr>
      <vt:lpstr>MASLD/MASH morbidity and mortality</vt:lpstr>
      <vt:lpstr>Weight loss reduces the incidence of  hepatic steatosis and MASLD</vt:lpstr>
      <vt:lpstr>Impact of incretin mimetics on MASLD/MASH</vt:lpstr>
      <vt:lpstr>PowerPoint Presentation</vt:lpstr>
      <vt:lpstr>Prevalence of hypertension by BMI</vt:lpstr>
      <vt:lpstr>Obesity-related hypertension is multifactorial1–3</vt:lpstr>
      <vt:lpstr>Weight loss lowers blood pressure</vt:lpstr>
      <vt:lpstr>Obesity-induced inflammation contributes to ASCVD</vt:lpstr>
      <vt:lpstr>Obesity is a risk factor for heart failure —  both reduced EF and preserved EF</vt:lpstr>
      <vt:lpstr>Impact of weight loss on HFpEF</vt:lpstr>
      <vt:lpstr>Obesity is associated with an increased risk  of atrial fibrillation1–3 </vt:lpstr>
      <vt:lpstr>Impact of weight loss on atrial fibrillation </vt:lpstr>
      <vt:lpstr>PowerPoint Presentation</vt:lpstr>
      <vt:lpstr>Chronic Kidney Disease: KDIGO definition</vt:lpstr>
      <vt:lpstr>Impact of obesity on CKD</vt:lpstr>
      <vt:lpstr>Relationship between obesity and CKD</vt:lpstr>
      <vt:lpstr>Recognizing CKM syndrome acknowledges the interconnectedness between kidney health and other cardiometabolic processes</vt:lpstr>
      <vt:lpstr>KDIGO 2024 guidelines for patients with CKD</vt:lpstr>
      <vt:lpstr>PowerPoint Presentation</vt:lpstr>
      <vt:lpstr>Sleep apnea and obesity</vt:lpstr>
      <vt:lpstr>The bidirectional relationship between obesity and OSA</vt:lpstr>
      <vt:lpstr>Weight loss is associated with reduced AHI and increased remission in adults with mild OSA</vt:lpstr>
      <vt:lpstr>Effect of overweight and obesity on knee osteoarthritis risk</vt:lpstr>
      <vt:lpstr>Weight loss in people with obesity and OA  as assessed by increased WOMAC score</vt:lpstr>
      <vt:lpstr>Weight loss in people with hip OA and obesity or  overweight as assessed by increased WOMAC score</vt:lpstr>
      <vt:lpstr>PowerPoint Presentation</vt:lpstr>
      <vt:lpstr>Obesity is a risk factor for impaired fertility in  both men and women</vt:lpstr>
      <vt:lpstr>Prevalence of PCOS and relation to BMI</vt:lpstr>
      <vt:lpstr>Weight loss improves clinical and biochemical parameters in women with PCOS and obesity</vt:lpstr>
      <vt:lpstr>Weight loss improves clinical and biochemical parameters in women with PCOS and obesity</vt:lpstr>
      <vt:lpstr>PowerPoint Presentation</vt:lpstr>
      <vt:lpstr>Obesity is associated with increased risk of developing anxiety and depression</vt:lpstr>
      <vt:lpstr>Weight loss may improve mood in patients  with obesity </vt:lpstr>
      <vt:lpstr>PowerPoint Presentation</vt:lpstr>
      <vt:lpstr>Key  takeaways</vt:lpstr>
      <vt:lpstr>Assessments (1/3)</vt:lpstr>
      <vt:lpstr>Assessments (2/3)</vt:lpstr>
      <vt:lpstr>Assessments (3/3)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dc:title>
  <dc:creator>Ellen Henneman</dc:creator>
  <cp:lastModifiedBy>Melissa Lohmann</cp:lastModifiedBy>
  <cp:revision>191</cp:revision>
  <dcterms:created xsi:type="dcterms:W3CDTF">2022-03-01T17:08:55Z</dcterms:created>
  <dcterms:modified xsi:type="dcterms:W3CDTF">2026-01-30T19:12:49Z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0x0101009AD8D124E0800B41AC6992D4AE29DBB9</vt:lpwstr>
  </property>
  <property fmtid="{D5CDD505-2E9C-101B-9397-08002B2CF9AE}" pid="3" name="MediaServiceImageTags">
    <vt:lpwstr/>
  </property>
</Properties>
</file>