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4"/>
  </p:notesMasterIdLst>
  <p:sldIdLst>
    <p:sldId id="2134804962" r:id="rId5"/>
    <p:sldId id="2147374470" r:id="rId6"/>
    <p:sldId id="2147374549" r:id="rId7"/>
    <p:sldId id="2147374555" r:id="rId8"/>
    <p:sldId id="2147374558" r:id="rId9"/>
    <p:sldId id="2134804937" r:id="rId10"/>
    <p:sldId id="2147374471" r:id="rId11"/>
    <p:sldId id="2134804953" r:id="rId12"/>
    <p:sldId id="2134804940" r:id="rId13"/>
    <p:sldId id="2147374553" r:id="rId14"/>
    <p:sldId id="2134804944" r:id="rId15"/>
    <p:sldId id="2147374554" r:id="rId16"/>
    <p:sldId id="2134804950" r:id="rId17"/>
    <p:sldId id="2134804946" r:id="rId18"/>
    <p:sldId id="2147374551" r:id="rId19"/>
    <p:sldId id="2147374472" r:id="rId20"/>
    <p:sldId id="2147374473" r:id="rId21"/>
    <p:sldId id="2134804947" r:id="rId22"/>
    <p:sldId id="213480495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A317DBE-5BC2-4282-ADD7-2AA24B62E923}">
          <p14:sldIdLst>
            <p14:sldId id="2134804962"/>
            <p14:sldId id="2147374470"/>
            <p14:sldId id="2147374549"/>
          </p14:sldIdLst>
        </p14:section>
        <p14:section name="Overview of diagnosing and staging obesity" id="{688AEDBE-92D0-4225-A7E8-8AB7FD30D9B7}">
          <p14:sldIdLst>
            <p14:sldId id="2147374555"/>
            <p14:sldId id="2147374558"/>
            <p14:sldId id="2134804937"/>
            <p14:sldId id="2147374471"/>
            <p14:sldId id="2134804953"/>
            <p14:sldId id="2134804940"/>
          </p14:sldIdLst>
        </p14:section>
        <p14:section name="Clinical recommendations" id="{6F444CE2-FAB2-4CE8-A06B-5B9352556AB9}">
          <p14:sldIdLst>
            <p14:sldId id="2147374553"/>
            <p14:sldId id="2134804944"/>
            <p14:sldId id="2147374554"/>
            <p14:sldId id="2134804950"/>
          </p14:sldIdLst>
        </p14:section>
        <p14:section name="Ongoing care for patients with obesity" id="{F4DF3574-D87F-4401-93C3-9583FCB15892}">
          <p14:sldIdLst>
            <p14:sldId id="2134804946"/>
            <p14:sldId id="2147374551"/>
            <p14:sldId id="2147374472"/>
            <p14:sldId id="2147374473"/>
          </p14:sldIdLst>
        </p14:section>
        <p14:section name="Key takeaways" id="{986858F1-FA9B-44B0-8447-131FA1058163}">
          <p14:sldIdLst>
            <p14:sldId id="2134804947"/>
          </p14:sldIdLst>
        </p14:section>
        <p14:section name="Assessments" id="{E55B9743-A04E-427D-BE22-D4D5C3D8B906}">
          <p14:sldIdLst>
            <p14:sldId id="2134804952"/>
          </p14:sldIdLst>
        </p14:section>
      </p14:sectionLst>
    </p:ext>
    <p:ext uri="{EFAFB233-063F-42B5-8137-9DF3F51BA10A}">
      <p15:sldGuideLst xmlns:p15="http://schemas.microsoft.com/office/powerpoint/2012/main">
        <p15:guide id="10" orient="horz" pos="232" userDrawn="1">
          <p15:clr>
            <a:srgbClr val="A4A3A4"/>
          </p15:clr>
        </p15:guide>
        <p15:guide id="12" orient="horz" pos="4224" userDrawn="1">
          <p15:clr>
            <a:srgbClr val="A4A3A4"/>
          </p15:clr>
        </p15:guide>
        <p15:guide id="14" pos="3840" userDrawn="1">
          <p15:clr>
            <a:srgbClr val="A4A3A4"/>
          </p15:clr>
        </p15:guide>
        <p15:guide id="15" orient="horz" pos="2704" userDrawn="1">
          <p15:clr>
            <a:srgbClr val="A4A3A4"/>
          </p15:clr>
        </p15:guide>
        <p15:guide id="17" orient="horz" pos="1071" userDrawn="1">
          <p15:clr>
            <a:srgbClr val="A4A3A4"/>
          </p15:clr>
        </p15:guide>
        <p15:guide id="18" pos="7344" userDrawn="1">
          <p15:clr>
            <a:srgbClr val="A4A3A4"/>
          </p15:clr>
        </p15:guide>
        <p15:guide id="19" pos="2376" userDrawn="1">
          <p15:clr>
            <a:srgbClr val="A4A3A4"/>
          </p15:clr>
        </p15:guide>
        <p15:guide id="20" orient="horz" pos="398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5ADB7D61-A5F3-466D-4CD1-02DF033BB9DD}" name="LT (MTX)" initials="LT" userId="LT (MTX)" providerId="None"/>
  <p188:author id="{95582667-6102-27E7-ED8E-01A166EB4B6B}" name="Guest User" initials="GU" userId="Guest User" providerId="Windows Live"/>
  <p188:author id="{5681AC69-2D96-BD7A-58A4-AF57D8298DE7}" name="BRSZ (Gabriel Smolarz)" initials="BS" userId="S::brsz_novonordisk.com#ext#@sixdegreesmed.com::fe3a2788-a25e-430b-ab55-086b4040e359" providerId="AD"/>
  <p188:author id="{A8DB9C81-4782-88B5-1578-423CA05C64D9}" name="lisa@grayskalegroup.com" initials="li" userId="S::urn:spo:guest#lisa@grayskalegroup.com::"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AFBFDC6-5188-E3BB-1EF4-0B4680E9760B}" name="Herron, Genevieve" initials="GH" userId="S::gherron@middlebury.edu::ac43cc25-fc82-4c63-a452-984e5553e0a6" providerId="AD"/>
  <p188:author id="{E260DECF-5D16-C129-D53D-9510B96293D3}" name="Melissa Lohmann" initials="ML" userId="1ab7e9b8f9dc23b1" providerId="Windows Live"/>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8EAF8"/>
    <a:srgbClr val="27B0BB"/>
    <a:srgbClr val="2A918B"/>
    <a:srgbClr val="ED7D31"/>
    <a:srgbClr val="66687B"/>
    <a:srgbClr val="5B9BD5"/>
    <a:srgbClr val="FFFFFF"/>
    <a:srgbClr val="FE90E6"/>
    <a:srgbClr val="EC0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3" autoAdjust="0"/>
    <p:restoredTop sz="96236" autoAdjust="0"/>
  </p:normalViewPr>
  <p:slideViewPr>
    <p:cSldViewPr snapToGrid="0">
      <p:cViewPr varScale="1">
        <p:scale>
          <a:sx n="95" d="100"/>
          <a:sy n="95" d="100"/>
        </p:scale>
        <p:origin x="640" y="288"/>
      </p:cViewPr>
      <p:guideLst>
        <p:guide orient="horz" pos="232"/>
        <p:guide orient="horz" pos="4224"/>
        <p:guide pos="3840"/>
        <p:guide orient="horz" pos="2704"/>
        <p:guide orient="horz" pos="1071"/>
        <p:guide pos="7344"/>
        <p:guide pos="2376"/>
        <p:guide orient="horz" pos="3984"/>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1312"/>
    </p:cViewPr>
  </p:sorterViewPr>
  <p:notesViewPr>
    <p:cSldViewPr snapToGrid="0" showGuides="1">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2025-11-25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a:t>
            </a:fld>
            <a:endParaRPr lang="en-CA"/>
          </a:p>
        </p:txBody>
      </p:sp>
    </p:spTree>
    <p:extLst>
      <p:ext uri="{BB962C8B-B14F-4D97-AF65-F5344CB8AC3E}">
        <p14:creationId xmlns:p14="http://schemas.microsoft.com/office/powerpoint/2010/main" val="176626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0967-D149-625A-E2C9-F18C3DBBA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65912-5C0D-356D-95C5-0FF65D0ED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F1DFA-092E-E8BB-6150-61608422A73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FE73690-6133-79E9-86A9-75EC3B1BCF27}"/>
              </a:ext>
            </a:extLst>
          </p:cNvPr>
          <p:cNvSpPr>
            <a:spLocks noGrp="1"/>
          </p:cNvSpPr>
          <p:nvPr>
            <p:ph type="sldNum" sz="quarter" idx="5"/>
          </p:nvPr>
        </p:nvSpPr>
        <p:spPr/>
        <p:txBody>
          <a:bodyPr/>
          <a:lstStyle/>
          <a:p>
            <a:fld id="{55832E42-BD01-4652-99BC-29345047F757}" type="slidenum">
              <a:rPr lang="en-CA" smtClean="0"/>
              <a:pPr/>
              <a:t>10</a:t>
            </a:fld>
            <a:endParaRPr lang="en-CA"/>
          </a:p>
        </p:txBody>
      </p:sp>
    </p:spTree>
    <p:extLst>
      <p:ext uri="{BB962C8B-B14F-4D97-AF65-F5344CB8AC3E}">
        <p14:creationId xmlns:p14="http://schemas.microsoft.com/office/powerpoint/2010/main" val="207897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11</a:t>
            </a:fld>
            <a:endParaRPr lang="en-CA"/>
          </a:p>
        </p:txBody>
      </p:sp>
    </p:spTree>
    <p:extLst>
      <p:ext uri="{BB962C8B-B14F-4D97-AF65-F5344CB8AC3E}">
        <p14:creationId xmlns:p14="http://schemas.microsoft.com/office/powerpoint/2010/main" val="228455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FDC2-E1FB-1A09-951A-B1F0DECAC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79E4C-C048-A605-86AF-9E39B0494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6549E-DDDF-1E66-741C-17C0E12FD6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1E8E18-50FC-0A8B-300A-4876F7E54DC0}"/>
              </a:ext>
            </a:extLst>
          </p:cNvPr>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346336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13</a:t>
            </a:fld>
            <a:endParaRPr lang="en-CA"/>
          </a:p>
        </p:txBody>
      </p:sp>
    </p:spTree>
    <p:extLst>
      <p:ext uri="{BB962C8B-B14F-4D97-AF65-F5344CB8AC3E}">
        <p14:creationId xmlns:p14="http://schemas.microsoft.com/office/powerpoint/2010/main" val="3198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14</a:t>
            </a:fld>
            <a:endParaRPr lang="en-CA"/>
          </a:p>
        </p:txBody>
      </p:sp>
    </p:spTree>
    <p:extLst>
      <p:ext uri="{BB962C8B-B14F-4D97-AF65-F5344CB8AC3E}">
        <p14:creationId xmlns:p14="http://schemas.microsoft.com/office/powerpoint/2010/main" val="130163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15</a:t>
            </a:fld>
            <a:endParaRPr lang="en-CA"/>
          </a:p>
        </p:txBody>
      </p:sp>
    </p:spTree>
    <p:extLst>
      <p:ext uri="{BB962C8B-B14F-4D97-AF65-F5344CB8AC3E}">
        <p14:creationId xmlns:p14="http://schemas.microsoft.com/office/powerpoint/2010/main" val="385092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5A86-E3CB-07CB-4E56-D7C4E4966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3BF40-B6BF-2287-5E7A-F5E19612A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27854-178C-1E87-BC96-C13665E40CA4}"/>
              </a:ext>
            </a:extLst>
          </p:cNvPr>
          <p:cNvSpPr>
            <a:spLocks noGrp="1"/>
          </p:cNvSpPr>
          <p:nvPr>
            <p:ph type="body" idx="1"/>
          </p:nvPr>
        </p:nvSpPr>
        <p:spPr/>
        <p:txBody>
          <a:bodyPr/>
          <a:lstStyle/>
          <a:p>
            <a:r>
              <a:rPr lang="en-CA" b="1" u="sng" dirty="0"/>
              <a:t>Additional content:</a:t>
            </a:r>
          </a:p>
          <a:p>
            <a:endParaRPr lang="en-CA" u="sng" dirty="0"/>
          </a:p>
          <a:p>
            <a:pPr marL="285750" indent="-285750">
              <a:buFont typeface="Arial" panose="020B0604020202020204" pitchFamily="34" charset="0"/>
              <a:buChar char="•"/>
            </a:pPr>
            <a:r>
              <a:rPr lang="en-US" b="1" dirty="0"/>
              <a:t>Cardiovascular disease</a:t>
            </a:r>
            <a:br>
              <a:rPr lang="en-US" b="1" dirty="0"/>
            </a:br>
            <a:r>
              <a:rPr lang="en-US" dirty="0"/>
              <a:t>Obesity is an independent risk factor in the development of heart failure, MI, and stroke in older adults</a:t>
            </a:r>
          </a:p>
          <a:p>
            <a:pPr marL="285750" indent="-285750">
              <a:spcBef>
                <a:spcPts val="600"/>
              </a:spcBef>
              <a:buFont typeface="Arial" panose="020B0604020202020204" pitchFamily="34" charset="0"/>
              <a:buChar char="•"/>
            </a:pPr>
            <a:r>
              <a:rPr lang="en-US" b="1" dirty="0"/>
              <a:t>Diabetes and the metabolic syndrome</a:t>
            </a:r>
            <a:br>
              <a:rPr lang="en-US" b="1" dirty="0"/>
            </a:br>
            <a:r>
              <a:rPr lang="en-US" dirty="0"/>
              <a:t>Obesity, diabetes, and metabolic syndrome occur independently despite sharing some pathophysiologic pathways. Increased body fat and increased blood sugar are two of the eight components of the metabolic syndrome</a:t>
            </a:r>
            <a:endParaRPr lang="en-CA" dirty="0"/>
          </a:p>
          <a:p>
            <a:pPr marL="285750" indent="-285750">
              <a:spcBef>
                <a:spcPts val="600"/>
              </a:spcBef>
              <a:buFont typeface="Arial" panose="020B0604020202020204" pitchFamily="34" charset="0"/>
              <a:buChar char="•"/>
            </a:pPr>
            <a:r>
              <a:rPr lang="en-US" b="1" dirty="0"/>
              <a:t>Cancer</a:t>
            </a:r>
            <a:br>
              <a:rPr lang="en-US" b="1" dirty="0"/>
            </a:br>
            <a:r>
              <a:rPr lang="en-US" dirty="0"/>
              <a:t>More than 60% of cancers occur over the age of 65, but there is also an association between obesity and cancer</a:t>
            </a:r>
            <a:endParaRPr lang="en-CA" dirty="0"/>
          </a:p>
          <a:p>
            <a:pPr marL="285750" indent="-285750">
              <a:spcBef>
                <a:spcPts val="600"/>
              </a:spcBef>
              <a:buFont typeface="Arial" panose="020B0604020202020204" pitchFamily="34" charset="0"/>
              <a:buChar char="•"/>
            </a:pPr>
            <a:r>
              <a:rPr lang="en-US" b="1" dirty="0"/>
              <a:t>Arthritis</a:t>
            </a:r>
            <a:br>
              <a:rPr lang="en-US" b="1" dirty="0"/>
            </a:br>
            <a:r>
              <a:rPr lang="en-US" dirty="0"/>
              <a:t>The relationship between obesity and arthritis has not been completely explained. Despite the differences in the most common types of arthritis in older adults, both obesity and arthritis are pro-inflammatory conditions that increases the concentration of cytokines and adipokines as previously reported</a:t>
            </a:r>
            <a:endParaRPr lang="en-GB" dirty="0"/>
          </a:p>
        </p:txBody>
      </p:sp>
      <p:sp>
        <p:nvSpPr>
          <p:cNvPr id="4" name="Slide Number Placeholder 3">
            <a:extLst>
              <a:ext uri="{FF2B5EF4-FFF2-40B4-BE49-F238E27FC236}">
                <a16:creationId xmlns:a16="http://schemas.microsoft.com/office/drawing/2014/main" id="{1253A99B-2561-9538-99ED-67E8350F8E77}"/>
              </a:ext>
            </a:extLst>
          </p:cNvPr>
          <p:cNvSpPr>
            <a:spLocks noGrp="1"/>
          </p:cNvSpPr>
          <p:nvPr>
            <p:ph type="sldNum" sz="quarter" idx="5"/>
          </p:nvPr>
        </p:nvSpPr>
        <p:spPr/>
        <p:txBody>
          <a:bodyPr/>
          <a:lstStyle/>
          <a:p>
            <a:fld id="{55832E42-BD01-4652-99BC-29345047F757}" type="slidenum">
              <a:rPr lang="en-CA" smtClean="0"/>
              <a:pPr/>
              <a:t>16</a:t>
            </a:fld>
            <a:endParaRPr lang="en-CA"/>
          </a:p>
        </p:txBody>
      </p:sp>
    </p:spTree>
    <p:extLst>
      <p:ext uri="{BB962C8B-B14F-4D97-AF65-F5344CB8AC3E}">
        <p14:creationId xmlns:p14="http://schemas.microsoft.com/office/powerpoint/2010/main" val="340828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B7494-A2A3-DF70-E9D7-8CE7A62E1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8420F-C7AA-E2DC-EC0F-4D379A682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6455A-5406-5827-90AA-37F9255437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Additional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u="sng" strike="noStrike" dirty="0">
              <a:effectLst/>
            </a:endParaRPr>
          </a:p>
          <a:p>
            <a:pPr marL="180975" indent="-180975">
              <a:spcAft>
                <a:spcPts val="600"/>
              </a:spcAft>
              <a:buFont typeface="Arial" panose="020B0604020202020204" pitchFamily="34" charset="0"/>
              <a:buChar char="•"/>
            </a:pPr>
            <a:r>
              <a:rPr lang="en-US" b="1" u="none" strike="noStrike" dirty="0">
                <a:effectLst/>
              </a:rPr>
              <a:t>Exercising for people with limitations</a:t>
            </a:r>
            <a:br>
              <a:rPr lang="en-US" b="1" u="none" strike="noStrike" dirty="0">
                <a:effectLst/>
              </a:rPr>
            </a:br>
            <a:r>
              <a:rPr lang="en-US" dirty="0"/>
              <a:t>Providing recommendations for alternative forms of exercise can be beneficial, such as aquatic therapy, walking, etc. </a:t>
            </a:r>
            <a:endParaRPr lang="en-US" b="0" i="1" dirty="0"/>
          </a:p>
          <a:p>
            <a:pPr marL="180975" indent="-180975">
              <a:spcAft>
                <a:spcPts val="600"/>
              </a:spcAft>
              <a:buFont typeface="Arial" panose="020B0604020202020204" pitchFamily="34" charset="0"/>
              <a:buChar char="•"/>
            </a:pPr>
            <a:r>
              <a:rPr lang="en-US" b="1" dirty="0"/>
              <a:t>Having conversations </a:t>
            </a:r>
            <a:r>
              <a:rPr lang="en-US" b="1" u="none" strike="noStrike" dirty="0">
                <a:effectLst/>
              </a:rPr>
              <a:t>about weight regain</a:t>
            </a:r>
            <a:br>
              <a:rPr lang="en-US" b="1" u="none" strike="noStrike" dirty="0">
                <a:effectLst/>
              </a:rPr>
            </a:br>
            <a:r>
              <a:rPr lang="en-US" dirty="0"/>
              <a:t>Important to start the intervention with a thorough assessment of all factors influencing weight regain, including lifestyle imbalance and stress, to identify focal points for treatment</a:t>
            </a:r>
          </a:p>
        </p:txBody>
      </p:sp>
      <p:sp>
        <p:nvSpPr>
          <p:cNvPr id="4" name="Slide Number Placeholder 3">
            <a:extLst>
              <a:ext uri="{FF2B5EF4-FFF2-40B4-BE49-F238E27FC236}">
                <a16:creationId xmlns:a16="http://schemas.microsoft.com/office/drawing/2014/main" id="{4AB3B1E2-521A-6F8F-EAC7-1DB793081D98}"/>
              </a:ext>
            </a:extLst>
          </p:cNvPr>
          <p:cNvSpPr>
            <a:spLocks noGrp="1"/>
          </p:cNvSpPr>
          <p:nvPr>
            <p:ph type="sldNum" sz="quarter" idx="5"/>
          </p:nvPr>
        </p:nvSpPr>
        <p:spPr/>
        <p:txBody>
          <a:bodyPr/>
          <a:lstStyle/>
          <a:p>
            <a:fld id="{55832E42-BD01-4652-99BC-29345047F757}" type="slidenum">
              <a:rPr lang="en-CA" smtClean="0"/>
              <a:pPr/>
              <a:t>17</a:t>
            </a:fld>
            <a:endParaRPr lang="en-CA"/>
          </a:p>
        </p:txBody>
      </p:sp>
    </p:spTree>
    <p:extLst>
      <p:ext uri="{BB962C8B-B14F-4D97-AF65-F5344CB8AC3E}">
        <p14:creationId xmlns:p14="http://schemas.microsoft.com/office/powerpoint/2010/main" val="240304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18</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 key:</a:t>
            </a:r>
          </a:p>
          <a:p>
            <a:pPr marL="0" indent="0">
              <a:buNone/>
            </a:pPr>
            <a:endParaRPr lang="en-US" b="1" dirty="0"/>
          </a:p>
          <a:p>
            <a:pPr marL="228600" indent="-228600">
              <a:buAutoNum type="arabicPeriod"/>
            </a:pPr>
            <a:r>
              <a:rPr lang="en-US" b="1" dirty="0">
                <a:highlight>
                  <a:srgbClr val="FFFF00"/>
                </a:highlight>
              </a:rPr>
              <a:t>b</a:t>
            </a:r>
            <a:r>
              <a:rPr lang="en-US" dirty="0"/>
              <a:t> (slide 5; false – although patients may have lower BMI, they can still have a more metabolically severe presentation of obesity)</a:t>
            </a:r>
          </a:p>
          <a:p>
            <a:pPr marL="228600" indent="-228600">
              <a:buAutoNum type="arabicPeriod"/>
            </a:pPr>
            <a:r>
              <a:rPr lang="en-US" b="1" dirty="0">
                <a:highlight>
                  <a:srgbClr val="FFFF00"/>
                </a:highlight>
              </a:rPr>
              <a:t>b</a:t>
            </a:r>
            <a:r>
              <a:rPr lang="en-US" dirty="0"/>
              <a:t> (slide 11; this is an example of a goal that is “specific, measurable, attainable, relevant, and timely”)</a:t>
            </a:r>
          </a:p>
          <a:p>
            <a:pPr marL="228600" indent="-228600">
              <a:buAutoNum type="arabicPeriod"/>
            </a:pPr>
            <a:r>
              <a:rPr lang="en-US" b="1" dirty="0">
                <a:highlight>
                  <a:srgbClr val="FFFF00"/>
                </a:highlight>
              </a:rPr>
              <a:t>c</a:t>
            </a:r>
            <a:r>
              <a:rPr lang="en-US" dirty="0"/>
              <a:t> (slide 15; with aging, muscle mass can decline while fat mass increases, leaving overall weight relatively unchanged)</a:t>
            </a:r>
            <a:endParaRPr lang="en-GB"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19</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a:p>
        </p:txBody>
      </p:sp>
    </p:spTree>
    <p:extLst>
      <p:ext uri="{BB962C8B-B14F-4D97-AF65-F5344CB8AC3E}">
        <p14:creationId xmlns:p14="http://schemas.microsoft.com/office/powerpoint/2010/main" val="408014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19633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4</a:t>
            </a:fld>
            <a:endParaRPr lang="en-CA"/>
          </a:p>
        </p:txBody>
      </p:sp>
    </p:spTree>
    <p:extLst>
      <p:ext uri="{BB962C8B-B14F-4D97-AF65-F5344CB8AC3E}">
        <p14:creationId xmlns:p14="http://schemas.microsoft.com/office/powerpoint/2010/main" val="33947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D6EB-4C2A-D5DF-54C7-AA9FB6AF0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B53C4-1230-A250-9F18-669AFA06F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98908-D9BB-8918-E5FF-714518ADCDE0}"/>
              </a:ext>
            </a:extLst>
          </p:cNvPr>
          <p:cNvSpPr>
            <a:spLocks noGrp="1"/>
          </p:cNvSpPr>
          <p:nvPr>
            <p:ph type="body"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724876-CC63-4664-4C4E-817C15170214}"/>
              </a:ext>
            </a:extLst>
          </p:cNvPr>
          <p:cNvSpPr>
            <a:spLocks noGrp="1"/>
          </p:cNvSpPr>
          <p:nvPr>
            <p:ph type="sldNum" sz="quarter" idx="5"/>
          </p:nvPr>
        </p:nvSpPr>
        <p:spPr/>
        <p:txBody>
          <a:bodyPr/>
          <a:lstStyle/>
          <a:p>
            <a:fld id="{55832E42-BD01-4652-99BC-29345047F757}" type="slidenum">
              <a:rPr lang="en-CA" smtClean="0"/>
              <a:pPr/>
              <a:t>5</a:t>
            </a:fld>
            <a:endParaRPr lang="en-CA"/>
          </a:p>
        </p:txBody>
      </p:sp>
    </p:spTree>
    <p:extLst>
      <p:ext uri="{BB962C8B-B14F-4D97-AF65-F5344CB8AC3E}">
        <p14:creationId xmlns:p14="http://schemas.microsoft.com/office/powerpoint/2010/main" val="30660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6</a:t>
            </a:fld>
            <a:endParaRPr lang="en-CA"/>
          </a:p>
        </p:txBody>
      </p:sp>
    </p:spTree>
    <p:extLst>
      <p:ext uri="{BB962C8B-B14F-4D97-AF65-F5344CB8AC3E}">
        <p14:creationId xmlns:p14="http://schemas.microsoft.com/office/powerpoint/2010/main" val="25999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1E29-50C5-E339-8207-6E9B4FE94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68674-0F33-17B7-3864-4C3DBA3A5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F3AEC-2235-E94F-8FD4-E780BC12465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F028800-5AF9-9828-C7E0-525B996880D8}"/>
              </a:ext>
            </a:extLst>
          </p:cNvPr>
          <p:cNvSpPr>
            <a:spLocks noGrp="1"/>
          </p:cNvSpPr>
          <p:nvPr>
            <p:ph type="sldNum" sz="quarter" idx="5"/>
          </p:nvPr>
        </p:nvSpPr>
        <p:spPr/>
        <p:txBody>
          <a:bodyPr/>
          <a:lstStyle/>
          <a:p>
            <a:fld id="{55832E42-BD01-4652-99BC-29345047F757}" type="slidenum">
              <a:rPr lang="en-CA" smtClean="0"/>
              <a:pPr/>
              <a:t>7</a:t>
            </a:fld>
            <a:endParaRPr lang="en-CA"/>
          </a:p>
        </p:txBody>
      </p:sp>
    </p:spTree>
    <p:extLst>
      <p:ext uri="{BB962C8B-B14F-4D97-AF65-F5344CB8AC3E}">
        <p14:creationId xmlns:p14="http://schemas.microsoft.com/office/powerpoint/2010/main" val="385274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8</a:t>
            </a:fld>
            <a:endParaRPr lang="en-CA"/>
          </a:p>
        </p:txBody>
      </p:sp>
    </p:spTree>
    <p:extLst>
      <p:ext uri="{BB962C8B-B14F-4D97-AF65-F5344CB8AC3E}">
        <p14:creationId xmlns:p14="http://schemas.microsoft.com/office/powerpoint/2010/main" val="141003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9</a:t>
            </a:fld>
            <a:endParaRPr lang="en-CA"/>
          </a:p>
        </p:txBody>
      </p:sp>
    </p:spTree>
    <p:extLst>
      <p:ext uri="{BB962C8B-B14F-4D97-AF65-F5344CB8AC3E}">
        <p14:creationId xmlns:p14="http://schemas.microsoft.com/office/powerpoint/2010/main" val="383321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9" name="Graphic 8">
            <a:extLst>
              <a:ext uri="{FF2B5EF4-FFF2-40B4-BE49-F238E27FC236}">
                <a16:creationId xmlns:a16="http://schemas.microsoft.com/office/drawing/2014/main" id="{A2AF1CFD-AE02-0374-C256-8623AFEB8A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374957">
            <a:off x="-1855487" y="-510205"/>
            <a:ext cx="6781800" cy="6045791"/>
          </a:xfrm>
          <a:prstGeom prst="rect">
            <a:avLst/>
          </a:prstGeom>
        </p:spPr>
      </p:pic>
      <p:pic>
        <p:nvPicPr>
          <p:cNvPr id="6" name="Graphic 5">
            <a:extLst>
              <a:ext uri="{FF2B5EF4-FFF2-40B4-BE49-F238E27FC236}">
                <a16:creationId xmlns:a16="http://schemas.microsoft.com/office/drawing/2014/main" id="{1AF858F4-2E2F-687C-3100-E80E896948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180768">
            <a:off x="6907079" y="2072980"/>
            <a:ext cx="6781800" cy="6045791"/>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E4638E65-9D5F-C9AB-B915-13A728C40B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112581360"/>
      </p:ext>
    </p:extLst>
  </p:cSld>
  <p:clrMapOvr>
    <a:masterClrMapping/>
  </p:clrMapOvr>
  <p:extLst>
    <p:ext uri="{DCECCB84-F9BA-43D5-87BE-67443E8EF086}">
      <p15:sldGuideLst xmlns:p15="http://schemas.microsoft.com/office/powerpoint/2012/main">
        <p15:guide id="1" pos="3840">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Text Placeholder 4">
            <a:extLst>
              <a:ext uri="{FF2B5EF4-FFF2-40B4-BE49-F238E27FC236}">
                <a16:creationId xmlns:a16="http://schemas.microsoft.com/office/drawing/2014/main" id="{1F551345-FF83-E4FA-DE22-CD97F31ECA69}"/>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5" name="Text Placeholder 4">
            <a:extLst>
              <a:ext uri="{FF2B5EF4-FFF2-40B4-BE49-F238E27FC236}">
                <a16:creationId xmlns:a16="http://schemas.microsoft.com/office/drawing/2014/main" id="{357EF66D-6895-F9D0-22EB-D34C38101672}"/>
              </a:ext>
            </a:extLst>
          </p:cNvPr>
          <p:cNvSpPr>
            <a:spLocks noGrp="1"/>
          </p:cNvSpPr>
          <p:nvPr>
            <p:ph type="body" sz="quarter" idx="14"/>
          </p:nvPr>
        </p:nvSpPr>
        <p:spPr>
          <a:xfrm>
            <a:off x="536240" y="1661160"/>
            <a:ext cx="10896000" cy="431516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EC50018B-FCD9-2351-F61E-0B5208F85706}"/>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2450447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7" name="Rectangle: Rounded Corners 6">
            <a:extLst>
              <a:ext uri="{FF2B5EF4-FFF2-40B4-BE49-F238E27FC236}">
                <a16:creationId xmlns:a16="http://schemas.microsoft.com/office/drawing/2014/main" id="{D6C8C719-B309-F8CA-1C6B-FE8D4D1174A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6" name="Rectangle: Rounded Corners 5">
            <a:extLst>
              <a:ext uri="{FF2B5EF4-FFF2-40B4-BE49-F238E27FC236}">
                <a16:creationId xmlns:a16="http://schemas.microsoft.com/office/drawing/2014/main" id="{2828997B-CE24-417C-7F15-C0849AD60B06}"/>
              </a:ext>
            </a:extLst>
          </p:cNvPr>
          <p:cNvSpPr/>
          <p:nvPr userDrawn="1"/>
        </p:nvSpPr>
        <p:spPr>
          <a:xfrm>
            <a:off x="9878993" y="102833"/>
            <a:ext cx="1669241"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solidFill>
                  <a:schemeClr val="tx1"/>
                </a:solidFill>
              </a:rPr>
              <a:t>Patient Care​</a:t>
            </a: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11" name="Rectangle: Rounded Corners 10">
            <a:extLst>
              <a:ext uri="{FF2B5EF4-FFF2-40B4-BE49-F238E27FC236}">
                <a16:creationId xmlns:a16="http://schemas.microsoft.com/office/drawing/2014/main" id="{B2D39208-7BAA-723A-190E-AD49A59D476B}"/>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B96B51EF-22A9-9D4A-C120-8BEF92DEE09B}"/>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Patient Care​</a:t>
            </a:r>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Sli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38989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3154209"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006851" y="414320"/>
            <a:ext cx="742539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4006851" y="6401983"/>
            <a:ext cx="742539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7" name="Rectangle: Rounded Corners 6">
            <a:extLst>
              <a:ext uri="{FF2B5EF4-FFF2-40B4-BE49-F238E27FC236}">
                <a16:creationId xmlns:a16="http://schemas.microsoft.com/office/drawing/2014/main" id="{3D30DCE8-21D7-4DA2-412B-7FD7F408476C}"/>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5" name="Rectangle: Rounded Corners 4">
            <a:extLst>
              <a:ext uri="{FF2B5EF4-FFF2-40B4-BE49-F238E27FC236}">
                <a16:creationId xmlns:a16="http://schemas.microsoft.com/office/drawing/2014/main" id="{9E4E3254-8B2A-5B67-9015-67CC0AB6AA4A}"/>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Patient Care​</a:t>
            </a:r>
          </a:p>
        </p:txBody>
      </p:sp>
    </p:spTree>
    <p:extLst>
      <p:ext uri="{BB962C8B-B14F-4D97-AF65-F5344CB8AC3E}">
        <p14:creationId xmlns:p14="http://schemas.microsoft.com/office/powerpoint/2010/main" val="11844680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cxnSp>
        <p:nvCxnSpPr>
          <p:cNvPr id="4" name="Straight Connector 3">
            <a:extLst>
              <a:ext uri="{FF2B5EF4-FFF2-40B4-BE49-F238E27FC236}">
                <a16:creationId xmlns:a16="http://schemas.microsoft.com/office/drawing/2014/main" id="{C713B43B-E9CC-DB1F-773A-692B2668B9AF}"/>
              </a:ext>
            </a:extLst>
          </p:cNvPr>
          <p:cNvCxnSpPr/>
          <p:nvPr userDrawn="1"/>
        </p:nvCxnSpPr>
        <p:spPr>
          <a:xfrm>
            <a:off x="0" y="0"/>
            <a:ext cx="12136016" cy="67180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98932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8.xml"/><Relationship Id="rId21" Type="http://schemas.openxmlformats.org/officeDocument/2006/relationships/tags" Target="../tags/tag13.xml"/><Relationship Id="rId42" Type="http://schemas.openxmlformats.org/officeDocument/2006/relationships/tags" Target="../tags/tag34.xml"/><Relationship Id="rId47" Type="http://schemas.openxmlformats.org/officeDocument/2006/relationships/tags" Target="../tags/tag39.xml"/><Relationship Id="rId63" Type="http://schemas.openxmlformats.org/officeDocument/2006/relationships/tags" Target="../tags/tag55.xml"/><Relationship Id="rId68" Type="http://schemas.openxmlformats.org/officeDocument/2006/relationships/tags" Target="../tags/tag60.xml"/><Relationship Id="rId84" Type="http://schemas.openxmlformats.org/officeDocument/2006/relationships/tags" Target="../tags/tag76.xml"/><Relationship Id="rId89" Type="http://schemas.openxmlformats.org/officeDocument/2006/relationships/tags" Target="../tags/tag81.xml"/><Relationship Id="rId16" Type="http://schemas.openxmlformats.org/officeDocument/2006/relationships/tags" Target="../tags/tag8.xml"/><Relationship Id="rId11" Type="http://schemas.openxmlformats.org/officeDocument/2006/relationships/tags" Target="../tags/tag3.xml"/><Relationship Id="rId32" Type="http://schemas.openxmlformats.org/officeDocument/2006/relationships/tags" Target="../tags/tag24.xml"/><Relationship Id="rId37" Type="http://schemas.openxmlformats.org/officeDocument/2006/relationships/tags" Target="../tags/tag29.xml"/><Relationship Id="rId53" Type="http://schemas.openxmlformats.org/officeDocument/2006/relationships/tags" Target="../tags/tag45.xml"/><Relationship Id="rId58" Type="http://schemas.openxmlformats.org/officeDocument/2006/relationships/tags" Target="../tags/tag50.xml"/><Relationship Id="rId74" Type="http://schemas.openxmlformats.org/officeDocument/2006/relationships/tags" Target="../tags/tag66.xml"/><Relationship Id="rId79" Type="http://schemas.openxmlformats.org/officeDocument/2006/relationships/tags" Target="../tags/tag71.xml"/><Relationship Id="rId5" Type="http://schemas.openxmlformats.org/officeDocument/2006/relationships/slideLayout" Target="../slideLayouts/slideLayout5.xml"/><Relationship Id="rId90" Type="http://schemas.openxmlformats.org/officeDocument/2006/relationships/tags" Target="../tags/tag82.xml"/><Relationship Id="rId95" Type="http://schemas.openxmlformats.org/officeDocument/2006/relationships/tags" Target="../tags/tag87.xml"/><Relationship Id="rId22" Type="http://schemas.openxmlformats.org/officeDocument/2006/relationships/tags" Target="../tags/tag14.xml"/><Relationship Id="rId27" Type="http://schemas.openxmlformats.org/officeDocument/2006/relationships/tags" Target="../tags/tag19.xml"/><Relationship Id="rId43" Type="http://schemas.openxmlformats.org/officeDocument/2006/relationships/tags" Target="../tags/tag35.xml"/><Relationship Id="rId48" Type="http://schemas.openxmlformats.org/officeDocument/2006/relationships/tags" Target="../tags/tag40.xml"/><Relationship Id="rId64" Type="http://schemas.openxmlformats.org/officeDocument/2006/relationships/tags" Target="../tags/tag56.xml"/><Relationship Id="rId69" Type="http://schemas.openxmlformats.org/officeDocument/2006/relationships/tags" Target="../tags/tag61.xml"/><Relationship Id="rId80" Type="http://schemas.openxmlformats.org/officeDocument/2006/relationships/tags" Target="../tags/tag72.xml"/><Relationship Id="rId85" Type="http://schemas.openxmlformats.org/officeDocument/2006/relationships/tags" Target="../tags/tag77.xml"/><Relationship Id="rId3" Type="http://schemas.openxmlformats.org/officeDocument/2006/relationships/slideLayout" Target="../slideLayouts/slideLayout3.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33" Type="http://schemas.openxmlformats.org/officeDocument/2006/relationships/tags" Target="../tags/tag25.xml"/><Relationship Id="rId38" Type="http://schemas.openxmlformats.org/officeDocument/2006/relationships/tags" Target="../tags/tag30.xml"/><Relationship Id="rId46" Type="http://schemas.openxmlformats.org/officeDocument/2006/relationships/tags" Target="../tags/tag38.xml"/><Relationship Id="rId59" Type="http://schemas.openxmlformats.org/officeDocument/2006/relationships/tags" Target="../tags/tag51.xml"/><Relationship Id="rId67" Type="http://schemas.openxmlformats.org/officeDocument/2006/relationships/tags" Target="../tags/tag59.xml"/><Relationship Id="rId20" Type="http://schemas.openxmlformats.org/officeDocument/2006/relationships/tags" Target="../tags/tag12.xml"/><Relationship Id="rId41" Type="http://schemas.openxmlformats.org/officeDocument/2006/relationships/tags" Target="../tags/tag33.xml"/><Relationship Id="rId54" Type="http://schemas.openxmlformats.org/officeDocument/2006/relationships/tags" Target="../tags/tag46.xml"/><Relationship Id="rId62" Type="http://schemas.openxmlformats.org/officeDocument/2006/relationships/tags" Target="../tags/tag54.xml"/><Relationship Id="rId70" Type="http://schemas.openxmlformats.org/officeDocument/2006/relationships/tags" Target="../tags/tag62.xml"/><Relationship Id="rId75" Type="http://schemas.openxmlformats.org/officeDocument/2006/relationships/tags" Target="../tags/tag67.xml"/><Relationship Id="rId83" Type="http://schemas.openxmlformats.org/officeDocument/2006/relationships/tags" Target="../tags/tag75.xml"/><Relationship Id="rId88" Type="http://schemas.openxmlformats.org/officeDocument/2006/relationships/tags" Target="../tags/tag80.xml"/><Relationship Id="rId91" Type="http://schemas.openxmlformats.org/officeDocument/2006/relationships/tags" Target="../tags/tag83.xml"/><Relationship Id="rId96" Type="http://schemas.openxmlformats.org/officeDocument/2006/relationships/tags" Target="../tags/tag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tags" Target="../tags/tag20.xml"/><Relationship Id="rId36" Type="http://schemas.openxmlformats.org/officeDocument/2006/relationships/tags" Target="../tags/tag28.xml"/><Relationship Id="rId49" Type="http://schemas.openxmlformats.org/officeDocument/2006/relationships/tags" Target="../tags/tag41.xml"/><Relationship Id="rId57" Type="http://schemas.openxmlformats.org/officeDocument/2006/relationships/tags" Target="../tags/tag49.xml"/><Relationship Id="rId10" Type="http://schemas.openxmlformats.org/officeDocument/2006/relationships/tags" Target="../tags/tag2.xml"/><Relationship Id="rId31" Type="http://schemas.openxmlformats.org/officeDocument/2006/relationships/tags" Target="../tags/tag23.xml"/><Relationship Id="rId44" Type="http://schemas.openxmlformats.org/officeDocument/2006/relationships/tags" Target="../tags/tag36.xml"/><Relationship Id="rId52" Type="http://schemas.openxmlformats.org/officeDocument/2006/relationships/tags" Target="../tags/tag44.xml"/><Relationship Id="rId60" Type="http://schemas.openxmlformats.org/officeDocument/2006/relationships/tags" Target="../tags/tag52.xml"/><Relationship Id="rId65" Type="http://schemas.openxmlformats.org/officeDocument/2006/relationships/tags" Target="../tags/tag57.xml"/><Relationship Id="rId73" Type="http://schemas.openxmlformats.org/officeDocument/2006/relationships/tags" Target="../tags/tag65.xml"/><Relationship Id="rId78" Type="http://schemas.openxmlformats.org/officeDocument/2006/relationships/tags" Target="../tags/tag70.xml"/><Relationship Id="rId81" Type="http://schemas.openxmlformats.org/officeDocument/2006/relationships/tags" Target="../tags/tag73.xml"/><Relationship Id="rId86" Type="http://schemas.openxmlformats.org/officeDocument/2006/relationships/tags" Target="../tags/tag78.xml"/><Relationship Id="rId94" Type="http://schemas.openxmlformats.org/officeDocument/2006/relationships/tags" Target="../tags/tag86.xml"/><Relationship Id="rId4" Type="http://schemas.openxmlformats.org/officeDocument/2006/relationships/slideLayout" Target="../slideLayouts/slideLayout4.xml"/><Relationship Id="rId9"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39" Type="http://schemas.openxmlformats.org/officeDocument/2006/relationships/tags" Target="../tags/tag31.xml"/><Relationship Id="rId34" Type="http://schemas.openxmlformats.org/officeDocument/2006/relationships/tags" Target="../tags/tag26.xml"/><Relationship Id="rId50" Type="http://schemas.openxmlformats.org/officeDocument/2006/relationships/tags" Target="../tags/tag42.xml"/><Relationship Id="rId55" Type="http://schemas.openxmlformats.org/officeDocument/2006/relationships/tags" Target="../tags/tag47.xml"/><Relationship Id="rId76" Type="http://schemas.openxmlformats.org/officeDocument/2006/relationships/tags" Target="../tags/tag68.xml"/><Relationship Id="rId97" Type="http://schemas.openxmlformats.org/officeDocument/2006/relationships/tags" Target="../tags/tag89.xml"/><Relationship Id="rId7" Type="http://schemas.openxmlformats.org/officeDocument/2006/relationships/slideLayout" Target="../slideLayouts/slideLayout7.xml"/><Relationship Id="rId71" Type="http://schemas.openxmlformats.org/officeDocument/2006/relationships/tags" Target="../tags/tag63.xml"/><Relationship Id="rId92" Type="http://schemas.openxmlformats.org/officeDocument/2006/relationships/tags" Target="../tags/tag84.xml"/><Relationship Id="rId2" Type="http://schemas.openxmlformats.org/officeDocument/2006/relationships/slideLayout" Target="../slideLayouts/slideLayout2.xml"/><Relationship Id="rId29" Type="http://schemas.openxmlformats.org/officeDocument/2006/relationships/tags" Target="../tags/tag21.xml"/><Relationship Id="rId24" Type="http://schemas.openxmlformats.org/officeDocument/2006/relationships/tags" Target="../tags/tag16.xml"/><Relationship Id="rId40" Type="http://schemas.openxmlformats.org/officeDocument/2006/relationships/tags" Target="../tags/tag32.xml"/><Relationship Id="rId45" Type="http://schemas.openxmlformats.org/officeDocument/2006/relationships/tags" Target="../tags/tag37.xml"/><Relationship Id="rId66" Type="http://schemas.openxmlformats.org/officeDocument/2006/relationships/tags" Target="../tags/tag58.xml"/><Relationship Id="rId87" Type="http://schemas.openxmlformats.org/officeDocument/2006/relationships/tags" Target="../tags/tag79.xml"/><Relationship Id="rId61" Type="http://schemas.openxmlformats.org/officeDocument/2006/relationships/tags" Target="../tags/tag53.xml"/><Relationship Id="rId82" Type="http://schemas.openxmlformats.org/officeDocument/2006/relationships/tags" Target="../tags/tag74.xml"/><Relationship Id="rId19" Type="http://schemas.openxmlformats.org/officeDocument/2006/relationships/tags" Target="../tags/tag11.xml"/><Relationship Id="rId14" Type="http://schemas.openxmlformats.org/officeDocument/2006/relationships/tags" Target="../tags/tag6.xml"/><Relationship Id="rId30" Type="http://schemas.openxmlformats.org/officeDocument/2006/relationships/tags" Target="../tags/tag22.xml"/><Relationship Id="rId35" Type="http://schemas.openxmlformats.org/officeDocument/2006/relationships/tags" Target="../tags/tag27.xml"/><Relationship Id="rId56" Type="http://schemas.openxmlformats.org/officeDocument/2006/relationships/tags" Target="../tags/tag48.xml"/><Relationship Id="rId77" Type="http://schemas.openxmlformats.org/officeDocument/2006/relationships/tags" Target="../tags/tag69.xml"/><Relationship Id="rId8" Type="http://schemas.openxmlformats.org/officeDocument/2006/relationships/slideLayout" Target="../slideLayouts/slideLayout8.xml"/><Relationship Id="rId51" Type="http://schemas.openxmlformats.org/officeDocument/2006/relationships/tags" Target="../tags/tag43.xml"/><Relationship Id="rId72" Type="http://schemas.openxmlformats.org/officeDocument/2006/relationships/tags" Target="../tags/tag64.xml"/><Relationship Id="rId93" Type="http://schemas.openxmlformats.org/officeDocument/2006/relationships/tags" Target="../tags/tag85.xml"/><Relationship Id="rId9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E716778-85D8-27E3-0056-C61C45818908}"/>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0"/>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1"/>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2"/>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3"/>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4"/>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5"/>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6"/>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7"/>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8"/>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9"/>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0"/>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1"/>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2"/>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3"/>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4"/>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5"/>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6"/>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7"/>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8"/>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9"/>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0"/>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1"/>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2"/>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3"/>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4"/>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5"/>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6"/>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7"/>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8"/>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9"/>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0"/>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1"/>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2"/>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3"/>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4"/>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5"/>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6"/>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7"/>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8"/>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9"/>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0"/>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1"/>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2"/>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3"/>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4"/>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5"/>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6"/>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7"/>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8"/>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9"/>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0"/>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1"/>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2"/>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3"/>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4"/>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5"/>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6"/>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7"/>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8"/>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9"/>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0"/>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1"/>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2"/>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3"/>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4"/>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5"/>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6"/>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7"/>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8"/>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9"/>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0"/>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1"/>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2"/>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3"/>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4"/>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5"/>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6"/>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7"/>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8"/>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9"/>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0"/>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1"/>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2"/>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3"/>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4"/>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5"/>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6"/>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7"/>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ack and white sign&#10;&#10;Description automatically generated with low confidence">
            <a:extLst>
              <a:ext uri="{FF2B5EF4-FFF2-40B4-BE49-F238E27FC236}">
                <a16:creationId xmlns:a16="http://schemas.microsoft.com/office/drawing/2014/main" id="{F543F68A-4422-079A-7410-10658898C3F7}"/>
              </a:ext>
            </a:extLst>
          </p:cNvPr>
          <p:cNvPicPr>
            <a:picLocks noChangeAspect="1"/>
          </p:cNvPicPr>
          <p:nvPr userDrawn="1"/>
        </p:nvPicPr>
        <p:blipFill>
          <a:blip r:embed="rId98">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
        <p:nvSpPr>
          <p:cNvPr id="2" name="Rectangle: Rounded Corners 1">
            <a:extLst>
              <a:ext uri="{FF2B5EF4-FFF2-40B4-BE49-F238E27FC236}">
                <a16:creationId xmlns:a16="http://schemas.microsoft.com/office/drawing/2014/main" id="{AB5BD523-09B7-359D-076D-A624A8C2CBC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Rectangle: Rounded Corners 8">
            <a:extLst>
              <a:ext uri="{FF2B5EF4-FFF2-40B4-BE49-F238E27FC236}">
                <a16:creationId xmlns:a16="http://schemas.microsoft.com/office/drawing/2014/main" id="{EA815159-38A3-A1F2-5D13-9A780579A251}"/>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Patient Care​</a:t>
            </a:r>
          </a:p>
        </p:txBody>
      </p:sp>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802" r:id="rId4"/>
    <p:sldLayoutId id="2147483790" r:id="rId5"/>
    <p:sldLayoutId id="2147483791" r:id="rId6"/>
    <p:sldLayoutId id="2147483803" r:id="rId7"/>
    <p:sldLayoutId id="2147483804" r:id="rId8"/>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hyperlink" Target="https://obesitymedicine.org/resources/obesity-algorithm/" TargetMode="External"/><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nesthesia.org/keywords/drug-dosing-in-patients-with-obesity/" TargetMode="External"/><Relationship Id="rId7" Type="http://schemas.openxmlformats.org/officeDocument/2006/relationships/image" Target="../media/image18.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hyperlink" Target="https://www.endocrine.org/-/media/endocrine/files/obesity/obesity-playbook-final_use.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8.sv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6.svg"/></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hyperlink" Target="https://www.cdc.gov/disability-and-health/media/pdfs/2024/12/obesityFactsheet2010.pdf.%20Accessed%20October%202025" TargetMode="External"/><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hyperlink" Target="https://www.cdc.gov/ncbddd/disabilityandhealth/pa.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0.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ama-assn.org/delivering-care/public-health/ama-use-bmi-alone-imperfect-clinical-measure" TargetMode="External"/><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cdc.gov/bmi/adult-calculator/bmi-categories.html?CDC_AAref_Val=https://www.cdc.gov/obesity/basics/adult-defining.html" TargetMode="External"/><Relationship Id="rId4" Type="http://schemas.openxmlformats.org/officeDocument/2006/relationships/hyperlink" Target="https://www.endocrine.org/-/media/endocrine/files/obesity/obesity-playbook-final_use.pdf" TargetMode="External"/><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https://www.nhlbi.nih.gov/health/educational/lose_wt/BMI/bmi_dis.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50.png"/><Relationship Id="rId11"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808619E-3413-4F1C-914A-4A80F1CED622}"/>
              </a:ext>
            </a:extLst>
          </p:cNvPr>
          <p:cNvSpPr txBox="1">
            <a:spLocks/>
          </p:cNvSpPr>
          <p:nvPr/>
        </p:nvSpPr>
        <p:spPr>
          <a:xfrm>
            <a:off x="1112169" y="1265188"/>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88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C2259403-55DC-446D-AFA5-2C132D59019D}"/>
              </a:ext>
            </a:extLst>
          </p:cNvPr>
          <p:cNvSpPr txBox="1">
            <a:spLocks/>
          </p:cNvSpPr>
          <p:nvPr/>
        </p:nvSpPr>
        <p:spPr>
          <a:xfrm>
            <a:off x="1146420" y="533862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CA" sz="4000" b="0"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4" name="Text Placeholder 3">
            <a:extLst>
              <a:ext uri="{FF2B5EF4-FFF2-40B4-BE49-F238E27FC236}">
                <a16:creationId xmlns:a16="http://schemas.microsoft.com/office/drawing/2014/main" id="{46BBDC79-DEA0-3F96-272E-03525BCDB705}"/>
              </a:ext>
            </a:extLst>
          </p:cNvPr>
          <p:cNvSpPr>
            <a:spLocks noGrp="1"/>
          </p:cNvSpPr>
          <p:nvPr>
            <p:ph type="body" sz="quarter" idx="10"/>
          </p:nvPr>
        </p:nvSpPr>
        <p:spPr>
          <a:xfrm>
            <a:off x="553980" y="1910218"/>
            <a:ext cx="5505508" cy="1814512"/>
          </a:xfrm>
        </p:spPr>
        <p:txBody>
          <a:bodyPr/>
          <a:lstStyle/>
          <a:p>
            <a:r>
              <a:rPr lang="en-US" dirty="0"/>
              <a:t>Caring for Patients </a:t>
            </a:r>
            <a:br>
              <a:rPr lang="en-US" dirty="0"/>
            </a:br>
            <a:r>
              <a:rPr lang="en-US" dirty="0"/>
              <a:t>with Obesity</a:t>
            </a:r>
          </a:p>
        </p:txBody>
      </p:sp>
      <p:sp>
        <p:nvSpPr>
          <p:cNvPr id="5" name="Text Placeholder 4">
            <a:extLst>
              <a:ext uri="{FF2B5EF4-FFF2-40B4-BE49-F238E27FC236}">
                <a16:creationId xmlns:a16="http://schemas.microsoft.com/office/drawing/2014/main" id="{172E3A45-DF54-69F1-17E3-CE5383BD03F8}"/>
              </a:ext>
            </a:extLst>
          </p:cNvPr>
          <p:cNvSpPr>
            <a:spLocks noGrp="1"/>
          </p:cNvSpPr>
          <p:nvPr>
            <p:ph type="body" sz="quarter" idx="11"/>
          </p:nvPr>
        </p:nvSpPr>
        <p:spPr>
          <a:xfrm>
            <a:off x="553980" y="3883932"/>
            <a:ext cx="5505508" cy="1655309"/>
          </a:xfrm>
        </p:spPr>
        <p:txBody>
          <a:bodyPr/>
          <a:lstStyle/>
          <a:p>
            <a:r>
              <a:rPr lang="en-CA" dirty="0"/>
              <a:t>Module 7</a:t>
            </a:r>
          </a:p>
          <a:p>
            <a:endParaRPr lang="en-GB" dirty="0"/>
          </a:p>
        </p:txBody>
      </p:sp>
    </p:spTree>
    <p:extLst>
      <p:ext uri="{BB962C8B-B14F-4D97-AF65-F5344CB8AC3E}">
        <p14:creationId xmlns:p14="http://schemas.microsoft.com/office/powerpoint/2010/main" val="100830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9FF1A-8048-7D2D-6523-E8593C06AD3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D0F0EB3-A06D-4905-F401-48B15549712C}"/>
              </a:ext>
            </a:extLst>
          </p:cNvPr>
          <p:cNvSpPr/>
          <p:nvPr/>
        </p:nvSpPr>
        <p:spPr>
          <a:xfrm>
            <a:off x="0" y="1630301"/>
            <a:ext cx="12192000" cy="4389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6DF8E59D-99B8-FB97-F673-A4EFB3A45EAE}"/>
              </a:ext>
            </a:extLst>
          </p:cNvPr>
          <p:cNvSpPr>
            <a:spLocks noGrp="1"/>
          </p:cNvSpPr>
          <p:nvPr>
            <p:ph type="title"/>
          </p:nvPr>
        </p:nvSpPr>
        <p:spPr>
          <a:xfrm>
            <a:off x="536240" y="414320"/>
            <a:ext cx="10896000" cy="1082209"/>
          </a:xfrm>
        </p:spPr>
        <p:txBody>
          <a:bodyPr>
            <a:normAutofit/>
          </a:bodyPr>
          <a:lstStyle/>
          <a:p>
            <a:r>
              <a:rPr lang="en-CA" dirty="0"/>
              <a:t>Principles of care</a:t>
            </a:r>
            <a:br>
              <a:rPr lang="en-CA" dirty="0"/>
            </a:br>
            <a:r>
              <a:rPr lang="en-CA" sz="2400" dirty="0"/>
              <a:t>Suggestions from the Obesity Medicine Association</a:t>
            </a:r>
            <a:endParaRPr lang="en-CA" dirty="0"/>
          </a:p>
        </p:txBody>
      </p:sp>
      <p:sp>
        <p:nvSpPr>
          <p:cNvPr id="3" name="Text Placeholder 2">
            <a:extLst>
              <a:ext uri="{FF2B5EF4-FFF2-40B4-BE49-F238E27FC236}">
                <a16:creationId xmlns:a16="http://schemas.microsoft.com/office/drawing/2014/main" id="{2AB3C503-9473-4E5A-B8A0-12680A43C94A}"/>
              </a:ext>
            </a:extLst>
          </p:cNvPr>
          <p:cNvSpPr>
            <a:spLocks noGrp="1"/>
          </p:cNvSpPr>
          <p:nvPr>
            <p:ph type="body" sz="quarter" idx="13"/>
          </p:nvPr>
        </p:nvSpPr>
        <p:spPr>
          <a:xfrm>
            <a:off x="536240" y="6020060"/>
            <a:ext cx="10896000" cy="324000"/>
          </a:xfrm>
        </p:spPr>
        <p:txBody>
          <a:bodyPr/>
          <a:lstStyle/>
          <a:p>
            <a:r>
              <a:rPr lang="en-CA" dirty="0" err="1"/>
              <a:t>Tondt</a:t>
            </a:r>
            <a:r>
              <a:rPr lang="en-CA" dirty="0"/>
              <a:t> J et al. Obesity algorithm (2024). Obesity Medicine Association. </a:t>
            </a:r>
            <a:r>
              <a:rPr lang="en-CA" dirty="0">
                <a:hlinkClick r:id="rId3"/>
              </a:rPr>
              <a:t>https://obesitymedicine.org/resources/obesity-algorithm/</a:t>
            </a:r>
            <a:r>
              <a:rPr lang="en-CA" dirty="0"/>
              <a:t>. Accessed October 2025.</a:t>
            </a:r>
          </a:p>
        </p:txBody>
      </p:sp>
      <p:cxnSp>
        <p:nvCxnSpPr>
          <p:cNvPr id="9" name="Straight Arrow Connector 8">
            <a:extLst>
              <a:ext uri="{FF2B5EF4-FFF2-40B4-BE49-F238E27FC236}">
                <a16:creationId xmlns:a16="http://schemas.microsoft.com/office/drawing/2014/main" id="{02287A36-A8ED-9499-5E59-52423700BB6F}"/>
              </a:ext>
            </a:extLst>
          </p:cNvPr>
          <p:cNvCxnSpPr/>
          <p:nvPr/>
        </p:nvCxnSpPr>
        <p:spPr>
          <a:xfrm>
            <a:off x="7777482" y="4243875"/>
            <a:ext cx="2616453" cy="329096"/>
          </a:xfrm>
          <a:prstGeom prst="straightConnector1">
            <a:avLst/>
          </a:prstGeom>
          <a:ln>
            <a:noFill/>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8E182089-BAAF-EB29-FF2B-75BFFFB43D20}"/>
              </a:ext>
            </a:extLst>
          </p:cNvPr>
          <p:cNvGrpSpPr/>
          <p:nvPr/>
        </p:nvGrpSpPr>
        <p:grpSpPr>
          <a:xfrm>
            <a:off x="1635689" y="5246718"/>
            <a:ext cx="9344892" cy="655320"/>
            <a:chOff x="1311635" y="5246718"/>
            <a:chExt cx="9344892" cy="655320"/>
          </a:xfrm>
        </p:grpSpPr>
        <p:sp>
          <p:nvSpPr>
            <p:cNvPr id="72" name="Rectangle: Rounded Corners 71">
              <a:extLst>
                <a:ext uri="{FF2B5EF4-FFF2-40B4-BE49-F238E27FC236}">
                  <a16:creationId xmlns:a16="http://schemas.microsoft.com/office/drawing/2014/main" id="{ED1B9C5E-EACE-FF37-1537-D930F463805D}"/>
                </a:ext>
              </a:extLst>
            </p:cNvPr>
            <p:cNvSpPr/>
            <p:nvPr/>
          </p:nvSpPr>
          <p:spPr>
            <a:xfrm>
              <a:off x="1311635" y="5246718"/>
              <a:ext cx="9344892" cy="6553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ounded Rectangle 13">
              <a:extLst>
                <a:ext uri="{FF2B5EF4-FFF2-40B4-BE49-F238E27FC236}">
                  <a16:creationId xmlns:a16="http://schemas.microsoft.com/office/drawing/2014/main" id="{B0116535-A70D-D2CF-4F4E-FF9ECBC2003D}"/>
                </a:ext>
              </a:extLst>
            </p:cNvPr>
            <p:cNvSpPr/>
            <p:nvPr/>
          </p:nvSpPr>
          <p:spPr>
            <a:xfrm>
              <a:off x="1494300" y="5310150"/>
              <a:ext cx="1624448" cy="528456"/>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rgbClr val="FFFFFF"/>
                  </a:solidFill>
                  <a:cs typeface="Arial" panose="020B0604020202020204" pitchFamily="34" charset="0"/>
                </a:rPr>
                <a:t>Nutritional intervention</a:t>
              </a:r>
            </a:p>
          </p:txBody>
        </p:sp>
        <p:sp>
          <p:nvSpPr>
            <p:cNvPr id="6" name="Rounded Rectangle 14">
              <a:extLst>
                <a:ext uri="{FF2B5EF4-FFF2-40B4-BE49-F238E27FC236}">
                  <a16:creationId xmlns:a16="http://schemas.microsoft.com/office/drawing/2014/main" id="{377C3454-EE88-E3B0-B517-FAB9CCC522E1}"/>
                </a:ext>
              </a:extLst>
            </p:cNvPr>
            <p:cNvSpPr/>
            <p:nvPr/>
          </p:nvSpPr>
          <p:spPr>
            <a:xfrm>
              <a:off x="3270267" y="5310150"/>
              <a:ext cx="1603235" cy="528456"/>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rgbClr val="FFFFFF"/>
                  </a:solidFill>
                  <a:cs typeface="Arial" panose="020B0604020202020204" pitchFamily="34" charset="0"/>
                </a:rPr>
                <a:t>Physical activity</a:t>
              </a:r>
            </a:p>
          </p:txBody>
        </p:sp>
        <p:sp>
          <p:nvSpPr>
            <p:cNvPr id="7" name="Rounded Rectangle 15">
              <a:extLst>
                <a:ext uri="{FF2B5EF4-FFF2-40B4-BE49-F238E27FC236}">
                  <a16:creationId xmlns:a16="http://schemas.microsoft.com/office/drawing/2014/main" id="{3CD66ECA-6ADB-79FF-AC70-3BACCD957739}"/>
                </a:ext>
              </a:extLst>
            </p:cNvPr>
            <p:cNvSpPr/>
            <p:nvPr/>
          </p:nvSpPr>
          <p:spPr>
            <a:xfrm>
              <a:off x="6855841" y="5310150"/>
              <a:ext cx="1741124" cy="528456"/>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rgbClr val="FFFFFF"/>
                  </a:solidFill>
                  <a:cs typeface="Arial" panose="020B0604020202020204" pitchFamily="34" charset="0"/>
                </a:rPr>
                <a:t>Pharmacotherapy</a:t>
              </a:r>
            </a:p>
          </p:txBody>
        </p:sp>
        <p:sp>
          <p:nvSpPr>
            <p:cNvPr id="8" name="Rounded Rectangle 16">
              <a:extLst>
                <a:ext uri="{FF2B5EF4-FFF2-40B4-BE49-F238E27FC236}">
                  <a16:creationId xmlns:a16="http://schemas.microsoft.com/office/drawing/2014/main" id="{6FE971B7-35DC-A078-069C-777B3AE705B9}"/>
                </a:ext>
              </a:extLst>
            </p:cNvPr>
            <p:cNvSpPr/>
            <p:nvPr/>
          </p:nvSpPr>
          <p:spPr>
            <a:xfrm>
              <a:off x="8739674" y="5310150"/>
              <a:ext cx="1753481" cy="528456"/>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rgbClr val="FFFFFF"/>
                  </a:solidFill>
                  <a:cs typeface="Arial" panose="020B0604020202020204" pitchFamily="34" charset="0"/>
                </a:rPr>
                <a:t>Bariatric procedures</a:t>
              </a:r>
            </a:p>
          </p:txBody>
        </p:sp>
        <p:sp>
          <p:nvSpPr>
            <p:cNvPr id="11" name="Rounded Rectangle 21">
              <a:extLst>
                <a:ext uri="{FF2B5EF4-FFF2-40B4-BE49-F238E27FC236}">
                  <a16:creationId xmlns:a16="http://schemas.microsoft.com/office/drawing/2014/main" id="{BD46251B-C981-E8BF-8D18-E117D5A56EC2}"/>
                </a:ext>
              </a:extLst>
            </p:cNvPr>
            <p:cNvSpPr/>
            <p:nvPr/>
          </p:nvSpPr>
          <p:spPr>
            <a:xfrm>
              <a:off x="5016211" y="5310150"/>
              <a:ext cx="1696921" cy="528456"/>
            </a:xfrm>
            <a:prstGeom prst="roundRect">
              <a:avLst>
                <a:gd name="adj"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rgbClr val="FFFFFF"/>
                  </a:solidFill>
                  <a:cs typeface="Arial" panose="020B0604020202020204" pitchFamily="34" charset="0"/>
                </a:rPr>
                <a:t>Behavior therapy</a:t>
              </a:r>
            </a:p>
          </p:txBody>
        </p:sp>
      </p:grpSp>
      <p:sp>
        <p:nvSpPr>
          <p:cNvPr id="13" name="Rounded Rectangle 25">
            <a:extLst>
              <a:ext uri="{FF2B5EF4-FFF2-40B4-BE49-F238E27FC236}">
                <a16:creationId xmlns:a16="http://schemas.microsoft.com/office/drawing/2014/main" id="{96C7BEB0-E29F-6098-B159-ABDACD5A019F}"/>
              </a:ext>
            </a:extLst>
          </p:cNvPr>
          <p:cNvSpPr/>
          <p:nvPr/>
        </p:nvSpPr>
        <p:spPr>
          <a:xfrm>
            <a:off x="4833544" y="3880920"/>
            <a:ext cx="2943938" cy="52845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tx1"/>
                </a:solidFill>
                <a:cs typeface="Arial" panose="020B0604020202020204" pitchFamily="34" charset="0"/>
              </a:rPr>
              <a:t>Evaluation and </a:t>
            </a:r>
          </a:p>
          <a:p>
            <a:pPr algn="ctr" defTabSz="1219139" fontAlgn="auto">
              <a:spcBef>
                <a:spcPts val="0"/>
              </a:spcBef>
              <a:spcAft>
                <a:spcPts val="0"/>
              </a:spcAft>
              <a:defRPr/>
            </a:pPr>
            <a:r>
              <a:rPr lang="en-US" sz="1400" b="0" dirty="0">
                <a:solidFill>
                  <a:schemeClr val="tx1"/>
                </a:solidFill>
                <a:cs typeface="Arial" panose="020B0604020202020204" pitchFamily="34" charset="0"/>
              </a:rPr>
              <a:t>assessment</a:t>
            </a:r>
          </a:p>
        </p:txBody>
      </p:sp>
      <p:sp>
        <p:nvSpPr>
          <p:cNvPr id="14" name="Rounded Rectangle 27">
            <a:extLst>
              <a:ext uri="{FF2B5EF4-FFF2-40B4-BE49-F238E27FC236}">
                <a16:creationId xmlns:a16="http://schemas.microsoft.com/office/drawing/2014/main" id="{A8DAB870-E2C3-54C6-466A-837AC00847C9}"/>
              </a:ext>
            </a:extLst>
          </p:cNvPr>
          <p:cNvSpPr/>
          <p:nvPr/>
        </p:nvSpPr>
        <p:spPr>
          <a:xfrm>
            <a:off x="4833545" y="3177363"/>
            <a:ext cx="2943938" cy="52845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tx1"/>
                </a:solidFill>
                <a:cs typeface="Arial" panose="020B0604020202020204" pitchFamily="34" charset="0"/>
              </a:rPr>
              <a:t>Data collection</a:t>
            </a:r>
          </a:p>
        </p:txBody>
      </p:sp>
      <p:sp>
        <p:nvSpPr>
          <p:cNvPr id="16" name="Rounded Rectangle 29">
            <a:extLst>
              <a:ext uri="{FF2B5EF4-FFF2-40B4-BE49-F238E27FC236}">
                <a16:creationId xmlns:a16="http://schemas.microsoft.com/office/drawing/2014/main" id="{C74C7B30-E553-2075-850F-3F25C6C9B813}"/>
              </a:ext>
            </a:extLst>
          </p:cNvPr>
          <p:cNvSpPr/>
          <p:nvPr/>
        </p:nvSpPr>
        <p:spPr>
          <a:xfrm>
            <a:off x="4833544" y="2473806"/>
            <a:ext cx="2943938" cy="52845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tx1"/>
                </a:solidFill>
                <a:cs typeface="Arial" panose="020B0604020202020204" pitchFamily="34" charset="0"/>
              </a:rPr>
              <a:t>Patient-centered </a:t>
            </a:r>
            <a:br>
              <a:rPr lang="en-US" sz="1400" b="0" dirty="0">
                <a:solidFill>
                  <a:schemeClr val="tx1"/>
                </a:solidFill>
                <a:cs typeface="Arial" panose="020B0604020202020204" pitchFamily="34" charset="0"/>
              </a:rPr>
            </a:br>
            <a:r>
              <a:rPr lang="en-US" sz="1400" b="0" dirty="0">
                <a:solidFill>
                  <a:schemeClr val="tx1"/>
                </a:solidFill>
                <a:cs typeface="Arial" panose="020B0604020202020204" pitchFamily="34" charset="0"/>
              </a:rPr>
              <a:t>communication</a:t>
            </a:r>
          </a:p>
        </p:txBody>
      </p:sp>
      <p:sp>
        <p:nvSpPr>
          <p:cNvPr id="20" name="Rounded Rectangle 23">
            <a:extLst>
              <a:ext uri="{FF2B5EF4-FFF2-40B4-BE49-F238E27FC236}">
                <a16:creationId xmlns:a16="http://schemas.microsoft.com/office/drawing/2014/main" id="{F231C01B-6B43-8924-CC7E-B39CFF239D36}"/>
              </a:ext>
            </a:extLst>
          </p:cNvPr>
          <p:cNvSpPr/>
          <p:nvPr/>
        </p:nvSpPr>
        <p:spPr>
          <a:xfrm>
            <a:off x="4831556" y="4584477"/>
            <a:ext cx="2943938" cy="528456"/>
          </a:xfrm>
          <a:prstGeom prst="roundRect">
            <a:avLst>
              <a:gd name="adj" fmla="val 50000"/>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tx1"/>
                </a:solidFill>
                <a:cs typeface="Arial" panose="020B0604020202020204" pitchFamily="34" charset="0"/>
              </a:rPr>
              <a:t>Management plan and motivational interviewing</a:t>
            </a:r>
          </a:p>
        </p:txBody>
      </p:sp>
      <p:sp>
        <p:nvSpPr>
          <p:cNvPr id="31" name="Oval 30">
            <a:extLst>
              <a:ext uri="{FF2B5EF4-FFF2-40B4-BE49-F238E27FC236}">
                <a16:creationId xmlns:a16="http://schemas.microsoft.com/office/drawing/2014/main" id="{79D173DE-06BB-551C-9625-8BFE3A7CB4B2}"/>
              </a:ext>
            </a:extLst>
          </p:cNvPr>
          <p:cNvSpPr/>
          <p:nvPr/>
        </p:nvSpPr>
        <p:spPr>
          <a:xfrm>
            <a:off x="4609851" y="2417994"/>
            <a:ext cx="640080" cy="6400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2" name="Oval 31">
            <a:extLst>
              <a:ext uri="{FF2B5EF4-FFF2-40B4-BE49-F238E27FC236}">
                <a16:creationId xmlns:a16="http://schemas.microsoft.com/office/drawing/2014/main" id="{8DDA60C4-5684-99C0-D047-68A14AFD32F8}"/>
              </a:ext>
            </a:extLst>
          </p:cNvPr>
          <p:cNvSpPr/>
          <p:nvPr/>
        </p:nvSpPr>
        <p:spPr>
          <a:xfrm>
            <a:off x="4609851" y="3121551"/>
            <a:ext cx="640080" cy="6400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3" name="Oval 32">
            <a:extLst>
              <a:ext uri="{FF2B5EF4-FFF2-40B4-BE49-F238E27FC236}">
                <a16:creationId xmlns:a16="http://schemas.microsoft.com/office/drawing/2014/main" id="{40C45160-A597-3046-ACFB-55C71E0A78DC}"/>
              </a:ext>
            </a:extLst>
          </p:cNvPr>
          <p:cNvSpPr/>
          <p:nvPr/>
        </p:nvSpPr>
        <p:spPr>
          <a:xfrm>
            <a:off x="4609851" y="3813286"/>
            <a:ext cx="640080" cy="6400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4" name="Oval 33">
            <a:extLst>
              <a:ext uri="{FF2B5EF4-FFF2-40B4-BE49-F238E27FC236}">
                <a16:creationId xmlns:a16="http://schemas.microsoft.com/office/drawing/2014/main" id="{DAADC1DF-4235-764F-11B4-942E5404A5B8}"/>
              </a:ext>
            </a:extLst>
          </p:cNvPr>
          <p:cNvSpPr/>
          <p:nvPr/>
        </p:nvSpPr>
        <p:spPr>
          <a:xfrm>
            <a:off x="4609851" y="4522013"/>
            <a:ext cx="640080" cy="6400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7" name="Graphic 36">
            <a:extLst>
              <a:ext uri="{FF2B5EF4-FFF2-40B4-BE49-F238E27FC236}">
                <a16:creationId xmlns:a16="http://schemas.microsoft.com/office/drawing/2014/main" id="{55EF5500-42CA-DCC9-5D11-3D567BFD4454}"/>
              </a:ext>
            </a:extLst>
          </p:cNvPr>
          <p:cNvPicPr>
            <a:picLocks noChangeAspect="1"/>
          </p:cNvPicPr>
          <p:nvPr/>
        </p:nvPicPr>
        <p:blipFill>
          <a:blip r:embed="rId4">
            <a:extLst>
              <a:ext uri="{96DAC541-7B7A-43D3-8B79-37D633B846F1}">
                <asvg:svgBlip xmlns:asvg="http://schemas.microsoft.com/office/drawing/2016/SVG/main" r:embed="rId5"/>
              </a:ext>
            </a:extLst>
          </a:blip>
          <a:srcRect l="69" r="69"/>
          <a:stretch/>
        </p:blipFill>
        <p:spPr>
          <a:xfrm>
            <a:off x="4712766" y="3220825"/>
            <a:ext cx="434250" cy="434846"/>
          </a:xfrm>
          <a:prstGeom prst="rect">
            <a:avLst/>
          </a:prstGeom>
        </p:spPr>
      </p:pic>
      <p:grpSp>
        <p:nvGrpSpPr>
          <p:cNvPr id="10" name="Group 9">
            <a:extLst>
              <a:ext uri="{FF2B5EF4-FFF2-40B4-BE49-F238E27FC236}">
                <a16:creationId xmlns:a16="http://schemas.microsoft.com/office/drawing/2014/main" id="{31A88444-A06F-FEEF-70D6-B1E494FEEC07}"/>
              </a:ext>
            </a:extLst>
          </p:cNvPr>
          <p:cNvGrpSpPr/>
          <p:nvPr/>
        </p:nvGrpSpPr>
        <p:grpSpPr>
          <a:xfrm>
            <a:off x="4609851" y="1709699"/>
            <a:ext cx="3167631" cy="640080"/>
            <a:chOff x="4609851" y="1709699"/>
            <a:chExt cx="3167631" cy="640080"/>
          </a:xfrm>
        </p:grpSpPr>
        <p:sp>
          <p:nvSpPr>
            <p:cNvPr id="15" name="Rounded Rectangle 28">
              <a:extLst>
                <a:ext uri="{FF2B5EF4-FFF2-40B4-BE49-F238E27FC236}">
                  <a16:creationId xmlns:a16="http://schemas.microsoft.com/office/drawing/2014/main" id="{EE434132-8B2C-3E17-3E7F-5EFA5720DDD4}"/>
                </a:ext>
              </a:extLst>
            </p:cNvPr>
            <p:cNvSpPr/>
            <p:nvPr/>
          </p:nvSpPr>
          <p:spPr>
            <a:xfrm>
              <a:off x="4833544" y="1770249"/>
              <a:ext cx="2943938" cy="528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1" dirty="0">
                  <a:solidFill>
                    <a:srgbClr val="FFFFFF"/>
                  </a:solidFill>
                  <a:cs typeface="Arial" panose="020B0604020202020204" pitchFamily="34" charset="0"/>
                </a:rPr>
                <a:t>Obesity as a disease</a:t>
              </a:r>
            </a:p>
          </p:txBody>
        </p:sp>
        <p:sp>
          <p:nvSpPr>
            <p:cNvPr id="39" name="Oval 38">
              <a:extLst>
                <a:ext uri="{FF2B5EF4-FFF2-40B4-BE49-F238E27FC236}">
                  <a16:creationId xmlns:a16="http://schemas.microsoft.com/office/drawing/2014/main" id="{68A30540-EAAD-8EB0-8B4D-939B0A54649B}"/>
                </a:ext>
              </a:extLst>
            </p:cNvPr>
            <p:cNvSpPr/>
            <p:nvPr/>
          </p:nvSpPr>
          <p:spPr>
            <a:xfrm>
              <a:off x="4609851" y="1709699"/>
              <a:ext cx="640080" cy="64008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8" name="Graphic 37">
              <a:extLst>
                <a:ext uri="{FF2B5EF4-FFF2-40B4-BE49-F238E27FC236}">
                  <a16:creationId xmlns:a16="http://schemas.microsoft.com/office/drawing/2014/main" id="{FFFAFEA1-1D02-06B2-633F-7293627F62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1553" y="1770789"/>
              <a:ext cx="481874" cy="481874"/>
            </a:xfrm>
            <a:prstGeom prst="rect">
              <a:avLst/>
            </a:prstGeom>
          </p:spPr>
        </p:pic>
      </p:grpSp>
      <p:pic>
        <p:nvPicPr>
          <p:cNvPr id="40" name="Graphic 39">
            <a:extLst>
              <a:ext uri="{FF2B5EF4-FFF2-40B4-BE49-F238E27FC236}">
                <a16:creationId xmlns:a16="http://schemas.microsoft.com/office/drawing/2014/main" id="{15E1A1EA-073C-6D4D-0D03-D647FA948F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8480" y="2517963"/>
            <a:ext cx="462822" cy="462822"/>
          </a:xfrm>
          <a:prstGeom prst="rect">
            <a:avLst/>
          </a:prstGeom>
        </p:spPr>
      </p:pic>
      <p:pic>
        <p:nvPicPr>
          <p:cNvPr id="41" name="Graphic 40">
            <a:extLst>
              <a:ext uri="{FF2B5EF4-FFF2-40B4-BE49-F238E27FC236}">
                <a16:creationId xmlns:a16="http://schemas.microsoft.com/office/drawing/2014/main" id="{040CFA2D-B66B-2FC0-759E-A8CE67DC76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12602" y="4610727"/>
            <a:ext cx="434578" cy="434578"/>
          </a:xfrm>
          <a:prstGeom prst="rect">
            <a:avLst/>
          </a:prstGeom>
        </p:spPr>
      </p:pic>
      <p:pic>
        <p:nvPicPr>
          <p:cNvPr id="42" name="Graphic 41">
            <a:extLst>
              <a:ext uri="{FF2B5EF4-FFF2-40B4-BE49-F238E27FC236}">
                <a16:creationId xmlns:a16="http://schemas.microsoft.com/office/drawing/2014/main" id="{4DCEE39F-F56B-3F61-D367-72DF51E78BEF}"/>
              </a:ext>
            </a:extLst>
          </p:cNvPr>
          <p:cNvPicPr>
            <a:picLocks noChangeAspect="1"/>
          </p:cNvPicPr>
          <p:nvPr/>
        </p:nvPicPr>
        <p:blipFill>
          <a:blip r:embed="rId12">
            <a:extLst>
              <a:ext uri="{96DAC541-7B7A-43D3-8B79-37D633B846F1}">
                <asvg:svgBlip xmlns:asvg="http://schemas.microsoft.com/office/drawing/2016/SVG/main" r:embed="rId13"/>
              </a:ext>
            </a:extLst>
          </a:blip>
          <a:srcRect l="10" r="10"/>
          <a:stretch/>
        </p:blipFill>
        <p:spPr>
          <a:xfrm>
            <a:off x="4707743" y="3895007"/>
            <a:ext cx="444296" cy="444380"/>
          </a:xfrm>
          <a:prstGeom prst="rect">
            <a:avLst/>
          </a:prstGeom>
        </p:spPr>
      </p:pic>
      <p:grpSp>
        <p:nvGrpSpPr>
          <p:cNvPr id="80" name="Group 79">
            <a:extLst>
              <a:ext uri="{FF2B5EF4-FFF2-40B4-BE49-F238E27FC236}">
                <a16:creationId xmlns:a16="http://schemas.microsoft.com/office/drawing/2014/main" id="{543EC17C-F75E-F99B-BA6B-39F64AFBFD42}"/>
              </a:ext>
            </a:extLst>
          </p:cNvPr>
          <p:cNvGrpSpPr/>
          <p:nvPr/>
        </p:nvGrpSpPr>
        <p:grpSpPr>
          <a:xfrm>
            <a:off x="6219193" y="2271508"/>
            <a:ext cx="182880" cy="206690"/>
            <a:chOff x="4843571" y="2271508"/>
            <a:chExt cx="172640" cy="206690"/>
          </a:xfrm>
        </p:grpSpPr>
        <p:sp>
          <p:nvSpPr>
            <p:cNvPr id="45" name="Isosceles Triangle 44">
              <a:extLst>
                <a:ext uri="{FF2B5EF4-FFF2-40B4-BE49-F238E27FC236}">
                  <a16:creationId xmlns:a16="http://schemas.microsoft.com/office/drawing/2014/main" id="{F609AF5B-0D1A-B620-720A-0A92F7E0261A}"/>
                </a:ext>
              </a:extLst>
            </p:cNvPr>
            <p:cNvSpPr/>
            <p:nvPr/>
          </p:nvSpPr>
          <p:spPr>
            <a:xfrm rot="10800000">
              <a:off x="4843571" y="2271508"/>
              <a:ext cx="172640" cy="14882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6" name="Isosceles Triangle 45">
              <a:extLst>
                <a:ext uri="{FF2B5EF4-FFF2-40B4-BE49-F238E27FC236}">
                  <a16:creationId xmlns:a16="http://schemas.microsoft.com/office/drawing/2014/main" id="{25BB3A26-345E-25F9-D4A4-604A568EDB77}"/>
                </a:ext>
              </a:extLst>
            </p:cNvPr>
            <p:cNvSpPr/>
            <p:nvPr/>
          </p:nvSpPr>
          <p:spPr>
            <a:xfrm rot="10800000">
              <a:off x="4843571" y="2329371"/>
              <a:ext cx="172640" cy="148827"/>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grpSp>
        <p:nvGrpSpPr>
          <p:cNvPr id="4" name="Group 3">
            <a:extLst>
              <a:ext uri="{FF2B5EF4-FFF2-40B4-BE49-F238E27FC236}">
                <a16:creationId xmlns:a16="http://schemas.microsoft.com/office/drawing/2014/main" id="{AE37181A-0F6B-E74B-5A31-A6AF83B00E71}"/>
              </a:ext>
            </a:extLst>
          </p:cNvPr>
          <p:cNvGrpSpPr/>
          <p:nvPr/>
        </p:nvGrpSpPr>
        <p:grpSpPr>
          <a:xfrm>
            <a:off x="6219193" y="2979353"/>
            <a:ext cx="172640" cy="206690"/>
            <a:chOff x="4843571" y="2979353"/>
            <a:chExt cx="172640" cy="206690"/>
          </a:xfrm>
        </p:grpSpPr>
        <p:sp>
          <p:nvSpPr>
            <p:cNvPr id="48" name="Isosceles Triangle 47">
              <a:extLst>
                <a:ext uri="{FF2B5EF4-FFF2-40B4-BE49-F238E27FC236}">
                  <a16:creationId xmlns:a16="http://schemas.microsoft.com/office/drawing/2014/main" id="{91B39E2D-6E15-9EF0-DA4A-9A845A8945A5}"/>
                </a:ext>
              </a:extLst>
            </p:cNvPr>
            <p:cNvSpPr/>
            <p:nvPr/>
          </p:nvSpPr>
          <p:spPr>
            <a:xfrm rot="10800000">
              <a:off x="4843571" y="2979353"/>
              <a:ext cx="172640" cy="14882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Isosceles Triangle 48">
              <a:extLst>
                <a:ext uri="{FF2B5EF4-FFF2-40B4-BE49-F238E27FC236}">
                  <a16:creationId xmlns:a16="http://schemas.microsoft.com/office/drawing/2014/main" id="{23CC50E5-A5A1-50CF-79DE-A54FAE446784}"/>
                </a:ext>
              </a:extLst>
            </p:cNvPr>
            <p:cNvSpPr/>
            <p:nvPr/>
          </p:nvSpPr>
          <p:spPr>
            <a:xfrm rot="10800000">
              <a:off x="4843571" y="3037216"/>
              <a:ext cx="172640" cy="148827"/>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grpSp>
        <p:nvGrpSpPr>
          <p:cNvPr id="79" name="Group 78">
            <a:extLst>
              <a:ext uri="{FF2B5EF4-FFF2-40B4-BE49-F238E27FC236}">
                <a16:creationId xmlns:a16="http://schemas.microsoft.com/office/drawing/2014/main" id="{DD8853A5-CC11-EDE3-2CBD-95E7572A81C6}"/>
              </a:ext>
            </a:extLst>
          </p:cNvPr>
          <p:cNvGrpSpPr/>
          <p:nvPr/>
        </p:nvGrpSpPr>
        <p:grpSpPr>
          <a:xfrm>
            <a:off x="6219194" y="3684203"/>
            <a:ext cx="172640" cy="206690"/>
            <a:chOff x="4843571" y="3684203"/>
            <a:chExt cx="172640" cy="206690"/>
          </a:xfrm>
        </p:grpSpPr>
        <p:sp>
          <p:nvSpPr>
            <p:cNvPr id="51" name="Isosceles Triangle 50">
              <a:extLst>
                <a:ext uri="{FF2B5EF4-FFF2-40B4-BE49-F238E27FC236}">
                  <a16:creationId xmlns:a16="http://schemas.microsoft.com/office/drawing/2014/main" id="{16C3F23E-9847-8F4C-A537-8DC8A2FEEA3F}"/>
                </a:ext>
              </a:extLst>
            </p:cNvPr>
            <p:cNvSpPr/>
            <p:nvPr/>
          </p:nvSpPr>
          <p:spPr>
            <a:xfrm rot="10800000">
              <a:off x="4843571" y="3684203"/>
              <a:ext cx="172640" cy="14882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52" name="Isosceles Triangle 51">
              <a:extLst>
                <a:ext uri="{FF2B5EF4-FFF2-40B4-BE49-F238E27FC236}">
                  <a16:creationId xmlns:a16="http://schemas.microsoft.com/office/drawing/2014/main" id="{F0E7CC07-153D-D238-809C-13306A32D8AB}"/>
                </a:ext>
              </a:extLst>
            </p:cNvPr>
            <p:cNvSpPr/>
            <p:nvPr/>
          </p:nvSpPr>
          <p:spPr>
            <a:xfrm rot="10800000">
              <a:off x="4843571" y="3742066"/>
              <a:ext cx="172640" cy="148827"/>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sp>
        <p:nvSpPr>
          <p:cNvPr id="54" name="Isosceles Triangle 53">
            <a:extLst>
              <a:ext uri="{FF2B5EF4-FFF2-40B4-BE49-F238E27FC236}">
                <a16:creationId xmlns:a16="http://schemas.microsoft.com/office/drawing/2014/main" id="{A6923DC0-C7C6-2C62-B918-036BAB0F55E4}"/>
              </a:ext>
            </a:extLst>
          </p:cNvPr>
          <p:cNvSpPr/>
          <p:nvPr/>
        </p:nvSpPr>
        <p:spPr>
          <a:xfrm rot="10800000">
            <a:off x="6219194" y="4370003"/>
            <a:ext cx="172640" cy="14882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Isosceles Triangle 54">
            <a:extLst>
              <a:ext uri="{FF2B5EF4-FFF2-40B4-BE49-F238E27FC236}">
                <a16:creationId xmlns:a16="http://schemas.microsoft.com/office/drawing/2014/main" id="{F071FF4F-A7E5-3A76-ADE2-BF9914C017AC}"/>
              </a:ext>
            </a:extLst>
          </p:cNvPr>
          <p:cNvSpPr/>
          <p:nvPr/>
        </p:nvSpPr>
        <p:spPr>
          <a:xfrm rot="10800000">
            <a:off x="6219194" y="4427866"/>
            <a:ext cx="172640" cy="148827"/>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76" name="Isosceles Triangle 75">
            <a:extLst>
              <a:ext uri="{FF2B5EF4-FFF2-40B4-BE49-F238E27FC236}">
                <a16:creationId xmlns:a16="http://schemas.microsoft.com/office/drawing/2014/main" id="{6248D284-D184-CA0F-D50C-57A8854B7489}"/>
              </a:ext>
            </a:extLst>
          </p:cNvPr>
          <p:cNvSpPr/>
          <p:nvPr/>
        </p:nvSpPr>
        <p:spPr>
          <a:xfrm rot="10800000">
            <a:off x="6217206" y="5078871"/>
            <a:ext cx="172640" cy="148827"/>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Isosceles Triangle 76">
            <a:extLst>
              <a:ext uri="{FF2B5EF4-FFF2-40B4-BE49-F238E27FC236}">
                <a16:creationId xmlns:a16="http://schemas.microsoft.com/office/drawing/2014/main" id="{B52E2D18-E6A9-A126-26C1-85BAA7E8C010}"/>
              </a:ext>
            </a:extLst>
          </p:cNvPr>
          <p:cNvSpPr/>
          <p:nvPr/>
        </p:nvSpPr>
        <p:spPr>
          <a:xfrm rot="10800000">
            <a:off x="6217206" y="5136734"/>
            <a:ext cx="172640" cy="148827"/>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Tree>
    <p:extLst>
      <p:ext uri="{BB962C8B-B14F-4D97-AF65-F5344CB8AC3E}">
        <p14:creationId xmlns:p14="http://schemas.microsoft.com/office/powerpoint/2010/main" val="13564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2D82B03-E582-C7C7-AFAB-78BAB55008A3}"/>
              </a:ext>
            </a:extLst>
          </p:cNvPr>
          <p:cNvSpPr/>
          <p:nvPr/>
        </p:nvSpPr>
        <p:spPr>
          <a:xfrm>
            <a:off x="0" y="2015836"/>
            <a:ext cx="12192000" cy="4087620"/>
          </a:xfrm>
          <a:prstGeom prst="rect">
            <a:avLst/>
          </a:prstGeom>
          <a:solidFill>
            <a:schemeClr val="bg2">
              <a:lumMod val="20000"/>
              <a:lumOff val="80000"/>
            </a:schemeClr>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69D6C18-7A45-170B-2FEC-A8B0AF967AAC}"/>
              </a:ext>
            </a:extLst>
          </p:cNvPr>
          <p:cNvSpPr>
            <a:spLocks noGrp="1"/>
          </p:cNvSpPr>
          <p:nvPr>
            <p:ph type="title"/>
          </p:nvPr>
        </p:nvSpPr>
        <p:spPr>
          <a:xfrm>
            <a:off x="536240" y="414320"/>
            <a:ext cx="10896000" cy="1082209"/>
          </a:xfrm>
        </p:spPr>
        <p:txBody>
          <a:bodyPr>
            <a:noAutofit/>
          </a:bodyPr>
          <a:lstStyle/>
          <a:p>
            <a:r>
              <a:rPr lang="en-CA" dirty="0"/>
              <a:t>Motivational interviewing and goal-setting are effective strategies to promote weight loss </a:t>
            </a:r>
          </a:p>
        </p:txBody>
      </p:sp>
      <p:sp>
        <p:nvSpPr>
          <p:cNvPr id="3" name="Text Placeholder 2">
            <a:extLst>
              <a:ext uri="{FF2B5EF4-FFF2-40B4-BE49-F238E27FC236}">
                <a16:creationId xmlns:a16="http://schemas.microsoft.com/office/drawing/2014/main" id="{07035CFF-9E7D-19E5-CCDC-42AB25505026}"/>
              </a:ext>
            </a:extLst>
          </p:cNvPr>
          <p:cNvSpPr>
            <a:spLocks noGrp="1"/>
          </p:cNvSpPr>
          <p:nvPr>
            <p:ph type="body" sz="quarter" idx="13"/>
          </p:nvPr>
        </p:nvSpPr>
        <p:spPr>
          <a:xfrm>
            <a:off x="536240" y="6020060"/>
            <a:ext cx="10896000" cy="324000"/>
          </a:xfrm>
        </p:spPr>
        <p:txBody>
          <a:bodyPr/>
          <a:lstStyle/>
          <a:p>
            <a:r>
              <a:rPr lang="en-CA" dirty="0"/>
              <a:t>Obesity Canada. 5 As of obesity management </a:t>
            </a:r>
            <a:r>
              <a:rPr lang="en-CA" u="sng" dirty="0"/>
              <a:t>https://</a:t>
            </a:r>
            <a:r>
              <a:rPr lang="en-CA" u="sng" dirty="0" err="1"/>
              <a:t>obesitycanada.ca</a:t>
            </a:r>
            <a:r>
              <a:rPr lang="en-CA" u="sng" dirty="0"/>
              <a:t>/wp-content/uploads/2025/03/Canadian-Adult-Obesity-CPG-Appendix-2-5As-Framework-for-Obesity-Management.pdf.</a:t>
            </a:r>
            <a:r>
              <a:rPr lang="en-CA" dirty="0"/>
              <a:t> Accessed October 2025.</a:t>
            </a:r>
          </a:p>
        </p:txBody>
      </p:sp>
      <p:sp>
        <p:nvSpPr>
          <p:cNvPr id="4" name="Rectangle 3">
            <a:extLst>
              <a:ext uri="{FF2B5EF4-FFF2-40B4-BE49-F238E27FC236}">
                <a16:creationId xmlns:a16="http://schemas.microsoft.com/office/drawing/2014/main" id="{3089B08E-9825-1740-E8F3-C62D81DE93BC}"/>
              </a:ext>
            </a:extLst>
          </p:cNvPr>
          <p:cNvSpPr/>
          <p:nvPr/>
        </p:nvSpPr>
        <p:spPr>
          <a:xfrm>
            <a:off x="2105891" y="2495564"/>
            <a:ext cx="9552709" cy="666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chemeClr val="tx1"/>
                </a:solidFill>
              </a:rPr>
              <a:t>Motivational interviewing </a:t>
            </a:r>
            <a:r>
              <a:rPr lang="en-CA" dirty="0">
                <a:solidFill>
                  <a:schemeClr val="tx1"/>
                </a:solidFill>
              </a:rPr>
              <a:t>is a collaborative, patient-centered form of </a:t>
            </a:r>
            <a:br>
              <a:rPr lang="en-CA" dirty="0">
                <a:solidFill>
                  <a:schemeClr val="tx1"/>
                </a:solidFill>
              </a:rPr>
            </a:br>
            <a:r>
              <a:rPr lang="en-CA" dirty="0">
                <a:solidFill>
                  <a:schemeClr val="tx1"/>
                </a:solidFill>
              </a:rPr>
              <a:t>guiding that is used to elicit and strengthen motivation for change </a:t>
            </a:r>
          </a:p>
        </p:txBody>
      </p:sp>
      <p:sp>
        <p:nvSpPr>
          <p:cNvPr id="6" name="Rectangle 5">
            <a:extLst>
              <a:ext uri="{FF2B5EF4-FFF2-40B4-BE49-F238E27FC236}">
                <a16:creationId xmlns:a16="http://schemas.microsoft.com/office/drawing/2014/main" id="{C0A8CA8F-E63F-0155-163A-694E92E813CE}"/>
              </a:ext>
            </a:extLst>
          </p:cNvPr>
          <p:cNvSpPr/>
          <p:nvPr/>
        </p:nvSpPr>
        <p:spPr>
          <a:xfrm>
            <a:off x="2012663" y="3339811"/>
            <a:ext cx="4485119" cy="2285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CA" sz="1600" b="1" dirty="0">
                <a:solidFill>
                  <a:schemeClr val="accent1"/>
                </a:solidFill>
              </a:rPr>
              <a:t>A</a:t>
            </a:r>
            <a:r>
              <a:rPr lang="en-CA" sz="1600" b="1" dirty="0">
                <a:solidFill>
                  <a:schemeClr val="tx1"/>
                </a:solidFill>
              </a:rPr>
              <a:t>SK</a:t>
            </a:r>
            <a:r>
              <a:rPr lang="en-CA" sz="1600" dirty="0">
                <a:solidFill>
                  <a:schemeClr val="tx1"/>
                </a:solidFill>
              </a:rPr>
              <a:t> for permission to discuss weight and </a:t>
            </a:r>
            <a:br>
              <a:rPr lang="en-CA" sz="1600" dirty="0">
                <a:solidFill>
                  <a:schemeClr val="tx1"/>
                </a:solidFill>
              </a:rPr>
            </a:br>
            <a:r>
              <a:rPr lang="en-CA" sz="1600" dirty="0">
                <a:solidFill>
                  <a:schemeClr val="tx1"/>
                </a:solidFill>
              </a:rPr>
              <a:t>explore readiness </a:t>
            </a:r>
          </a:p>
          <a:p>
            <a:pPr>
              <a:spcAft>
                <a:spcPts val="600"/>
              </a:spcAft>
            </a:pPr>
            <a:r>
              <a:rPr lang="en-CA" sz="1600" b="1" dirty="0">
                <a:solidFill>
                  <a:schemeClr val="accent1"/>
                </a:solidFill>
              </a:rPr>
              <a:t>A</a:t>
            </a:r>
            <a:r>
              <a:rPr lang="en-CA" sz="1600" b="1" dirty="0">
                <a:solidFill>
                  <a:schemeClr val="tx1"/>
                </a:solidFill>
              </a:rPr>
              <a:t>SSESS</a:t>
            </a:r>
            <a:r>
              <a:rPr lang="en-CA" sz="1600" dirty="0">
                <a:solidFill>
                  <a:schemeClr val="tx1"/>
                </a:solidFill>
              </a:rPr>
              <a:t> obesity-related risks and root causes of obesity </a:t>
            </a:r>
          </a:p>
          <a:p>
            <a:pPr>
              <a:spcAft>
                <a:spcPts val="600"/>
              </a:spcAft>
            </a:pPr>
            <a:r>
              <a:rPr lang="en-CA" sz="1600" b="1" dirty="0">
                <a:solidFill>
                  <a:schemeClr val="accent1"/>
                </a:solidFill>
              </a:rPr>
              <a:t>A</a:t>
            </a:r>
            <a:r>
              <a:rPr lang="en-CA" sz="1600" b="1" dirty="0">
                <a:solidFill>
                  <a:schemeClr val="tx1"/>
                </a:solidFill>
              </a:rPr>
              <a:t>DVISE</a:t>
            </a:r>
            <a:r>
              <a:rPr lang="en-CA" sz="1600" dirty="0">
                <a:solidFill>
                  <a:schemeClr val="tx1"/>
                </a:solidFill>
              </a:rPr>
              <a:t> on health risks and treatment options </a:t>
            </a:r>
          </a:p>
          <a:p>
            <a:pPr>
              <a:spcAft>
                <a:spcPts val="600"/>
              </a:spcAft>
            </a:pPr>
            <a:r>
              <a:rPr lang="en-CA" sz="1600" b="1" dirty="0">
                <a:solidFill>
                  <a:schemeClr val="accent1"/>
                </a:solidFill>
              </a:rPr>
              <a:t>A</a:t>
            </a:r>
            <a:r>
              <a:rPr lang="en-CA" sz="1600" b="1" dirty="0">
                <a:solidFill>
                  <a:schemeClr val="tx1"/>
                </a:solidFill>
              </a:rPr>
              <a:t>GREE</a:t>
            </a:r>
            <a:r>
              <a:rPr lang="en-CA" sz="1600" dirty="0">
                <a:solidFill>
                  <a:schemeClr val="tx1"/>
                </a:solidFill>
              </a:rPr>
              <a:t> on health outcomes and behavioral goals </a:t>
            </a:r>
          </a:p>
          <a:p>
            <a:pPr>
              <a:spcAft>
                <a:spcPts val="200"/>
              </a:spcAft>
            </a:pPr>
            <a:r>
              <a:rPr lang="en-CA" sz="1600" b="1" dirty="0">
                <a:solidFill>
                  <a:schemeClr val="accent1"/>
                </a:solidFill>
              </a:rPr>
              <a:t>A</a:t>
            </a:r>
            <a:r>
              <a:rPr lang="en-CA" sz="1600" b="1" dirty="0">
                <a:solidFill>
                  <a:schemeClr val="tx1"/>
                </a:solidFill>
              </a:rPr>
              <a:t>SSIST</a:t>
            </a:r>
            <a:r>
              <a:rPr lang="en-CA" sz="1600" dirty="0">
                <a:solidFill>
                  <a:schemeClr val="tx1"/>
                </a:solidFill>
              </a:rPr>
              <a:t> in accessing appropriate resources and providers </a:t>
            </a:r>
          </a:p>
        </p:txBody>
      </p:sp>
      <p:sp>
        <p:nvSpPr>
          <p:cNvPr id="7" name="Rectangle 6">
            <a:extLst>
              <a:ext uri="{FF2B5EF4-FFF2-40B4-BE49-F238E27FC236}">
                <a16:creationId xmlns:a16="http://schemas.microsoft.com/office/drawing/2014/main" id="{87344737-A050-3737-D591-704C00427A3C}"/>
              </a:ext>
            </a:extLst>
          </p:cNvPr>
          <p:cNvSpPr/>
          <p:nvPr/>
        </p:nvSpPr>
        <p:spPr>
          <a:xfrm>
            <a:off x="6623068" y="3330696"/>
            <a:ext cx="1599860" cy="210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rPr>
              <a:t>Help people with obesity set SMART goals: </a:t>
            </a:r>
          </a:p>
        </p:txBody>
      </p:sp>
      <p:sp>
        <p:nvSpPr>
          <p:cNvPr id="23" name="Rectangle: Rounded Corners 22">
            <a:extLst>
              <a:ext uri="{FF2B5EF4-FFF2-40B4-BE49-F238E27FC236}">
                <a16:creationId xmlns:a16="http://schemas.microsoft.com/office/drawing/2014/main" id="{CC818827-FE17-7654-69EB-C7AC3FD458C1}"/>
              </a:ext>
            </a:extLst>
          </p:cNvPr>
          <p:cNvSpPr/>
          <p:nvPr/>
        </p:nvSpPr>
        <p:spPr>
          <a:xfrm>
            <a:off x="522289" y="1766118"/>
            <a:ext cx="11136311" cy="5480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dirty="0">
                <a:solidFill>
                  <a:schemeClr val="bg1"/>
                </a:solidFill>
              </a:rPr>
              <a:t>Individuals must have their own internal motivation for change to happen and for it to stick</a:t>
            </a:r>
            <a:endParaRPr lang="en-CA" sz="1600" dirty="0">
              <a:solidFill>
                <a:schemeClr val="bg1"/>
              </a:solidFill>
            </a:endParaRPr>
          </a:p>
        </p:txBody>
      </p:sp>
      <p:sp>
        <p:nvSpPr>
          <p:cNvPr id="30" name="Oval 29">
            <a:extLst>
              <a:ext uri="{FF2B5EF4-FFF2-40B4-BE49-F238E27FC236}">
                <a16:creationId xmlns:a16="http://schemas.microsoft.com/office/drawing/2014/main" id="{0116C791-DF63-E94A-4C35-B8CAEB534AB6}"/>
              </a:ext>
            </a:extLst>
          </p:cNvPr>
          <p:cNvSpPr/>
          <p:nvPr/>
        </p:nvSpPr>
        <p:spPr>
          <a:xfrm>
            <a:off x="636387" y="2414387"/>
            <a:ext cx="795079" cy="79507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2" name="Oval 31">
            <a:extLst>
              <a:ext uri="{FF2B5EF4-FFF2-40B4-BE49-F238E27FC236}">
                <a16:creationId xmlns:a16="http://schemas.microsoft.com/office/drawing/2014/main" id="{08D75740-4525-FACF-E417-728966211456}"/>
              </a:ext>
            </a:extLst>
          </p:cNvPr>
          <p:cNvSpPr/>
          <p:nvPr/>
        </p:nvSpPr>
        <p:spPr>
          <a:xfrm>
            <a:off x="1310812" y="2414387"/>
            <a:ext cx="795079" cy="79507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8" name="Freeform: Shape 37">
            <a:extLst>
              <a:ext uri="{FF2B5EF4-FFF2-40B4-BE49-F238E27FC236}">
                <a16:creationId xmlns:a16="http://schemas.microsoft.com/office/drawing/2014/main" id="{B0F4E8FF-197A-5F5C-26D7-4611CC8ACE07}"/>
              </a:ext>
            </a:extLst>
          </p:cNvPr>
          <p:cNvSpPr/>
          <p:nvPr/>
        </p:nvSpPr>
        <p:spPr>
          <a:xfrm>
            <a:off x="1734902" y="2860411"/>
            <a:ext cx="259275" cy="152714"/>
          </a:xfrm>
          <a:custGeom>
            <a:avLst/>
            <a:gdLst>
              <a:gd name="connsiteX0" fmla="*/ 250903 w 259275"/>
              <a:gd name="connsiteY0" fmla="*/ 0 h 152714"/>
              <a:gd name="connsiteX1" fmla="*/ 242529 w 259275"/>
              <a:gd name="connsiteY1" fmla="*/ 8374 h 152714"/>
              <a:gd name="connsiteX2" fmla="*/ 242529 w 259275"/>
              <a:gd name="connsiteY2" fmla="*/ 50805 h 152714"/>
              <a:gd name="connsiteX3" fmla="*/ 218486 w 259275"/>
              <a:gd name="connsiteY3" fmla="*/ 74849 h 152714"/>
              <a:gd name="connsiteX4" fmla="*/ 187110 w 259275"/>
              <a:gd name="connsiteY4" fmla="*/ 74849 h 152714"/>
              <a:gd name="connsiteX5" fmla="*/ 173324 w 259275"/>
              <a:gd name="connsiteY5" fmla="*/ 88634 h 152714"/>
              <a:gd name="connsiteX6" fmla="*/ 173324 w 259275"/>
              <a:gd name="connsiteY6" fmla="*/ 132538 h 152714"/>
              <a:gd name="connsiteX7" fmla="*/ 110593 w 259275"/>
              <a:gd name="connsiteY7" fmla="*/ 78213 h 152714"/>
              <a:gd name="connsiteX8" fmla="*/ 101569 w 259275"/>
              <a:gd name="connsiteY8" fmla="*/ 74849 h 152714"/>
              <a:gd name="connsiteX9" fmla="*/ 8374 w 259275"/>
              <a:gd name="connsiteY9" fmla="*/ 74849 h 152714"/>
              <a:gd name="connsiteX10" fmla="*/ 0 w 259275"/>
              <a:gd name="connsiteY10" fmla="*/ 83223 h 152714"/>
              <a:gd name="connsiteX11" fmla="*/ 8374 w 259275"/>
              <a:gd name="connsiteY11" fmla="*/ 91596 h 152714"/>
              <a:gd name="connsiteX12" fmla="*/ 100465 w 259275"/>
              <a:gd name="connsiteY12" fmla="*/ 91596 h 152714"/>
              <a:gd name="connsiteX13" fmla="*/ 167262 w 259275"/>
              <a:gd name="connsiteY13" fmla="*/ 149443 h 152714"/>
              <a:gd name="connsiteX14" fmla="*/ 190072 w 259275"/>
              <a:gd name="connsiteY14" fmla="*/ 139022 h 152714"/>
              <a:gd name="connsiteX15" fmla="*/ 190072 w 259275"/>
              <a:gd name="connsiteY15" fmla="*/ 91596 h 152714"/>
              <a:gd name="connsiteX16" fmla="*/ 218485 w 259275"/>
              <a:gd name="connsiteY16" fmla="*/ 91596 h 152714"/>
              <a:gd name="connsiteX17" fmla="*/ 259276 w 259275"/>
              <a:gd name="connsiteY17" fmla="*/ 50805 h 152714"/>
              <a:gd name="connsiteX18" fmla="*/ 259276 w 259275"/>
              <a:gd name="connsiteY18" fmla="*/ 8374 h 152714"/>
              <a:gd name="connsiteX19" fmla="*/ 250903 w 259275"/>
              <a:gd name="connsiteY19" fmla="*/ 0 h 1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275" h="152714">
                <a:moveTo>
                  <a:pt x="250903" y="0"/>
                </a:moveTo>
                <a:cubicBezTo>
                  <a:pt x="246277" y="0"/>
                  <a:pt x="242529" y="3749"/>
                  <a:pt x="242529" y="8374"/>
                </a:cubicBezTo>
                <a:lnTo>
                  <a:pt x="242529" y="50805"/>
                </a:lnTo>
                <a:cubicBezTo>
                  <a:pt x="242529" y="64062"/>
                  <a:pt x="231744" y="74849"/>
                  <a:pt x="218486" y="74849"/>
                </a:cubicBezTo>
                <a:lnTo>
                  <a:pt x="187110" y="74849"/>
                </a:lnTo>
                <a:cubicBezTo>
                  <a:pt x="179509" y="74849"/>
                  <a:pt x="173324" y="81033"/>
                  <a:pt x="173324" y="88634"/>
                </a:cubicBezTo>
                <a:lnTo>
                  <a:pt x="173324" y="132538"/>
                </a:lnTo>
                <a:lnTo>
                  <a:pt x="110593" y="78213"/>
                </a:lnTo>
                <a:cubicBezTo>
                  <a:pt x="108089" y="76043"/>
                  <a:pt x="104883" y="74849"/>
                  <a:pt x="101569" y="74849"/>
                </a:cubicBezTo>
                <a:lnTo>
                  <a:pt x="8374" y="74849"/>
                </a:lnTo>
                <a:cubicBezTo>
                  <a:pt x="3748" y="74849"/>
                  <a:pt x="0" y="78598"/>
                  <a:pt x="0" y="83223"/>
                </a:cubicBezTo>
                <a:cubicBezTo>
                  <a:pt x="0" y="87847"/>
                  <a:pt x="3748" y="91596"/>
                  <a:pt x="8374" y="91596"/>
                </a:cubicBezTo>
                <a:lnTo>
                  <a:pt x="100465" y="91596"/>
                </a:lnTo>
                <a:lnTo>
                  <a:pt x="167262" y="149443"/>
                </a:lnTo>
                <a:cubicBezTo>
                  <a:pt x="175990" y="157005"/>
                  <a:pt x="190072" y="150596"/>
                  <a:pt x="190072" y="139022"/>
                </a:cubicBezTo>
                <a:lnTo>
                  <a:pt x="190072" y="91596"/>
                </a:lnTo>
                <a:lnTo>
                  <a:pt x="218485" y="91596"/>
                </a:lnTo>
                <a:cubicBezTo>
                  <a:pt x="240978" y="91596"/>
                  <a:pt x="259276" y="73298"/>
                  <a:pt x="259276" y="50805"/>
                </a:cubicBezTo>
                <a:lnTo>
                  <a:pt x="259276" y="8374"/>
                </a:lnTo>
                <a:cubicBezTo>
                  <a:pt x="259277" y="3749"/>
                  <a:pt x="255529" y="0"/>
                  <a:pt x="250903" y="0"/>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3E016DD-342D-B400-4EF1-B48448A95E2A}"/>
              </a:ext>
            </a:extLst>
          </p:cNvPr>
          <p:cNvSpPr/>
          <p:nvPr/>
        </p:nvSpPr>
        <p:spPr>
          <a:xfrm>
            <a:off x="1422524" y="2600335"/>
            <a:ext cx="571653" cy="351671"/>
          </a:xfrm>
          <a:custGeom>
            <a:avLst/>
            <a:gdLst>
              <a:gd name="connsiteX0" fmla="*/ 530864 w 571653"/>
              <a:gd name="connsiteY0" fmla="*/ 100427 h 351671"/>
              <a:gd name="connsiteX1" fmla="*/ 365908 w 571653"/>
              <a:gd name="connsiteY1" fmla="*/ 100427 h 351671"/>
              <a:gd name="connsiteX2" fmla="*/ 365908 w 571653"/>
              <a:gd name="connsiteY2" fmla="*/ 40791 h 351671"/>
              <a:gd name="connsiteX3" fmla="*/ 325118 w 571653"/>
              <a:gd name="connsiteY3" fmla="*/ 0 h 351671"/>
              <a:gd name="connsiteX4" fmla="*/ 118001 w 571653"/>
              <a:gd name="connsiteY4" fmla="*/ 0 h 351671"/>
              <a:gd name="connsiteX5" fmla="*/ 109627 w 571653"/>
              <a:gd name="connsiteY5" fmla="*/ 8374 h 351671"/>
              <a:gd name="connsiteX6" fmla="*/ 118001 w 571653"/>
              <a:gd name="connsiteY6" fmla="*/ 16748 h 351671"/>
              <a:gd name="connsiteX7" fmla="*/ 325117 w 571653"/>
              <a:gd name="connsiteY7" fmla="*/ 16748 h 351671"/>
              <a:gd name="connsiteX8" fmla="*/ 349160 w 571653"/>
              <a:gd name="connsiteY8" fmla="*/ 40791 h 351671"/>
              <a:gd name="connsiteX9" fmla="*/ 349160 w 571653"/>
              <a:gd name="connsiteY9" fmla="*/ 210452 h 351671"/>
              <a:gd name="connsiteX10" fmla="*/ 325117 w 571653"/>
              <a:gd name="connsiteY10" fmla="*/ 234495 h 351671"/>
              <a:gd name="connsiteX11" fmla="*/ 157706 w 571653"/>
              <a:gd name="connsiteY11" fmla="*/ 234495 h 351671"/>
              <a:gd name="connsiteX12" fmla="*/ 148682 w 571653"/>
              <a:gd name="connsiteY12" fmla="*/ 237861 h 351671"/>
              <a:gd name="connsiteX13" fmla="*/ 85951 w 571653"/>
              <a:gd name="connsiteY13" fmla="*/ 292186 h 351671"/>
              <a:gd name="connsiteX14" fmla="*/ 85951 w 571653"/>
              <a:gd name="connsiteY14" fmla="*/ 248282 h 351671"/>
              <a:gd name="connsiteX15" fmla="*/ 72166 w 571653"/>
              <a:gd name="connsiteY15" fmla="*/ 234497 h 351671"/>
              <a:gd name="connsiteX16" fmla="*/ 40791 w 571653"/>
              <a:gd name="connsiteY16" fmla="*/ 234497 h 351671"/>
              <a:gd name="connsiteX17" fmla="*/ 16748 w 571653"/>
              <a:gd name="connsiteY17" fmla="*/ 210454 h 351671"/>
              <a:gd name="connsiteX18" fmla="*/ 16748 w 571653"/>
              <a:gd name="connsiteY18" fmla="*/ 40791 h 351671"/>
              <a:gd name="connsiteX19" fmla="*/ 40791 w 571653"/>
              <a:gd name="connsiteY19" fmla="*/ 16748 h 351671"/>
              <a:gd name="connsiteX20" fmla="*/ 81506 w 571653"/>
              <a:gd name="connsiteY20" fmla="*/ 16748 h 351671"/>
              <a:gd name="connsiteX21" fmla="*/ 89879 w 571653"/>
              <a:gd name="connsiteY21" fmla="*/ 8374 h 351671"/>
              <a:gd name="connsiteX22" fmla="*/ 81506 w 571653"/>
              <a:gd name="connsiteY22" fmla="*/ 0 h 351671"/>
              <a:gd name="connsiteX23" fmla="*/ 40791 w 571653"/>
              <a:gd name="connsiteY23" fmla="*/ 0 h 351671"/>
              <a:gd name="connsiteX24" fmla="*/ 0 w 571653"/>
              <a:gd name="connsiteY24" fmla="*/ 40791 h 351671"/>
              <a:gd name="connsiteX25" fmla="*/ 0 w 571653"/>
              <a:gd name="connsiteY25" fmla="*/ 210452 h 351671"/>
              <a:gd name="connsiteX26" fmla="*/ 40791 w 571653"/>
              <a:gd name="connsiteY26" fmla="*/ 251243 h 351671"/>
              <a:gd name="connsiteX27" fmla="*/ 69204 w 571653"/>
              <a:gd name="connsiteY27" fmla="*/ 251243 h 351671"/>
              <a:gd name="connsiteX28" fmla="*/ 69204 w 571653"/>
              <a:gd name="connsiteY28" fmla="*/ 298669 h 351671"/>
              <a:gd name="connsiteX29" fmla="*/ 92013 w 571653"/>
              <a:gd name="connsiteY29" fmla="*/ 309090 h 351671"/>
              <a:gd name="connsiteX30" fmla="*/ 158811 w 571653"/>
              <a:gd name="connsiteY30" fmla="*/ 251243 h 351671"/>
              <a:gd name="connsiteX31" fmla="*/ 205747 w 571653"/>
              <a:gd name="connsiteY31" fmla="*/ 251243 h 351671"/>
              <a:gd name="connsiteX32" fmla="*/ 205747 w 571653"/>
              <a:gd name="connsiteY32" fmla="*/ 310879 h 351671"/>
              <a:gd name="connsiteX33" fmla="*/ 246537 w 571653"/>
              <a:gd name="connsiteY33" fmla="*/ 351671 h 351671"/>
              <a:gd name="connsiteX34" fmla="*/ 284257 w 571653"/>
              <a:gd name="connsiteY34" fmla="*/ 351671 h 351671"/>
              <a:gd name="connsiteX35" fmla="*/ 292630 w 571653"/>
              <a:gd name="connsiteY35" fmla="*/ 343297 h 351671"/>
              <a:gd name="connsiteX36" fmla="*/ 284257 w 571653"/>
              <a:gd name="connsiteY36" fmla="*/ 334923 h 351671"/>
              <a:gd name="connsiteX37" fmla="*/ 246537 w 571653"/>
              <a:gd name="connsiteY37" fmla="*/ 334923 h 351671"/>
              <a:gd name="connsiteX38" fmla="*/ 222494 w 571653"/>
              <a:gd name="connsiteY38" fmla="*/ 310879 h 351671"/>
              <a:gd name="connsiteX39" fmla="*/ 222494 w 571653"/>
              <a:gd name="connsiteY39" fmla="*/ 251243 h 351671"/>
              <a:gd name="connsiteX40" fmla="*/ 325117 w 571653"/>
              <a:gd name="connsiteY40" fmla="*/ 251243 h 351671"/>
              <a:gd name="connsiteX41" fmla="*/ 365907 w 571653"/>
              <a:gd name="connsiteY41" fmla="*/ 210452 h 351671"/>
              <a:gd name="connsiteX42" fmla="*/ 365907 w 571653"/>
              <a:gd name="connsiteY42" fmla="*/ 117175 h 351671"/>
              <a:gd name="connsiteX43" fmla="*/ 530863 w 571653"/>
              <a:gd name="connsiteY43" fmla="*/ 117175 h 351671"/>
              <a:gd name="connsiteX44" fmla="*/ 554906 w 571653"/>
              <a:gd name="connsiteY44" fmla="*/ 141219 h 351671"/>
              <a:gd name="connsiteX45" fmla="*/ 554906 w 571653"/>
              <a:gd name="connsiteY45" fmla="*/ 231955 h 351671"/>
              <a:gd name="connsiteX46" fmla="*/ 563280 w 571653"/>
              <a:gd name="connsiteY46" fmla="*/ 240329 h 351671"/>
              <a:gd name="connsiteX47" fmla="*/ 571654 w 571653"/>
              <a:gd name="connsiteY47" fmla="*/ 231955 h 351671"/>
              <a:gd name="connsiteX48" fmla="*/ 571654 w 571653"/>
              <a:gd name="connsiteY48" fmla="*/ 141219 h 351671"/>
              <a:gd name="connsiteX49" fmla="*/ 530864 w 571653"/>
              <a:gd name="connsiteY49" fmla="*/ 100427 h 35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1653" h="351671">
                <a:moveTo>
                  <a:pt x="530864" y="100427"/>
                </a:moveTo>
                <a:lnTo>
                  <a:pt x="365908" y="100427"/>
                </a:lnTo>
                <a:lnTo>
                  <a:pt x="365908" y="40791"/>
                </a:lnTo>
                <a:cubicBezTo>
                  <a:pt x="365908" y="18299"/>
                  <a:pt x="347609" y="0"/>
                  <a:pt x="325118" y="0"/>
                </a:cubicBezTo>
                <a:lnTo>
                  <a:pt x="118001" y="0"/>
                </a:lnTo>
                <a:cubicBezTo>
                  <a:pt x="113376" y="0"/>
                  <a:pt x="109627" y="3749"/>
                  <a:pt x="109627" y="8374"/>
                </a:cubicBezTo>
                <a:cubicBezTo>
                  <a:pt x="109627" y="12998"/>
                  <a:pt x="113376" y="16748"/>
                  <a:pt x="118001" y="16748"/>
                </a:cubicBezTo>
                <a:lnTo>
                  <a:pt x="325117" y="16748"/>
                </a:lnTo>
                <a:cubicBezTo>
                  <a:pt x="338374" y="16748"/>
                  <a:pt x="349160" y="27533"/>
                  <a:pt x="349160" y="40791"/>
                </a:cubicBezTo>
                <a:lnTo>
                  <a:pt x="349160" y="210452"/>
                </a:lnTo>
                <a:cubicBezTo>
                  <a:pt x="349160" y="223710"/>
                  <a:pt x="338374" y="234495"/>
                  <a:pt x="325117" y="234495"/>
                </a:cubicBezTo>
                <a:lnTo>
                  <a:pt x="157706" y="234495"/>
                </a:lnTo>
                <a:cubicBezTo>
                  <a:pt x="154393" y="234495"/>
                  <a:pt x="151187" y="235690"/>
                  <a:pt x="148682" y="237861"/>
                </a:cubicBezTo>
                <a:lnTo>
                  <a:pt x="85951" y="292186"/>
                </a:lnTo>
                <a:lnTo>
                  <a:pt x="85951" y="248282"/>
                </a:lnTo>
                <a:cubicBezTo>
                  <a:pt x="85951" y="240681"/>
                  <a:pt x="79767" y="234497"/>
                  <a:pt x="72166" y="234497"/>
                </a:cubicBezTo>
                <a:lnTo>
                  <a:pt x="40791" y="234497"/>
                </a:lnTo>
                <a:cubicBezTo>
                  <a:pt x="27533" y="234497"/>
                  <a:pt x="16748" y="223711"/>
                  <a:pt x="16748" y="210454"/>
                </a:cubicBezTo>
                <a:lnTo>
                  <a:pt x="16748" y="40791"/>
                </a:lnTo>
                <a:cubicBezTo>
                  <a:pt x="16748" y="27533"/>
                  <a:pt x="27533" y="16748"/>
                  <a:pt x="40791" y="16748"/>
                </a:cubicBezTo>
                <a:lnTo>
                  <a:pt x="81506" y="16748"/>
                </a:lnTo>
                <a:cubicBezTo>
                  <a:pt x="86130" y="16748"/>
                  <a:pt x="89879" y="12998"/>
                  <a:pt x="89879" y="8374"/>
                </a:cubicBezTo>
                <a:cubicBezTo>
                  <a:pt x="89879" y="3749"/>
                  <a:pt x="86130" y="0"/>
                  <a:pt x="81506" y="0"/>
                </a:cubicBezTo>
                <a:lnTo>
                  <a:pt x="40791" y="0"/>
                </a:lnTo>
                <a:cubicBezTo>
                  <a:pt x="18299" y="0"/>
                  <a:pt x="0" y="18299"/>
                  <a:pt x="0" y="40791"/>
                </a:cubicBezTo>
                <a:lnTo>
                  <a:pt x="0" y="210452"/>
                </a:lnTo>
                <a:cubicBezTo>
                  <a:pt x="0" y="232945"/>
                  <a:pt x="18299" y="251243"/>
                  <a:pt x="40791" y="251243"/>
                </a:cubicBezTo>
                <a:lnTo>
                  <a:pt x="69204" y="251243"/>
                </a:lnTo>
                <a:lnTo>
                  <a:pt x="69204" y="298669"/>
                </a:lnTo>
                <a:cubicBezTo>
                  <a:pt x="69204" y="310234"/>
                  <a:pt x="83275" y="316657"/>
                  <a:pt x="92013" y="309090"/>
                </a:cubicBezTo>
                <a:lnTo>
                  <a:pt x="158811" y="251243"/>
                </a:lnTo>
                <a:lnTo>
                  <a:pt x="205747" y="251243"/>
                </a:lnTo>
                <a:lnTo>
                  <a:pt x="205747" y="310879"/>
                </a:lnTo>
                <a:cubicBezTo>
                  <a:pt x="205747" y="333373"/>
                  <a:pt x="224045" y="351671"/>
                  <a:pt x="246537" y="351671"/>
                </a:cubicBezTo>
                <a:lnTo>
                  <a:pt x="284257" y="351671"/>
                </a:lnTo>
                <a:cubicBezTo>
                  <a:pt x="288881" y="351671"/>
                  <a:pt x="292630" y="347922"/>
                  <a:pt x="292630" y="343297"/>
                </a:cubicBezTo>
                <a:cubicBezTo>
                  <a:pt x="292630" y="338673"/>
                  <a:pt x="288881" y="334923"/>
                  <a:pt x="284257" y="334923"/>
                </a:cubicBezTo>
                <a:lnTo>
                  <a:pt x="246537" y="334923"/>
                </a:lnTo>
                <a:cubicBezTo>
                  <a:pt x="233280" y="334923"/>
                  <a:pt x="222494" y="324137"/>
                  <a:pt x="222494" y="310879"/>
                </a:cubicBezTo>
                <a:lnTo>
                  <a:pt x="222494" y="251243"/>
                </a:lnTo>
                <a:lnTo>
                  <a:pt x="325117" y="251243"/>
                </a:lnTo>
                <a:cubicBezTo>
                  <a:pt x="347609" y="251243"/>
                  <a:pt x="365907" y="232945"/>
                  <a:pt x="365907" y="210452"/>
                </a:cubicBezTo>
                <a:lnTo>
                  <a:pt x="365907" y="117175"/>
                </a:lnTo>
                <a:lnTo>
                  <a:pt x="530863" y="117175"/>
                </a:lnTo>
                <a:cubicBezTo>
                  <a:pt x="544121" y="117175"/>
                  <a:pt x="554906" y="127961"/>
                  <a:pt x="554906" y="141219"/>
                </a:cubicBezTo>
                <a:lnTo>
                  <a:pt x="554906" y="231955"/>
                </a:lnTo>
                <a:cubicBezTo>
                  <a:pt x="554906" y="236580"/>
                  <a:pt x="558654" y="240329"/>
                  <a:pt x="563280" y="240329"/>
                </a:cubicBezTo>
                <a:cubicBezTo>
                  <a:pt x="567906" y="240329"/>
                  <a:pt x="571654" y="236580"/>
                  <a:pt x="571654" y="231955"/>
                </a:cubicBezTo>
                <a:lnTo>
                  <a:pt x="571654" y="141219"/>
                </a:lnTo>
                <a:cubicBezTo>
                  <a:pt x="571655" y="118727"/>
                  <a:pt x="553356" y="100427"/>
                  <a:pt x="530864" y="100427"/>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E29D3452-5436-8758-1CB9-7E50ED7CE04D}"/>
              </a:ext>
            </a:extLst>
          </p:cNvPr>
          <p:cNvSpPr/>
          <p:nvPr/>
        </p:nvSpPr>
        <p:spPr>
          <a:xfrm>
            <a:off x="1818699" y="2751545"/>
            <a:ext cx="120211" cy="16747"/>
          </a:xfrm>
          <a:custGeom>
            <a:avLst/>
            <a:gdLst>
              <a:gd name="connsiteX0" fmla="*/ 8374 w 120211"/>
              <a:gd name="connsiteY0" fmla="*/ 16748 h 16747"/>
              <a:gd name="connsiteX1" fmla="*/ 111838 w 120211"/>
              <a:gd name="connsiteY1" fmla="*/ 16748 h 16747"/>
              <a:gd name="connsiteX2" fmla="*/ 120212 w 120211"/>
              <a:gd name="connsiteY2" fmla="*/ 8374 h 16747"/>
              <a:gd name="connsiteX3" fmla="*/ 111838 w 120211"/>
              <a:gd name="connsiteY3" fmla="*/ 0 h 16747"/>
              <a:gd name="connsiteX4" fmla="*/ 8374 w 120211"/>
              <a:gd name="connsiteY4" fmla="*/ 0 h 16747"/>
              <a:gd name="connsiteX5" fmla="*/ 0 w 120211"/>
              <a:gd name="connsiteY5" fmla="*/ 8374 h 16747"/>
              <a:gd name="connsiteX6" fmla="*/ 8374 w 120211"/>
              <a:gd name="connsiteY6" fmla="*/ 16748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11" h="16747">
                <a:moveTo>
                  <a:pt x="8374" y="16748"/>
                </a:moveTo>
                <a:lnTo>
                  <a:pt x="111838" y="16748"/>
                </a:lnTo>
                <a:cubicBezTo>
                  <a:pt x="116464" y="16748"/>
                  <a:pt x="120212" y="12998"/>
                  <a:pt x="120212" y="8374"/>
                </a:cubicBezTo>
                <a:cubicBezTo>
                  <a:pt x="120212" y="3749"/>
                  <a:pt x="116464" y="0"/>
                  <a:pt x="111838" y="0"/>
                </a:cubicBezTo>
                <a:lnTo>
                  <a:pt x="8374" y="0"/>
                </a:lnTo>
                <a:cubicBezTo>
                  <a:pt x="3748" y="0"/>
                  <a:pt x="0" y="3749"/>
                  <a:pt x="0" y="8374"/>
                </a:cubicBezTo>
                <a:cubicBezTo>
                  <a:pt x="0" y="12998"/>
                  <a:pt x="3748" y="16748"/>
                  <a:pt x="8374" y="16748"/>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21D0C7E-2C2B-1033-FF06-E0D681D470DC}"/>
              </a:ext>
            </a:extLst>
          </p:cNvPr>
          <p:cNvSpPr/>
          <p:nvPr/>
        </p:nvSpPr>
        <p:spPr>
          <a:xfrm>
            <a:off x="1818699" y="2813925"/>
            <a:ext cx="120211" cy="16747"/>
          </a:xfrm>
          <a:custGeom>
            <a:avLst/>
            <a:gdLst>
              <a:gd name="connsiteX0" fmla="*/ 8374 w 120211"/>
              <a:gd name="connsiteY0" fmla="*/ 16748 h 16747"/>
              <a:gd name="connsiteX1" fmla="*/ 111838 w 120211"/>
              <a:gd name="connsiteY1" fmla="*/ 16748 h 16747"/>
              <a:gd name="connsiteX2" fmla="*/ 120212 w 120211"/>
              <a:gd name="connsiteY2" fmla="*/ 8374 h 16747"/>
              <a:gd name="connsiteX3" fmla="*/ 111838 w 120211"/>
              <a:gd name="connsiteY3" fmla="*/ 0 h 16747"/>
              <a:gd name="connsiteX4" fmla="*/ 8374 w 120211"/>
              <a:gd name="connsiteY4" fmla="*/ 0 h 16747"/>
              <a:gd name="connsiteX5" fmla="*/ 0 w 120211"/>
              <a:gd name="connsiteY5" fmla="*/ 8374 h 16747"/>
              <a:gd name="connsiteX6" fmla="*/ 8374 w 120211"/>
              <a:gd name="connsiteY6" fmla="*/ 16748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11" h="16747">
                <a:moveTo>
                  <a:pt x="8374" y="16748"/>
                </a:moveTo>
                <a:lnTo>
                  <a:pt x="111838" y="16748"/>
                </a:lnTo>
                <a:cubicBezTo>
                  <a:pt x="116464" y="16748"/>
                  <a:pt x="120212" y="12998"/>
                  <a:pt x="120212" y="8374"/>
                </a:cubicBezTo>
                <a:cubicBezTo>
                  <a:pt x="120212" y="3749"/>
                  <a:pt x="116464" y="0"/>
                  <a:pt x="111838" y="0"/>
                </a:cubicBezTo>
                <a:lnTo>
                  <a:pt x="8374" y="0"/>
                </a:lnTo>
                <a:cubicBezTo>
                  <a:pt x="3748" y="0"/>
                  <a:pt x="0" y="3749"/>
                  <a:pt x="0" y="8374"/>
                </a:cubicBezTo>
                <a:cubicBezTo>
                  <a:pt x="0" y="13000"/>
                  <a:pt x="3748" y="16748"/>
                  <a:pt x="8374" y="16748"/>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12DECEBA-7D57-B464-8721-57846F04E097}"/>
              </a:ext>
            </a:extLst>
          </p:cNvPr>
          <p:cNvSpPr/>
          <p:nvPr/>
        </p:nvSpPr>
        <p:spPr>
          <a:xfrm>
            <a:off x="1682485" y="2876307"/>
            <a:ext cx="256426" cy="16747"/>
          </a:xfrm>
          <a:custGeom>
            <a:avLst/>
            <a:gdLst>
              <a:gd name="connsiteX0" fmla="*/ 0 w 256426"/>
              <a:gd name="connsiteY0" fmla="*/ 8374 h 16747"/>
              <a:gd name="connsiteX1" fmla="*/ 8374 w 256426"/>
              <a:gd name="connsiteY1" fmla="*/ 16748 h 16747"/>
              <a:gd name="connsiteX2" fmla="*/ 248053 w 256426"/>
              <a:gd name="connsiteY2" fmla="*/ 16748 h 16747"/>
              <a:gd name="connsiteX3" fmla="*/ 256426 w 256426"/>
              <a:gd name="connsiteY3" fmla="*/ 8374 h 16747"/>
              <a:gd name="connsiteX4" fmla="*/ 248053 w 256426"/>
              <a:gd name="connsiteY4" fmla="*/ 0 h 16747"/>
              <a:gd name="connsiteX5" fmla="*/ 8374 w 256426"/>
              <a:gd name="connsiteY5" fmla="*/ 0 h 16747"/>
              <a:gd name="connsiteX6" fmla="*/ 0 w 256426"/>
              <a:gd name="connsiteY6" fmla="*/ 8374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426" h="16747">
                <a:moveTo>
                  <a:pt x="0" y="8374"/>
                </a:moveTo>
                <a:cubicBezTo>
                  <a:pt x="0" y="12998"/>
                  <a:pt x="3749" y="16748"/>
                  <a:pt x="8374" y="16748"/>
                </a:cubicBezTo>
                <a:lnTo>
                  <a:pt x="248053" y="16748"/>
                </a:lnTo>
                <a:cubicBezTo>
                  <a:pt x="252678" y="16748"/>
                  <a:pt x="256426" y="12998"/>
                  <a:pt x="256426" y="8374"/>
                </a:cubicBezTo>
                <a:cubicBezTo>
                  <a:pt x="256426" y="3749"/>
                  <a:pt x="252678" y="0"/>
                  <a:pt x="248053" y="0"/>
                </a:cubicBezTo>
                <a:lnTo>
                  <a:pt x="8374" y="0"/>
                </a:lnTo>
                <a:cubicBezTo>
                  <a:pt x="3749" y="0"/>
                  <a:pt x="0" y="3749"/>
                  <a:pt x="0" y="8374"/>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2AB06E1-6221-8FC8-D5D8-540ADA0E76AF}"/>
              </a:ext>
            </a:extLst>
          </p:cNvPr>
          <p:cNvSpPr/>
          <p:nvPr/>
        </p:nvSpPr>
        <p:spPr>
          <a:xfrm>
            <a:off x="1597011" y="2777757"/>
            <a:ext cx="16933" cy="16933"/>
          </a:xfrm>
          <a:custGeom>
            <a:avLst/>
            <a:gdLst>
              <a:gd name="connsiteX0" fmla="*/ 16933 w 16933"/>
              <a:gd name="connsiteY0" fmla="*/ 8467 h 16933"/>
              <a:gd name="connsiteX1" fmla="*/ 8467 w 16933"/>
              <a:gd name="connsiteY1" fmla="*/ 16933 h 16933"/>
              <a:gd name="connsiteX2" fmla="*/ 0 w 16933"/>
              <a:gd name="connsiteY2" fmla="*/ 8467 h 16933"/>
              <a:gd name="connsiteX3" fmla="*/ 8467 w 16933"/>
              <a:gd name="connsiteY3" fmla="*/ 0 h 16933"/>
              <a:gd name="connsiteX4" fmla="*/ 16933 w 16933"/>
              <a:gd name="connsiteY4" fmla="*/ 8467 h 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3" h="16933">
                <a:moveTo>
                  <a:pt x="16933" y="8467"/>
                </a:moveTo>
                <a:cubicBezTo>
                  <a:pt x="16933" y="13142"/>
                  <a:pt x="13142" y="16933"/>
                  <a:pt x="8467" y="16933"/>
                </a:cubicBezTo>
                <a:cubicBezTo>
                  <a:pt x="3791" y="16933"/>
                  <a:pt x="0" y="13142"/>
                  <a:pt x="0" y="8467"/>
                </a:cubicBezTo>
                <a:cubicBezTo>
                  <a:pt x="0" y="3791"/>
                  <a:pt x="3791" y="0"/>
                  <a:pt x="8467" y="0"/>
                </a:cubicBezTo>
                <a:cubicBezTo>
                  <a:pt x="13142" y="0"/>
                  <a:pt x="16933" y="3791"/>
                  <a:pt x="16933" y="8467"/>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D9885C3-B6C8-5BA6-283F-180702FF48E9}"/>
              </a:ext>
            </a:extLst>
          </p:cNvPr>
          <p:cNvSpPr/>
          <p:nvPr/>
        </p:nvSpPr>
        <p:spPr>
          <a:xfrm>
            <a:off x="1565590" y="2648156"/>
            <a:ext cx="79774" cy="112727"/>
          </a:xfrm>
          <a:custGeom>
            <a:avLst/>
            <a:gdLst>
              <a:gd name="connsiteX0" fmla="*/ 79719 w 79774"/>
              <a:gd name="connsiteY0" fmla="*/ 37777 h 112727"/>
              <a:gd name="connsiteX1" fmla="*/ 40706 w 79774"/>
              <a:gd name="connsiteY1" fmla="*/ 9 h 112727"/>
              <a:gd name="connsiteX2" fmla="*/ 384 w 79774"/>
              <a:gd name="connsiteY2" fmla="*/ 34337 h 112727"/>
              <a:gd name="connsiteX3" fmla="*/ 0 w 79774"/>
              <a:gd name="connsiteY3" fmla="*/ 39888 h 112727"/>
              <a:gd name="connsiteX4" fmla="*/ 8374 w 79774"/>
              <a:gd name="connsiteY4" fmla="*/ 48262 h 112727"/>
              <a:gd name="connsiteX5" fmla="*/ 16748 w 79774"/>
              <a:gd name="connsiteY5" fmla="*/ 39888 h 112727"/>
              <a:gd name="connsiteX6" fmla="*/ 16971 w 79774"/>
              <a:gd name="connsiteY6" fmla="*/ 36650 h 112727"/>
              <a:gd name="connsiteX7" fmla="*/ 40369 w 79774"/>
              <a:gd name="connsiteY7" fmla="*/ 16754 h 112727"/>
              <a:gd name="connsiteX8" fmla="*/ 62995 w 79774"/>
              <a:gd name="connsiteY8" fmla="*/ 38646 h 112727"/>
              <a:gd name="connsiteX9" fmla="*/ 56668 w 79774"/>
              <a:gd name="connsiteY9" fmla="*/ 55813 h 112727"/>
              <a:gd name="connsiteX10" fmla="*/ 39887 w 79774"/>
              <a:gd name="connsiteY10" fmla="*/ 63027 h 112727"/>
              <a:gd name="connsiteX11" fmla="*/ 31514 w 79774"/>
              <a:gd name="connsiteY11" fmla="*/ 71401 h 112727"/>
              <a:gd name="connsiteX12" fmla="*/ 31514 w 79774"/>
              <a:gd name="connsiteY12" fmla="*/ 104353 h 112727"/>
              <a:gd name="connsiteX13" fmla="*/ 39887 w 79774"/>
              <a:gd name="connsiteY13" fmla="*/ 112727 h 112727"/>
              <a:gd name="connsiteX14" fmla="*/ 48261 w 79774"/>
              <a:gd name="connsiteY14" fmla="*/ 104353 h 112727"/>
              <a:gd name="connsiteX15" fmla="*/ 48261 w 79774"/>
              <a:gd name="connsiteY15" fmla="*/ 78876 h 112727"/>
              <a:gd name="connsiteX16" fmla="*/ 68813 w 79774"/>
              <a:gd name="connsiteY16" fmla="*/ 67344 h 112727"/>
              <a:gd name="connsiteX17" fmla="*/ 79719 w 79774"/>
              <a:gd name="connsiteY17" fmla="*/ 37777 h 1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74" h="112727">
                <a:moveTo>
                  <a:pt x="79719" y="37777"/>
                </a:moveTo>
                <a:cubicBezTo>
                  <a:pt x="78643" y="17016"/>
                  <a:pt x="61505" y="427"/>
                  <a:pt x="40706" y="9"/>
                </a:cubicBezTo>
                <a:cubicBezTo>
                  <a:pt x="20494" y="-409"/>
                  <a:pt x="3172" y="14359"/>
                  <a:pt x="384" y="34337"/>
                </a:cubicBezTo>
                <a:cubicBezTo>
                  <a:pt x="130" y="36165"/>
                  <a:pt x="0" y="38033"/>
                  <a:pt x="0" y="39888"/>
                </a:cubicBezTo>
                <a:cubicBezTo>
                  <a:pt x="0" y="44513"/>
                  <a:pt x="3749" y="48262"/>
                  <a:pt x="8374" y="48262"/>
                </a:cubicBezTo>
                <a:cubicBezTo>
                  <a:pt x="12998" y="48262"/>
                  <a:pt x="16748" y="44513"/>
                  <a:pt x="16748" y="39888"/>
                </a:cubicBezTo>
                <a:cubicBezTo>
                  <a:pt x="16748" y="38803"/>
                  <a:pt x="16823" y="37713"/>
                  <a:pt x="16971" y="36650"/>
                </a:cubicBezTo>
                <a:cubicBezTo>
                  <a:pt x="18587" y="25071"/>
                  <a:pt x="28649" y="16522"/>
                  <a:pt x="40369" y="16754"/>
                </a:cubicBezTo>
                <a:cubicBezTo>
                  <a:pt x="52431" y="16996"/>
                  <a:pt x="62370" y="26613"/>
                  <a:pt x="62995" y="38646"/>
                </a:cubicBezTo>
                <a:cubicBezTo>
                  <a:pt x="63328" y="45068"/>
                  <a:pt x="61081" y="51165"/>
                  <a:pt x="56668" y="55813"/>
                </a:cubicBezTo>
                <a:cubicBezTo>
                  <a:pt x="52251" y="60466"/>
                  <a:pt x="46292" y="63027"/>
                  <a:pt x="39887" y="63027"/>
                </a:cubicBezTo>
                <a:cubicBezTo>
                  <a:pt x="35263" y="63027"/>
                  <a:pt x="31514" y="66776"/>
                  <a:pt x="31514" y="71401"/>
                </a:cubicBezTo>
                <a:lnTo>
                  <a:pt x="31514" y="104353"/>
                </a:lnTo>
                <a:cubicBezTo>
                  <a:pt x="31514" y="108978"/>
                  <a:pt x="35263" y="112727"/>
                  <a:pt x="39887" y="112727"/>
                </a:cubicBezTo>
                <a:cubicBezTo>
                  <a:pt x="44512" y="112727"/>
                  <a:pt x="48261" y="108978"/>
                  <a:pt x="48261" y="104353"/>
                </a:cubicBezTo>
                <a:lnTo>
                  <a:pt x="48261" y="78876"/>
                </a:lnTo>
                <a:cubicBezTo>
                  <a:pt x="56048" y="77190"/>
                  <a:pt x="63264" y="73189"/>
                  <a:pt x="68813" y="67344"/>
                </a:cubicBezTo>
                <a:cubicBezTo>
                  <a:pt x="76420" y="59331"/>
                  <a:pt x="80293" y="48830"/>
                  <a:pt x="79719" y="37777"/>
                </a:cubicBezTo>
                <a:close/>
              </a:path>
            </a:pathLst>
          </a:custGeom>
          <a:solidFill>
            <a:schemeClr val="bg1"/>
          </a:solidFill>
          <a:ln w="4763" cap="flat">
            <a:solidFill>
              <a:schemeClr val="bg1"/>
            </a:solidFill>
            <a:prstDash val="solid"/>
            <a:miter/>
          </a:ln>
        </p:spPr>
        <p:txBody>
          <a:bodyPr rtlCol="0" anchor="ctr"/>
          <a:lstStyle/>
          <a:p>
            <a:endParaRPr lang="en-GB"/>
          </a:p>
        </p:txBody>
      </p:sp>
      <p:pic>
        <p:nvPicPr>
          <p:cNvPr id="45" name="Graphic 44">
            <a:extLst>
              <a:ext uri="{FF2B5EF4-FFF2-40B4-BE49-F238E27FC236}">
                <a16:creationId xmlns:a16="http://schemas.microsoft.com/office/drawing/2014/main" id="{59D77A79-0AA1-B265-BD54-F79ED31B72A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3453" y="2502544"/>
            <a:ext cx="567357" cy="567357"/>
          </a:xfrm>
          <a:prstGeom prst="rect">
            <a:avLst/>
          </a:prstGeom>
        </p:spPr>
      </p:pic>
      <p:sp>
        <p:nvSpPr>
          <p:cNvPr id="46" name="Rectangle: Rounded Corners 45">
            <a:extLst>
              <a:ext uri="{FF2B5EF4-FFF2-40B4-BE49-F238E27FC236}">
                <a16:creationId xmlns:a16="http://schemas.microsoft.com/office/drawing/2014/main" id="{A7CD6427-DD91-0C4A-D32C-723B6231B9DC}"/>
              </a:ext>
            </a:extLst>
          </p:cNvPr>
          <p:cNvSpPr/>
          <p:nvPr/>
        </p:nvSpPr>
        <p:spPr>
          <a:xfrm>
            <a:off x="8178377" y="3429000"/>
            <a:ext cx="2349923" cy="44716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4700" lvl="2"/>
            <a:r>
              <a:rPr lang="en-CA" b="1" dirty="0">
                <a:solidFill>
                  <a:schemeClr val="bg1"/>
                </a:solidFill>
              </a:rPr>
              <a:t>S</a:t>
            </a:r>
            <a:r>
              <a:rPr lang="en-CA" sz="1600" dirty="0">
                <a:solidFill>
                  <a:schemeClr val="bg1"/>
                </a:solidFill>
              </a:rPr>
              <a:t>pecific</a:t>
            </a:r>
          </a:p>
        </p:txBody>
      </p:sp>
      <p:sp>
        <p:nvSpPr>
          <p:cNvPr id="47" name="Rectangle: Rounded Corners 46">
            <a:extLst>
              <a:ext uri="{FF2B5EF4-FFF2-40B4-BE49-F238E27FC236}">
                <a16:creationId xmlns:a16="http://schemas.microsoft.com/office/drawing/2014/main" id="{8DA35BEC-9103-DED4-4121-395B38115250}"/>
              </a:ext>
            </a:extLst>
          </p:cNvPr>
          <p:cNvSpPr/>
          <p:nvPr/>
        </p:nvSpPr>
        <p:spPr>
          <a:xfrm>
            <a:off x="8178376" y="3981463"/>
            <a:ext cx="2349923" cy="44716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4700" lvl="2"/>
            <a:r>
              <a:rPr lang="en-CA" b="1" dirty="0">
                <a:solidFill>
                  <a:schemeClr val="bg1"/>
                </a:solidFill>
              </a:rPr>
              <a:t>M</a:t>
            </a:r>
            <a:r>
              <a:rPr lang="en-CA" sz="1600" dirty="0">
                <a:solidFill>
                  <a:schemeClr val="bg1"/>
                </a:solidFill>
              </a:rPr>
              <a:t>easurable</a:t>
            </a:r>
          </a:p>
        </p:txBody>
      </p:sp>
      <p:sp>
        <p:nvSpPr>
          <p:cNvPr id="48" name="Rectangle: Rounded Corners 47">
            <a:extLst>
              <a:ext uri="{FF2B5EF4-FFF2-40B4-BE49-F238E27FC236}">
                <a16:creationId xmlns:a16="http://schemas.microsoft.com/office/drawing/2014/main" id="{897BDF55-863F-EEB0-520F-F6F28A755B45}"/>
              </a:ext>
            </a:extLst>
          </p:cNvPr>
          <p:cNvSpPr/>
          <p:nvPr/>
        </p:nvSpPr>
        <p:spPr>
          <a:xfrm>
            <a:off x="8178376" y="4533926"/>
            <a:ext cx="2349923" cy="44716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4700" lvl="2"/>
            <a:r>
              <a:rPr lang="en-CA" b="1" dirty="0">
                <a:solidFill>
                  <a:schemeClr val="bg1"/>
                </a:solidFill>
              </a:rPr>
              <a:t>A</a:t>
            </a:r>
            <a:r>
              <a:rPr lang="en-CA" sz="1600" dirty="0">
                <a:solidFill>
                  <a:schemeClr val="bg1"/>
                </a:solidFill>
              </a:rPr>
              <a:t>ttainable</a:t>
            </a:r>
          </a:p>
        </p:txBody>
      </p:sp>
      <p:sp>
        <p:nvSpPr>
          <p:cNvPr id="57" name="Graphic 50">
            <a:extLst>
              <a:ext uri="{FF2B5EF4-FFF2-40B4-BE49-F238E27FC236}">
                <a16:creationId xmlns:a16="http://schemas.microsoft.com/office/drawing/2014/main" id="{E7DB0B13-103D-3B8D-D67B-E228BAD65AD4}"/>
              </a:ext>
            </a:extLst>
          </p:cNvPr>
          <p:cNvSpPr/>
          <p:nvPr/>
        </p:nvSpPr>
        <p:spPr>
          <a:xfrm>
            <a:off x="8491770" y="3488991"/>
            <a:ext cx="327178" cy="327176"/>
          </a:xfrm>
          <a:custGeom>
            <a:avLst/>
            <a:gdLst>
              <a:gd name="connsiteX0" fmla="*/ 303160 w 327178"/>
              <a:gd name="connsiteY0" fmla="*/ 78240 h 327176"/>
              <a:gd name="connsiteX1" fmla="*/ 319028 w 327178"/>
              <a:gd name="connsiteY1" fmla="*/ 62374 h 327176"/>
              <a:gd name="connsiteX2" fmla="*/ 321252 w 327178"/>
              <a:gd name="connsiteY2" fmla="*/ 52304 h 327176"/>
              <a:gd name="connsiteX3" fmla="*/ 313054 w 327178"/>
              <a:gd name="connsiteY3" fmla="*/ 46044 h 327176"/>
              <a:gd name="connsiteX4" fmla="*/ 283617 w 327178"/>
              <a:gd name="connsiteY4" fmla="*/ 43560 h 327176"/>
              <a:gd name="connsiteX5" fmla="*/ 281133 w 327178"/>
              <a:gd name="connsiteY5" fmla="*/ 14123 h 327176"/>
              <a:gd name="connsiteX6" fmla="*/ 274876 w 327178"/>
              <a:gd name="connsiteY6" fmla="*/ 5928 h 327176"/>
              <a:gd name="connsiteX7" fmla="*/ 264807 w 327178"/>
              <a:gd name="connsiteY7" fmla="*/ 8152 h 327176"/>
              <a:gd name="connsiteX8" fmla="*/ 248938 w 327178"/>
              <a:gd name="connsiteY8" fmla="*/ 24018 h 327176"/>
              <a:gd name="connsiteX9" fmla="*/ 163589 w 327178"/>
              <a:gd name="connsiteY9" fmla="*/ 0 h 327176"/>
              <a:gd name="connsiteX10" fmla="*/ 47914 w 327178"/>
              <a:gd name="connsiteY10" fmla="*/ 47914 h 327176"/>
              <a:gd name="connsiteX11" fmla="*/ 0 w 327178"/>
              <a:gd name="connsiteY11" fmla="*/ 163588 h 327176"/>
              <a:gd name="connsiteX12" fmla="*/ 47914 w 327178"/>
              <a:gd name="connsiteY12" fmla="*/ 279263 h 327176"/>
              <a:gd name="connsiteX13" fmla="*/ 163589 w 327178"/>
              <a:gd name="connsiteY13" fmla="*/ 327176 h 327176"/>
              <a:gd name="connsiteX14" fmla="*/ 279264 w 327178"/>
              <a:gd name="connsiteY14" fmla="*/ 279263 h 327176"/>
              <a:gd name="connsiteX15" fmla="*/ 327178 w 327178"/>
              <a:gd name="connsiteY15" fmla="*/ 163588 h 327176"/>
              <a:gd name="connsiteX16" fmla="*/ 303160 w 327178"/>
              <a:gd name="connsiteY16" fmla="*/ 78240 h 327176"/>
              <a:gd name="connsiteX17" fmla="*/ 265193 w 327178"/>
              <a:gd name="connsiteY17" fmla="*/ 53238 h 327176"/>
              <a:gd name="connsiteX18" fmla="*/ 273940 w 327178"/>
              <a:gd name="connsiteY18" fmla="*/ 61985 h 327176"/>
              <a:gd name="connsiteX19" fmla="*/ 290876 w 327178"/>
              <a:gd name="connsiteY19" fmla="*/ 63412 h 327176"/>
              <a:gd name="connsiteX20" fmla="*/ 267951 w 327178"/>
              <a:gd name="connsiteY20" fmla="*/ 86337 h 327176"/>
              <a:gd name="connsiteX21" fmla="*/ 242949 w 327178"/>
              <a:gd name="connsiteY21" fmla="*/ 84228 h 327176"/>
              <a:gd name="connsiteX22" fmla="*/ 240841 w 327178"/>
              <a:gd name="connsiteY22" fmla="*/ 59226 h 327176"/>
              <a:gd name="connsiteX23" fmla="*/ 263766 w 327178"/>
              <a:gd name="connsiteY23" fmla="*/ 36302 h 327176"/>
              <a:gd name="connsiteX24" fmla="*/ 196179 w 327178"/>
              <a:gd name="connsiteY24" fmla="*/ 163588 h 327176"/>
              <a:gd name="connsiteX25" fmla="*/ 163589 w 327178"/>
              <a:gd name="connsiteY25" fmla="*/ 196178 h 327176"/>
              <a:gd name="connsiteX26" fmla="*/ 130999 w 327178"/>
              <a:gd name="connsiteY26" fmla="*/ 163588 h 327176"/>
              <a:gd name="connsiteX27" fmla="*/ 163589 w 327178"/>
              <a:gd name="connsiteY27" fmla="*/ 130998 h 327176"/>
              <a:gd name="connsiteX28" fmla="*/ 178828 w 327178"/>
              <a:gd name="connsiteY28" fmla="*/ 134793 h 327176"/>
              <a:gd name="connsiteX29" fmla="*/ 156812 w 327178"/>
              <a:gd name="connsiteY29" fmla="*/ 156811 h 327176"/>
              <a:gd name="connsiteX30" fmla="*/ 156812 w 327178"/>
              <a:gd name="connsiteY30" fmla="*/ 170365 h 327176"/>
              <a:gd name="connsiteX31" fmla="*/ 163589 w 327178"/>
              <a:gd name="connsiteY31" fmla="*/ 173173 h 327176"/>
              <a:gd name="connsiteX32" fmla="*/ 170366 w 327178"/>
              <a:gd name="connsiteY32" fmla="*/ 170365 h 327176"/>
              <a:gd name="connsiteX33" fmla="*/ 192385 w 327178"/>
              <a:gd name="connsiteY33" fmla="*/ 148349 h 327176"/>
              <a:gd name="connsiteX34" fmla="*/ 196179 w 327178"/>
              <a:gd name="connsiteY34" fmla="*/ 163588 h 327176"/>
              <a:gd name="connsiteX35" fmla="*/ 192762 w 327178"/>
              <a:gd name="connsiteY35" fmla="*/ 120859 h 327176"/>
              <a:gd name="connsiteX36" fmla="*/ 163589 w 327178"/>
              <a:gd name="connsiteY36" fmla="*/ 111828 h 327176"/>
              <a:gd name="connsiteX37" fmla="*/ 111828 w 327178"/>
              <a:gd name="connsiteY37" fmla="*/ 163588 h 327176"/>
              <a:gd name="connsiteX38" fmla="*/ 163589 w 327178"/>
              <a:gd name="connsiteY38" fmla="*/ 215348 h 327176"/>
              <a:gd name="connsiteX39" fmla="*/ 215350 w 327178"/>
              <a:gd name="connsiteY39" fmla="*/ 163588 h 327176"/>
              <a:gd name="connsiteX40" fmla="*/ 206318 w 327178"/>
              <a:gd name="connsiteY40" fmla="*/ 134416 h 327176"/>
              <a:gd name="connsiteX41" fmla="*/ 233686 w 327178"/>
              <a:gd name="connsiteY41" fmla="*/ 107048 h 327176"/>
              <a:gd name="connsiteX42" fmla="*/ 253691 w 327178"/>
              <a:gd name="connsiteY42" fmla="*/ 163588 h 327176"/>
              <a:gd name="connsiteX43" fmla="*/ 163589 w 327178"/>
              <a:gd name="connsiteY43" fmla="*/ 253689 h 327176"/>
              <a:gd name="connsiteX44" fmla="*/ 73487 w 327178"/>
              <a:gd name="connsiteY44" fmla="*/ 163588 h 327176"/>
              <a:gd name="connsiteX45" fmla="*/ 163589 w 327178"/>
              <a:gd name="connsiteY45" fmla="*/ 73487 h 327176"/>
              <a:gd name="connsiteX46" fmla="*/ 220129 w 327178"/>
              <a:gd name="connsiteY46" fmla="*/ 93491 h 327176"/>
              <a:gd name="connsiteX47" fmla="*/ 265708 w 327178"/>
              <a:gd name="connsiteY47" fmla="*/ 265706 h 327176"/>
              <a:gd name="connsiteX48" fmla="*/ 163589 w 327178"/>
              <a:gd name="connsiteY48" fmla="*/ 308006 h 327176"/>
              <a:gd name="connsiteX49" fmla="*/ 61471 w 327178"/>
              <a:gd name="connsiteY49" fmla="*/ 265706 h 327176"/>
              <a:gd name="connsiteX50" fmla="*/ 19171 w 327178"/>
              <a:gd name="connsiteY50" fmla="*/ 163588 h 327176"/>
              <a:gd name="connsiteX51" fmla="*/ 61471 w 327178"/>
              <a:gd name="connsiteY51" fmla="*/ 61470 h 327176"/>
              <a:gd name="connsiteX52" fmla="*/ 163589 w 327178"/>
              <a:gd name="connsiteY52" fmla="*/ 19170 h 327176"/>
              <a:gd name="connsiteX53" fmla="*/ 234950 w 327178"/>
              <a:gd name="connsiteY53" fmla="*/ 38006 h 327176"/>
              <a:gd name="connsiteX54" fmla="*/ 224139 w 327178"/>
              <a:gd name="connsiteY54" fmla="*/ 48817 h 327176"/>
              <a:gd name="connsiteX55" fmla="*/ 221333 w 327178"/>
              <a:gd name="connsiteY55" fmla="*/ 55350 h 327176"/>
              <a:gd name="connsiteX56" fmla="*/ 221363 w 327178"/>
              <a:gd name="connsiteY56" fmla="*/ 56401 h 327176"/>
              <a:gd name="connsiteX57" fmla="*/ 222654 w 327178"/>
              <a:gd name="connsiteY57" fmla="*/ 71694 h 327176"/>
              <a:gd name="connsiteX58" fmla="*/ 163589 w 327178"/>
              <a:gd name="connsiteY58" fmla="*/ 54316 h 327176"/>
              <a:gd name="connsiteX59" fmla="*/ 54317 w 327178"/>
              <a:gd name="connsiteY59" fmla="*/ 163588 h 327176"/>
              <a:gd name="connsiteX60" fmla="*/ 163589 w 327178"/>
              <a:gd name="connsiteY60" fmla="*/ 272860 h 327176"/>
              <a:gd name="connsiteX61" fmla="*/ 272861 w 327178"/>
              <a:gd name="connsiteY61" fmla="*/ 163588 h 327176"/>
              <a:gd name="connsiteX62" fmla="*/ 255483 w 327178"/>
              <a:gd name="connsiteY62" fmla="*/ 104524 h 327176"/>
              <a:gd name="connsiteX63" fmla="*/ 270777 w 327178"/>
              <a:gd name="connsiteY63" fmla="*/ 105815 h 327176"/>
              <a:gd name="connsiteX64" fmla="*/ 271583 w 327178"/>
              <a:gd name="connsiteY64" fmla="*/ 105847 h 327176"/>
              <a:gd name="connsiteX65" fmla="*/ 271721 w 327178"/>
              <a:gd name="connsiteY65" fmla="*/ 105840 h 327176"/>
              <a:gd name="connsiteX66" fmla="*/ 272100 w 327178"/>
              <a:gd name="connsiteY66" fmla="*/ 105822 h 327176"/>
              <a:gd name="connsiteX67" fmla="*/ 272721 w 327178"/>
              <a:gd name="connsiteY67" fmla="*/ 105772 h 327176"/>
              <a:gd name="connsiteX68" fmla="*/ 273104 w 327178"/>
              <a:gd name="connsiteY68" fmla="*/ 105715 h 327176"/>
              <a:gd name="connsiteX69" fmla="*/ 273705 w 327178"/>
              <a:gd name="connsiteY69" fmla="*/ 105600 h 327176"/>
              <a:gd name="connsiteX70" fmla="*/ 274082 w 327178"/>
              <a:gd name="connsiteY70" fmla="*/ 105505 h 327176"/>
              <a:gd name="connsiteX71" fmla="*/ 274661 w 327178"/>
              <a:gd name="connsiteY71" fmla="*/ 105328 h 327176"/>
              <a:gd name="connsiteX72" fmla="*/ 275031 w 327178"/>
              <a:gd name="connsiteY72" fmla="*/ 105195 h 327176"/>
              <a:gd name="connsiteX73" fmla="*/ 275587 w 327178"/>
              <a:gd name="connsiteY73" fmla="*/ 104956 h 327176"/>
              <a:gd name="connsiteX74" fmla="*/ 275939 w 327178"/>
              <a:gd name="connsiteY74" fmla="*/ 104791 h 327176"/>
              <a:gd name="connsiteX75" fmla="*/ 276481 w 327178"/>
              <a:gd name="connsiteY75" fmla="*/ 104487 h 327176"/>
              <a:gd name="connsiteX76" fmla="*/ 276800 w 327178"/>
              <a:gd name="connsiteY76" fmla="*/ 104297 h 327176"/>
              <a:gd name="connsiteX77" fmla="*/ 277354 w 327178"/>
              <a:gd name="connsiteY77" fmla="*/ 103900 h 327176"/>
              <a:gd name="connsiteX78" fmla="*/ 277609 w 327178"/>
              <a:gd name="connsiteY78" fmla="*/ 103710 h 327176"/>
              <a:gd name="connsiteX79" fmla="*/ 278360 w 327178"/>
              <a:gd name="connsiteY79" fmla="*/ 103039 h 327176"/>
              <a:gd name="connsiteX80" fmla="*/ 289171 w 327178"/>
              <a:gd name="connsiteY80" fmla="*/ 92228 h 327176"/>
              <a:gd name="connsiteX81" fmla="*/ 308007 w 327178"/>
              <a:gd name="connsiteY81" fmla="*/ 163588 h 327176"/>
              <a:gd name="connsiteX82" fmla="*/ 265708 w 327178"/>
              <a:gd name="connsiteY82" fmla="*/ 265706 h 3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7178" h="327176">
                <a:moveTo>
                  <a:pt x="303160" y="78240"/>
                </a:moveTo>
                <a:lnTo>
                  <a:pt x="319028" y="62374"/>
                </a:lnTo>
                <a:cubicBezTo>
                  <a:pt x="321664" y="59736"/>
                  <a:pt x="322532" y="55807"/>
                  <a:pt x="321252" y="52304"/>
                </a:cubicBezTo>
                <a:cubicBezTo>
                  <a:pt x="319972" y="48800"/>
                  <a:pt x="316774" y="46359"/>
                  <a:pt x="313054" y="46044"/>
                </a:cubicBezTo>
                <a:lnTo>
                  <a:pt x="283617" y="43560"/>
                </a:lnTo>
                <a:lnTo>
                  <a:pt x="281133" y="14123"/>
                </a:lnTo>
                <a:cubicBezTo>
                  <a:pt x="280822" y="10406"/>
                  <a:pt x="278378" y="7209"/>
                  <a:pt x="274876" y="5928"/>
                </a:cubicBezTo>
                <a:cubicBezTo>
                  <a:pt x="271374" y="4645"/>
                  <a:pt x="267444" y="5514"/>
                  <a:pt x="264807" y="8152"/>
                </a:cubicBezTo>
                <a:lnTo>
                  <a:pt x="248938" y="24018"/>
                </a:lnTo>
                <a:cubicBezTo>
                  <a:pt x="223277" y="8285"/>
                  <a:pt x="193937" y="0"/>
                  <a:pt x="163589" y="0"/>
                </a:cubicBezTo>
                <a:cubicBezTo>
                  <a:pt x="119893" y="0"/>
                  <a:pt x="78812" y="17016"/>
                  <a:pt x="47914" y="47914"/>
                </a:cubicBezTo>
                <a:cubicBezTo>
                  <a:pt x="17016" y="78811"/>
                  <a:pt x="0" y="119893"/>
                  <a:pt x="0" y="163588"/>
                </a:cubicBezTo>
                <a:cubicBezTo>
                  <a:pt x="0" y="207283"/>
                  <a:pt x="17016" y="248365"/>
                  <a:pt x="47914" y="279263"/>
                </a:cubicBezTo>
                <a:cubicBezTo>
                  <a:pt x="78812" y="310160"/>
                  <a:pt x="119893" y="327176"/>
                  <a:pt x="163589" y="327176"/>
                </a:cubicBezTo>
                <a:cubicBezTo>
                  <a:pt x="207285" y="327176"/>
                  <a:pt x="248366" y="310160"/>
                  <a:pt x="279264" y="279263"/>
                </a:cubicBezTo>
                <a:cubicBezTo>
                  <a:pt x="310162" y="248365"/>
                  <a:pt x="327178" y="207283"/>
                  <a:pt x="327178" y="163588"/>
                </a:cubicBezTo>
                <a:cubicBezTo>
                  <a:pt x="327178" y="133240"/>
                  <a:pt x="318893" y="103903"/>
                  <a:pt x="303160" y="78240"/>
                </a:cubicBezTo>
                <a:close/>
                <a:moveTo>
                  <a:pt x="265193" y="53238"/>
                </a:moveTo>
                <a:cubicBezTo>
                  <a:pt x="265587" y="57896"/>
                  <a:pt x="269282" y="61590"/>
                  <a:pt x="273940" y="61985"/>
                </a:cubicBezTo>
                <a:lnTo>
                  <a:pt x="290876" y="63412"/>
                </a:lnTo>
                <a:lnTo>
                  <a:pt x="267951" y="86337"/>
                </a:lnTo>
                <a:lnTo>
                  <a:pt x="242949" y="84228"/>
                </a:lnTo>
                <a:lnTo>
                  <a:pt x="240841" y="59226"/>
                </a:lnTo>
                <a:lnTo>
                  <a:pt x="263766" y="36302"/>
                </a:lnTo>
                <a:close/>
                <a:moveTo>
                  <a:pt x="196179" y="163588"/>
                </a:moveTo>
                <a:cubicBezTo>
                  <a:pt x="196179" y="181558"/>
                  <a:pt x="181559" y="196178"/>
                  <a:pt x="163589" y="196178"/>
                </a:cubicBezTo>
                <a:cubicBezTo>
                  <a:pt x="145619" y="196178"/>
                  <a:pt x="130999" y="181558"/>
                  <a:pt x="130999" y="163588"/>
                </a:cubicBezTo>
                <a:cubicBezTo>
                  <a:pt x="130999" y="145618"/>
                  <a:pt x="145619" y="130998"/>
                  <a:pt x="163589" y="130998"/>
                </a:cubicBezTo>
                <a:cubicBezTo>
                  <a:pt x="169093" y="130998"/>
                  <a:pt x="174278" y="132373"/>
                  <a:pt x="178828" y="134793"/>
                </a:cubicBezTo>
                <a:lnTo>
                  <a:pt x="156812" y="156811"/>
                </a:lnTo>
                <a:cubicBezTo>
                  <a:pt x="153068" y="160553"/>
                  <a:pt x="153068" y="166621"/>
                  <a:pt x="156812" y="170365"/>
                </a:cubicBezTo>
                <a:cubicBezTo>
                  <a:pt x="158681" y="172237"/>
                  <a:pt x="161135" y="173173"/>
                  <a:pt x="163589" y="173173"/>
                </a:cubicBezTo>
                <a:cubicBezTo>
                  <a:pt x="166043" y="173173"/>
                  <a:pt x="168497" y="172237"/>
                  <a:pt x="170366" y="170365"/>
                </a:cubicBezTo>
                <a:lnTo>
                  <a:pt x="192385" y="148349"/>
                </a:lnTo>
                <a:cubicBezTo>
                  <a:pt x="194804" y="152899"/>
                  <a:pt x="196179" y="158084"/>
                  <a:pt x="196179" y="163588"/>
                </a:cubicBezTo>
                <a:close/>
                <a:moveTo>
                  <a:pt x="192762" y="120859"/>
                </a:moveTo>
                <a:cubicBezTo>
                  <a:pt x="184450" y="115168"/>
                  <a:pt x="174402" y="111828"/>
                  <a:pt x="163589" y="111828"/>
                </a:cubicBezTo>
                <a:cubicBezTo>
                  <a:pt x="135048" y="111828"/>
                  <a:pt x="111828" y="135047"/>
                  <a:pt x="111828" y="163588"/>
                </a:cubicBezTo>
                <a:cubicBezTo>
                  <a:pt x="111828" y="192129"/>
                  <a:pt x="135048" y="215348"/>
                  <a:pt x="163589" y="215348"/>
                </a:cubicBezTo>
                <a:cubicBezTo>
                  <a:pt x="192130" y="215348"/>
                  <a:pt x="215350" y="192129"/>
                  <a:pt x="215350" y="163588"/>
                </a:cubicBezTo>
                <a:cubicBezTo>
                  <a:pt x="215350" y="152775"/>
                  <a:pt x="212009" y="142727"/>
                  <a:pt x="206318" y="134416"/>
                </a:cubicBezTo>
                <a:lnTo>
                  <a:pt x="233686" y="107048"/>
                </a:lnTo>
                <a:cubicBezTo>
                  <a:pt x="246190" y="122518"/>
                  <a:pt x="253691" y="142194"/>
                  <a:pt x="253691" y="163588"/>
                </a:cubicBezTo>
                <a:cubicBezTo>
                  <a:pt x="253691" y="213269"/>
                  <a:pt x="213270" y="253689"/>
                  <a:pt x="163589" y="253689"/>
                </a:cubicBezTo>
                <a:cubicBezTo>
                  <a:pt x="113908" y="253689"/>
                  <a:pt x="73487" y="213269"/>
                  <a:pt x="73487" y="163588"/>
                </a:cubicBezTo>
                <a:cubicBezTo>
                  <a:pt x="73487" y="113907"/>
                  <a:pt x="113908" y="73487"/>
                  <a:pt x="163589" y="73487"/>
                </a:cubicBezTo>
                <a:cubicBezTo>
                  <a:pt x="184983" y="73487"/>
                  <a:pt x="204659" y="80988"/>
                  <a:pt x="220129" y="93491"/>
                </a:cubicBezTo>
                <a:close/>
                <a:moveTo>
                  <a:pt x="265708" y="265706"/>
                </a:moveTo>
                <a:cubicBezTo>
                  <a:pt x="238432" y="292984"/>
                  <a:pt x="202165" y="308006"/>
                  <a:pt x="163589" y="308006"/>
                </a:cubicBezTo>
                <a:cubicBezTo>
                  <a:pt x="125013" y="308006"/>
                  <a:pt x="88746" y="292984"/>
                  <a:pt x="61471" y="265706"/>
                </a:cubicBezTo>
                <a:cubicBezTo>
                  <a:pt x="34193" y="238430"/>
                  <a:pt x="19171" y="202163"/>
                  <a:pt x="19171" y="163588"/>
                </a:cubicBezTo>
                <a:cubicBezTo>
                  <a:pt x="19171" y="125013"/>
                  <a:pt x="34193" y="88746"/>
                  <a:pt x="61471" y="61470"/>
                </a:cubicBezTo>
                <a:cubicBezTo>
                  <a:pt x="88746" y="34192"/>
                  <a:pt x="125013" y="19170"/>
                  <a:pt x="163589" y="19170"/>
                </a:cubicBezTo>
                <a:cubicBezTo>
                  <a:pt x="188825" y="19170"/>
                  <a:pt x="213270" y="25653"/>
                  <a:pt x="234950" y="38006"/>
                </a:cubicBezTo>
                <a:lnTo>
                  <a:pt x="224139" y="48817"/>
                </a:lnTo>
                <a:cubicBezTo>
                  <a:pt x="222392" y="50565"/>
                  <a:pt x="221395" y="52906"/>
                  <a:pt x="221333" y="55350"/>
                </a:cubicBezTo>
                <a:cubicBezTo>
                  <a:pt x="221326" y="55699"/>
                  <a:pt x="221335" y="56049"/>
                  <a:pt x="221363" y="56401"/>
                </a:cubicBezTo>
                <a:lnTo>
                  <a:pt x="222654" y="71694"/>
                </a:lnTo>
                <a:cubicBezTo>
                  <a:pt x="205612" y="60702"/>
                  <a:pt x="185333" y="54316"/>
                  <a:pt x="163589" y="54316"/>
                </a:cubicBezTo>
                <a:cubicBezTo>
                  <a:pt x="103336" y="54316"/>
                  <a:pt x="54317" y="103336"/>
                  <a:pt x="54317" y="163588"/>
                </a:cubicBezTo>
                <a:cubicBezTo>
                  <a:pt x="54317" y="223840"/>
                  <a:pt x="103336" y="272860"/>
                  <a:pt x="163589" y="272860"/>
                </a:cubicBezTo>
                <a:cubicBezTo>
                  <a:pt x="223842" y="272860"/>
                  <a:pt x="272861" y="223840"/>
                  <a:pt x="272861" y="163588"/>
                </a:cubicBezTo>
                <a:cubicBezTo>
                  <a:pt x="272861" y="141844"/>
                  <a:pt x="266476" y="121565"/>
                  <a:pt x="255483" y="104524"/>
                </a:cubicBezTo>
                <a:lnTo>
                  <a:pt x="270777" y="105815"/>
                </a:lnTo>
                <a:cubicBezTo>
                  <a:pt x="271047" y="105834"/>
                  <a:pt x="271316" y="105847"/>
                  <a:pt x="271583" y="105847"/>
                </a:cubicBezTo>
                <a:cubicBezTo>
                  <a:pt x="271628" y="105847"/>
                  <a:pt x="271676" y="105842"/>
                  <a:pt x="271721" y="105840"/>
                </a:cubicBezTo>
                <a:cubicBezTo>
                  <a:pt x="271848" y="105840"/>
                  <a:pt x="271972" y="105829"/>
                  <a:pt x="272100" y="105822"/>
                </a:cubicBezTo>
                <a:cubicBezTo>
                  <a:pt x="272307" y="105809"/>
                  <a:pt x="272517" y="105797"/>
                  <a:pt x="272721" y="105772"/>
                </a:cubicBezTo>
                <a:cubicBezTo>
                  <a:pt x="272849" y="105755"/>
                  <a:pt x="272976" y="105735"/>
                  <a:pt x="273104" y="105715"/>
                </a:cubicBezTo>
                <a:cubicBezTo>
                  <a:pt x="273305" y="105682"/>
                  <a:pt x="273505" y="105645"/>
                  <a:pt x="273705" y="105600"/>
                </a:cubicBezTo>
                <a:cubicBezTo>
                  <a:pt x="273833" y="105570"/>
                  <a:pt x="273957" y="105537"/>
                  <a:pt x="274082" y="105505"/>
                </a:cubicBezTo>
                <a:cubicBezTo>
                  <a:pt x="274277" y="105452"/>
                  <a:pt x="274469" y="105393"/>
                  <a:pt x="274661" y="105328"/>
                </a:cubicBezTo>
                <a:cubicBezTo>
                  <a:pt x="274786" y="105285"/>
                  <a:pt x="274908" y="105243"/>
                  <a:pt x="275031" y="105195"/>
                </a:cubicBezTo>
                <a:cubicBezTo>
                  <a:pt x="275218" y="105123"/>
                  <a:pt x="275403" y="105043"/>
                  <a:pt x="275587" y="104956"/>
                </a:cubicBezTo>
                <a:cubicBezTo>
                  <a:pt x="275704" y="104903"/>
                  <a:pt x="275822" y="104851"/>
                  <a:pt x="275939" y="104791"/>
                </a:cubicBezTo>
                <a:cubicBezTo>
                  <a:pt x="276124" y="104696"/>
                  <a:pt x="276304" y="104592"/>
                  <a:pt x="276481" y="104487"/>
                </a:cubicBezTo>
                <a:cubicBezTo>
                  <a:pt x="276588" y="104422"/>
                  <a:pt x="276695" y="104361"/>
                  <a:pt x="276800" y="104297"/>
                </a:cubicBezTo>
                <a:cubicBezTo>
                  <a:pt x="276990" y="104172"/>
                  <a:pt x="277172" y="104038"/>
                  <a:pt x="277354" y="103900"/>
                </a:cubicBezTo>
                <a:cubicBezTo>
                  <a:pt x="277439" y="103835"/>
                  <a:pt x="277527" y="103777"/>
                  <a:pt x="277609" y="103710"/>
                </a:cubicBezTo>
                <a:cubicBezTo>
                  <a:pt x="277869" y="103501"/>
                  <a:pt x="278120" y="103278"/>
                  <a:pt x="278360" y="103039"/>
                </a:cubicBezTo>
                <a:lnTo>
                  <a:pt x="289171" y="92228"/>
                </a:lnTo>
                <a:cubicBezTo>
                  <a:pt x="301525" y="113907"/>
                  <a:pt x="308007" y="138352"/>
                  <a:pt x="308007" y="163588"/>
                </a:cubicBezTo>
                <a:cubicBezTo>
                  <a:pt x="308007" y="202163"/>
                  <a:pt x="292985" y="238430"/>
                  <a:pt x="265708" y="265706"/>
                </a:cubicBezTo>
                <a:close/>
              </a:path>
            </a:pathLst>
          </a:custGeom>
          <a:solidFill>
            <a:schemeClr val="bg1"/>
          </a:solidFill>
          <a:ln w="4048" cap="flat">
            <a:solidFill>
              <a:schemeClr val="accent1"/>
            </a:solidFill>
            <a:prstDash val="solid"/>
            <a:miter/>
          </a:ln>
        </p:spPr>
        <p:txBody>
          <a:bodyPr rtlCol="0" anchor="ctr"/>
          <a:lstStyle/>
          <a:p>
            <a:endParaRPr lang="en-GB"/>
          </a:p>
        </p:txBody>
      </p:sp>
      <p:sp>
        <p:nvSpPr>
          <p:cNvPr id="58" name="Graphic 51">
            <a:extLst>
              <a:ext uri="{FF2B5EF4-FFF2-40B4-BE49-F238E27FC236}">
                <a16:creationId xmlns:a16="http://schemas.microsoft.com/office/drawing/2014/main" id="{41BBD0DC-A698-6BB7-1BEA-BF41344F818E}"/>
              </a:ext>
            </a:extLst>
          </p:cNvPr>
          <p:cNvSpPr/>
          <p:nvPr/>
        </p:nvSpPr>
        <p:spPr>
          <a:xfrm>
            <a:off x="8522096" y="4036951"/>
            <a:ext cx="266516" cy="316908"/>
          </a:xfrm>
          <a:custGeom>
            <a:avLst/>
            <a:gdLst>
              <a:gd name="connsiteX0" fmla="*/ 8981 w 266516"/>
              <a:gd name="connsiteY0" fmla="*/ 88671 h 316908"/>
              <a:gd name="connsiteX1" fmla="*/ 8981 w 266516"/>
              <a:gd name="connsiteY1" fmla="*/ 307927 h 316908"/>
              <a:gd name="connsiteX2" fmla="*/ 215249 w 266516"/>
              <a:gd name="connsiteY2" fmla="*/ 307927 h 316908"/>
              <a:gd name="connsiteX3" fmla="*/ 215249 w 266516"/>
              <a:gd name="connsiteY3" fmla="*/ 125563 h 316908"/>
              <a:gd name="connsiteX4" fmla="*/ 219740 w 266516"/>
              <a:gd name="connsiteY4" fmla="*/ 121072 h 316908"/>
              <a:gd name="connsiteX5" fmla="*/ 224231 w 266516"/>
              <a:gd name="connsiteY5" fmla="*/ 125563 h 316908"/>
              <a:gd name="connsiteX6" fmla="*/ 224231 w 266516"/>
              <a:gd name="connsiteY6" fmla="*/ 312417 h 316908"/>
              <a:gd name="connsiteX7" fmla="*/ 219740 w 266516"/>
              <a:gd name="connsiteY7" fmla="*/ 316908 h 316908"/>
              <a:gd name="connsiteX8" fmla="*/ 4491 w 266516"/>
              <a:gd name="connsiteY8" fmla="*/ 316908 h 316908"/>
              <a:gd name="connsiteX9" fmla="*/ 0 w 266516"/>
              <a:gd name="connsiteY9" fmla="*/ 312417 h 316908"/>
              <a:gd name="connsiteX10" fmla="*/ 0 w 266516"/>
              <a:gd name="connsiteY10" fmla="*/ 84181 h 316908"/>
              <a:gd name="connsiteX11" fmla="*/ 1316 w 266516"/>
              <a:gd name="connsiteY11" fmla="*/ 81005 h 316908"/>
              <a:gd name="connsiteX12" fmla="*/ 45643 w 266516"/>
              <a:gd name="connsiteY12" fmla="*/ 36694 h 316908"/>
              <a:gd name="connsiteX13" fmla="*/ 48818 w 266516"/>
              <a:gd name="connsiteY13" fmla="*/ 35379 h 316908"/>
              <a:gd name="connsiteX14" fmla="*/ 200077 w 266516"/>
              <a:gd name="connsiteY14" fmla="*/ 35379 h 316908"/>
              <a:gd name="connsiteX15" fmla="*/ 204568 w 266516"/>
              <a:gd name="connsiteY15" fmla="*/ 39870 h 316908"/>
              <a:gd name="connsiteX16" fmla="*/ 200077 w 266516"/>
              <a:gd name="connsiteY16" fmla="*/ 44360 h 316908"/>
              <a:gd name="connsiteX17" fmla="*/ 53309 w 266516"/>
              <a:gd name="connsiteY17" fmla="*/ 44360 h 316908"/>
              <a:gd name="connsiteX18" fmla="*/ 53309 w 266516"/>
              <a:gd name="connsiteY18" fmla="*/ 84181 h 316908"/>
              <a:gd name="connsiteX19" fmla="*/ 48818 w 266516"/>
              <a:gd name="connsiteY19" fmla="*/ 88671 h 316908"/>
              <a:gd name="connsiteX20" fmla="*/ 44328 w 266516"/>
              <a:gd name="connsiteY20" fmla="*/ 50708 h 316908"/>
              <a:gd name="connsiteX21" fmla="*/ 15334 w 266516"/>
              <a:gd name="connsiteY21" fmla="*/ 79690 h 316908"/>
              <a:gd name="connsiteX22" fmla="*/ 44328 w 266516"/>
              <a:gd name="connsiteY22" fmla="*/ 79690 h 316908"/>
              <a:gd name="connsiteX23" fmla="*/ 264020 w 266516"/>
              <a:gd name="connsiteY23" fmla="*/ 27981 h 316908"/>
              <a:gd name="connsiteX24" fmla="*/ 264018 w 266516"/>
              <a:gd name="connsiteY24" fmla="*/ 27985 h 316908"/>
              <a:gd name="connsiteX25" fmla="*/ 208622 w 266516"/>
              <a:gd name="connsiteY25" fmla="*/ 123938 h 316908"/>
              <a:gd name="connsiteX26" fmla="*/ 207400 w 266516"/>
              <a:gd name="connsiteY26" fmla="*/ 125305 h 316908"/>
              <a:gd name="connsiteX27" fmla="*/ 180119 w 266516"/>
              <a:gd name="connsiteY27" fmla="*/ 145456 h 316908"/>
              <a:gd name="connsiteX28" fmla="*/ 175271 w 266516"/>
              <a:gd name="connsiteY28" fmla="*/ 145769 h 316908"/>
              <a:gd name="connsiteX29" fmla="*/ 172975 w 266516"/>
              <a:gd name="connsiteY29" fmla="*/ 141487 h 316908"/>
              <a:gd name="connsiteX30" fmla="*/ 175711 w 266516"/>
              <a:gd name="connsiteY30" fmla="*/ 107173 h 316908"/>
              <a:gd name="connsiteX31" fmla="*/ 176298 w 266516"/>
              <a:gd name="connsiteY31" fmla="*/ 105284 h 316908"/>
              <a:gd name="connsiteX32" fmla="*/ 231714 w 266516"/>
              <a:gd name="connsiteY32" fmla="*/ 9311 h 316908"/>
              <a:gd name="connsiteX33" fmla="*/ 257193 w 266516"/>
              <a:gd name="connsiteY33" fmla="*/ 2484 h 316908"/>
              <a:gd name="connsiteX34" fmla="*/ 264020 w 266516"/>
              <a:gd name="connsiteY34" fmla="*/ 27981 h 316908"/>
              <a:gd name="connsiteX35" fmla="*/ 231568 w 266516"/>
              <a:gd name="connsiteY35" fmla="*/ 27525 h 316908"/>
              <a:gd name="connsiteX36" fmla="*/ 186442 w 266516"/>
              <a:gd name="connsiteY36" fmla="*/ 105679 h 316908"/>
              <a:gd name="connsiteX37" fmla="*/ 203207 w 266516"/>
              <a:gd name="connsiteY37" fmla="*/ 115354 h 316908"/>
              <a:gd name="connsiteX38" fmla="*/ 248330 w 266516"/>
              <a:gd name="connsiteY38" fmla="*/ 37196 h 316908"/>
              <a:gd name="connsiteX39" fmla="*/ 252821 w 266516"/>
              <a:gd name="connsiteY39" fmla="*/ 29417 h 316908"/>
              <a:gd name="connsiteX40" fmla="*/ 256242 w 266516"/>
              <a:gd name="connsiteY40" fmla="*/ 23490 h 316908"/>
              <a:gd name="connsiteX41" fmla="*/ 256244 w 266516"/>
              <a:gd name="connsiteY41" fmla="*/ 23487 h 316908"/>
              <a:gd name="connsiteX42" fmla="*/ 252707 w 266516"/>
              <a:gd name="connsiteY42" fmla="*/ 10265 h 316908"/>
              <a:gd name="connsiteX43" fmla="*/ 252703 w 266516"/>
              <a:gd name="connsiteY43" fmla="*/ 10262 h 316908"/>
              <a:gd name="connsiteX44" fmla="*/ 239492 w 266516"/>
              <a:gd name="connsiteY44" fmla="*/ 13802 h 316908"/>
              <a:gd name="connsiteX45" fmla="*/ 236059 w 266516"/>
              <a:gd name="connsiteY45" fmla="*/ 19747 h 316908"/>
              <a:gd name="connsiteX46" fmla="*/ 184120 w 266516"/>
              <a:gd name="connsiteY46" fmla="*/ 114709 h 316908"/>
              <a:gd name="connsiteX47" fmla="*/ 182711 w 266516"/>
              <a:gd name="connsiteY47" fmla="*/ 132376 h 316908"/>
              <a:gd name="connsiteX48" fmla="*/ 196757 w 266516"/>
              <a:gd name="connsiteY48" fmla="*/ 122001 h 316908"/>
              <a:gd name="connsiteX49" fmla="*/ 112118 w 266516"/>
              <a:gd name="connsiteY49" fmla="*/ 68674 h 316908"/>
              <a:gd name="connsiteX50" fmla="*/ 158894 w 266516"/>
              <a:gd name="connsiteY50" fmla="*/ 115456 h 316908"/>
              <a:gd name="connsiteX51" fmla="*/ 112118 w 266516"/>
              <a:gd name="connsiteY51" fmla="*/ 162233 h 316908"/>
              <a:gd name="connsiteX52" fmla="*/ 65336 w 266516"/>
              <a:gd name="connsiteY52" fmla="*/ 115456 h 316908"/>
              <a:gd name="connsiteX53" fmla="*/ 112118 w 266516"/>
              <a:gd name="connsiteY53" fmla="*/ 68674 h 316908"/>
              <a:gd name="connsiteX54" fmla="*/ 112118 w 266516"/>
              <a:gd name="connsiteY54" fmla="*/ 77656 h 316908"/>
              <a:gd name="connsiteX55" fmla="*/ 74317 w 266516"/>
              <a:gd name="connsiteY55" fmla="*/ 115456 h 316908"/>
              <a:gd name="connsiteX56" fmla="*/ 112118 w 266516"/>
              <a:gd name="connsiteY56" fmla="*/ 153251 h 316908"/>
              <a:gd name="connsiteX57" fmla="*/ 149913 w 266516"/>
              <a:gd name="connsiteY57" fmla="*/ 115456 h 316908"/>
              <a:gd name="connsiteX58" fmla="*/ 112118 w 266516"/>
              <a:gd name="connsiteY58" fmla="*/ 77656 h 316908"/>
              <a:gd name="connsiteX59" fmla="*/ 95245 w 266516"/>
              <a:gd name="connsiteY59" fmla="*/ 117225 h 316908"/>
              <a:gd name="connsiteX60" fmla="*/ 83202 w 266516"/>
              <a:gd name="connsiteY60" fmla="*/ 102999 h 316908"/>
              <a:gd name="connsiteX61" fmla="*/ 95245 w 266516"/>
              <a:gd name="connsiteY61" fmla="*/ 88778 h 316908"/>
              <a:gd name="connsiteX62" fmla="*/ 107288 w 266516"/>
              <a:gd name="connsiteY62" fmla="*/ 102999 h 316908"/>
              <a:gd name="connsiteX63" fmla="*/ 95245 w 266516"/>
              <a:gd name="connsiteY63" fmla="*/ 117225 h 316908"/>
              <a:gd name="connsiteX64" fmla="*/ 95245 w 266516"/>
              <a:gd name="connsiteY64" fmla="*/ 108244 h 316908"/>
              <a:gd name="connsiteX65" fmla="*/ 97038 w 266516"/>
              <a:gd name="connsiteY65" fmla="*/ 107131 h 316908"/>
              <a:gd name="connsiteX66" fmla="*/ 98307 w 266516"/>
              <a:gd name="connsiteY66" fmla="*/ 102999 h 316908"/>
              <a:gd name="connsiteX67" fmla="*/ 97038 w 266516"/>
              <a:gd name="connsiteY67" fmla="*/ 98872 h 316908"/>
              <a:gd name="connsiteX68" fmla="*/ 95245 w 266516"/>
              <a:gd name="connsiteY68" fmla="*/ 97760 h 316908"/>
              <a:gd name="connsiteX69" fmla="*/ 93453 w 266516"/>
              <a:gd name="connsiteY69" fmla="*/ 98872 h 316908"/>
              <a:gd name="connsiteX70" fmla="*/ 92184 w 266516"/>
              <a:gd name="connsiteY70" fmla="*/ 102999 h 316908"/>
              <a:gd name="connsiteX71" fmla="*/ 93453 w 266516"/>
              <a:gd name="connsiteY71" fmla="*/ 107131 h 316908"/>
              <a:gd name="connsiteX72" fmla="*/ 95245 w 266516"/>
              <a:gd name="connsiteY72" fmla="*/ 108244 h 316908"/>
              <a:gd name="connsiteX73" fmla="*/ 128985 w 266516"/>
              <a:gd name="connsiteY73" fmla="*/ 142133 h 316908"/>
              <a:gd name="connsiteX74" fmla="*/ 116942 w 266516"/>
              <a:gd name="connsiteY74" fmla="*/ 127908 h 316908"/>
              <a:gd name="connsiteX75" fmla="*/ 128985 w 266516"/>
              <a:gd name="connsiteY75" fmla="*/ 113682 h 316908"/>
              <a:gd name="connsiteX76" fmla="*/ 141028 w 266516"/>
              <a:gd name="connsiteY76" fmla="*/ 127908 h 316908"/>
              <a:gd name="connsiteX77" fmla="*/ 128985 w 266516"/>
              <a:gd name="connsiteY77" fmla="*/ 142133 h 316908"/>
              <a:gd name="connsiteX78" fmla="*/ 128985 w 266516"/>
              <a:gd name="connsiteY78" fmla="*/ 133152 h 316908"/>
              <a:gd name="connsiteX79" fmla="*/ 130777 w 266516"/>
              <a:gd name="connsiteY79" fmla="*/ 132038 h 316908"/>
              <a:gd name="connsiteX80" fmla="*/ 132046 w 266516"/>
              <a:gd name="connsiteY80" fmla="*/ 127908 h 316908"/>
              <a:gd name="connsiteX81" fmla="*/ 130777 w 266516"/>
              <a:gd name="connsiteY81" fmla="*/ 123777 h 316908"/>
              <a:gd name="connsiteX82" fmla="*/ 128985 w 266516"/>
              <a:gd name="connsiteY82" fmla="*/ 122664 h 316908"/>
              <a:gd name="connsiteX83" fmla="*/ 127193 w 266516"/>
              <a:gd name="connsiteY83" fmla="*/ 123777 h 316908"/>
              <a:gd name="connsiteX84" fmla="*/ 125924 w 266516"/>
              <a:gd name="connsiteY84" fmla="*/ 127908 h 316908"/>
              <a:gd name="connsiteX85" fmla="*/ 127193 w 266516"/>
              <a:gd name="connsiteY85" fmla="*/ 132038 h 316908"/>
              <a:gd name="connsiteX86" fmla="*/ 128985 w 266516"/>
              <a:gd name="connsiteY86" fmla="*/ 133152 h 316908"/>
              <a:gd name="connsiteX87" fmla="*/ 123088 w 266516"/>
              <a:gd name="connsiteY87" fmla="*/ 87468 h 316908"/>
              <a:gd name="connsiteX88" fmla="*/ 129222 w 266516"/>
              <a:gd name="connsiteY88" fmla="*/ 85824 h 316908"/>
              <a:gd name="connsiteX89" fmla="*/ 130866 w 266516"/>
              <a:gd name="connsiteY89" fmla="*/ 91959 h 316908"/>
              <a:gd name="connsiteX90" fmla="*/ 101142 w 266516"/>
              <a:gd name="connsiteY90" fmla="*/ 143439 h 316908"/>
              <a:gd name="connsiteX91" fmla="*/ 95008 w 266516"/>
              <a:gd name="connsiteY91" fmla="*/ 145083 h 316908"/>
              <a:gd name="connsiteX92" fmla="*/ 93364 w 266516"/>
              <a:gd name="connsiteY92" fmla="*/ 138949 h 316908"/>
              <a:gd name="connsiteX93" fmla="*/ 25161 w 266516"/>
              <a:gd name="connsiteY93" fmla="*/ 190082 h 316908"/>
              <a:gd name="connsiteX94" fmla="*/ 25016 w 266516"/>
              <a:gd name="connsiteY94" fmla="*/ 183734 h 316908"/>
              <a:gd name="connsiteX95" fmla="*/ 31366 w 266516"/>
              <a:gd name="connsiteY95" fmla="*/ 183590 h 316908"/>
              <a:gd name="connsiteX96" fmla="*/ 39690 w 266516"/>
              <a:gd name="connsiteY96" fmla="*/ 191544 h 316908"/>
              <a:gd name="connsiteX97" fmla="*/ 55443 w 266516"/>
              <a:gd name="connsiteY97" fmla="*/ 176392 h 316908"/>
              <a:gd name="connsiteX98" fmla="*/ 61793 w 266516"/>
              <a:gd name="connsiteY98" fmla="*/ 176516 h 316908"/>
              <a:gd name="connsiteX99" fmla="*/ 61669 w 266516"/>
              <a:gd name="connsiteY99" fmla="*/ 182865 h 316908"/>
              <a:gd name="connsiteX100" fmla="*/ 42814 w 266516"/>
              <a:gd name="connsiteY100" fmla="*/ 201002 h 316908"/>
              <a:gd name="connsiteX101" fmla="*/ 36598 w 266516"/>
              <a:gd name="connsiteY101" fmla="*/ 201012 h 316908"/>
              <a:gd name="connsiteX102" fmla="*/ 25161 w 266516"/>
              <a:gd name="connsiteY102" fmla="*/ 231743 h 316908"/>
              <a:gd name="connsiteX103" fmla="*/ 25016 w 266516"/>
              <a:gd name="connsiteY103" fmla="*/ 225394 h 316908"/>
              <a:gd name="connsiteX104" fmla="*/ 31366 w 266516"/>
              <a:gd name="connsiteY104" fmla="*/ 225250 h 316908"/>
              <a:gd name="connsiteX105" fmla="*/ 39690 w 266516"/>
              <a:gd name="connsiteY105" fmla="*/ 233205 h 316908"/>
              <a:gd name="connsiteX106" fmla="*/ 55443 w 266516"/>
              <a:gd name="connsiteY106" fmla="*/ 218052 h 316908"/>
              <a:gd name="connsiteX107" fmla="*/ 61793 w 266516"/>
              <a:gd name="connsiteY107" fmla="*/ 218175 h 316908"/>
              <a:gd name="connsiteX108" fmla="*/ 61669 w 266516"/>
              <a:gd name="connsiteY108" fmla="*/ 224525 h 316908"/>
              <a:gd name="connsiteX109" fmla="*/ 42814 w 266516"/>
              <a:gd name="connsiteY109" fmla="*/ 242662 h 316908"/>
              <a:gd name="connsiteX110" fmla="*/ 36598 w 266516"/>
              <a:gd name="connsiteY110" fmla="*/ 242672 h 316908"/>
              <a:gd name="connsiteX111" fmla="*/ 25161 w 266516"/>
              <a:gd name="connsiteY111" fmla="*/ 273403 h 316908"/>
              <a:gd name="connsiteX112" fmla="*/ 25016 w 266516"/>
              <a:gd name="connsiteY112" fmla="*/ 267054 h 316908"/>
              <a:gd name="connsiteX113" fmla="*/ 31366 w 266516"/>
              <a:gd name="connsiteY113" fmla="*/ 266910 h 316908"/>
              <a:gd name="connsiteX114" fmla="*/ 39690 w 266516"/>
              <a:gd name="connsiteY114" fmla="*/ 274865 h 316908"/>
              <a:gd name="connsiteX115" fmla="*/ 55443 w 266516"/>
              <a:gd name="connsiteY115" fmla="*/ 259713 h 316908"/>
              <a:gd name="connsiteX116" fmla="*/ 61793 w 266516"/>
              <a:gd name="connsiteY116" fmla="*/ 259836 h 316908"/>
              <a:gd name="connsiteX117" fmla="*/ 61669 w 266516"/>
              <a:gd name="connsiteY117" fmla="*/ 266186 h 316908"/>
              <a:gd name="connsiteX118" fmla="*/ 42814 w 266516"/>
              <a:gd name="connsiteY118" fmla="*/ 284323 h 316908"/>
              <a:gd name="connsiteX119" fmla="*/ 36598 w 266516"/>
              <a:gd name="connsiteY119" fmla="*/ 284333 h 316908"/>
              <a:gd name="connsiteX120" fmla="*/ 80303 w 266516"/>
              <a:gd name="connsiteY120" fmla="*/ 193187 h 316908"/>
              <a:gd name="connsiteX121" fmla="*/ 75813 w 266516"/>
              <a:gd name="connsiteY121" fmla="*/ 188697 h 316908"/>
              <a:gd name="connsiteX122" fmla="*/ 80303 w 266516"/>
              <a:gd name="connsiteY122" fmla="*/ 184206 h 316908"/>
              <a:gd name="connsiteX123" fmla="*/ 195967 w 266516"/>
              <a:gd name="connsiteY123" fmla="*/ 184206 h 316908"/>
              <a:gd name="connsiteX124" fmla="*/ 200458 w 266516"/>
              <a:gd name="connsiteY124" fmla="*/ 188697 h 316908"/>
              <a:gd name="connsiteX125" fmla="*/ 195967 w 266516"/>
              <a:gd name="connsiteY125" fmla="*/ 193187 h 316908"/>
              <a:gd name="connsiteX126" fmla="*/ 80303 w 266516"/>
              <a:gd name="connsiteY126" fmla="*/ 234848 h 316908"/>
              <a:gd name="connsiteX127" fmla="*/ 75813 w 266516"/>
              <a:gd name="connsiteY127" fmla="*/ 230357 h 316908"/>
              <a:gd name="connsiteX128" fmla="*/ 80303 w 266516"/>
              <a:gd name="connsiteY128" fmla="*/ 225867 h 316908"/>
              <a:gd name="connsiteX129" fmla="*/ 195967 w 266516"/>
              <a:gd name="connsiteY129" fmla="*/ 225867 h 316908"/>
              <a:gd name="connsiteX130" fmla="*/ 200458 w 266516"/>
              <a:gd name="connsiteY130" fmla="*/ 230357 h 316908"/>
              <a:gd name="connsiteX131" fmla="*/ 195967 w 266516"/>
              <a:gd name="connsiteY131" fmla="*/ 234848 h 316908"/>
              <a:gd name="connsiteX132" fmla="*/ 80303 w 266516"/>
              <a:gd name="connsiteY132" fmla="*/ 276508 h 316908"/>
              <a:gd name="connsiteX133" fmla="*/ 75813 w 266516"/>
              <a:gd name="connsiteY133" fmla="*/ 272018 h 316908"/>
              <a:gd name="connsiteX134" fmla="*/ 80303 w 266516"/>
              <a:gd name="connsiteY134" fmla="*/ 267527 h 316908"/>
              <a:gd name="connsiteX135" fmla="*/ 195967 w 266516"/>
              <a:gd name="connsiteY135" fmla="*/ 267527 h 316908"/>
              <a:gd name="connsiteX136" fmla="*/ 200458 w 266516"/>
              <a:gd name="connsiteY136" fmla="*/ 272018 h 316908"/>
              <a:gd name="connsiteX137" fmla="*/ 195967 w 266516"/>
              <a:gd name="connsiteY137" fmla="*/ 276508 h 31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66516" h="316908">
                <a:moveTo>
                  <a:pt x="8981" y="88671"/>
                </a:moveTo>
                <a:lnTo>
                  <a:pt x="8981" y="307927"/>
                </a:lnTo>
                <a:lnTo>
                  <a:pt x="215249" y="307927"/>
                </a:lnTo>
                <a:lnTo>
                  <a:pt x="215249" y="125563"/>
                </a:lnTo>
                <a:cubicBezTo>
                  <a:pt x="215249" y="123084"/>
                  <a:pt x="217261" y="121072"/>
                  <a:pt x="219740" y="121072"/>
                </a:cubicBezTo>
                <a:cubicBezTo>
                  <a:pt x="222218" y="121072"/>
                  <a:pt x="224231" y="123084"/>
                  <a:pt x="224231" y="125563"/>
                </a:cubicBezTo>
                <a:lnTo>
                  <a:pt x="224231" y="312417"/>
                </a:lnTo>
                <a:cubicBezTo>
                  <a:pt x="224231" y="314898"/>
                  <a:pt x="222220" y="316908"/>
                  <a:pt x="219740" y="316908"/>
                </a:cubicBezTo>
                <a:lnTo>
                  <a:pt x="4491" y="316908"/>
                </a:lnTo>
                <a:cubicBezTo>
                  <a:pt x="2011" y="316908"/>
                  <a:pt x="0" y="314898"/>
                  <a:pt x="0" y="312417"/>
                </a:cubicBezTo>
                <a:lnTo>
                  <a:pt x="0" y="84181"/>
                </a:lnTo>
                <a:cubicBezTo>
                  <a:pt x="0" y="82990"/>
                  <a:pt x="473" y="81847"/>
                  <a:pt x="1316" y="81005"/>
                </a:cubicBezTo>
                <a:lnTo>
                  <a:pt x="45643" y="36694"/>
                </a:lnTo>
                <a:cubicBezTo>
                  <a:pt x="46486" y="35852"/>
                  <a:pt x="47628" y="35379"/>
                  <a:pt x="48818" y="35379"/>
                </a:cubicBezTo>
                <a:lnTo>
                  <a:pt x="200077" y="35379"/>
                </a:lnTo>
                <a:cubicBezTo>
                  <a:pt x="202556" y="35379"/>
                  <a:pt x="204568" y="37391"/>
                  <a:pt x="204568" y="39870"/>
                </a:cubicBezTo>
                <a:cubicBezTo>
                  <a:pt x="204568" y="42348"/>
                  <a:pt x="202556" y="44360"/>
                  <a:pt x="200077" y="44360"/>
                </a:cubicBezTo>
                <a:lnTo>
                  <a:pt x="53309" y="44360"/>
                </a:lnTo>
                <a:lnTo>
                  <a:pt x="53309" y="84181"/>
                </a:lnTo>
                <a:cubicBezTo>
                  <a:pt x="53309" y="86661"/>
                  <a:pt x="51299" y="88671"/>
                  <a:pt x="48818" y="88671"/>
                </a:cubicBezTo>
                <a:close/>
                <a:moveTo>
                  <a:pt x="44328" y="50708"/>
                </a:moveTo>
                <a:lnTo>
                  <a:pt x="15334" y="79690"/>
                </a:lnTo>
                <a:lnTo>
                  <a:pt x="44328" y="79690"/>
                </a:lnTo>
                <a:close/>
                <a:moveTo>
                  <a:pt x="264020" y="27981"/>
                </a:moveTo>
                <a:lnTo>
                  <a:pt x="264018" y="27985"/>
                </a:lnTo>
                <a:lnTo>
                  <a:pt x="208622" y="123938"/>
                </a:lnTo>
                <a:cubicBezTo>
                  <a:pt x="208313" y="124473"/>
                  <a:pt x="207897" y="124938"/>
                  <a:pt x="207400" y="125305"/>
                </a:cubicBezTo>
                <a:lnTo>
                  <a:pt x="180119" y="145456"/>
                </a:lnTo>
                <a:cubicBezTo>
                  <a:pt x="178704" y="146501"/>
                  <a:pt x="176808" y="146624"/>
                  <a:pt x="175271" y="145769"/>
                </a:cubicBezTo>
                <a:cubicBezTo>
                  <a:pt x="173732" y="144915"/>
                  <a:pt x="172835" y="143241"/>
                  <a:pt x="172975" y="141487"/>
                </a:cubicBezTo>
                <a:lnTo>
                  <a:pt x="175711" y="107173"/>
                </a:lnTo>
                <a:cubicBezTo>
                  <a:pt x="175764" y="106508"/>
                  <a:pt x="175965" y="105862"/>
                  <a:pt x="176298" y="105284"/>
                </a:cubicBezTo>
                <a:lnTo>
                  <a:pt x="231714" y="9311"/>
                </a:lnTo>
                <a:cubicBezTo>
                  <a:pt x="236843" y="429"/>
                  <a:pt x="248311" y="-2645"/>
                  <a:pt x="257193" y="2484"/>
                </a:cubicBezTo>
                <a:cubicBezTo>
                  <a:pt x="266094" y="7614"/>
                  <a:pt x="269169" y="19078"/>
                  <a:pt x="264020" y="27981"/>
                </a:cubicBezTo>
                <a:close/>
                <a:moveTo>
                  <a:pt x="231568" y="27525"/>
                </a:moveTo>
                <a:cubicBezTo>
                  <a:pt x="218568" y="50039"/>
                  <a:pt x="193453" y="93536"/>
                  <a:pt x="186442" y="105679"/>
                </a:cubicBezTo>
                <a:lnTo>
                  <a:pt x="203207" y="115354"/>
                </a:lnTo>
                <a:lnTo>
                  <a:pt x="248330" y="37196"/>
                </a:lnTo>
                <a:close/>
                <a:moveTo>
                  <a:pt x="252821" y="29417"/>
                </a:moveTo>
                <a:lnTo>
                  <a:pt x="256242" y="23490"/>
                </a:lnTo>
                <a:lnTo>
                  <a:pt x="256244" y="23487"/>
                </a:lnTo>
                <a:cubicBezTo>
                  <a:pt x="258915" y="18871"/>
                  <a:pt x="257323" y="12924"/>
                  <a:pt x="252707" y="10265"/>
                </a:cubicBezTo>
                <a:lnTo>
                  <a:pt x="252703" y="10262"/>
                </a:lnTo>
                <a:cubicBezTo>
                  <a:pt x="248098" y="7602"/>
                  <a:pt x="242151" y="9196"/>
                  <a:pt x="239492" y="13802"/>
                </a:cubicBezTo>
                <a:cubicBezTo>
                  <a:pt x="239492" y="13802"/>
                  <a:pt x="238218" y="16007"/>
                  <a:pt x="236059" y="19747"/>
                </a:cubicBezTo>
                <a:close/>
                <a:moveTo>
                  <a:pt x="184120" y="114709"/>
                </a:moveTo>
                <a:lnTo>
                  <a:pt x="182711" y="132376"/>
                </a:lnTo>
                <a:lnTo>
                  <a:pt x="196757" y="122001"/>
                </a:lnTo>
                <a:close/>
                <a:moveTo>
                  <a:pt x="112118" y="68674"/>
                </a:moveTo>
                <a:cubicBezTo>
                  <a:pt x="137954" y="68674"/>
                  <a:pt x="158894" y="89620"/>
                  <a:pt x="158894" y="115456"/>
                </a:cubicBezTo>
                <a:cubicBezTo>
                  <a:pt x="158894" y="141292"/>
                  <a:pt x="137954" y="162233"/>
                  <a:pt x="112118" y="162233"/>
                </a:cubicBezTo>
                <a:cubicBezTo>
                  <a:pt x="86282" y="162233"/>
                  <a:pt x="65336" y="141292"/>
                  <a:pt x="65336" y="115456"/>
                </a:cubicBezTo>
                <a:cubicBezTo>
                  <a:pt x="65336" y="89621"/>
                  <a:pt x="86282" y="68674"/>
                  <a:pt x="112118" y="68674"/>
                </a:cubicBezTo>
                <a:close/>
                <a:moveTo>
                  <a:pt x="112118" y="77656"/>
                </a:moveTo>
                <a:cubicBezTo>
                  <a:pt x="91242" y="77656"/>
                  <a:pt x="74317" y="94580"/>
                  <a:pt x="74317" y="115456"/>
                </a:cubicBezTo>
                <a:cubicBezTo>
                  <a:pt x="74317" y="136331"/>
                  <a:pt x="91242" y="153251"/>
                  <a:pt x="112118" y="153251"/>
                </a:cubicBezTo>
                <a:cubicBezTo>
                  <a:pt x="132993" y="153251"/>
                  <a:pt x="149913" y="136331"/>
                  <a:pt x="149913" y="115456"/>
                </a:cubicBezTo>
                <a:cubicBezTo>
                  <a:pt x="149913" y="94581"/>
                  <a:pt x="132993" y="77656"/>
                  <a:pt x="112118" y="77656"/>
                </a:cubicBezTo>
                <a:close/>
                <a:moveTo>
                  <a:pt x="95245" y="117225"/>
                </a:moveTo>
                <a:cubicBezTo>
                  <a:pt x="88936" y="117225"/>
                  <a:pt x="83202" y="111137"/>
                  <a:pt x="83202" y="102999"/>
                </a:cubicBezTo>
                <a:cubicBezTo>
                  <a:pt x="83202" y="94868"/>
                  <a:pt x="88935" y="88778"/>
                  <a:pt x="95245" y="88778"/>
                </a:cubicBezTo>
                <a:cubicBezTo>
                  <a:pt x="101555" y="88778"/>
                  <a:pt x="107288" y="94868"/>
                  <a:pt x="107288" y="102999"/>
                </a:cubicBezTo>
                <a:cubicBezTo>
                  <a:pt x="107288" y="111137"/>
                  <a:pt x="101555" y="117225"/>
                  <a:pt x="95245" y="117225"/>
                </a:cubicBezTo>
                <a:close/>
                <a:moveTo>
                  <a:pt x="95245" y="108244"/>
                </a:moveTo>
                <a:cubicBezTo>
                  <a:pt x="95972" y="108244"/>
                  <a:pt x="96561" y="107744"/>
                  <a:pt x="97038" y="107131"/>
                </a:cubicBezTo>
                <a:cubicBezTo>
                  <a:pt x="97854" y="106078"/>
                  <a:pt x="98307" y="104607"/>
                  <a:pt x="98307" y="102999"/>
                </a:cubicBezTo>
                <a:cubicBezTo>
                  <a:pt x="98307" y="101394"/>
                  <a:pt x="97854" y="99924"/>
                  <a:pt x="97038" y="98872"/>
                </a:cubicBezTo>
                <a:cubicBezTo>
                  <a:pt x="96562" y="98259"/>
                  <a:pt x="95972" y="97760"/>
                  <a:pt x="95245" y="97760"/>
                </a:cubicBezTo>
                <a:cubicBezTo>
                  <a:pt x="94518" y="97760"/>
                  <a:pt x="93929" y="98259"/>
                  <a:pt x="93453" y="98872"/>
                </a:cubicBezTo>
                <a:cubicBezTo>
                  <a:pt x="92636" y="99924"/>
                  <a:pt x="92184" y="101394"/>
                  <a:pt x="92184" y="102999"/>
                </a:cubicBezTo>
                <a:cubicBezTo>
                  <a:pt x="92184" y="104607"/>
                  <a:pt x="92636" y="106078"/>
                  <a:pt x="93453" y="107131"/>
                </a:cubicBezTo>
                <a:cubicBezTo>
                  <a:pt x="93929" y="107744"/>
                  <a:pt x="94518" y="108244"/>
                  <a:pt x="95245" y="108244"/>
                </a:cubicBezTo>
                <a:close/>
                <a:moveTo>
                  <a:pt x="128985" y="142133"/>
                </a:moveTo>
                <a:cubicBezTo>
                  <a:pt x="122676" y="142133"/>
                  <a:pt x="116942" y="136038"/>
                  <a:pt x="116942" y="127908"/>
                </a:cubicBezTo>
                <a:cubicBezTo>
                  <a:pt x="116942" y="119778"/>
                  <a:pt x="122676" y="113682"/>
                  <a:pt x="128985" y="113682"/>
                </a:cubicBezTo>
                <a:cubicBezTo>
                  <a:pt x="135294" y="113682"/>
                  <a:pt x="141028" y="119778"/>
                  <a:pt x="141028" y="127908"/>
                </a:cubicBezTo>
                <a:cubicBezTo>
                  <a:pt x="141028" y="136038"/>
                  <a:pt x="135294" y="142133"/>
                  <a:pt x="128985" y="142133"/>
                </a:cubicBezTo>
                <a:close/>
                <a:moveTo>
                  <a:pt x="128985" y="133152"/>
                </a:moveTo>
                <a:cubicBezTo>
                  <a:pt x="129712" y="133152"/>
                  <a:pt x="130301" y="132652"/>
                  <a:pt x="130777" y="132038"/>
                </a:cubicBezTo>
                <a:cubicBezTo>
                  <a:pt x="131594" y="130985"/>
                  <a:pt x="132046" y="129514"/>
                  <a:pt x="132046" y="127908"/>
                </a:cubicBezTo>
                <a:cubicBezTo>
                  <a:pt x="132046" y="126302"/>
                  <a:pt x="131594" y="124831"/>
                  <a:pt x="130777" y="123777"/>
                </a:cubicBezTo>
                <a:cubicBezTo>
                  <a:pt x="130301" y="123163"/>
                  <a:pt x="129712" y="122664"/>
                  <a:pt x="128985" y="122664"/>
                </a:cubicBezTo>
                <a:cubicBezTo>
                  <a:pt x="128258" y="122664"/>
                  <a:pt x="127670" y="123163"/>
                  <a:pt x="127193" y="123777"/>
                </a:cubicBezTo>
                <a:cubicBezTo>
                  <a:pt x="126377" y="124831"/>
                  <a:pt x="125924" y="126302"/>
                  <a:pt x="125924" y="127908"/>
                </a:cubicBezTo>
                <a:cubicBezTo>
                  <a:pt x="125924" y="129514"/>
                  <a:pt x="126377" y="130985"/>
                  <a:pt x="127193" y="132038"/>
                </a:cubicBezTo>
                <a:cubicBezTo>
                  <a:pt x="127670" y="132652"/>
                  <a:pt x="128258" y="133152"/>
                  <a:pt x="128985" y="133152"/>
                </a:cubicBezTo>
                <a:close/>
                <a:moveTo>
                  <a:pt x="123088" y="87468"/>
                </a:moveTo>
                <a:cubicBezTo>
                  <a:pt x="124328" y="85321"/>
                  <a:pt x="127076" y="84585"/>
                  <a:pt x="129222" y="85824"/>
                </a:cubicBezTo>
                <a:cubicBezTo>
                  <a:pt x="131369" y="87064"/>
                  <a:pt x="132105" y="89812"/>
                  <a:pt x="130866" y="91959"/>
                </a:cubicBezTo>
                <a:lnTo>
                  <a:pt x="101142" y="143439"/>
                </a:lnTo>
                <a:cubicBezTo>
                  <a:pt x="99903" y="145586"/>
                  <a:pt x="97154" y="146322"/>
                  <a:pt x="95008" y="145083"/>
                </a:cubicBezTo>
                <a:cubicBezTo>
                  <a:pt x="92861" y="143844"/>
                  <a:pt x="92125" y="141095"/>
                  <a:pt x="93364" y="138949"/>
                </a:cubicBezTo>
                <a:close/>
                <a:moveTo>
                  <a:pt x="25161" y="190082"/>
                </a:moveTo>
                <a:cubicBezTo>
                  <a:pt x="23369" y="188370"/>
                  <a:pt x="23304" y="185526"/>
                  <a:pt x="25016" y="183734"/>
                </a:cubicBezTo>
                <a:cubicBezTo>
                  <a:pt x="26729" y="181942"/>
                  <a:pt x="29574" y="181877"/>
                  <a:pt x="31366" y="183590"/>
                </a:cubicBezTo>
                <a:lnTo>
                  <a:pt x="39690" y="191544"/>
                </a:lnTo>
                <a:lnTo>
                  <a:pt x="55443" y="176392"/>
                </a:lnTo>
                <a:cubicBezTo>
                  <a:pt x="57229" y="174674"/>
                  <a:pt x="60075" y="174729"/>
                  <a:pt x="61793" y="176516"/>
                </a:cubicBezTo>
                <a:cubicBezTo>
                  <a:pt x="63511" y="178302"/>
                  <a:pt x="63455" y="181147"/>
                  <a:pt x="61669" y="182865"/>
                </a:cubicBezTo>
                <a:lnTo>
                  <a:pt x="42814" y="201002"/>
                </a:lnTo>
                <a:cubicBezTo>
                  <a:pt x="41079" y="202670"/>
                  <a:pt x="38338" y="202675"/>
                  <a:pt x="36598" y="201012"/>
                </a:cubicBezTo>
                <a:close/>
                <a:moveTo>
                  <a:pt x="25161" y="231743"/>
                </a:moveTo>
                <a:cubicBezTo>
                  <a:pt x="23369" y="230031"/>
                  <a:pt x="23304" y="227186"/>
                  <a:pt x="25016" y="225394"/>
                </a:cubicBezTo>
                <a:cubicBezTo>
                  <a:pt x="26729" y="223602"/>
                  <a:pt x="29574" y="223538"/>
                  <a:pt x="31366" y="225250"/>
                </a:cubicBezTo>
                <a:lnTo>
                  <a:pt x="39690" y="233205"/>
                </a:lnTo>
                <a:lnTo>
                  <a:pt x="55443" y="218052"/>
                </a:lnTo>
                <a:cubicBezTo>
                  <a:pt x="57229" y="216334"/>
                  <a:pt x="60075" y="216389"/>
                  <a:pt x="61793" y="218175"/>
                </a:cubicBezTo>
                <a:cubicBezTo>
                  <a:pt x="63511" y="219962"/>
                  <a:pt x="63455" y="222807"/>
                  <a:pt x="61669" y="224525"/>
                </a:cubicBezTo>
                <a:lnTo>
                  <a:pt x="42814" y="242662"/>
                </a:lnTo>
                <a:cubicBezTo>
                  <a:pt x="41079" y="244331"/>
                  <a:pt x="38338" y="244335"/>
                  <a:pt x="36598" y="242672"/>
                </a:cubicBezTo>
                <a:close/>
                <a:moveTo>
                  <a:pt x="25161" y="273403"/>
                </a:moveTo>
                <a:cubicBezTo>
                  <a:pt x="23369" y="271691"/>
                  <a:pt x="23304" y="268846"/>
                  <a:pt x="25016" y="267054"/>
                </a:cubicBezTo>
                <a:cubicBezTo>
                  <a:pt x="26729" y="265262"/>
                  <a:pt x="29574" y="265198"/>
                  <a:pt x="31366" y="266910"/>
                </a:cubicBezTo>
                <a:lnTo>
                  <a:pt x="39690" y="274865"/>
                </a:lnTo>
                <a:lnTo>
                  <a:pt x="55443" y="259713"/>
                </a:lnTo>
                <a:cubicBezTo>
                  <a:pt x="57229" y="257995"/>
                  <a:pt x="60075" y="258050"/>
                  <a:pt x="61793" y="259836"/>
                </a:cubicBezTo>
                <a:cubicBezTo>
                  <a:pt x="63511" y="261622"/>
                  <a:pt x="63455" y="264468"/>
                  <a:pt x="61669" y="266186"/>
                </a:cubicBezTo>
                <a:lnTo>
                  <a:pt x="42814" y="284323"/>
                </a:lnTo>
                <a:cubicBezTo>
                  <a:pt x="41079" y="285991"/>
                  <a:pt x="38338" y="285996"/>
                  <a:pt x="36598" y="284333"/>
                </a:cubicBezTo>
                <a:close/>
                <a:moveTo>
                  <a:pt x="80303" y="193187"/>
                </a:moveTo>
                <a:cubicBezTo>
                  <a:pt x="77825" y="193187"/>
                  <a:pt x="75813" y="191176"/>
                  <a:pt x="75813" y="188697"/>
                </a:cubicBezTo>
                <a:cubicBezTo>
                  <a:pt x="75813" y="186219"/>
                  <a:pt x="77825" y="184206"/>
                  <a:pt x="80303" y="184206"/>
                </a:cubicBezTo>
                <a:lnTo>
                  <a:pt x="195967" y="184206"/>
                </a:lnTo>
                <a:cubicBezTo>
                  <a:pt x="198446" y="184206"/>
                  <a:pt x="200458" y="186219"/>
                  <a:pt x="200458" y="188697"/>
                </a:cubicBezTo>
                <a:cubicBezTo>
                  <a:pt x="200458" y="191176"/>
                  <a:pt x="198446" y="193187"/>
                  <a:pt x="195967" y="193187"/>
                </a:cubicBezTo>
                <a:close/>
                <a:moveTo>
                  <a:pt x="80303" y="234848"/>
                </a:moveTo>
                <a:cubicBezTo>
                  <a:pt x="77825" y="234848"/>
                  <a:pt x="75813" y="232836"/>
                  <a:pt x="75813" y="230357"/>
                </a:cubicBezTo>
                <a:cubicBezTo>
                  <a:pt x="75813" y="227879"/>
                  <a:pt x="77825" y="225867"/>
                  <a:pt x="80303" y="225867"/>
                </a:cubicBezTo>
                <a:lnTo>
                  <a:pt x="195967" y="225867"/>
                </a:lnTo>
                <a:cubicBezTo>
                  <a:pt x="198446" y="225867"/>
                  <a:pt x="200458" y="227879"/>
                  <a:pt x="200458" y="230357"/>
                </a:cubicBezTo>
                <a:cubicBezTo>
                  <a:pt x="200458" y="232836"/>
                  <a:pt x="198446" y="234848"/>
                  <a:pt x="195967" y="234848"/>
                </a:cubicBezTo>
                <a:close/>
                <a:moveTo>
                  <a:pt x="80303" y="276508"/>
                </a:moveTo>
                <a:cubicBezTo>
                  <a:pt x="77825" y="276508"/>
                  <a:pt x="75813" y="274496"/>
                  <a:pt x="75813" y="272018"/>
                </a:cubicBezTo>
                <a:cubicBezTo>
                  <a:pt x="75813" y="269539"/>
                  <a:pt x="77825" y="267527"/>
                  <a:pt x="80303" y="267527"/>
                </a:cubicBezTo>
                <a:lnTo>
                  <a:pt x="195967" y="267527"/>
                </a:lnTo>
                <a:cubicBezTo>
                  <a:pt x="198446" y="267527"/>
                  <a:pt x="200458" y="269539"/>
                  <a:pt x="200458" y="272018"/>
                </a:cubicBezTo>
                <a:cubicBezTo>
                  <a:pt x="200458" y="274496"/>
                  <a:pt x="198446" y="276508"/>
                  <a:pt x="195967" y="276508"/>
                </a:cubicBezTo>
                <a:close/>
              </a:path>
            </a:pathLst>
          </a:custGeom>
          <a:solidFill>
            <a:schemeClr val="bg1"/>
          </a:solidFill>
          <a:ln w="2037" cap="flat">
            <a:solidFill>
              <a:schemeClr val="bg1"/>
            </a:solidFill>
            <a:prstDash val="solid"/>
            <a:round/>
          </a:ln>
        </p:spPr>
        <p:txBody>
          <a:bodyPr rtlCol="0" anchor="ctr"/>
          <a:lstStyle/>
          <a:p>
            <a:endParaRPr lang="en-GB"/>
          </a:p>
        </p:txBody>
      </p:sp>
      <p:sp>
        <p:nvSpPr>
          <p:cNvPr id="59" name="Graphic 52">
            <a:extLst>
              <a:ext uri="{FF2B5EF4-FFF2-40B4-BE49-F238E27FC236}">
                <a16:creationId xmlns:a16="http://schemas.microsoft.com/office/drawing/2014/main" id="{4F8574F6-DF16-943E-9848-6C1002805046}"/>
              </a:ext>
            </a:extLst>
          </p:cNvPr>
          <p:cNvSpPr/>
          <p:nvPr/>
        </p:nvSpPr>
        <p:spPr>
          <a:xfrm>
            <a:off x="8501348" y="4601705"/>
            <a:ext cx="308004" cy="308008"/>
          </a:xfrm>
          <a:custGeom>
            <a:avLst/>
            <a:gdLst>
              <a:gd name="connsiteX0" fmla="*/ 290514 w 308004"/>
              <a:gd name="connsiteY0" fmla="*/ 151903 h 308008"/>
              <a:gd name="connsiteX1" fmla="*/ 218849 w 308004"/>
              <a:gd name="connsiteY1" fmla="*/ 151903 h 308008"/>
              <a:gd name="connsiteX2" fmla="*/ 215015 w 308004"/>
              <a:gd name="connsiteY2" fmla="*/ 155737 h 308008"/>
              <a:gd name="connsiteX3" fmla="*/ 215015 w 308004"/>
              <a:gd name="connsiteY3" fmla="*/ 185317 h 308008"/>
              <a:gd name="connsiteX4" fmla="*/ 147177 w 308004"/>
              <a:gd name="connsiteY4" fmla="*/ 185317 h 308008"/>
              <a:gd name="connsiteX5" fmla="*/ 143343 w 308004"/>
              <a:gd name="connsiteY5" fmla="*/ 189151 h 308008"/>
              <a:gd name="connsiteX6" fmla="*/ 143343 w 308004"/>
              <a:gd name="connsiteY6" fmla="*/ 215862 h 308008"/>
              <a:gd name="connsiteX7" fmla="*/ 101226 w 308004"/>
              <a:gd name="connsiteY7" fmla="*/ 215862 h 308008"/>
              <a:gd name="connsiteX8" fmla="*/ 109009 w 308004"/>
              <a:gd name="connsiteY8" fmla="*/ 202027 h 308008"/>
              <a:gd name="connsiteX9" fmla="*/ 109009 w 308004"/>
              <a:gd name="connsiteY9" fmla="*/ 174019 h 308008"/>
              <a:gd name="connsiteX10" fmla="*/ 99910 w 308004"/>
              <a:gd name="connsiteY10" fmla="*/ 160421 h 308008"/>
              <a:gd name="connsiteX11" fmla="*/ 76253 w 308004"/>
              <a:gd name="connsiteY11" fmla="*/ 150670 h 308008"/>
              <a:gd name="connsiteX12" fmla="*/ 76253 w 308004"/>
              <a:gd name="connsiteY12" fmla="*/ 143244 h 308008"/>
              <a:gd name="connsiteX13" fmla="*/ 90209 w 308004"/>
              <a:gd name="connsiteY13" fmla="*/ 147871 h 308008"/>
              <a:gd name="connsiteX14" fmla="*/ 94267 w 308004"/>
              <a:gd name="connsiteY14" fmla="*/ 148529 h 308008"/>
              <a:gd name="connsiteX15" fmla="*/ 100069 w 308004"/>
              <a:gd name="connsiteY15" fmla="*/ 147142 h 308008"/>
              <a:gd name="connsiteX16" fmla="*/ 106543 w 308004"/>
              <a:gd name="connsiteY16" fmla="*/ 139666 h 308008"/>
              <a:gd name="connsiteX17" fmla="*/ 98338 w 308004"/>
              <a:gd name="connsiteY17" fmla="*/ 123326 h 308008"/>
              <a:gd name="connsiteX18" fmla="*/ 76247 w 308004"/>
              <a:gd name="connsiteY18" fmla="*/ 116009 h 308008"/>
              <a:gd name="connsiteX19" fmla="*/ 76247 w 308004"/>
              <a:gd name="connsiteY19" fmla="*/ 109555 h 308008"/>
              <a:gd name="connsiteX20" fmla="*/ 73825 w 308004"/>
              <a:gd name="connsiteY20" fmla="*/ 100577 h 308008"/>
              <a:gd name="connsiteX21" fmla="*/ 69870 w 308004"/>
              <a:gd name="connsiteY21" fmla="*/ 95944 h 308008"/>
              <a:gd name="connsiteX22" fmla="*/ 88906 w 308004"/>
              <a:gd name="connsiteY22" fmla="*/ 75560 h 308008"/>
              <a:gd name="connsiteX23" fmla="*/ 68470 w 308004"/>
              <a:gd name="connsiteY23" fmla="*/ 55124 h 308008"/>
              <a:gd name="connsiteX24" fmla="*/ 48035 w 308004"/>
              <a:gd name="connsiteY24" fmla="*/ 75560 h 308008"/>
              <a:gd name="connsiteX25" fmla="*/ 57032 w 308004"/>
              <a:gd name="connsiteY25" fmla="*/ 92487 h 308008"/>
              <a:gd name="connsiteX26" fmla="*/ 46443 w 308004"/>
              <a:gd name="connsiteY26" fmla="*/ 98596 h 308008"/>
              <a:gd name="connsiteX27" fmla="*/ 22583 w 308004"/>
              <a:gd name="connsiteY27" fmla="*/ 118348 h 308008"/>
              <a:gd name="connsiteX28" fmla="*/ 21356 w 308004"/>
              <a:gd name="connsiteY28" fmla="*/ 120201 h 308008"/>
              <a:gd name="connsiteX29" fmla="*/ 13496 w 308004"/>
              <a:gd name="connsiteY29" fmla="*/ 146459 h 308008"/>
              <a:gd name="connsiteX30" fmla="*/ 14512 w 308004"/>
              <a:gd name="connsiteY30" fmla="*/ 156299 h 308008"/>
              <a:gd name="connsiteX31" fmla="*/ 22174 w 308004"/>
              <a:gd name="connsiteY31" fmla="*/ 162555 h 308008"/>
              <a:gd name="connsiteX32" fmla="*/ 38264 w 308004"/>
              <a:gd name="connsiteY32" fmla="*/ 153877 h 308008"/>
              <a:gd name="connsiteX33" fmla="*/ 44143 w 308004"/>
              <a:gd name="connsiteY33" fmla="*/ 134228 h 308008"/>
              <a:gd name="connsiteX34" fmla="*/ 44143 w 308004"/>
              <a:gd name="connsiteY34" fmla="*/ 162888 h 308008"/>
              <a:gd name="connsiteX35" fmla="*/ 44143 w 308004"/>
              <a:gd name="connsiteY35" fmla="*/ 187464 h 308008"/>
              <a:gd name="connsiteX36" fmla="*/ 30673 w 308004"/>
              <a:gd name="connsiteY36" fmla="*/ 233377 h 308008"/>
              <a:gd name="connsiteX37" fmla="*/ 32015 w 308004"/>
              <a:gd name="connsiteY37" fmla="*/ 245691 h 308008"/>
              <a:gd name="connsiteX38" fmla="*/ 33261 w 308004"/>
              <a:gd name="connsiteY38" fmla="*/ 247640 h 308008"/>
              <a:gd name="connsiteX39" fmla="*/ 3834 w 308004"/>
              <a:gd name="connsiteY39" fmla="*/ 247640 h 308008"/>
              <a:gd name="connsiteX40" fmla="*/ 0 w 308004"/>
              <a:gd name="connsiteY40" fmla="*/ 251474 h 308008"/>
              <a:gd name="connsiteX41" fmla="*/ 0 w 308004"/>
              <a:gd name="connsiteY41" fmla="*/ 304174 h 308008"/>
              <a:gd name="connsiteX42" fmla="*/ 3834 w 308004"/>
              <a:gd name="connsiteY42" fmla="*/ 308008 h 308008"/>
              <a:gd name="connsiteX43" fmla="*/ 75506 w 308004"/>
              <a:gd name="connsiteY43" fmla="*/ 308008 h 308008"/>
              <a:gd name="connsiteX44" fmla="*/ 147177 w 308004"/>
              <a:gd name="connsiteY44" fmla="*/ 308008 h 308008"/>
              <a:gd name="connsiteX45" fmla="*/ 218849 w 308004"/>
              <a:gd name="connsiteY45" fmla="*/ 308008 h 308008"/>
              <a:gd name="connsiteX46" fmla="*/ 290521 w 308004"/>
              <a:gd name="connsiteY46" fmla="*/ 308008 h 308008"/>
              <a:gd name="connsiteX47" fmla="*/ 294355 w 308004"/>
              <a:gd name="connsiteY47" fmla="*/ 304174 h 308008"/>
              <a:gd name="connsiteX48" fmla="*/ 294355 w 308004"/>
              <a:gd name="connsiteY48" fmla="*/ 155737 h 308008"/>
              <a:gd name="connsiteX49" fmla="*/ 290514 w 308004"/>
              <a:gd name="connsiteY49" fmla="*/ 151903 h 308008"/>
              <a:gd name="connsiteX50" fmla="*/ 76253 w 308004"/>
              <a:gd name="connsiteY50" fmla="*/ 124087 h 308008"/>
              <a:gd name="connsiteX51" fmla="*/ 95929 w 308004"/>
              <a:gd name="connsiteY51" fmla="*/ 130605 h 308008"/>
              <a:gd name="connsiteX52" fmla="*/ 99264 w 308004"/>
              <a:gd name="connsiteY52" fmla="*/ 137250 h 308008"/>
              <a:gd name="connsiteX53" fmla="*/ 96625 w 308004"/>
              <a:gd name="connsiteY53" fmla="*/ 140286 h 308008"/>
              <a:gd name="connsiteX54" fmla="*/ 92612 w 308004"/>
              <a:gd name="connsiteY54" fmla="*/ 140586 h 308008"/>
              <a:gd name="connsiteX55" fmla="*/ 76241 w 308004"/>
              <a:gd name="connsiteY55" fmla="*/ 135161 h 308008"/>
              <a:gd name="connsiteX56" fmla="*/ 76241 w 308004"/>
              <a:gd name="connsiteY56" fmla="*/ 124087 h 308008"/>
              <a:gd name="connsiteX57" fmla="*/ 55709 w 308004"/>
              <a:gd name="connsiteY57" fmla="*/ 75560 h 308008"/>
              <a:gd name="connsiteX58" fmla="*/ 68477 w 308004"/>
              <a:gd name="connsiteY58" fmla="*/ 62792 h 308008"/>
              <a:gd name="connsiteX59" fmla="*/ 81244 w 308004"/>
              <a:gd name="connsiteY59" fmla="*/ 75560 h 308008"/>
              <a:gd name="connsiteX60" fmla="*/ 68477 w 308004"/>
              <a:gd name="connsiteY60" fmla="*/ 88327 h 308008"/>
              <a:gd name="connsiteX61" fmla="*/ 55709 w 308004"/>
              <a:gd name="connsiteY61" fmla="*/ 75560 h 308008"/>
              <a:gd name="connsiteX62" fmla="*/ 38430 w 308004"/>
              <a:gd name="connsiteY62" fmla="*/ 128962 h 308008"/>
              <a:gd name="connsiteX63" fmla="*/ 37152 w 308004"/>
              <a:gd name="connsiteY63" fmla="*/ 130854 h 308008"/>
              <a:gd name="connsiteX64" fmla="*/ 30922 w 308004"/>
              <a:gd name="connsiteY64" fmla="*/ 151673 h 308008"/>
              <a:gd name="connsiteX65" fmla="*/ 28372 w 308004"/>
              <a:gd name="connsiteY65" fmla="*/ 154785 h 308008"/>
              <a:gd name="connsiteX66" fmla="*/ 24372 w 308004"/>
              <a:gd name="connsiteY66" fmla="*/ 155207 h 308008"/>
              <a:gd name="connsiteX67" fmla="*/ 21260 w 308004"/>
              <a:gd name="connsiteY67" fmla="*/ 152657 h 308008"/>
              <a:gd name="connsiteX68" fmla="*/ 20838 w 308004"/>
              <a:gd name="connsiteY68" fmla="*/ 148657 h 308008"/>
              <a:gd name="connsiteX69" fmla="*/ 28366 w 308004"/>
              <a:gd name="connsiteY69" fmla="*/ 123511 h 308008"/>
              <a:gd name="connsiteX70" fmla="*/ 51664 w 308004"/>
              <a:gd name="connsiteY70" fmla="*/ 104232 h 308008"/>
              <a:gd name="connsiteX71" fmla="*/ 52290 w 308004"/>
              <a:gd name="connsiteY71" fmla="*/ 103574 h 308008"/>
              <a:gd name="connsiteX72" fmla="*/ 59978 w 308004"/>
              <a:gd name="connsiteY72" fmla="*/ 100002 h 308008"/>
              <a:gd name="connsiteX73" fmla="*/ 67205 w 308004"/>
              <a:gd name="connsiteY73" fmla="*/ 104437 h 308008"/>
              <a:gd name="connsiteX74" fmla="*/ 68585 w 308004"/>
              <a:gd name="connsiteY74" fmla="*/ 109562 h 308008"/>
              <a:gd name="connsiteX75" fmla="*/ 68585 w 308004"/>
              <a:gd name="connsiteY75" fmla="*/ 153245 h 308008"/>
              <a:gd name="connsiteX76" fmla="*/ 70956 w 308004"/>
              <a:gd name="connsiteY76" fmla="*/ 156791 h 308008"/>
              <a:gd name="connsiteX77" fmla="*/ 96983 w 308004"/>
              <a:gd name="connsiteY77" fmla="*/ 167520 h 308008"/>
              <a:gd name="connsiteX78" fmla="*/ 101341 w 308004"/>
              <a:gd name="connsiteY78" fmla="*/ 174032 h 308008"/>
              <a:gd name="connsiteX79" fmla="*/ 101341 w 308004"/>
              <a:gd name="connsiteY79" fmla="*/ 202040 h 308008"/>
              <a:gd name="connsiteX80" fmla="*/ 92817 w 308004"/>
              <a:gd name="connsiteY80" fmla="*/ 210565 h 308008"/>
              <a:gd name="connsiteX81" fmla="*/ 84292 w 308004"/>
              <a:gd name="connsiteY81" fmla="*/ 202040 h 308008"/>
              <a:gd name="connsiteX82" fmla="*/ 84292 w 308004"/>
              <a:gd name="connsiteY82" fmla="*/ 182774 h 308008"/>
              <a:gd name="connsiteX83" fmla="*/ 81647 w 308004"/>
              <a:gd name="connsiteY83" fmla="*/ 179131 h 308008"/>
              <a:gd name="connsiteX84" fmla="*/ 57990 w 308004"/>
              <a:gd name="connsiteY84" fmla="*/ 171412 h 308008"/>
              <a:gd name="connsiteX85" fmla="*/ 51811 w 308004"/>
              <a:gd name="connsiteY85" fmla="*/ 162894 h 308008"/>
              <a:gd name="connsiteX86" fmla="*/ 51811 w 308004"/>
              <a:gd name="connsiteY86" fmla="*/ 126240 h 308008"/>
              <a:gd name="connsiteX87" fmla="*/ 49639 w 308004"/>
              <a:gd name="connsiteY87" fmla="*/ 122783 h 308008"/>
              <a:gd name="connsiteX88" fmla="*/ 47977 w 308004"/>
              <a:gd name="connsiteY88" fmla="*/ 122406 h 308008"/>
              <a:gd name="connsiteX89" fmla="*/ 45581 w 308004"/>
              <a:gd name="connsiteY89" fmla="*/ 123243 h 308008"/>
              <a:gd name="connsiteX90" fmla="*/ 38028 w 308004"/>
              <a:gd name="connsiteY90" fmla="*/ 235537 h 308008"/>
              <a:gd name="connsiteX91" fmla="*/ 51658 w 308004"/>
              <a:gd name="connsiteY91" fmla="*/ 189087 h 308008"/>
              <a:gd name="connsiteX92" fmla="*/ 51811 w 308004"/>
              <a:gd name="connsiteY92" fmla="*/ 188007 h 308008"/>
              <a:gd name="connsiteX93" fmla="*/ 51811 w 308004"/>
              <a:gd name="connsiteY93" fmla="*/ 176908 h 308008"/>
              <a:gd name="connsiteX94" fmla="*/ 55613 w 308004"/>
              <a:gd name="connsiteY94" fmla="*/ 178684 h 308008"/>
              <a:gd name="connsiteX95" fmla="*/ 68585 w 308004"/>
              <a:gd name="connsiteY95" fmla="*/ 182921 h 308008"/>
              <a:gd name="connsiteX96" fmla="*/ 68585 w 308004"/>
              <a:gd name="connsiteY96" fmla="*/ 191963 h 308008"/>
              <a:gd name="connsiteX97" fmla="*/ 54386 w 308004"/>
              <a:gd name="connsiteY97" fmla="*/ 240336 h 308008"/>
              <a:gd name="connsiteX98" fmla="*/ 43804 w 308004"/>
              <a:gd name="connsiteY98" fmla="*/ 246113 h 308008"/>
              <a:gd name="connsiteX99" fmla="*/ 38028 w 308004"/>
              <a:gd name="connsiteY99" fmla="*/ 235537 h 308008"/>
              <a:gd name="connsiteX100" fmla="*/ 71672 w 308004"/>
              <a:gd name="connsiteY100" fmla="*/ 300340 h 308008"/>
              <a:gd name="connsiteX101" fmla="*/ 7668 w 308004"/>
              <a:gd name="connsiteY101" fmla="*/ 300340 h 308008"/>
              <a:gd name="connsiteX102" fmla="*/ 7668 w 308004"/>
              <a:gd name="connsiteY102" fmla="*/ 255308 h 308008"/>
              <a:gd name="connsiteX103" fmla="*/ 71672 w 308004"/>
              <a:gd name="connsiteY103" fmla="*/ 255308 h 308008"/>
              <a:gd name="connsiteX104" fmla="*/ 71672 w 308004"/>
              <a:gd name="connsiteY104" fmla="*/ 219702 h 308008"/>
              <a:gd name="connsiteX105" fmla="*/ 71672 w 308004"/>
              <a:gd name="connsiteY105" fmla="*/ 247640 h 308008"/>
              <a:gd name="connsiteX106" fmla="*/ 59160 w 308004"/>
              <a:gd name="connsiteY106" fmla="*/ 247640 h 308008"/>
              <a:gd name="connsiteX107" fmla="*/ 61748 w 308004"/>
              <a:gd name="connsiteY107" fmla="*/ 242496 h 308008"/>
              <a:gd name="connsiteX108" fmla="*/ 76100 w 308004"/>
              <a:gd name="connsiteY108" fmla="*/ 193592 h 308008"/>
              <a:gd name="connsiteX109" fmla="*/ 76253 w 308004"/>
              <a:gd name="connsiteY109" fmla="*/ 192512 h 308008"/>
              <a:gd name="connsiteX110" fmla="*/ 76253 w 308004"/>
              <a:gd name="connsiteY110" fmla="*/ 185426 h 308008"/>
              <a:gd name="connsiteX111" fmla="*/ 76624 w 308004"/>
              <a:gd name="connsiteY111" fmla="*/ 185547 h 308008"/>
              <a:gd name="connsiteX112" fmla="*/ 76624 w 308004"/>
              <a:gd name="connsiteY112" fmla="*/ 202034 h 308008"/>
              <a:gd name="connsiteX113" fmla="*/ 84407 w 308004"/>
              <a:gd name="connsiteY113" fmla="*/ 215868 h 308008"/>
              <a:gd name="connsiteX114" fmla="*/ 75499 w 308004"/>
              <a:gd name="connsiteY114" fmla="*/ 215868 h 308008"/>
              <a:gd name="connsiteX115" fmla="*/ 71672 w 308004"/>
              <a:gd name="connsiteY115" fmla="*/ 219702 h 308008"/>
              <a:gd name="connsiteX116" fmla="*/ 143343 w 308004"/>
              <a:gd name="connsiteY116" fmla="*/ 300340 h 308008"/>
              <a:gd name="connsiteX117" fmla="*/ 79340 w 308004"/>
              <a:gd name="connsiteY117" fmla="*/ 300340 h 308008"/>
              <a:gd name="connsiteX118" fmla="*/ 79340 w 308004"/>
              <a:gd name="connsiteY118" fmla="*/ 223537 h 308008"/>
              <a:gd name="connsiteX119" fmla="*/ 143343 w 308004"/>
              <a:gd name="connsiteY119" fmla="*/ 223537 h 308008"/>
              <a:gd name="connsiteX120" fmla="*/ 215015 w 308004"/>
              <a:gd name="connsiteY120" fmla="*/ 300340 h 308008"/>
              <a:gd name="connsiteX121" fmla="*/ 151012 w 308004"/>
              <a:gd name="connsiteY121" fmla="*/ 300340 h 308008"/>
              <a:gd name="connsiteX122" fmla="*/ 151012 w 308004"/>
              <a:gd name="connsiteY122" fmla="*/ 192985 h 308008"/>
              <a:gd name="connsiteX123" fmla="*/ 215015 w 308004"/>
              <a:gd name="connsiteY123" fmla="*/ 192985 h 308008"/>
              <a:gd name="connsiteX124" fmla="*/ 286680 w 308004"/>
              <a:gd name="connsiteY124" fmla="*/ 300340 h 308008"/>
              <a:gd name="connsiteX125" fmla="*/ 222683 w 308004"/>
              <a:gd name="connsiteY125" fmla="*/ 300340 h 308008"/>
              <a:gd name="connsiteX126" fmla="*/ 222683 w 308004"/>
              <a:gd name="connsiteY126" fmla="*/ 159571 h 308008"/>
              <a:gd name="connsiteX127" fmla="*/ 286687 w 308004"/>
              <a:gd name="connsiteY127" fmla="*/ 159571 h 308008"/>
              <a:gd name="connsiteX128" fmla="*/ 286687 w 308004"/>
              <a:gd name="connsiteY128" fmla="*/ 300340 h 308008"/>
              <a:gd name="connsiteX129" fmla="*/ 160303 w 308004"/>
              <a:gd name="connsiteY129" fmla="*/ 22732 h 308008"/>
              <a:gd name="connsiteX130" fmla="*/ 179569 w 308004"/>
              <a:gd name="connsiteY130" fmla="*/ 33858 h 308008"/>
              <a:gd name="connsiteX131" fmla="*/ 181486 w 308004"/>
              <a:gd name="connsiteY131" fmla="*/ 34369 h 308008"/>
              <a:gd name="connsiteX132" fmla="*/ 182905 w 308004"/>
              <a:gd name="connsiteY132" fmla="*/ 34094 h 308008"/>
              <a:gd name="connsiteX133" fmla="*/ 191825 w 308004"/>
              <a:gd name="connsiteY133" fmla="*/ 30541 h 308008"/>
              <a:gd name="connsiteX134" fmla="*/ 200503 w 308004"/>
              <a:gd name="connsiteY134" fmla="*/ 35551 h 308008"/>
              <a:gd name="connsiteX135" fmla="*/ 194714 w 308004"/>
              <a:gd name="connsiteY135" fmla="*/ 60485 h 308008"/>
              <a:gd name="connsiteX136" fmla="*/ 251356 w 308004"/>
              <a:gd name="connsiteY136" fmla="*/ 117128 h 308008"/>
              <a:gd name="connsiteX137" fmla="*/ 308004 w 308004"/>
              <a:gd name="connsiteY137" fmla="*/ 60492 h 308008"/>
              <a:gd name="connsiteX138" fmla="*/ 251362 w 308004"/>
              <a:gd name="connsiteY138" fmla="*/ 3849 h 308008"/>
              <a:gd name="connsiteX139" fmla="*/ 204350 w 308004"/>
              <a:gd name="connsiteY139" fmla="*/ 28924 h 308008"/>
              <a:gd name="connsiteX140" fmla="*/ 195659 w 308004"/>
              <a:gd name="connsiteY140" fmla="*/ 23908 h 308008"/>
              <a:gd name="connsiteX141" fmla="*/ 194273 w 308004"/>
              <a:gd name="connsiteY141" fmla="*/ 14406 h 308008"/>
              <a:gd name="connsiteX142" fmla="*/ 192394 w 308004"/>
              <a:gd name="connsiteY142" fmla="*/ 11639 h 308008"/>
              <a:gd name="connsiteX143" fmla="*/ 173134 w 308004"/>
              <a:gd name="connsiteY143" fmla="*/ 514 h 308008"/>
              <a:gd name="connsiteX144" fmla="*/ 169064 w 308004"/>
              <a:gd name="connsiteY144" fmla="*/ 661 h 308008"/>
              <a:gd name="connsiteX145" fmla="*/ 167421 w 308004"/>
              <a:gd name="connsiteY145" fmla="*/ 4386 h 308008"/>
              <a:gd name="connsiteX146" fmla="*/ 168642 w 308004"/>
              <a:gd name="connsiteY146" fmla="*/ 12732 h 308008"/>
              <a:gd name="connsiteX147" fmla="*/ 160808 w 308004"/>
              <a:gd name="connsiteY147" fmla="*/ 15850 h 308008"/>
              <a:gd name="connsiteX148" fmla="*/ 158399 w 308004"/>
              <a:gd name="connsiteY148" fmla="*/ 19135 h 308008"/>
              <a:gd name="connsiteX149" fmla="*/ 160303 w 308004"/>
              <a:gd name="connsiteY149" fmla="*/ 22732 h 308008"/>
              <a:gd name="connsiteX150" fmla="*/ 207162 w 308004"/>
              <a:gd name="connsiteY150" fmla="*/ 39404 h 308008"/>
              <a:gd name="connsiteX151" fmla="*/ 218907 w 308004"/>
              <a:gd name="connsiteY151" fmla="*/ 46184 h 308008"/>
              <a:gd name="connsiteX152" fmla="*/ 215884 w 308004"/>
              <a:gd name="connsiteY152" fmla="*/ 60492 h 308008"/>
              <a:gd name="connsiteX153" fmla="*/ 251362 w 308004"/>
              <a:gd name="connsiteY153" fmla="*/ 95970 h 308008"/>
              <a:gd name="connsiteX154" fmla="*/ 286840 w 308004"/>
              <a:gd name="connsiteY154" fmla="*/ 60492 h 308008"/>
              <a:gd name="connsiteX155" fmla="*/ 251362 w 308004"/>
              <a:gd name="connsiteY155" fmla="*/ 25014 h 308008"/>
              <a:gd name="connsiteX156" fmla="*/ 222754 w 308004"/>
              <a:gd name="connsiteY156" fmla="*/ 39545 h 308008"/>
              <a:gd name="connsiteX157" fmla="*/ 211015 w 308004"/>
              <a:gd name="connsiteY157" fmla="*/ 32765 h 308008"/>
              <a:gd name="connsiteX158" fmla="*/ 251362 w 308004"/>
              <a:gd name="connsiteY158" fmla="*/ 11511 h 308008"/>
              <a:gd name="connsiteX159" fmla="*/ 300336 w 308004"/>
              <a:gd name="connsiteY159" fmla="*/ 60485 h 308008"/>
              <a:gd name="connsiteX160" fmla="*/ 251362 w 308004"/>
              <a:gd name="connsiteY160" fmla="*/ 109459 h 308008"/>
              <a:gd name="connsiteX161" fmla="*/ 202388 w 308004"/>
              <a:gd name="connsiteY161" fmla="*/ 60485 h 308008"/>
              <a:gd name="connsiteX162" fmla="*/ 207162 w 308004"/>
              <a:gd name="connsiteY162" fmla="*/ 39404 h 308008"/>
              <a:gd name="connsiteX163" fmla="*/ 251362 w 308004"/>
              <a:gd name="connsiteY163" fmla="*/ 74799 h 308008"/>
              <a:gd name="connsiteX164" fmla="*/ 265670 w 308004"/>
              <a:gd name="connsiteY164" fmla="*/ 60492 h 308008"/>
              <a:gd name="connsiteX165" fmla="*/ 251362 w 308004"/>
              <a:gd name="connsiteY165" fmla="*/ 46184 h 308008"/>
              <a:gd name="connsiteX166" fmla="*/ 241349 w 308004"/>
              <a:gd name="connsiteY166" fmla="*/ 50280 h 308008"/>
              <a:gd name="connsiteX167" fmla="*/ 229444 w 308004"/>
              <a:gd name="connsiteY167" fmla="*/ 43404 h 308008"/>
              <a:gd name="connsiteX168" fmla="*/ 251362 w 308004"/>
              <a:gd name="connsiteY168" fmla="*/ 32682 h 308008"/>
              <a:gd name="connsiteX169" fmla="*/ 279172 w 308004"/>
              <a:gd name="connsiteY169" fmla="*/ 60492 h 308008"/>
              <a:gd name="connsiteX170" fmla="*/ 251362 w 308004"/>
              <a:gd name="connsiteY170" fmla="*/ 88302 h 308008"/>
              <a:gd name="connsiteX171" fmla="*/ 223552 w 308004"/>
              <a:gd name="connsiteY171" fmla="*/ 60492 h 308008"/>
              <a:gd name="connsiteX172" fmla="*/ 225597 w 308004"/>
              <a:gd name="connsiteY172" fmla="*/ 50044 h 308008"/>
              <a:gd name="connsiteX173" fmla="*/ 237508 w 308004"/>
              <a:gd name="connsiteY173" fmla="*/ 56920 h 308008"/>
              <a:gd name="connsiteX174" fmla="*/ 237055 w 308004"/>
              <a:gd name="connsiteY174" fmla="*/ 60492 h 308008"/>
              <a:gd name="connsiteX175" fmla="*/ 251362 w 308004"/>
              <a:gd name="connsiteY175" fmla="*/ 74799 h 308008"/>
              <a:gd name="connsiteX176" fmla="*/ 253279 w 308004"/>
              <a:gd name="connsiteY176" fmla="*/ 57169 h 308008"/>
              <a:gd name="connsiteX177" fmla="*/ 248595 w 308004"/>
              <a:gd name="connsiteY177" fmla="*/ 54466 h 308008"/>
              <a:gd name="connsiteX178" fmla="*/ 251362 w 308004"/>
              <a:gd name="connsiteY178" fmla="*/ 53852 h 308008"/>
              <a:gd name="connsiteX179" fmla="*/ 258001 w 308004"/>
              <a:gd name="connsiteY179" fmla="*/ 60492 h 308008"/>
              <a:gd name="connsiteX180" fmla="*/ 251362 w 308004"/>
              <a:gd name="connsiteY180" fmla="*/ 67131 h 308008"/>
              <a:gd name="connsiteX181" fmla="*/ 244755 w 308004"/>
              <a:gd name="connsiteY181" fmla="*/ 61105 h 308008"/>
              <a:gd name="connsiteX182" fmla="*/ 249445 w 308004"/>
              <a:gd name="connsiteY182" fmla="*/ 63815 h 308008"/>
              <a:gd name="connsiteX183" fmla="*/ 251356 w 308004"/>
              <a:gd name="connsiteY183" fmla="*/ 64326 h 308008"/>
              <a:gd name="connsiteX184" fmla="*/ 254679 w 308004"/>
              <a:gd name="connsiteY184" fmla="*/ 62409 h 308008"/>
              <a:gd name="connsiteX185" fmla="*/ 253279 w 308004"/>
              <a:gd name="connsiteY185" fmla="*/ 57169 h 308008"/>
              <a:gd name="connsiteX186" fmla="*/ 174284 w 308004"/>
              <a:gd name="connsiteY186" fmla="*/ 18738 h 308008"/>
              <a:gd name="connsiteX187" fmla="*/ 176662 w 308004"/>
              <a:gd name="connsiteY187" fmla="*/ 14623 h 308008"/>
              <a:gd name="connsiteX188" fmla="*/ 176150 w 308004"/>
              <a:gd name="connsiteY188" fmla="*/ 11115 h 308008"/>
              <a:gd name="connsiteX189" fmla="*/ 186950 w 308004"/>
              <a:gd name="connsiteY189" fmla="*/ 17352 h 308008"/>
              <a:gd name="connsiteX190" fmla="*/ 187902 w 308004"/>
              <a:gd name="connsiteY190" fmla="*/ 23857 h 308008"/>
              <a:gd name="connsiteX191" fmla="*/ 181793 w 308004"/>
              <a:gd name="connsiteY191" fmla="*/ 26285 h 308008"/>
              <a:gd name="connsiteX192" fmla="*/ 170987 w 308004"/>
              <a:gd name="connsiteY192" fmla="*/ 20048 h 30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08004" h="308008">
                <a:moveTo>
                  <a:pt x="290514" y="151903"/>
                </a:moveTo>
                <a:lnTo>
                  <a:pt x="218849" y="151903"/>
                </a:lnTo>
                <a:cubicBezTo>
                  <a:pt x="216734" y="151903"/>
                  <a:pt x="215015" y="153622"/>
                  <a:pt x="215015" y="155737"/>
                </a:cubicBezTo>
                <a:lnTo>
                  <a:pt x="215015" y="185317"/>
                </a:lnTo>
                <a:lnTo>
                  <a:pt x="147177" y="185317"/>
                </a:lnTo>
                <a:cubicBezTo>
                  <a:pt x="145062" y="185317"/>
                  <a:pt x="143343" y="187036"/>
                  <a:pt x="143343" y="189151"/>
                </a:cubicBezTo>
                <a:lnTo>
                  <a:pt x="143343" y="215862"/>
                </a:lnTo>
                <a:lnTo>
                  <a:pt x="101226" y="215862"/>
                </a:lnTo>
                <a:cubicBezTo>
                  <a:pt x="105891" y="213018"/>
                  <a:pt x="109009" y="207881"/>
                  <a:pt x="109009" y="202027"/>
                </a:cubicBezTo>
                <a:lnTo>
                  <a:pt x="109009" y="174019"/>
                </a:lnTo>
                <a:cubicBezTo>
                  <a:pt x="109009" y="167949"/>
                  <a:pt x="105520" y="162734"/>
                  <a:pt x="99910" y="160421"/>
                </a:cubicBezTo>
                <a:lnTo>
                  <a:pt x="76253" y="150670"/>
                </a:lnTo>
                <a:lnTo>
                  <a:pt x="76253" y="143244"/>
                </a:lnTo>
                <a:lnTo>
                  <a:pt x="90209" y="147871"/>
                </a:lnTo>
                <a:cubicBezTo>
                  <a:pt x="91539" y="148312"/>
                  <a:pt x="92906" y="148529"/>
                  <a:pt x="94267" y="148529"/>
                </a:cubicBezTo>
                <a:cubicBezTo>
                  <a:pt x="96255" y="148529"/>
                  <a:pt x="98235" y="148062"/>
                  <a:pt x="100069" y="147142"/>
                </a:cubicBezTo>
                <a:cubicBezTo>
                  <a:pt x="103162" y="145589"/>
                  <a:pt x="105463" y="142931"/>
                  <a:pt x="106543" y="139666"/>
                </a:cubicBezTo>
                <a:cubicBezTo>
                  <a:pt x="108786" y="132899"/>
                  <a:pt x="105105" y="125569"/>
                  <a:pt x="98338" y="123326"/>
                </a:cubicBezTo>
                <a:lnTo>
                  <a:pt x="76247" y="116009"/>
                </a:lnTo>
                <a:lnTo>
                  <a:pt x="76247" y="109555"/>
                </a:lnTo>
                <a:cubicBezTo>
                  <a:pt x="76247" y="106399"/>
                  <a:pt x="75410" y="103293"/>
                  <a:pt x="73825" y="100577"/>
                </a:cubicBezTo>
                <a:cubicBezTo>
                  <a:pt x="72764" y="98756"/>
                  <a:pt x="71422" y="97203"/>
                  <a:pt x="69870" y="95944"/>
                </a:cubicBezTo>
                <a:cubicBezTo>
                  <a:pt x="80490" y="95222"/>
                  <a:pt x="88906" y="86359"/>
                  <a:pt x="88906" y="75560"/>
                </a:cubicBezTo>
                <a:cubicBezTo>
                  <a:pt x="88906" y="64287"/>
                  <a:pt x="79736" y="55124"/>
                  <a:pt x="68470" y="55124"/>
                </a:cubicBezTo>
                <a:cubicBezTo>
                  <a:pt x="57198" y="55124"/>
                  <a:pt x="48035" y="64294"/>
                  <a:pt x="48035" y="75560"/>
                </a:cubicBezTo>
                <a:cubicBezTo>
                  <a:pt x="48035" y="82595"/>
                  <a:pt x="51607" y="88807"/>
                  <a:pt x="57032" y="92487"/>
                </a:cubicBezTo>
                <a:cubicBezTo>
                  <a:pt x="52872" y="93075"/>
                  <a:pt x="49134" y="95203"/>
                  <a:pt x="46443" y="98596"/>
                </a:cubicBezTo>
                <a:lnTo>
                  <a:pt x="22583" y="118348"/>
                </a:lnTo>
                <a:cubicBezTo>
                  <a:pt x="22001" y="118834"/>
                  <a:pt x="21573" y="119479"/>
                  <a:pt x="21356" y="120201"/>
                </a:cubicBezTo>
                <a:lnTo>
                  <a:pt x="13496" y="146459"/>
                </a:lnTo>
                <a:cubicBezTo>
                  <a:pt x="12512" y="149756"/>
                  <a:pt x="12870" y="153251"/>
                  <a:pt x="14512" y="156299"/>
                </a:cubicBezTo>
                <a:cubicBezTo>
                  <a:pt x="16154" y="159347"/>
                  <a:pt x="18876" y="161565"/>
                  <a:pt x="22174" y="162555"/>
                </a:cubicBezTo>
                <a:cubicBezTo>
                  <a:pt x="28998" y="164600"/>
                  <a:pt x="36219" y="160709"/>
                  <a:pt x="38264" y="153877"/>
                </a:cubicBezTo>
                <a:lnTo>
                  <a:pt x="44143" y="134228"/>
                </a:lnTo>
                <a:lnTo>
                  <a:pt x="44143" y="162888"/>
                </a:lnTo>
                <a:lnTo>
                  <a:pt x="44143" y="187464"/>
                </a:lnTo>
                <a:lnTo>
                  <a:pt x="30673" y="233377"/>
                </a:lnTo>
                <a:cubicBezTo>
                  <a:pt x="29458" y="237512"/>
                  <a:pt x="29931" y="241889"/>
                  <a:pt x="32015" y="245691"/>
                </a:cubicBezTo>
                <a:cubicBezTo>
                  <a:pt x="32385" y="246375"/>
                  <a:pt x="32807" y="247027"/>
                  <a:pt x="33261" y="247640"/>
                </a:cubicBezTo>
                <a:lnTo>
                  <a:pt x="3834" y="247640"/>
                </a:lnTo>
                <a:cubicBezTo>
                  <a:pt x="1719" y="247640"/>
                  <a:pt x="0" y="249359"/>
                  <a:pt x="0" y="251474"/>
                </a:cubicBezTo>
                <a:lnTo>
                  <a:pt x="0" y="304174"/>
                </a:lnTo>
                <a:cubicBezTo>
                  <a:pt x="0" y="306289"/>
                  <a:pt x="1719" y="308008"/>
                  <a:pt x="3834" y="308008"/>
                </a:cubicBezTo>
                <a:lnTo>
                  <a:pt x="75506" y="308008"/>
                </a:lnTo>
                <a:lnTo>
                  <a:pt x="147177" y="308008"/>
                </a:lnTo>
                <a:lnTo>
                  <a:pt x="218849" y="308008"/>
                </a:lnTo>
                <a:lnTo>
                  <a:pt x="290521" y="308008"/>
                </a:lnTo>
                <a:cubicBezTo>
                  <a:pt x="292636" y="308008"/>
                  <a:pt x="294355" y="306289"/>
                  <a:pt x="294355" y="304174"/>
                </a:cubicBezTo>
                <a:lnTo>
                  <a:pt x="294355" y="155737"/>
                </a:lnTo>
                <a:cubicBezTo>
                  <a:pt x="294349" y="153622"/>
                  <a:pt x="292636" y="151903"/>
                  <a:pt x="290514" y="151903"/>
                </a:cubicBezTo>
                <a:close/>
                <a:moveTo>
                  <a:pt x="76253" y="124087"/>
                </a:moveTo>
                <a:lnTo>
                  <a:pt x="95929" y="130605"/>
                </a:lnTo>
                <a:cubicBezTo>
                  <a:pt x="98683" y="131518"/>
                  <a:pt x="100178" y="134496"/>
                  <a:pt x="99264" y="137250"/>
                </a:cubicBezTo>
                <a:cubicBezTo>
                  <a:pt x="98823" y="138573"/>
                  <a:pt x="97890" y="139653"/>
                  <a:pt x="96625" y="140286"/>
                </a:cubicBezTo>
                <a:cubicBezTo>
                  <a:pt x="95366" y="140918"/>
                  <a:pt x="93941" y="141027"/>
                  <a:pt x="92612" y="140586"/>
                </a:cubicBezTo>
                <a:lnTo>
                  <a:pt x="76241" y="135161"/>
                </a:lnTo>
                <a:lnTo>
                  <a:pt x="76241" y="124087"/>
                </a:lnTo>
                <a:close/>
                <a:moveTo>
                  <a:pt x="55709" y="75560"/>
                </a:moveTo>
                <a:cubicBezTo>
                  <a:pt x="55709" y="68518"/>
                  <a:pt x="61435" y="62792"/>
                  <a:pt x="68477" y="62792"/>
                </a:cubicBezTo>
                <a:cubicBezTo>
                  <a:pt x="75519" y="62792"/>
                  <a:pt x="81244" y="68518"/>
                  <a:pt x="81244" y="75560"/>
                </a:cubicBezTo>
                <a:cubicBezTo>
                  <a:pt x="81244" y="82602"/>
                  <a:pt x="75519" y="88327"/>
                  <a:pt x="68477" y="88327"/>
                </a:cubicBezTo>
                <a:cubicBezTo>
                  <a:pt x="61435" y="88327"/>
                  <a:pt x="55709" y="82602"/>
                  <a:pt x="55709" y="75560"/>
                </a:cubicBezTo>
                <a:close/>
                <a:moveTo>
                  <a:pt x="38430" y="128962"/>
                </a:moveTo>
                <a:cubicBezTo>
                  <a:pt x="37823" y="129448"/>
                  <a:pt x="37376" y="130112"/>
                  <a:pt x="37152" y="130854"/>
                </a:cubicBezTo>
                <a:lnTo>
                  <a:pt x="30922" y="151673"/>
                </a:lnTo>
                <a:cubicBezTo>
                  <a:pt x="30519" y="153008"/>
                  <a:pt x="29618" y="154114"/>
                  <a:pt x="28372" y="154785"/>
                </a:cubicBezTo>
                <a:cubicBezTo>
                  <a:pt x="27126" y="155456"/>
                  <a:pt x="25707" y="155603"/>
                  <a:pt x="24372" y="155207"/>
                </a:cubicBezTo>
                <a:cubicBezTo>
                  <a:pt x="23036" y="154804"/>
                  <a:pt x="21931" y="153903"/>
                  <a:pt x="21260" y="152657"/>
                </a:cubicBezTo>
                <a:cubicBezTo>
                  <a:pt x="20589" y="151411"/>
                  <a:pt x="20442" y="149992"/>
                  <a:pt x="20838" y="148657"/>
                </a:cubicBezTo>
                <a:lnTo>
                  <a:pt x="28366" y="123511"/>
                </a:lnTo>
                <a:lnTo>
                  <a:pt x="51664" y="104232"/>
                </a:lnTo>
                <a:cubicBezTo>
                  <a:pt x="51901" y="104041"/>
                  <a:pt x="52105" y="103817"/>
                  <a:pt x="52290" y="103574"/>
                </a:cubicBezTo>
                <a:cubicBezTo>
                  <a:pt x="54176" y="101056"/>
                  <a:pt x="56834" y="99817"/>
                  <a:pt x="59978" y="100002"/>
                </a:cubicBezTo>
                <a:cubicBezTo>
                  <a:pt x="63122" y="100181"/>
                  <a:pt x="65620" y="101715"/>
                  <a:pt x="67205" y="104437"/>
                </a:cubicBezTo>
                <a:cubicBezTo>
                  <a:pt x="68106" y="105990"/>
                  <a:pt x="68585" y="107760"/>
                  <a:pt x="68585" y="109562"/>
                </a:cubicBezTo>
                <a:lnTo>
                  <a:pt x="68585" y="153245"/>
                </a:lnTo>
                <a:cubicBezTo>
                  <a:pt x="68585" y="154798"/>
                  <a:pt x="69525" y="156197"/>
                  <a:pt x="70956" y="156791"/>
                </a:cubicBezTo>
                <a:lnTo>
                  <a:pt x="96983" y="167520"/>
                </a:lnTo>
                <a:cubicBezTo>
                  <a:pt x="99712" y="168645"/>
                  <a:pt x="101341" y="171080"/>
                  <a:pt x="101341" y="174032"/>
                </a:cubicBezTo>
                <a:lnTo>
                  <a:pt x="101341" y="202040"/>
                </a:lnTo>
                <a:cubicBezTo>
                  <a:pt x="101341" y="206743"/>
                  <a:pt x="97513" y="210565"/>
                  <a:pt x="92817" y="210565"/>
                </a:cubicBezTo>
                <a:cubicBezTo>
                  <a:pt x="88120" y="210565"/>
                  <a:pt x="84292" y="206737"/>
                  <a:pt x="84292" y="202040"/>
                </a:cubicBezTo>
                <a:lnTo>
                  <a:pt x="84292" y="182774"/>
                </a:lnTo>
                <a:cubicBezTo>
                  <a:pt x="84292" y="181112"/>
                  <a:pt x="83225" y="179643"/>
                  <a:pt x="81647" y="179131"/>
                </a:cubicBezTo>
                <a:lnTo>
                  <a:pt x="57990" y="171412"/>
                </a:lnTo>
                <a:cubicBezTo>
                  <a:pt x="54233" y="170185"/>
                  <a:pt x="51811" y="166843"/>
                  <a:pt x="51811" y="162894"/>
                </a:cubicBezTo>
                <a:lnTo>
                  <a:pt x="51811" y="126240"/>
                </a:lnTo>
                <a:cubicBezTo>
                  <a:pt x="51811" y="124764"/>
                  <a:pt x="50968" y="123422"/>
                  <a:pt x="49639" y="122783"/>
                </a:cubicBezTo>
                <a:cubicBezTo>
                  <a:pt x="49108" y="122527"/>
                  <a:pt x="48546" y="122406"/>
                  <a:pt x="47977" y="122406"/>
                </a:cubicBezTo>
                <a:cubicBezTo>
                  <a:pt x="47121" y="122406"/>
                  <a:pt x="46271" y="122694"/>
                  <a:pt x="45581" y="123243"/>
                </a:cubicBezTo>
                <a:close/>
                <a:moveTo>
                  <a:pt x="38028" y="235537"/>
                </a:moveTo>
                <a:lnTo>
                  <a:pt x="51658" y="189087"/>
                </a:lnTo>
                <a:cubicBezTo>
                  <a:pt x="51760" y="188736"/>
                  <a:pt x="51811" y="188372"/>
                  <a:pt x="51811" y="188007"/>
                </a:cubicBezTo>
                <a:lnTo>
                  <a:pt x="51811" y="176908"/>
                </a:lnTo>
                <a:cubicBezTo>
                  <a:pt x="52974" y="177636"/>
                  <a:pt x="54246" y="178237"/>
                  <a:pt x="55613" y="178684"/>
                </a:cubicBezTo>
                <a:lnTo>
                  <a:pt x="68585" y="182921"/>
                </a:lnTo>
                <a:lnTo>
                  <a:pt x="68585" y="191963"/>
                </a:lnTo>
                <a:lnTo>
                  <a:pt x="54386" y="240336"/>
                </a:lnTo>
                <a:cubicBezTo>
                  <a:pt x="53064" y="244848"/>
                  <a:pt x="48316" y="247436"/>
                  <a:pt x="43804" y="246113"/>
                </a:cubicBezTo>
                <a:cubicBezTo>
                  <a:pt x="39293" y="244797"/>
                  <a:pt x="36705" y="240049"/>
                  <a:pt x="38028" y="235537"/>
                </a:cubicBezTo>
                <a:close/>
                <a:moveTo>
                  <a:pt x="71672" y="300340"/>
                </a:moveTo>
                <a:lnTo>
                  <a:pt x="7668" y="300340"/>
                </a:lnTo>
                <a:lnTo>
                  <a:pt x="7668" y="255308"/>
                </a:lnTo>
                <a:lnTo>
                  <a:pt x="71672" y="255308"/>
                </a:lnTo>
                <a:close/>
                <a:moveTo>
                  <a:pt x="71672" y="219702"/>
                </a:moveTo>
                <a:lnTo>
                  <a:pt x="71672" y="247640"/>
                </a:lnTo>
                <a:lnTo>
                  <a:pt x="59160" y="247640"/>
                </a:lnTo>
                <a:cubicBezTo>
                  <a:pt x="60291" y="246132"/>
                  <a:pt x="61185" y="244413"/>
                  <a:pt x="61748" y="242496"/>
                </a:cubicBezTo>
                <a:lnTo>
                  <a:pt x="76100" y="193592"/>
                </a:lnTo>
                <a:cubicBezTo>
                  <a:pt x="76202" y="193241"/>
                  <a:pt x="76253" y="192877"/>
                  <a:pt x="76253" y="192512"/>
                </a:cubicBezTo>
                <a:lnTo>
                  <a:pt x="76253" y="185426"/>
                </a:lnTo>
                <a:lnTo>
                  <a:pt x="76624" y="185547"/>
                </a:lnTo>
                <a:lnTo>
                  <a:pt x="76624" y="202034"/>
                </a:lnTo>
                <a:cubicBezTo>
                  <a:pt x="76624" y="207887"/>
                  <a:pt x="79742" y="213025"/>
                  <a:pt x="84407" y="215868"/>
                </a:cubicBezTo>
                <a:lnTo>
                  <a:pt x="75499" y="215868"/>
                </a:lnTo>
                <a:cubicBezTo>
                  <a:pt x="73384" y="215868"/>
                  <a:pt x="71672" y="217587"/>
                  <a:pt x="71672" y="219702"/>
                </a:cubicBezTo>
                <a:close/>
                <a:moveTo>
                  <a:pt x="143343" y="300340"/>
                </a:moveTo>
                <a:lnTo>
                  <a:pt x="79340" y="300340"/>
                </a:lnTo>
                <a:lnTo>
                  <a:pt x="79340" y="223537"/>
                </a:lnTo>
                <a:lnTo>
                  <a:pt x="143343" y="223537"/>
                </a:lnTo>
                <a:close/>
                <a:moveTo>
                  <a:pt x="215015" y="300340"/>
                </a:moveTo>
                <a:lnTo>
                  <a:pt x="151012" y="300340"/>
                </a:lnTo>
                <a:lnTo>
                  <a:pt x="151012" y="192985"/>
                </a:lnTo>
                <a:lnTo>
                  <a:pt x="215015" y="192985"/>
                </a:lnTo>
                <a:close/>
                <a:moveTo>
                  <a:pt x="286680" y="300340"/>
                </a:moveTo>
                <a:lnTo>
                  <a:pt x="222683" y="300340"/>
                </a:lnTo>
                <a:lnTo>
                  <a:pt x="222683" y="159571"/>
                </a:lnTo>
                <a:lnTo>
                  <a:pt x="286687" y="159571"/>
                </a:lnTo>
                <a:lnTo>
                  <a:pt x="286687" y="300340"/>
                </a:lnTo>
                <a:close/>
                <a:moveTo>
                  <a:pt x="160303" y="22732"/>
                </a:moveTo>
                <a:lnTo>
                  <a:pt x="179569" y="33858"/>
                </a:lnTo>
                <a:cubicBezTo>
                  <a:pt x="180157" y="34196"/>
                  <a:pt x="180821" y="34369"/>
                  <a:pt x="181486" y="34369"/>
                </a:cubicBezTo>
                <a:cubicBezTo>
                  <a:pt x="181965" y="34369"/>
                  <a:pt x="182445" y="34279"/>
                  <a:pt x="182905" y="34094"/>
                </a:cubicBezTo>
                <a:lnTo>
                  <a:pt x="191825" y="30541"/>
                </a:lnTo>
                <a:lnTo>
                  <a:pt x="200503" y="35551"/>
                </a:lnTo>
                <a:cubicBezTo>
                  <a:pt x="196797" y="43079"/>
                  <a:pt x="194714" y="51539"/>
                  <a:pt x="194714" y="60485"/>
                </a:cubicBezTo>
                <a:cubicBezTo>
                  <a:pt x="194714" y="91720"/>
                  <a:pt x="220127" y="117128"/>
                  <a:pt x="251356" y="117128"/>
                </a:cubicBezTo>
                <a:cubicBezTo>
                  <a:pt x="282584" y="117128"/>
                  <a:pt x="308004" y="91727"/>
                  <a:pt x="308004" y="60492"/>
                </a:cubicBezTo>
                <a:cubicBezTo>
                  <a:pt x="308004" y="29257"/>
                  <a:pt x="282591" y="3849"/>
                  <a:pt x="251362" y="3849"/>
                </a:cubicBezTo>
                <a:cubicBezTo>
                  <a:pt x="231808" y="3849"/>
                  <a:pt x="214536" y="13812"/>
                  <a:pt x="204350" y="28924"/>
                </a:cubicBezTo>
                <a:lnTo>
                  <a:pt x="195659" y="23908"/>
                </a:lnTo>
                <a:lnTo>
                  <a:pt x="194273" y="14406"/>
                </a:lnTo>
                <a:cubicBezTo>
                  <a:pt x="194100" y="13243"/>
                  <a:pt x="193410" y="12227"/>
                  <a:pt x="192394" y="11639"/>
                </a:cubicBezTo>
                <a:lnTo>
                  <a:pt x="173134" y="514"/>
                </a:lnTo>
                <a:cubicBezTo>
                  <a:pt x="171863" y="-221"/>
                  <a:pt x="170284" y="-164"/>
                  <a:pt x="169064" y="661"/>
                </a:cubicBezTo>
                <a:cubicBezTo>
                  <a:pt x="167850" y="1485"/>
                  <a:pt x="167211" y="2936"/>
                  <a:pt x="167421" y="4386"/>
                </a:cubicBezTo>
                <a:lnTo>
                  <a:pt x="168642" y="12732"/>
                </a:lnTo>
                <a:lnTo>
                  <a:pt x="160808" y="15850"/>
                </a:lnTo>
                <a:cubicBezTo>
                  <a:pt x="159440" y="16393"/>
                  <a:pt x="158507" y="17671"/>
                  <a:pt x="158399" y="19135"/>
                </a:cubicBezTo>
                <a:cubicBezTo>
                  <a:pt x="158290" y="20598"/>
                  <a:pt x="159031" y="21997"/>
                  <a:pt x="160303" y="22732"/>
                </a:cubicBezTo>
                <a:close/>
                <a:moveTo>
                  <a:pt x="207162" y="39404"/>
                </a:moveTo>
                <a:lnTo>
                  <a:pt x="218907" y="46184"/>
                </a:lnTo>
                <a:cubicBezTo>
                  <a:pt x="216970" y="50561"/>
                  <a:pt x="215884" y="55405"/>
                  <a:pt x="215884" y="60492"/>
                </a:cubicBezTo>
                <a:cubicBezTo>
                  <a:pt x="215884" y="80052"/>
                  <a:pt x="231796" y="95970"/>
                  <a:pt x="251362" y="95970"/>
                </a:cubicBezTo>
                <a:cubicBezTo>
                  <a:pt x="270929" y="95970"/>
                  <a:pt x="286840" y="80058"/>
                  <a:pt x="286840" y="60492"/>
                </a:cubicBezTo>
                <a:cubicBezTo>
                  <a:pt x="286840" y="40925"/>
                  <a:pt x="270929" y="25014"/>
                  <a:pt x="251362" y="25014"/>
                </a:cubicBezTo>
                <a:cubicBezTo>
                  <a:pt x="239630" y="25014"/>
                  <a:pt x="229214" y="30739"/>
                  <a:pt x="222754" y="39545"/>
                </a:cubicBezTo>
                <a:lnTo>
                  <a:pt x="211015" y="32765"/>
                </a:lnTo>
                <a:cubicBezTo>
                  <a:pt x="219852" y="19940"/>
                  <a:pt x="234639" y="11511"/>
                  <a:pt x="251362" y="11511"/>
                </a:cubicBezTo>
                <a:cubicBezTo>
                  <a:pt x="278367" y="11511"/>
                  <a:pt x="300336" y="33481"/>
                  <a:pt x="300336" y="60485"/>
                </a:cubicBezTo>
                <a:cubicBezTo>
                  <a:pt x="300336" y="87490"/>
                  <a:pt x="278367" y="109459"/>
                  <a:pt x="251362" y="109459"/>
                </a:cubicBezTo>
                <a:cubicBezTo>
                  <a:pt x="224357" y="109459"/>
                  <a:pt x="202388" y="87490"/>
                  <a:pt x="202388" y="60485"/>
                </a:cubicBezTo>
                <a:cubicBezTo>
                  <a:pt x="202382" y="52945"/>
                  <a:pt x="204101" y="45794"/>
                  <a:pt x="207162" y="39404"/>
                </a:cubicBezTo>
                <a:close/>
                <a:moveTo>
                  <a:pt x="251362" y="74799"/>
                </a:moveTo>
                <a:cubicBezTo>
                  <a:pt x="259248" y="74799"/>
                  <a:pt x="265670" y="68384"/>
                  <a:pt x="265670" y="60492"/>
                </a:cubicBezTo>
                <a:cubicBezTo>
                  <a:pt x="265670" y="52606"/>
                  <a:pt x="259254" y="46184"/>
                  <a:pt x="251362" y="46184"/>
                </a:cubicBezTo>
                <a:cubicBezTo>
                  <a:pt x="247471" y="46184"/>
                  <a:pt x="243937" y="47750"/>
                  <a:pt x="241349" y="50280"/>
                </a:cubicBezTo>
                <a:lnTo>
                  <a:pt x="229444" y="43404"/>
                </a:lnTo>
                <a:cubicBezTo>
                  <a:pt x="234537" y="36886"/>
                  <a:pt x="242467" y="32682"/>
                  <a:pt x="251362" y="32682"/>
                </a:cubicBezTo>
                <a:cubicBezTo>
                  <a:pt x="266692" y="32682"/>
                  <a:pt x="279172" y="45155"/>
                  <a:pt x="279172" y="60492"/>
                </a:cubicBezTo>
                <a:cubicBezTo>
                  <a:pt x="279172" y="75828"/>
                  <a:pt x="266698" y="88302"/>
                  <a:pt x="251362" y="88302"/>
                </a:cubicBezTo>
                <a:cubicBezTo>
                  <a:pt x="236026" y="88302"/>
                  <a:pt x="223552" y="75828"/>
                  <a:pt x="223552" y="60492"/>
                </a:cubicBezTo>
                <a:cubicBezTo>
                  <a:pt x="223552" y="56798"/>
                  <a:pt x="224281" y="53271"/>
                  <a:pt x="225597" y="50044"/>
                </a:cubicBezTo>
                <a:lnTo>
                  <a:pt x="237508" y="56920"/>
                </a:lnTo>
                <a:cubicBezTo>
                  <a:pt x="237214" y="58063"/>
                  <a:pt x="237055" y="59258"/>
                  <a:pt x="237055" y="60492"/>
                </a:cubicBezTo>
                <a:cubicBezTo>
                  <a:pt x="237055" y="68377"/>
                  <a:pt x="243470" y="74799"/>
                  <a:pt x="251362" y="74799"/>
                </a:cubicBezTo>
                <a:close/>
                <a:moveTo>
                  <a:pt x="253279" y="57169"/>
                </a:moveTo>
                <a:lnTo>
                  <a:pt x="248595" y="54466"/>
                </a:lnTo>
                <a:cubicBezTo>
                  <a:pt x="249439" y="54076"/>
                  <a:pt x="250372" y="53852"/>
                  <a:pt x="251362" y="53852"/>
                </a:cubicBezTo>
                <a:cubicBezTo>
                  <a:pt x="255024" y="53852"/>
                  <a:pt x="258001" y="56830"/>
                  <a:pt x="258001" y="60492"/>
                </a:cubicBezTo>
                <a:cubicBezTo>
                  <a:pt x="258001" y="64153"/>
                  <a:pt x="255024" y="67131"/>
                  <a:pt x="251362" y="67131"/>
                </a:cubicBezTo>
                <a:cubicBezTo>
                  <a:pt x="247911" y="67131"/>
                  <a:pt x="245068" y="64479"/>
                  <a:pt x="244755" y="61105"/>
                </a:cubicBezTo>
                <a:lnTo>
                  <a:pt x="249445" y="63815"/>
                </a:lnTo>
                <a:cubicBezTo>
                  <a:pt x="250052" y="64166"/>
                  <a:pt x="250710" y="64326"/>
                  <a:pt x="251356" y="64326"/>
                </a:cubicBezTo>
                <a:cubicBezTo>
                  <a:pt x="252679" y="64326"/>
                  <a:pt x="253969" y="63636"/>
                  <a:pt x="254679" y="62409"/>
                </a:cubicBezTo>
                <a:cubicBezTo>
                  <a:pt x="255739" y="60575"/>
                  <a:pt x="255113" y="58230"/>
                  <a:pt x="253279" y="57169"/>
                </a:cubicBezTo>
                <a:close/>
                <a:moveTo>
                  <a:pt x="174284" y="18738"/>
                </a:moveTo>
                <a:cubicBezTo>
                  <a:pt x="175933" y="18080"/>
                  <a:pt x="176917" y="16380"/>
                  <a:pt x="176662" y="14623"/>
                </a:cubicBezTo>
                <a:lnTo>
                  <a:pt x="176150" y="11115"/>
                </a:lnTo>
                <a:lnTo>
                  <a:pt x="186950" y="17352"/>
                </a:lnTo>
                <a:lnTo>
                  <a:pt x="187902" y="23857"/>
                </a:lnTo>
                <a:lnTo>
                  <a:pt x="181793" y="26285"/>
                </a:lnTo>
                <a:lnTo>
                  <a:pt x="170987" y="20048"/>
                </a:lnTo>
                <a:close/>
              </a:path>
            </a:pathLst>
          </a:custGeom>
          <a:solidFill>
            <a:schemeClr val="bg1"/>
          </a:solidFill>
          <a:ln w="2037" cap="flat">
            <a:solidFill>
              <a:schemeClr val="bg1"/>
            </a:solidFill>
            <a:prstDash val="solid"/>
            <a:miter/>
          </a:ln>
        </p:spPr>
        <p:txBody>
          <a:bodyPr rtlCol="0" anchor="ctr"/>
          <a:lstStyle/>
          <a:p>
            <a:endParaRPr lang="en-GB"/>
          </a:p>
        </p:txBody>
      </p:sp>
      <p:sp>
        <p:nvSpPr>
          <p:cNvPr id="49" name="Rectangle: Rounded Corners 48">
            <a:extLst>
              <a:ext uri="{FF2B5EF4-FFF2-40B4-BE49-F238E27FC236}">
                <a16:creationId xmlns:a16="http://schemas.microsoft.com/office/drawing/2014/main" id="{E2B6E43A-66DC-7E18-AD04-D8F2D460E290}"/>
              </a:ext>
            </a:extLst>
          </p:cNvPr>
          <p:cNvSpPr/>
          <p:nvPr/>
        </p:nvSpPr>
        <p:spPr>
          <a:xfrm>
            <a:off x="8178376" y="5069450"/>
            <a:ext cx="2349923" cy="44716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4700" lvl="2"/>
            <a:r>
              <a:rPr lang="en-CA" b="1" dirty="0">
                <a:solidFill>
                  <a:schemeClr val="bg1"/>
                </a:solidFill>
              </a:rPr>
              <a:t>R</a:t>
            </a:r>
            <a:r>
              <a:rPr lang="en-CA" sz="1600" dirty="0">
                <a:solidFill>
                  <a:schemeClr val="bg1"/>
                </a:solidFill>
              </a:rPr>
              <a:t>elevant </a:t>
            </a:r>
          </a:p>
        </p:txBody>
      </p:sp>
      <p:sp>
        <p:nvSpPr>
          <p:cNvPr id="50" name="Rectangle: Rounded Corners 49">
            <a:extLst>
              <a:ext uri="{FF2B5EF4-FFF2-40B4-BE49-F238E27FC236}">
                <a16:creationId xmlns:a16="http://schemas.microsoft.com/office/drawing/2014/main" id="{16564527-0BC8-D71A-103B-C9F60FEDE051}"/>
              </a:ext>
            </a:extLst>
          </p:cNvPr>
          <p:cNvSpPr/>
          <p:nvPr/>
        </p:nvSpPr>
        <p:spPr>
          <a:xfrm>
            <a:off x="8178376" y="5621912"/>
            <a:ext cx="2349923" cy="44716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4700" lvl="2"/>
            <a:r>
              <a:rPr lang="en-CA" b="1" dirty="0">
                <a:solidFill>
                  <a:schemeClr val="bg1"/>
                </a:solidFill>
              </a:rPr>
              <a:t>T</a:t>
            </a:r>
            <a:r>
              <a:rPr lang="en-CA" sz="1600" dirty="0">
                <a:solidFill>
                  <a:schemeClr val="bg1"/>
                </a:solidFill>
              </a:rPr>
              <a:t>ime-bound </a:t>
            </a:r>
          </a:p>
        </p:txBody>
      </p:sp>
      <p:sp>
        <p:nvSpPr>
          <p:cNvPr id="61" name="Freeform: Shape 60">
            <a:extLst>
              <a:ext uri="{FF2B5EF4-FFF2-40B4-BE49-F238E27FC236}">
                <a16:creationId xmlns:a16="http://schemas.microsoft.com/office/drawing/2014/main" id="{7469A48C-E7AE-0431-5EF8-ABB14A570818}"/>
              </a:ext>
            </a:extLst>
          </p:cNvPr>
          <p:cNvSpPr/>
          <p:nvPr/>
        </p:nvSpPr>
        <p:spPr>
          <a:xfrm>
            <a:off x="8672316" y="5129441"/>
            <a:ext cx="141356" cy="169555"/>
          </a:xfrm>
          <a:custGeom>
            <a:avLst/>
            <a:gdLst>
              <a:gd name="connsiteX0" fmla="*/ 72870 w 141356"/>
              <a:gd name="connsiteY0" fmla="*/ 169556 h 169555"/>
              <a:gd name="connsiteX1" fmla="*/ 53270 w 141356"/>
              <a:gd name="connsiteY1" fmla="*/ 160408 h 169555"/>
              <a:gd name="connsiteX2" fmla="*/ 47082 w 141356"/>
              <a:gd name="connsiteY2" fmla="*/ 141354 h 169555"/>
              <a:gd name="connsiteX3" fmla="*/ 6390 w 141356"/>
              <a:gd name="connsiteY3" fmla="*/ 141354 h 169555"/>
              <a:gd name="connsiteX4" fmla="*/ 0 w 141356"/>
              <a:gd name="connsiteY4" fmla="*/ 134964 h 169555"/>
              <a:gd name="connsiteX5" fmla="*/ 0 w 141356"/>
              <a:gd name="connsiteY5" fmla="*/ 91870 h 169555"/>
              <a:gd name="connsiteX6" fmla="*/ 2300 w 141356"/>
              <a:gd name="connsiteY6" fmla="*/ 86960 h 169555"/>
              <a:gd name="connsiteX7" fmla="*/ 7544 w 141356"/>
              <a:gd name="connsiteY7" fmla="*/ 85585 h 169555"/>
              <a:gd name="connsiteX8" fmla="*/ 7926 w 141356"/>
              <a:gd name="connsiteY8" fmla="*/ 85655 h 169555"/>
              <a:gd name="connsiteX9" fmla="*/ 18697 w 141356"/>
              <a:gd name="connsiteY9" fmla="*/ 82823 h 169555"/>
              <a:gd name="connsiteX10" fmla="*/ 23421 w 141356"/>
              <a:gd name="connsiteY10" fmla="*/ 72734 h 169555"/>
              <a:gd name="connsiteX11" fmla="*/ 18698 w 141356"/>
              <a:gd name="connsiteY11" fmla="*/ 62647 h 169555"/>
              <a:gd name="connsiteX12" fmla="*/ 7925 w 141356"/>
              <a:gd name="connsiteY12" fmla="*/ 59817 h 169555"/>
              <a:gd name="connsiteX13" fmla="*/ 7543 w 141356"/>
              <a:gd name="connsiteY13" fmla="*/ 59887 h 169555"/>
              <a:gd name="connsiteX14" fmla="*/ 2300 w 141356"/>
              <a:gd name="connsiteY14" fmla="*/ 58511 h 169555"/>
              <a:gd name="connsiteX15" fmla="*/ 1 w 141356"/>
              <a:gd name="connsiteY15" fmla="*/ 53602 h 169555"/>
              <a:gd name="connsiteX16" fmla="*/ 1 w 141356"/>
              <a:gd name="connsiteY16" fmla="*/ 6390 h 169555"/>
              <a:gd name="connsiteX17" fmla="*/ 6391 w 141356"/>
              <a:gd name="connsiteY17" fmla="*/ 0 h 169555"/>
              <a:gd name="connsiteX18" fmla="*/ 112400 w 141356"/>
              <a:gd name="connsiteY18" fmla="*/ 0 h 169555"/>
              <a:gd name="connsiteX19" fmla="*/ 141356 w 141356"/>
              <a:gd name="connsiteY19" fmla="*/ 28956 h 169555"/>
              <a:gd name="connsiteX20" fmla="*/ 141356 w 141356"/>
              <a:gd name="connsiteY20" fmla="*/ 134964 h 169555"/>
              <a:gd name="connsiteX21" fmla="*/ 134966 w 141356"/>
              <a:gd name="connsiteY21" fmla="*/ 141354 h 169555"/>
              <a:gd name="connsiteX22" fmla="*/ 98671 w 141356"/>
              <a:gd name="connsiteY22" fmla="*/ 141354 h 169555"/>
              <a:gd name="connsiteX23" fmla="*/ 92884 w 141356"/>
              <a:gd name="connsiteY23" fmla="*/ 160088 h 169555"/>
              <a:gd name="connsiteX24" fmla="*/ 73245 w 141356"/>
              <a:gd name="connsiteY24" fmla="*/ 169553 h 169555"/>
              <a:gd name="connsiteX25" fmla="*/ 72870 w 141356"/>
              <a:gd name="connsiteY25" fmla="*/ 169556 h 169555"/>
              <a:gd name="connsiteX26" fmla="*/ 12781 w 141356"/>
              <a:gd name="connsiteY26" fmla="*/ 128574 h 169555"/>
              <a:gd name="connsiteX27" fmla="*/ 54598 w 141356"/>
              <a:gd name="connsiteY27" fmla="*/ 128574 h 169555"/>
              <a:gd name="connsiteX28" fmla="*/ 59507 w 141356"/>
              <a:gd name="connsiteY28" fmla="*/ 130872 h 169555"/>
              <a:gd name="connsiteX29" fmla="*/ 60884 w 141356"/>
              <a:gd name="connsiteY29" fmla="*/ 136114 h 169555"/>
              <a:gd name="connsiteX30" fmla="*/ 60013 w 141356"/>
              <a:gd name="connsiteY30" fmla="*/ 140874 h 169555"/>
              <a:gd name="connsiteX31" fmla="*/ 63027 w 141356"/>
              <a:gd name="connsiteY31" fmla="*/ 152153 h 169555"/>
              <a:gd name="connsiteX32" fmla="*/ 73059 w 141356"/>
              <a:gd name="connsiteY32" fmla="*/ 156774 h 169555"/>
              <a:gd name="connsiteX33" fmla="*/ 83008 w 141356"/>
              <a:gd name="connsiteY33" fmla="*/ 151976 h 169555"/>
              <a:gd name="connsiteX34" fmla="*/ 85776 w 141356"/>
              <a:gd name="connsiteY34" fmla="*/ 141278 h 169555"/>
              <a:gd name="connsiteX35" fmla="*/ 84831 w 141356"/>
              <a:gd name="connsiteY35" fmla="*/ 136114 h 169555"/>
              <a:gd name="connsiteX36" fmla="*/ 86209 w 141356"/>
              <a:gd name="connsiteY36" fmla="*/ 130872 h 169555"/>
              <a:gd name="connsiteX37" fmla="*/ 91118 w 141356"/>
              <a:gd name="connsiteY37" fmla="*/ 128573 h 169555"/>
              <a:gd name="connsiteX38" fmla="*/ 128575 w 141356"/>
              <a:gd name="connsiteY38" fmla="*/ 128573 h 169555"/>
              <a:gd name="connsiteX39" fmla="*/ 128575 w 141356"/>
              <a:gd name="connsiteY39" fmla="*/ 28956 h 169555"/>
              <a:gd name="connsiteX40" fmla="*/ 112400 w 141356"/>
              <a:gd name="connsiteY40" fmla="*/ 12780 h 169555"/>
              <a:gd name="connsiteX41" fmla="*/ 12781 w 141356"/>
              <a:gd name="connsiteY41" fmla="*/ 12780 h 169555"/>
              <a:gd name="connsiteX42" fmla="*/ 12781 w 141356"/>
              <a:gd name="connsiteY42" fmla="*/ 46937 h 169555"/>
              <a:gd name="connsiteX43" fmla="*/ 26880 w 141356"/>
              <a:gd name="connsiteY43" fmla="*/ 52831 h 169555"/>
              <a:gd name="connsiteX44" fmla="*/ 36201 w 141356"/>
              <a:gd name="connsiteY44" fmla="*/ 72734 h 169555"/>
              <a:gd name="connsiteX45" fmla="*/ 26880 w 141356"/>
              <a:gd name="connsiteY45" fmla="*/ 92639 h 169555"/>
              <a:gd name="connsiteX46" fmla="*/ 12781 w 141356"/>
              <a:gd name="connsiteY46" fmla="*/ 98534 h 16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356" h="169555">
                <a:moveTo>
                  <a:pt x="72870" y="169556"/>
                </a:moveTo>
                <a:cubicBezTo>
                  <a:pt x="65326" y="169556"/>
                  <a:pt x="58201" y="166235"/>
                  <a:pt x="53270" y="160408"/>
                </a:cubicBezTo>
                <a:cubicBezTo>
                  <a:pt x="48746" y="155060"/>
                  <a:pt x="46559" y="148243"/>
                  <a:pt x="47082" y="141354"/>
                </a:cubicBezTo>
                <a:lnTo>
                  <a:pt x="6390" y="141354"/>
                </a:lnTo>
                <a:cubicBezTo>
                  <a:pt x="2862" y="141354"/>
                  <a:pt x="0" y="138493"/>
                  <a:pt x="0" y="134964"/>
                </a:cubicBezTo>
                <a:lnTo>
                  <a:pt x="0" y="91870"/>
                </a:lnTo>
                <a:cubicBezTo>
                  <a:pt x="0" y="89973"/>
                  <a:pt x="842" y="88175"/>
                  <a:pt x="2300" y="86960"/>
                </a:cubicBezTo>
                <a:cubicBezTo>
                  <a:pt x="3757" y="85746"/>
                  <a:pt x="5681" y="85243"/>
                  <a:pt x="7544" y="85585"/>
                </a:cubicBezTo>
                <a:lnTo>
                  <a:pt x="7926" y="85655"/>
                </a:lnTo>
                <a:cubicBezTo>
                  <a:pt x="11770" y="86359"/>
                  <a:pt x="15696" y="85325"/>
                  <a:pt x="18697" y="82823"/>
                </a:cubicBezTo>
                <a:cubicBezTo>
                  <a:pt x="21699" y="80320"/>
                  <a:pt x="23421" y="76643"/>
                  <a:pt x="23421" y="72734"/>
                </a:cubicBezTo>
                <a:cubicBezTo>
                  <a:pt x="23421" y="68826"/>
                  <a:pt x="21700" y="65150"/>
                  <a:pt x="18698" y="62647"/>
                </a:cubicBezTo>
                <a:cubicBezTo>
                  <a:pt x="15696" y="60145"/>
                  <a:pt x="11770" y="59114"/>
                  <a:pt x="7925" y="59817"/>
                </a:cubicBezTo>
                <a:lnTo>
                  <a:pt x="7543" y="59887"/>
                </a:lnTo>
                <a:cubicBezTo>
                  <a:pt x="5676" y="60229"/>
                  <a:pt x="3756" y="59725"/>
                  <a:pt x="2300" y="58511"/>
                </a:cubicBezTo>
                <a:cubicBezTo>
                  <a:pt x="844" y="57297"/>
                  <a:pt x="1" y="55499"/>
                  <a:pt x="1" y="53602"/>
                </a:cubicBezTo>
                <a:lnTo>
                  <a:pt x="1" y="6390"/>
                </a:lnTo>
                <a:cubicBezTo>
                  <a:pt x="1" y="2861"/>
                  <a:pt x="2862" y="0"/>
                  <a:pt x="6391" y="0"/>
                </a:cubicBezTo>
                <a:lnTo>
                  <a:pt x="112400" y="0"/>
                </a:lnTo>
                <a:cubicBezTo>
                  <a:pt x="128366" y="0"/>
                  <a:pt x="141356" y="12989"/>
                  <a:pt x="141356" y="28956"/>
                </a:cubicBezTo>
                <a:lnTo>
                  <a:pt x="141356" y="134964"/>
                </a:lnTo>
                <a:cubicBezTo>
                  <a:pt x="141356" y="138493"/>
                  <a:pt x="138495" y="141354"/>
                  <a:pt x="134966" y="141354"/>
                </a:cubicBezTo>
                <a:lnTo>
                  <a:pt x="98671" y="141354"/>
                </a:lnTo>
                <a:cubicBezTo>
                  <a:pt x="99273" y="148091"/>
                  <a:pt x="97221" y="154807"/>
                  <a:pt x="92884" y="160088"/>
                </a:cubicBezTo>
                <a:cubicBezTo>
                  <a:pt x="88036" y="165992"/>
                  <a:pt x="80878" y="169441"/>
                  <a:pt x="73245" y="169553"/>
                </a:cubicBezTo>
                <a:cubicBezTo>
                  <a:pt x="73120" y="169555"/>
                  <a:pt x="72995" y="169556"/>
                  <a:pt x="72870" y="169556"/>
                </a:cubicBezTo>
                <a:close/>
                <a:moveTo>
                  <a:pt x="12781" y="128574"/>
                </a:moveTo>
                <a:lnTo>
                  <a:pt x="54598" y="128574"/>
                </a:lnTo>
                <a:cubicBezTo>
                  <a:pt x="56494" y="128574"/>
                  <a:pt x="58292" y="129416"/>
                  <a:pt x="59507" y="130872"/>
                </a:cubicBezTo>
                <a:cubicBezTo>
                  <a:pt x="60721" y="132329"/>
                  <a:pt x="61226" y="134249"/>
                  <a:pt x="60884" y="136114"/>
                </a:cubicBezTo>
                <a:lnTo>
                  <a:pt x="60013" y="140874"/>
                </a:lnTo>
                <a:cubicBezTo>
                  <a:pt x="59276" y="144906"/>
                  <a:pt x="60374" y="149017"/>
                  <a:pt x="63027" y="152153"/>
                </a:cubicBezTo>
                <a:cubicBezTo>
                  <a:pt x="65597" y="155189"/>
                  <a:pt x="69165" y="156823"/>
                  <a:pt x="73059" y="156774"/>
                </a:cubicBezTo>
                <a:cubicBezTo>
                  <a:pt x="76924" y="156717"/>
                  <a:pt x="80550" y="154968"/>
                  <a:pt x="83008" y="151976"/>
                </a:cubicBezTo>
                <a:cubicBezTo>
                  <a:pt x="85464" y="148985"/>
                  <a:pt x="86473" y="145086"/>
                  <a:pt x="85776" y="141278"/>
                </a:cubicBezTo>
                <a:lnTo>
                  <a:pt x="84831" y="136114"/>
                </a:lnTo>
                <a:cubicBezTo>
                  <a:pt x="84490" y="134248"/>
                  <a:pt x="84995" y="132328"/>
                  <a:pt x="86209" y="130872"/>
                </a:cubicBezTo>
                <a:cubicBezTo>
                  <a:pt x="87423" y="129415"/>
                  <a:pt x="89222" y="128573"/>
                  <a:pt x="91118" y="128573"/>
                </a:cubicBezTo>
                <a:lnTo>
                  <a:pt x="128575" y="128573"/>
                </a:lnTo>
                <a:lnTo>
                  <a:pt x="128575" y="28956"/>
                </a:lnTo>
                <a:cubicBezTo>
                  <a:pt x="128575" y="20036"/>
                  <a:pt x="121319" y="12780"/>
                  <a:pt x="112400" y="12780"/>
                </a:cubicBezTo>
                <a:lnTo>
                  <a:pt x="12781" y="12780"/>
                </a:lnTo>
                <a:lnTo>
                  <a:pt x="12781" y="46937"/>
                </a:lnTo>
                <a:cubicBezTo>
                  <a:pt x="17911" y="47428"/>
                  <a:pt x="22824" y="49449"/>
                  <a:pt x="26880" y="52831"/>
                </a:cubicBezTo>
                <a:cubicBezTo>
                  <a:pt x="32804" y="57768"/>
                  <a:pt x="36201" y="65023"/>
                  <a:pt x="36201" y="72734"/>
                </a:cubicBezTo>
                <a:cubicBezTo>
                  <a:pt x="36201" y="80446"/>
                  <a:pt x="32804" y="87701"/>
                  <a:pt x="26880" y="92639"/>
                </a:cubicBezTo>
                <a:cubicBezTo>
                  <a:pt x="22823" y="96021"/>
                  <a:pt x="17911" y="98042"/>
                  <a:pt x="12781" y="98534"/>
                </a:cubicBezTo>
                <a:close/>
              </a:path>
            </a:pathLst>
          </a:custGeom>
          <a:solidFill>
            <a:schemeClr val="bg1"/>
          </a:solidFill>
          <a:ln w="633"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534697E7-DCED-1561-4DE4-7250DA9C48D7}"/>
              </a:ext>
            </a:extLst>
          </p:cNvPr>
          <p:cNvSpPr/>
          <p:nvPr/>
        </p:nvSpPr>
        <p:spPr>
          <a:xfrm>
            <a:off x="8497036" y="5186689"/>
            <a:ext cx="269930" cy="269927"/>
          </a:xfrm>
          <a:custGeom>
            <a:avLst/>
            <a:gdLst>
              <a:gd name="connsiteX0" fmla="*/ 263540 w 269930"/>
              <a:gd name="connsiteY0" fmla="*/ 164490 h 269927"/>
              <a:gd name="connsiteX1" fmla="*/ 269930 w 269930"/>
              <a:gd name="connsiteY1" fmla="*/ 158100 h 269927"/>
              <a:gd name="connsiteX2" fmla="*/ 269930 w 269930"/>
              <a:gd name="connsiteY2" fmla="*/ 134964 h 269927"/>
              <a:gd name="connsiteX3" fmla="*/ 263540 w 269930"/>
              <a:gd name="connsiteY3" fmla="*/ 128574 h 269927"/>
              <a:gd name="connsiteX4" fmla="*/ 219692 w 269930"/>
              <a:gd name="connsiteY4" fmla="*/ 128574 h 269927"/>
              <a:gd name="connsiteX5" fmla="*/ 214784 w 269930"/>
              <a:gd name="connsiteY5" fmla="*/ 130872 h 269927"/>
              <a:gd name="connsiteX6" fmla="*/ 213406 w 269930"/>
              <a:gd name="connsiteY6" fmla="*/ 136114 h 269927"/>
              <a:gd name="connsiteX7" fmla="*/ 214351 w 269930"/>
              <a:gd name="connsiteY7" fmla="*/ 141279 h 269927"/>
              <a:gd name="connsiteX8" fmla="*/ 211582 w 269930"/>
              <a:gd name="connsiteY8" fmla="*/ 151977 h 269927"/>
              <a:gd name="connsiteX9" fmla="*/ 201634 w 269930"/>
              <a:gd name="connsiteY9" fmla="*/ 156774 h 269927"/>
              <a:gd name="connsiteX10" fmla="*/ 191603 w 269930"/>
              <a:gd name="connsiteY10" fmla="*/ 152153 h 269927"/>
              <a:gd name="connsiteX11" fmla="*/ 188588 w 269930"/>
              <a:gd name="connsiteY11" fmla="*/ 140875 h 269927"/>
              <a:gd name="connsiteX12" fmla="*/ 189459 w 269930"/>
              <a:gd name="connsiteY12" fmla="*/ 136115 h 269927"/>
              <a:gd name="connsiteX13" fmla="*/ 188082 w 269930"/>
              <a:gd name="connsiteY13" fmla="*/ 130872 h 269927"/>
              <a:gd name="connsiteX14" fmla="*/ 183173 w 269930"/>
              <a:gd name="connsiteY14" fmla="*/ 128574 h 269927"/>
              <a:gd name="connsiteX15" fmla="*/ 141356 w 269930"/>
              <a:gd name="connsiteY15" fmla="*/ 128574 h 269927"/>
              <a:gd name="connsiteX16" fmla="*/ 141356 w 269930"/>
              <a:gd name="connsiteY16" fmla="*/ 98534 h 269927"/>
              <a:gd name="connsiteX17" fmla="*/ 155456 w 269930"/>
              <a:gd name="connsiteY17" fmla="*/ 92639 h 269927"/>
              <a:gd name="connsiteX18" fmla="*/ 164776 w 269930"/>
              <a:gd name="connsiteY18" fmla="*/ 72735 h 269927"/>
              <a:gd name="connsiteX19" fmla="*/ 155455 w 269930"/>
              <a:gd name="connsiteY19" fmla="*/ 52831 h 269927"/>
              <a:gd name="connsiteX20" fmla="*/ 141356 w 269930"/>
              <a:gd name="connsiteY20" fmla="*/ 46937 h 269927"/>
              <a:gd name="connsiteX21" fmla="*/ 141356 w 269930"/>
              <a:gd name="connsiteY21" fmla="*/ 6390 h 269927"/>
              <a:gd name="connsiteX22" fmla="*/ 134965 w 269930"/>
              <a:gd name="connsiteY22" fmla="*/ 0 h 269927"/>
              <a:gd name="connsiteX23" fmla="*/ 28956 w 269930"/>
              <a:gd name="connsiteY23" fmla="*/ 0 h 269927"/>
              <a:gd name="connsiteX24" fmla="*/ 0 w 269930"/>
              <a:gd name="connsiteY24" fmla="*/ 28956 h 269927"/>
              <a:gd name="connsiteX25" fmla="*/ 0 w 269930"/>
              <a:gd name="connsiteY25" fmla="*/ 240972 h 269927"/>
              <a:gd name="connsiteX26" fmla="*/ 28956 w 269930"/>
              <a:gd name="connsiteY26" fmla="*/ 269928 h 269927"/>
              <a:gd name="connsiteX27" fmla="*/ 240975 w 269930"/>
              <a:gd name="connsiteY27" fmla="*/ 269928 h 269927"/>
              <a:gd name="connsiteX28" fmla="*/ 269931 w 269930"/>
              <a:gd name="connsiteY28" fmla="*/ 240972 h 269927"/>
              <a:gd name="connsiteX29" fmla="*/ 269931 w 269930"/>
              <a:gd name="connsiteY29" fmla="*/ 222427 h 269927"/>
              <a:gd name="connsiteX30" fmla="*/ 263540 w 269930"/>
              <a:gd name="connsiteY30" fmla="*/ 216037 h 269927"/>
              <a:gd name="connsiteX31" fmla="*/ 257150 w 269930"/>
              <a:gd name="connsiteY31" fmla="*/ 222427 h 269927"/>
              <a:gd name="connsiteX32" fmla="*/ 257150 w 269930"/>
              <a:gd name="connsiteY32" fmla="*/ 240972 h 269927"/>
              <a:gd name="connsiteX33" fmla="*/ 240975 w 269930"/>
              <a:gd name="connsiteY33" fmla="*/ 257148 h 269927"/>
              <a:gd name="connsiteX34" fmla="*/ 141356 w 269930"/>
              <a:gd name="connsiteY34" fmla="*/ 257148 h 269927"/>
              <a:gd name="connsiteX35" fmla="*/ 141356 w 269930"/>
              <a:gd name="connsiteY35" fmla="*/ 215930 h 269927"/>
              <a:gd name="connsiteX36" fmla="*/ 139058 w 269930"/>
              <a:gd name="connsiteY36" fmla="*/ 211022 h 269927"/>
              <a:gd name="connsiteX37" fmla="*/ 133818 w 269930"/>
              <a:gd name="connsiteY37" fmla="*/ 209643 h 269927"/>
              <a:gd name="connsiteX38" fmla="*/ 133431 w 269930"/>
              <a:gd name="connsiteY38" fmla="*/ 209713 h 269927"/>
              <a:gd name="connsiteX39" fmla="*/ 122659 w 269930"/>
              <a:gd name="connsiteY39" fmla="*/ 206885 h 269927"/>
              <a:gd name="connsiteX40" fmla="*/ 117935 w 269930"/>
              <a:gd name="connsiteY40" fmla="*/ 196794 h 269927"/>
              <a:gd name="connsiteX41" fmla="*/ 122659 w 269930"/>
              <a:gd name="connsiteY41" fmla="*/ 186707 h 269927"/>
              <a:gd name="connsiteX42" fmla="*/ 133435 w 269930"/>
              <a:gd name="connsiteY42" fmla="*/ 183877 h 269927"/>
              <a:gd name="connsiteX43" fmla="*/ 133818 w 269930"/>
              <a:gd name="connsiteY43" fmla="*/ 183946 h 269927"/>
              <a:gd name="connsiteX44" fmla="*/ 139058 w 269930"/>
              <a:gd name="connsiteY44" fmla="*/ 182567 h 269927"/>
              <a:gd name="connsiteX45" fmla="*/ 141356 w 269930"/>
              <a:gd name="connsiteY45" fmla="*/ 177660 h 269927"/>
              <a:gd name="connsiteX46" fmla="*/ 141356 w 269930"/>
              <a:gd name="connsiteY46" fmla="*/ 141353 h 269927"/>
              <a:gd name="connsiteX47" fmla="*/ 175657 w 269930"/>
              <a:gd name="connsiteY47" fmla="*/ 141353 h 269927"/>
              <a:gd name="connsiteX48" fmla="*/ 181845 w 269930"/>
              <a:gd name="connsiteY48" fmla="*/ 160406 h 269927"/>
              <a:gd name="connsiteX49" fmla="*/ 201820 w 269930"/>
              <a:gd name="connsiteY49" fmla="*/ 169552 h 269927"/>
              <a:gd name="connsiteX50" fmla="*/ 221459 w 269930"/>
              <a:gd name="connsiteY50" fmla="*/ 160087 h 269927"/>
              <a:gd name="connsiteX51" fmla="*/ 227246 w 269930"/>
              <a:gd name="connsiteY51" fmla="*/ 141353 h 269927"/>
              <a:gd name="connsiteX52" fmla="*/ 257150 w 269930"/>
              <a:gd name="connsiteY52" fmla="*/ 141353 h 269927"/>
              <a:gd name="connsiteX53" fmla="*/ 257150 w 269930"/>
              <a:gd name="connsiteY53" fmla="*/ 158100 h 269927"/>
              <a:gd name="connsiteX54" fmla="*/ 263540 w 269930"/>
              <a:gd name="connsiteY54" fmla="*/ 164490 h 269927"/>
              <a:gd name="connsiteX55" fmla="*/ 12780 w 269930"/>
              <a:gd name="connsiteY55" fmla="*/ 28956 h 269927"/>
              <a:gd name="connsiteX56" fmla="*/ 28956 w 269930"/>
              <a:gd name="connsiteY56" fmla="*/ 12780 h 269927"/>
              <a:gd name="connsiteX57" fmla="*/ 128575 w 269930"/>
              <a:gd name="connsiteY57" fmla="*/ 12780 h 269927"/>
              <a:gd name="connsiteX58" fmla="*/ 128575 w 269930"/>
              <a:gd name="connsiteY58" fmla="*/ 53601 h 269927"/>
              <a:gd name="connsiteX59" fmla="*/ 130873 w 269930"/>
              <a:gd name="connsiteY59" fmla="*/ 58509 h 269927"/>
              <a:gd name="connsiteX60" fmla="*/ 136114 w 269930"/>
              <a:gd name="connsiteY60" fmla="*/ 59887 h 269927"/>
              <a:gd name="connsiteX61" fmla="*/ 136497 w 269930"/>
              <a:gd name="connsiteY61" fmla="*/ 59818 h 269927"/>
              <a:gd name="connsiteX62" fmla="*/ 136499 w 269930"/>
              <a:gd name="connsiteY62" fmla="*/ 59817 h 269927"/>
              <a:gd name="connsiteX63" fmla="*/ 147272 w 269930"/>
              <a:gd name="connsiteY63" fmla="*/ 62647 h 269927"/>
              <a:gd name="connsiteX64" fmla="*/ 151996 w 269930"/>
              <a:gd name="connsiteY64" fmla="*/ 72735 h 269927"/>
              <a:gd name="connsiteX65" fmla="*/ 147272 w 269930"/>
              <a:gd name="connsiteY65" fmla="*/ 82823 h 269927"/>
              <a:gd name="connsiteX66" fmla="*/ 136500 w 269930"/>
              <a:gd name="connsiteY66" fmla="*/ 85654 h 269927"/>
              <a:gd name="connsiteX67" fmla="*/ 136116 w 269930"/>
              <a:gd name="connsiteY67" fmla="*/ 85584 h 269927"/>
              <a:gd name="connsiteX68" fmla="*/ 130874 w 269930"/>
              <a:gd name="connsiteY68" fmla="*/ 86962 h 269927"/>
              <a:gd name="connsiteX69" fmla="*/ 128575 w 269930"/>
              <a:gd name="connsiteY69" fmla="*/ 91870 h 269927"/>
              <a:gd name="connsiteX70" fmla="*/ 128575 w 269930"/>
              <a:gd name="connsiteY70" fmla="*/ 128574 h 269927"/>
              <a:gd name="connsiteX71" fmla="*/ 101156 w 269930"/>
              <a:gd name="connsiteY71" fmla="*/ 128574 h 269927"/>
              <a:gd name="connsiteX72" fmla="*/ 76260 w 269930"/>
              <a:gd name="connsiteY72" fmla="*/ 109935 h 269927"/>
              <a:gd name="connsiteX73" fmla="*/ 51365 w 269930"/>
              <a:gd name="connsiteY73" fmla="*/ 128574 h 269927"/>
              <a:gd name="connsiteX74" fmla="*/ 12780 w 269930"/>
              <a:gd name="connsiteY74" fmla="*/ 128574 h 269927"/>
              <a:gd name="connsiteX75" fmla="*/ 114476 w 269930"/>
              <a:gd name="connsiteY75" fmla="*/ 176890 h 269927"/>
              <a:gd name="connsiteX76" fmla="*/ 105154 w 269930"/>
              <a:gd name="connsiteY76" fmla="*/ 196799 h 269927"/>
              <a:gd name="connsiteX77" fmla="*/ 114476 w 269930"/>
              <a:gd name="connsiteY77" fmla="*/ 216703 h 269927"/>
              <a:gd name="connsiteX78" fmla="*/ 128575 w 269930"/>
              <a:gd name="connsiteY78" fmla="*/ 222595 h 269927"/>
              <a:gd name="connsiteX79" fmla="*/ 128575 w 269930"/>
              <a:gd name="connsiteY79" fmla="*/ 257148 h 269927"/>
              <a:gd name="connsiteX80" fmla="*/ 28956 w 269930"/>
              <a:gd name="connsiteY80" fmla="*/ 257148 h 269927"/>
              <a:gd name="connsiteX81" fmla="*/ 12780 w 269930"/>
              <a:gd name="connsiteY81" fmla="*/ 240972 h 269927"/>
              <a:gd name="connsiteX82" fmla="*/ 12780 w 269930"/>
              <a:gd name="connsiteY82" fmla="*/ 141354 h 269927"/>
              <a:gd name="connsiteX83" fmla="*/ 56751 w 269930"/>
              <a:gd name="connsiteY83" fmla="*/ 141354 h 269927"/>
              <a:gd name="connsiteX84" fmla="*/ 63135 w 269930"/>
              <a:gd name="connsiteY84" fmla="*/ 135242 h 269927"/>
              <a:gd name="connsiteX85" fmla="*/ 76261 w 269930"/>
              <a:gd name="connsiteY85" fmla="*/ 122716 h 269927"/>
              <a:gd name="connsiteX86" fmla="*/ 89386 w 269930"/>
              <a:gd name="connsiteY86" fmla="*/ 135242 h 269927"/>
              <a:gd name="connsiteX87" fmla="*/ 95771 w 269930"/>
              <a:gd name="connsiteY87" fmla="*/ 141354 h 269927"/>
              <a:gd name="connsiteX88" fmla="*/ 128576 w 269930"/>
              <a:gd name="connsiteY88" fmla="*/ 141354 h 269927"/>
              <a:gd name="connsiteX89" fmla="*/ 128576 w 269930"/>
              <a:gd name="connsiteY89" fmla="*/ 170997 h 269927"/>
              <a:gd name="connsiteX90" fmla="*/ 114476 w 269930"/>
              <a:gd name="connsiteY90" fmla="*/ 176890 h 2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69930" h="269927">
                <a:moveTo>
                  <a:pt x="263540" y="164490"/>
                </a:moveTo>
                <a:cubicBezTo>
                  <a:pt x="267069" y="164490"/>
                  <a:pt x="269930" y="161629"/>
                  <a:pt x="269930" y="158100"/>
                </a:cubicBezTo>
                <a:lnTo>
                  <a:pt x="269930" y="134964"/>
                </a:lnTo>
                <a:cubicBezTo>
                  <a:pt x="269930" y="131435"/>
                  <a:pt x="267069" y="128574"/>
                  <a:pt x="263540" y="128574"/>
                </a:cubicBezTo>
                <a:lnTo>
                  <a:pt x="219692" y="128574"/>
                </a:lnTo>
                <a:cubicBezTo>
                  <a:pt x="217796" y="128574"/>
                  <a:pt x="215998" y="129416"/>
                  <a:pt x="214784" y="130872"/>
                </a:cubicBezTo>
                <a:cubicBezTo>
                  <a:pt x="213570" y="132329"/>
                  <a:pt x="213065" y="134249"/>
                  <a:pt x="213406" y="136114"/>
                </a:cubicBezTo>
                <a:lnTo>
                  <a:pt x="214351" y="141279"/>
                </a:lnTo>
                <a:cubicBezTo>
                  <a:pt x="215048" y="145087"/>
                  <a:pt x="214039" y="148986"/>
                  <a:pt x="211582" y="151977"/>
                </a:cubicBezTo>
                <a:cubicBezTo>
                  <a:pt x="209125" y="154970"/>
                  <a:pt x="205498" y="156718"/>
                  <a:pt x="201634" y="156774"/>
                </a:cubicBezTo>
                <a:cubicBezTo>
                  <a:pt x="197736" y="156818"/>
                  <a:pt x="194171" y="155190"/>
                  <a:pt x="191603" y="152153"/>
                </a:cubicBezTo>
                <a:cubicBezTo>
                  <a:pt x="188949" y="149017"/>
                  <a:pt x="187851" y="144906"/>
                  <a:pt x="188588" y="140875"/>
                </a:cubicBezTo>
                <a:lnTo>
                  <a:pt x="189459" y="136115"/>
                </a:lnTo>
                <a:cubicBezTo>
                  <a:pt x="189801" y="134250"/>
                  <a:pt x="189296" y="132329"/>
                  <a:pt x="188082" y="130872"/>
                </a:cubicBezTo>
                <a:cubicBezTo>
                  <a:pt x="186868" y="129416"/>
                  <a:pt x="185069" y="128574"/>
                  <a:pt x="183173" y="128574"/>
                </a:cubicBezTo>
                <a:lnTo>
                  <a:pt x="141356" y="128574"/>
                </a:lnTo>
                <a:lnTo>
                  <a:pt x="141356" y="98534"/>
                </a:lnTo>
                <a:cubicBezTo>
                  <a:pt x="146486" y="98042"/>
                  <a:pt x="151398" y="96022"/>
                  <a:pt x="155456" y="92639"/>
                </a:cubicBezTo>
                <a:cubicBezTo>
                  <a:pt x="161379" y="87701"/>
                  <a:pt x="164776" y="80446"/>
                  <a:pt x="164776" y="72735"/>
                </a:cubicBezTo>
                <a:cubicBezTo>
                  <a:pt x="164776" y="65023"/>
                  <a:pt x="161379" y="57768"/>
                  <a:pt x="155455" y="52831"/>
                </a:cubicBezTo>
                <a:cubicBezTo>
                  <a:pt x="151398" y="49449"/>
                  <a:pt x="146486" y="47428"/>
                  <a:pt x="141356" y="46937"/>
                </a:cubicBezTo>
                <a:lnTo>
                  <a:pt x="141356" y="6390"/>
                </a:lnTo>
                <a:cubicBezTo>
                  <a:pt x="141356" y="2861"/>
                  <a:pt x="138495" y="0"/>
                  <a:pt x="134965" y="0"/>
                </a:cubicBezTo>
                <a:lnTo>
                  <a:pt x="28956" y="0"/>
                </a:lnTo>
                <a:cubicBezTo>
                  <a:pt x="12989" y="0"/>
                  <a:pt x="0" y="12989"/>
                  <a:pt x="0" y="28956"/>
                </a:cubicBezTo>
                <a:lnTo>
                  <a:pt x="0" y="240972"/>
                </a:lnTo>
                <a:cubicBezTo>
                  <a:pt x="0" y="256939"/>
                  <a:pt x="12989" y="269928"/>
                  <a:pt x="28956" y="269928"/>
                </a:cubicBezTo>
                <a:lnTo>
                  <a:pt x="240975" y="269928"/>
                </a:lnTo>
                <a:cubicBezTo>
                  <a:pt x="256941" y="269928"/>
                  <a:pt x="269931" y="256939"/>
                  <a:pt x="269931" y="240972"/>
                </a:cubicBezTo>
                <a:lnTo>
                  <a:pt x="269931" y="222427"/>
                </a:lnTo>
                <a:cubicBezTo>
                  <a:pt x="269931" y="218898"/>
                  <a:pt x="267070" y="216037"/>
                  <a:pt x="263540" y="216037"/>
                </a:cubicBezTo>
                <a:cubicBezTo>
                  <a:pt x="260012" y="216037"/>
                  <a:pt x="257150" y="218898"/>
                  <a:pt x="257150" y="222427"/>
                </a:cubicBezTo>
                <a:lnTo>
                  <a:pt x="257150" y="240972"/>
                </a:lnTo>
                <a:cubicBezTo>
                  <a:pt x="257150" y="249891"/>
                  <a:pt x="249894" y="257148"/>
                  <a:pt x="240975" y="257148"/>
                </a:cubicBezTo>
                <a:lnTo>
                  <a:pt x="141356" y="257148"/>
                </a:lnTo>
                <a:lnTo>
                  <a:pt x="141356" y="215930"/>
                </a:lnTo>
                <a:cubicBezTo>
                  <a:pt x="141356" y="214034"/>
                  <a:pt x="140514" y="212236"/>
                  <a:pt x="139058" y="211022"/>
                </a:cubicBezTo>
                <a:cubicBezTo>
                  <a:pt x="137603" y="209808"/>
                  <a:pt x="135682" y="209303"/>
                  <a:pt x="133818" y="209643"/>
                </a:cubicBezTo>
                <a:lnTo>
                  <a:pt x="133431" y="209713"/>
                </a:lnTo>
                <a:cubicBezTo>
                  <a:pt x="129587" y="210417"/>
                  <a:pt x="125660" y="209386"/>
                  <a:pt x="122659" y="206885"/>
                </a:cubicBezTo>
                <a:cubicBezTo>
                  <a:pt x="119657" y="204383"/>
                  <a:pt x="117935" y="200707"/>
                  <a:pt x="117935" y="196794"/>
                </a:cubicBezTo>
                <a:cubicBezTo>
                  <a:pt x="117935" y="192886"/>
                  <a:pt x="119656" y="189209"/>
                  <a:pt x="122659" y="186707"/>
                </a:cubicBezTo>
                <a:cubicBezTo>
                  <a:pt x="125661" y="184204"/>
                  <a:pt x="129587" y="183172"/>
                  <a:pt x="133435" y="183877"/>
                </a:cubicBezTo>
                <a:lnTo>
                  <a:pt x="133818" y="183946"/>
                </a:lnTo>
                <a:cubicBezTo>
                  <a:pt x="135680" y="184286"/>
                  <a:pt x="137602" y="183782"/>
                  <a:pt x="139058" y="182567"/>
                </a:cubicBezTo>
                <a:cubicBezTo>
                  <a:pt x="140514" y="181353"/>
                  <a:pt x="141356" y="179556"/>
                  <a:pt x="141356" y="177660"/>
                </a:cubicBezTo>
                <a:lnTo>
                  <a:pt x="141356" y="141353"/>
                </a:lnTo>
                <a:lnTo>
                  <a:pt x="175657" y="141353"/>
                </a:lnTo>
                <a:cubicBezTo>
                  <a:pt x="175133" y="148241"/>
                  <a:pt x="177320" y="155058"/>
                  <a:pt x="181845" y="160406"/>
                </a:cubicBezTo>
                <a:cubicBezTo>
                  <a:pt x="186858" y="166331"/>
                  <a:pt x="194161" y="169671"/>
                  <a:pt x="201820" y="169552"/>
                </a:cubicBezTo>
                <a:cubicBezTo>
                  <a:pt x="209452" y="169441"/>
                  <a:pt x="216610" y="165991"/>
                  <a:pt x="221459" y="160087"/>
                </a:cubicBezTo>
                <a:cubicBezTo>
                  <a:pt x="225796" y="154806"/>
                  <a:pt x="227847" y="148090"/>
                  <a:pt x="227246" y="141353"/>
                </a:cubicBezTo>
                <a:lnTo>
                  <a:pt x="257150" y="141353"/>
                </a:lnTo>
                <a:lnTo>
                  <a:pt x="257150" y="158100"/>
                </a:lnTo>
                <a:cubicBezTo>
                  <a:pt x="257150" y="161629"/>
                  <a:pt x="260011" y="164490"/>
                  <a:pt x="263540" y="164490"/>
                </a:cubicBezTo>
                <a:close/>
                <a:moveTo>
                  <a:pt x="12780" y="28956"/>
                </a:moveTo>
                <a:cubicBezTo>
                  <a:pt x="12780" y="20037"/>
                  <a:pt x="20037" y="12780"/>
                  <a:pt x="28956" y="12780"/>
                </a:cubicBezTo>
                <a:lnTo>
                  <a:pt x="128575" y="12780"/>
                </a:lnTo>
                <a:lnTo>
                  <a:pt x="128575" y="53601"/>
                </a:lnTo>
                <a:cubicBezTo>
                  <a:pt x="128575" y="55497"/>
                  <a:pt x="129417" y="57295"/>
                  <a:pt x="130873" y="58509"/>
                </a:cubicBezTo>
                <a:cubicBezTo>
                  <a:pt x="132329" y="59722"/>
                  <a:pt x="134250" y="60227"/>
                  <a:pt x="136114" y="59887"/>
                </a:cubicBezTo>
                <a:lnTo>
                  <a:pt x="136497" y="59818"/>
                </a:lnTo>
                <a:cubicBezTo>
                  <a:pt x="136497" y="59818"/>
                  <a:pt x="136498" y="59817"/>
                  <a:pt x="136499" y="59817"/>
                </a:cubicBezTo>
                <a:cubicBezTo>
                  <a:pt x="140343" y="59114"/>
                  <a:pt x="144270" y="60145"/>
                  <a:pt x="147272" y="62647"/>
                </a:cubicBezTo>
                <a:cubicBezTo>
                  <a:pt x="150274" y="65150"/>
                  <a:pt x="151996" y="68826"/>
                  <a:pt x="151996" y="72735"/>
                </a:cubicBezTo>
                <a:cubicBezTo>
                  <a:pt x="151996" y="76643"/>
                  <a:pt x="150274" y="80320"/>
                  <a:pt x="147272" y="82823"/>
                </a:cubicBezTo>
                <a:cubicBezTo>
                  <a:pt x="144270" y="85325"/>
                  <a:pt x="140344" y="86357"/>
                  <a:pt x="136500" y="85654"/>
                </a:cubicBezTo>
                <a:lnTo>
                  <a:pt x="136116" y="85584"/>
                </a:lnTo>
                <a:cubicBezTo>
                  <a:pt x="134250" y="85243"/>
                  <a:pt x="132330" y="85748"/>
                  <a:pt x="130874" y="86962"/>
                </a:cubicBezTo>
                <a:cubicBezTo>
                  <a:pt x="129417" y="88176"/>
                  <a:pt x="128575" y="89974"/>
                  <a:pt x="128575" y="91870"/>
                </a:cubicBezTo>
                <a:lnTo>
                  <a:pt x="128575" y="128574"/>
                </a:lnTo>
                <a:lnTo>
                  <a:pt x="101156" y="128574"/>
                </a:lnTo>
                <a:cubicBezTo>
                  <a:pt x="98022" y="117744"/>
                  <a:pt x="88054" y="109935"/>
                  <a:pt x="76260" y="109935"/>
                </a:cubicBezTo>
                <a:cubicBezTo>
                  <a:pt x="64466" y="109935"/>
                  <a:pt x="54499" y="117744"/>
                  <a:pt x="51365" y="128574"/>
                </a:cubicBezTo>
                <a:lnTo>
                  <a:pt x="12780" y="128574"/>
                </a:lnTo>
                <a:close/>
                <a:moveTo>
                  <a:pt x="114476" y="176890"/>
                </a:moveTo>
                <a:cubicBezTo>
                  <a:pt x="108552" y="181828"/>
                  <a:pt x="105154" y="189083"/>
                  <a:pt x="105154" y="196799"/>
                </a:cubicBezTo>
                <a:cubicBezTo>
                  <a:pt x="105154" y="204511"/>
                  <a:pt x="108552" y="211765"/>
                  <a:pt x="114476" y="216703"/>
                </a:cubicBezTo>
                <a:cubicBezTo>
                  <a:pt x="118533" y="220085"/>
                  <a:pt x="123446" y="222105"/>
                  <a:pt x="128575" y="222595"/>
                </a:cubicBezTo>
                <a:lnTo>
                  <a:pt x="128575" y="257148"/>
                </a:lnTo>
                <a:lnTo>
                  <a:pt x="28956" y="257148"/>
                </a:lnTo>
                <a:cubicBezTo>
                  <a:pt x="20037" y="257148"/>
                  <a:pt x="12780" y="249892"/>
                  <a:pt x="12780" y="240972"/>
                </a:cubicBezTo>
                <a:lnTo>
                  <a:pt x="12780" y="141354"/>
                </a:lnTo>
                <a:lnTo>
                  <a:pt x="56751" y="141354"/>
                </a:lnTo>
                <a:cubicBezTo>
                  <a:pt x="60172" y="141354"/>
                  <a:pt x="62987" y="138659"/>
                  <a:pt x="63135" y="135242"/>
                </a:cubicBezTo>
                <a:cubicBezTo>
                  <a:pt x="63441" y="128218"/>
                  <a:pt x="69206" y="122716"/>
                  <a:pt x="76261" y="122716"/>
                </a:cubicBezTo>
                <a:cubicBezTo>
                  <a:pt x="83315" y="122716"/>
                  <a:pt x="89081" y="128218"/>
                  <a:pt x="89386" y="135242"/>
                </a:cubicBezTo>
                <a:cubicBezTo>
                  <a:pt x="89535" y="138660"/>
                  <a:pt x="92350" y="141354"/>
                  <a:pt x="95771" y="141354"/>
                </a:cubicBezTo>
                <a:lnTo>
                  <a:pt x="128576" y="141354"/>
                </a:lnTo>
                <a:lnTo>
                  <a:pt x="128576" y="170997"/>
                </a:lnTo>
                <a:cubicBezTo>
                  <a:pt x="123444" y="171488"/>
                  <a:pt x="118532" y="173509"/>
                  <a:pt x="114476" y="176890"/>
                </a:cubicBezTo>
                <a:close/>
              </a:path>
            </a:pathLst>
          </a:custGeom>
          <a:solidFill>
            <a:schemeClr val="bg1"/>
          </a:solidFill>
          <a:ln w="633"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E2A39E5A-A5FE-CDA4-6C83-747BE98EE546}"/>
              </a:ext>
            </a:extLst>
          </p:cNvPr>
          <p:cNvSpPr/>
          <p:nvPr/>
        </p:nvSpPr>
        <p:spPr>
          <a:xfrm>
            <a:off x="8754197" y="5370248"/>
            <a:ext cx="12768" cy="12760"/>
          </a:xfrm>
          <a:custGeom>
            <a:avLst/>
            <a:gdLst>
              <a:gd name="connsiteX0" fmla="*/ 6379 w 12768"/>
              <a:gd name="connsiteY0" fmla="*/ 12761 h 12760"/>
              <a:gd name="connsiteX1" fmla="*/ 368 w 12768"/>
              <a:gd name="connsiteY1" fmla="*/ 8523 h 12760"/>
              <a:gd name="connsiteX2" fmla="*/ 2245 w 12768"/>
              <a:gd name="connsiteY2" fmla="*/ 1500 h 12760"/>
              <a:gd name="connsiteX3" fmla="*/ 9751 w 12768"/>
              <a:gd name="connsiteY3" fmla="*/ 948 h 12760"/>
              <a:gd name="connsiteX4" fmla="*/ 12648 w 12768"/>
              <a:gd name="connsiteY4" fmla="*/ 7623 h 12760"/>
              <a:gd name="connsiteX5" fmla="*/ 6379 w 12768"/>
              <a:gd name="connsiteY5" fmla="*/ 12761 h 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8" h="12760">
                <a:moveTo>
                  <a:pt x="6379" y="12761"/>
                </a:moveTo>
                <a:cubicBezTo>
                  <a:pt x="3703" y="12761"/>
                  <a:pt x="1272" y="11037"/>
                  <a:pt x="368" y="8523"/>
                </a:cubicBezTo>
                <a:cubicBezTo>
                  <a:pt x="-521" y="6053"/>
                  <a:pt x="239" y="3197"/>
                  <a:pt x="2245" y="1500"/>
                </a:cubicBezTo>
                <a:cubicBezTo>
                  <a:pt x="4342" y="-274"/>
                  <a:pt x="7417" y="-496"/>
                  <a:pt x="9751" y="948"/>
                </a:cubicBezTo>
                <a:cubicBezTo>
                  <a:pt x="11989" y="2333"/>
                  <a:pt x="13164" y="5041"/>
                  <a:pt x="12648" y="7623"/>
                </a:cubicBezTo>
                <a:cubicBezTo>
                  <a:pt x="12058" y="10574"/>
                  <a:pt x="9386" y="12761"/>
                  <a:pt x="6379" y="12761"/>
                </a:cubicBezTo>
                <a:close/>
              </a:path>
            </a:pathLst>
          </a:custGeom>
          <a:solidFill>
            <a:schemeClr val="bg1"/>
          </a:solidFill>
          <a:ln w="633"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F6E37FF6-735E-CE4D-0AB4-C5E38E220341}"/>
              </a:ext>
            </a:extLst>
          </p:cNvPr>
          <p:cNvSpPr/>
          <p:nvPr/>
        </p:nvSpPr>
        <p:spPr>
          <a:xfrm>
            <a:off x="8725642" y="5803316"/>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EE3033F-B321-3F8C-D25E-D1794AE2DE6E}"/>
              </a:ext>
            </a:extLst>
          </p:cNvPr>
          <p:cNvSpPr/>
          <p:nvPr/>
        </p:nvSpPr>
        <p:spPr>
          <a:xfrm>
            <a:off x="8491765" y="5681904"/>
            <a:ext cx="327173" cy="327176"/>
          </a:xfrm>
          <a:custGeom>
            <a:avLst/>
            <a:gdLst>
              <a:gd name="connsiteX0" fmla="*/ 276052 w 327173"/>
              <a:gd name="connsiteY0" fmla="*/ 25561 h 327176"/>
              <a:gd name="connsiteX1" fmla="*/ 259438 w 327173"/>
              <a:gd name="connsiteY1" fmla="*/ 25561 h 327176"/>
              <a:gd name="connsiteX2" fmla="*/ 259438 w 327173"/>
              <a:gd name="connsiteY2" fmla="*/ 12780 h 327176"/>
              <a:gd name="connsiteX3" fmla="*/ 246658 w 327173"/>
              <a:gd name="connsiteY3" fmla="*/ 0 h 327176"/>
              <a:gd name="connsiteX4" fmla="*/ 233878 w 327173"/>
              <a:gd name="connsiteY4" fmla="*/ 12780 h 327176"/>
              <a:gd name="connsiteX5" fmla="*/ 233878 w 327173"/>
              <a:gd name="connsiteY5" fmla="*/ 25561 h 327176"/>
              <a:gd name="connsiteX6" fmla="*/ 175728 w 327173"/>
              <a:gd name="connsiteY6" fmla="*/ 25561 h 327176"/>
              <a:gd name="connsiteX7" fmla="*/ 175728 w 327173"/>
              <a:gd name="connsiteY7" fmla="*/ 12780 h 327176"/>
              <a:gd name="connsiteX8" fmla="*/ 162948 w 327173"/>
              <a:gd name="connsiteY8" fmla="*/ 0 h 327176"/>
              <a:gd name="connsiteX9" fmla="*/ 150167 w 327173"/>
              <a:gd name="connsiteY9" fmla="*/ 12780 h 327176"/>
              <a:gd name="connsiteX10" fmla="*/ 150167 w 327173"/>
              <a:gd name="connsiteY10" fmla="*/ 25561 h 327176"/>
              <a:gd name="connsiteX11" fmla="*/ 92656 w 327173"/>
              <a:gd name="connsiteY11" fmla="*/ 25561 h 327176"/>
              <a:gd name="connsiteX12" fmla="*/ 92656 w 327173"/>
              <a:gd name="connsiteY12" fmla="*/ 12780 h 327176"/>
              <a:gd name="connsiteX13" fmla="*/ 79876 w 327173"/>
              <a:gd name="connsiteY13" fmla="*/ 0 h 327176"/>
              <a:gd name="connsiteX14" fmla="*/ 67096 w 327173"/>
              <a:gd name="connsiteY14" fmla="*/ 12780 h 327176"/>
              <a:gd name="connsiteX15" fmla="*/ 67096 w 327173"/>
              <a:gd name="connsiteY15" fmla="*/ 25561 h 327176"/>
              <a:gd name="connsiteX16" fmla="*/ 51121 w 327173"/>
              <a:gd name="connsiteY16" fmla="*/ 25561 h 327176"/>
              <a:gd name="connsiteX17" fmla="*/ 0 w 327173"/>
              <a:gd name="connsiteY17" fmla="*/ 76682 h 327176"/>
              <a:gd name="connsiteX18" fmla="*/ 0 w 327173"/>
              <a:gd name="connsiteY18" fmla="*/ 276055 h 327176"/>
              <a:gd name="connsiteX19" fmla="*/ 51121 w 327173"/>
              <a:gd name="connsiteY19" fmla="*/ 327176 h 327176"/>
              <a:gd name="connsiteX20" fmla="*/ 148889 w 327173"/>
              <a:gd name="connsiteY20" fmla="*/ 327176 h 327176"/>
              <a:gd name="connsiteX21" fmla="*/ 161670 w 327173"/>
              <a:gd name="connsiteY21" fmla="*/ 314396 h 327176"/>
              <a:gd name="connsiteX22" fmla="*/ 148889 w 327173"/>
              <a:gd name="connsiteY22" fmla="*/ 301615 h 327176"/>
              <a:gd name="connsiteX23" fmla="*/ 51121 w 327173"/>
              <a:gd name="connsiteY23" fmla="*/ 301615 h 327176"/>
              <a:gd name="connsiteX24" fmla="*/ 25560 w 327173"/>
              <a:gd name="connsiteY24" fmla="*/ 276055 h 327176"/>
              <a:gd name="connsiteX25" fmla="*/ 25560 w 327173"/>
              <a:gd name="connsiteY25" fmla="*/ 76682 h 327176"/>
              <a:gd name="connsiteX26" fmla="*/ 51121 w 327173"/>
              <a:gd name="connsiteY26" fmla="*/ 51121 h 327176"/>
              <a:gd name="connsiteX27" fmla="*/ 67096 w 327173"/>
              <a:gd name="connsiteY27" fmla="*/ 51121 h 327176"/>
              <a:gd name="connsiteX28" fmla="*/ 67096 w 327173"/>
              <a:gd name="connsiteY28" fmla="*/ 63902 h 327176"/>
              <a:gd name="connsiteX29" fmla="*/ 79876 w 327173"/>
              <a:gd name="connsiteY29" fmla="*/ 76682 h 327176"/>
              <a:gd name="connsiteX30" fmla="*/ 92656 w 327173"/>
              <a:gd name="connsiteY30" fmla="*/ 63902 h 327176"/>
              <a:gd name="connsiteX31" fmla="*/ 92656 w 327173"/>
              <a:gd name="connsiteY31" fmla="*/ 51121 h 327176"/>
              <a:gd name="connsiteX32" fmla="*/ 150167 w 327173"/>
              <a:gd name="connsiteY32" fmla="*/ 51121 h 327176"/>
              <a:gd name="connsiteX33" fmla="*/ 150167 w 327173"/>
              <a:gd name="connsiteY33" fmla="*/ 63902 h 327176"/>
              <a:gd name="connsiteX34" fmla="*/ 162948 w 327173"/>
              <a:gd name="connsiteY34" fmla="*/ 76682 h 327176"/>
              <a:gd name="connsiteX35" fmla="*/ 175728 w 327173"/>
              <a:gd name="connsiteY35" fmla="*/ 63902 h 327176"/>
              <a:gd name="connsiteX36" fmla="*/ 175728 w 327173"/>
              <a:gd name="connsiteY36" fmla="*/ 51121 h 327176"/>
              <a:gd name="connsiteX37" fmla="*/ 233878 w 327173"/>
              <a:gd name="connsiteY37" fmla="*/ 51121 h 327176"/>
              <a:gd name="connsiteX38" fmla="*/ 233878 w 327173"/>
              <a:gd name="connsiteY38" fmla="*/ 63902 h 327176"/>
              <a:gd name="connsiteX39" fmla="*/ 246658 w 327173"/>
              <a:gd name="connsiteY39" fmla="*/ 76682 h 327176"/>
              <a:gd name="connsiteX40" fmla="*/ 259438 w 327173"/>
              <a:gd name="connsiteY40" fmla="*/ 63902 h 327176"/>
              <a:gd name="connsiteX41" fmla="*/ 259438 w 327173"/>
              <a:gd name="connsiteY41" fmla="*/ 51121 h 327176"/>
              <a:gd name="connsiteX42" fmla="*/ 276052 w 327173"/>
              <a:gd name="connsiteY42" fmla="*/ 51121 h 327176"/>
              <a:gd name="connsiteX43" fmla="*/ 301613 w 327173"/>
              <a:gd name="connsiteY43" fmla="*/ 76682 h 327176"/>
              <a:gd name="connsiteX44" fmla="*/ 301613 w 327173"/>
              <a:gd name="connsiteY44" fmla="*/ 149530 h 327176"/>
              <a:gd name="connsiteX45" fmla="*/ 314393 w 327173"/>
              <a:gd name="connsiteY45" fmla="*/ 162310 h 327176"/>
              <a:gd name="connsiteX46" fmla="*/ 327173 w 327173"/>
              <a:gd name="connsiteY46" fmla="*/ 149530 h 327176"/>
              <a:gd name="connsiteX47" fmla="*/ 327173 w 327173"/>
              <a:gd name="connsiteY47" fmla="*/ 76682 h 327176"/>
              <a:gd name="connsiteX48" fmla="*/ 276052 w 327173"/>
              <a:gd name="connsiteY48" fmla="*/ 25561 h 3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7173" h="327176">
                <a:moveTo>
                  <a:pt x="276052" y="25561"/>
                </a:moveTo>
                <a:lnTo>
                  <a:pt x="259438" y="25561"/>
                </a:lnTo>
                <a:lnTo>
                  <a:pt x="259438" y="12780"/>
                </a:lnTo>
                <a:cubicBezTo>
                  <a:pt x="259438" y="5722"/>
                  <a:pt x="253716" y="0"/>
                  <a:pt x="246658" y="0"/>
                </a:cubicBezTo>
                <a:cubicBezTo>
                  <a:pt x="239599" y="0"/>
                  <a:pt x="233878" y="5722"/>
                  <a:pt x="233878" y="12780"/>
                </a:cubicBezTo>
                <a:lnTo>
                  <a:pt x="233878" y="25561"/>
                </a:lnTo>
                <a:lnTo>
                  <a:pt x="175728" y="25561"/>
                </a:lnTo>
                <a:lnTo>
                  <a:pt x="175728" y="12780"/>
                </a:lnTo>
                <a:cubicBezTo>
                  <a:pt x="175728" y="5722"/>
                  <a:pt x="170006" y="0"/>
                  <a:pt x="162948" y="0"/>
                </a:cubicBezTo>
                <a:cubicBezTo>
                  <a:pt x="155889" y="0"/>
                  <a:pt x="150167" y="5722"/>
                  <a:pt x="150167" y="12780"/>
                </a:cubicBezTo>
                <a:lnTo>
                  <a:pt x="150167" y="25561"/>
                </a:lnTo>
                <a:lnTo>
                  <a:pt x="92656" y="25561"/>
                </a:lnTo>
                <a:lnTo>
                  <a:pt x="92656" y="12780"/>
                </a:lnTo>
                <a:cubicBezTo>
                  <a:pt x="92656" y="5722"/>
                  <a:pt x="86935" y="0"/>
                  <a:pt x="79876" y="0"/>
                </a:cubicBezTo>
                <a:cubicBezTo>
                  <a:pt x="72818" y="0"/>
                  <a:pt x="67096" y="5722"/>
                  <a:pt x="67096" y="12780"/>
                </a:cubicBezTo>
                <a:lnTo>
                  <a:pt x="67096" y="25561"/>
                </a:lnTo>
                <a:lnTo>
                  <a:pt x="51121" y="25561"/>
                </a:lnTo>
                <a:cubicBezTo>
                  <a:pt x="22933" y="25561"/>
                  <a:pt x="0" y="48494"/>
                  <a:pt x="0" y="76682"/>
                </a:cubicBezTo>
                <a:lnTo>
                  <a:pt x="0" y="276055"/>
                </a:lnTo>
                <a:cubicBezTo>
                  <a:pt x="0" y="304243"/>
                  <a:pt x="22933" y="327176"/>
                  <a:pt x="51121" y="327176"/>
                </a:cubicBezTo>
                <a:lnTo>
                  <a:pt x="148889" y="327176"/>
                </a:lnTo>
                <a:cubicBezTo>
                  <a:pt x="155948" y="327176"/>
                  <a:pt x="161670" y="321454"/>
                  <a:pt x="161670" y="314396"/>
                </a:cubicBezTo>
                <a:cubicBezTo>
                  <a:pt x="161670" y="307337"/>
                  <a:pt x="155948" y="301615"/>
                  <a:pt x="148889" y="301615"/>
                </a:cubicBezTo>
                <a:lnTo>
                  <a:pt x="51121" y="301615"/>
                </a:lnTo>
                <a:cubicBezTo>
                  <a:pt x="37027" y="301615"/>
                  <a:pt x="25560" y="290149"/>
                  <a:pt x="25560" y="276055"/>
                </a:cubicBezTo>
                <a:lnTo>
                  <a:pt x="25560" y="76682"/>
                </a:lnTo>
                <a:cubicBezTo>
                  <a:pt x="25560" y="62588"/>
                  <a:pt x="37027" y="51121"/>
                  <a:pt x="51121" y="51121"/>
                </a:cubicBezTo>
                <a:lnTo>
                  <a:pt x="67096" y="51121"/>
                </a:lnTo>
                <a:lnTo>
                  <a:pt x="67096" y="63902"/>
                </a:lnTo>
                <a:cubicBezTo>
                  <a:pt x="67096" y="70960"/>
                  <a:pt x="72818" y="76682"/>
                  <a:pt x="79876" y="76682"/>
                </a:cubicBezTo>
                <a:cubicBezTo>
                  <a:pt x="86935" y="76682"/>
                  <a:pt x="92656" y="70960"/>
                  <a:pt x="92656" y="63902"/>
                </a:cubicBezTo>
                <a:lnTo>
                  <a:pt x="92656" y="51121"/>
                </a:lnTo>
                <a:lnTo>
                  <a:pt x="150167" y="51121"/>
                </a:lnTo>
                <a:lnTo>
                  <a:pt x="150167" y="63902"/>
                </a:lnTo>
                <a:cubicBezTo>
                  <a:pt x="150167" y="70960"/>
                  <a:pt x="155889" y="76682"/>
                  <a:pt x="162948" y="76682"/>
                </a:cubicBezTo>
                <a:cubicBezTo>
                  <a:pt x="170006" y="76682"/>
                  <a:pt x="175728" y="70960"/>
                  <a:pt x="175728" y="63902"/>
                </a:cubicBezTo>
                <a:lnTo>
                  <a:pt x="175728" y="51121"/>
                </a:lnTo>
                <a:lnTo>
                  <a:pt x="233878" y="51121"/>
                </a:lnTo>
                <a:lnTo>
                  <a:pt x="233878" y="63902"/>
                </a:lnTo>
                <a:cubicBezTo>
                  <a:pt x="233878" y="70960"/>
                  <a:pt x="239599" y="76682"/>
                  <a:pt x="246658" y="76682"/>
                </a:cubicBezTo>
                <a:cubicBezTo>
                  <a:pt x="253716" y="76682"/>
                  <a:pt x="259438" y="70960"/>
                  <a:pt x="259438" y="63902"/>
                </a:cubicBezTo>
                <a:lnTo>
                  <a:pt x="259438" y="51121"/>
                </a:lnTo>
                <a:lnTo>
                  <a:pt x="276052" y="51121"/>
                </a:lnTo>
                <a:cubicBezTo>
                  <a:pt x="290146" y="51121"/>
                  <a:pt x="301613" y="62588"/>
                  <a:pt x="301613" y="76682"/>
                </a:cubicBezTo>
                <a:lnTo>
                  <a:pt x="301613" y="149530"/>
                </a:lnTo>
                <a:cubicBezTo>
                  <a:pt x="301613" y="156588"/>
                  <a:pt x="307335" y="162310"/>
                  <a:pt x="314393" y="162310"/>
                </a:cubicBezTo>
                <a:cubicBezTo>
                  <a:pt x="321452" y="162310"/>
                  <a:pt x="327173" y="156588"/>
                  <a:pt x="327173" y="149530"/>
                </a:cubicBezTo>
                <a:lnTo>
                  <a:pt x="327173" y="76682"/>
                </a:lnTo>
                <a:cubicBezTo>
                  <a:pt x="327173" y="48494"/>
                  <a:pt x="304240" y="25561"/>
                  <a:pt x="276052" y="25561"/>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66CEA419-6F58-CE7C-D3C8-49AE9D1FB8AD}"/>
              </a:ext>
            </a:extLst>
          </p:cNvPr>
          <p:cNvSpPr/>
          <p:nvPr/>
        </p:nvSpPr>
        <p:spPr>
          <a:xfrm>
            <a:off x="8664297" y="5854438"/>
            <a:ext cx="154640" cy="154641"/>
          </a:xfrm>
          <a:custGeom>
            <a:avLst/>
            <a:gdLst>
              <a:gd name="connsiteX0" fmla="*/ 77320 w 154640"/>
              <a:gd name="connsiteY0" fmla="*/ 0 h 154641"/>
              <a:gd name="connsiteX1" fmla="*/ 0 w 154640"/>
              <a:gd name="connsiteY1" fmla="*/ 77321 h 154641"/>
              <a:gd name="connsiteX2" fmla="*/ 77320 w 154640"/>
              <a:gd name="connsiteY2" fmla="*/ 154642 h 154641"/>
              <a:gd name="connsiteX3" fmla="*/ 154640 w 154640"/>
              <a:gd name="connsiteY3" fmla="*/ 77321 h 154641"/>
              <a:gd name="connsiteX4" fmla="*/ 77320 w 154640"/>
              <a:gd name="connsiteY4" fmla="*/ 0 h 154641"/>
              <a:gd name="connsiteX5" fmla="*/ 77320 w 154640"/>
              <a:gd name="connsiteY5" fmla="*/ 129081 h 154641"/>
              <a:gd name="connsiteX6" fmla="*/ 25560 w 154640"/>
              <a:gd name="connsiteY6" fmla="*/ 77321 h 154641"/>
              <a:gd name="connsiteX7" fmla="*/ 77320 w 154640"/>
              <a:gd name="connsiteY7" fmla="*/ 25561 h 154641"/>
              <a:gd name="connsiteX8" fmla="*/ 129080 w 154640"/>
              <a:gd name="connsiteY8" fmla="*/ 77321 h 154641"/>
              <a:gd name="connsiteX9" fmla="*/ 77320 w 154640"/>
              <a:gd name="connsiteY9" fmla="*/ 129081 h 15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640" h="154641">
                <a:moveTo>
                  <a:pt x="77320" y="0"/>
                </a:moveTo>
                <a:cubicBezTo>
                  <a:pt x="34685" y="0"/>
                  <a:pt x="0" y="34686"/>
                  <a:pt x="0" y="77321"/>
                </a:cubicBezTo>
                <a:cubicBezTo>
                  <a:pt x="0" y="119956"/>
                  <a:pt x="34685" y="154642"/>
                  <a:pt x="77320" y="154642"/>
                </a:cubicBezTo>
                <a:cubicBezTo>
                  <a:pt x="119955" y="154642"/>
                  <a:pt x="154640" y="119956"/>
                  <a:pt x="154640" y="77321"/>
                </a:cubicBezTo>
                <a:cubicBezTo>
                  <a:pt x="154640" y="34686"/>
                  <a:pt x="119955" y="0"/>
                  <a:pt x="77320" y="0"/>
                </a:cubicBezTo>
                <a:close/>
                <a:moveTo>
                  <a:pt x="77320" y="129081"/>
                </a:moveTo>
                <a:cubicBezTo>
                  <a:pt x="48780" y="129081"/>
                  <a:pt x="25560" y="105862"/>
                  <a:pt x="25560" y="77321"/>
                </a:cubicBezTo>
                <a:cubicBezTo>
                  <a:pt x="25560" y="48780"/>
                  <a:pt x="48780" y="25561"/>
                  <a:pt x="77320" y="25561"/>
                </a:cubicBezTo>
                <a:cubicBezTo>
                  <a:pt x="105860" y="25561"/>
                  <a:pt x="129080" y="48780"/>
                  <a:pt x="129080" y="77321"/>
                </a:cubicBezTo>
                <a:cubicBezTo>
                  <a:pt x="129080" y="105862"/>
                  <a:pt x="105860" y="129081"/>
                  <a:pt x="77320" y="129081"/>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7786BFAD-0C92-7C4D-3D3F-186B51B11380}"/>
              </a:ext>
            </a:extLst>
          </p:cNvPr>
          <p:cNvSpPr/>
          <p:nvPr/>
        </p:nvSpPr>
        <p:spPr>
          <a:xfrm>
            <a:off x="8728837" y="5892779"/>
            <a:ext cx="44091" cy="51760"/>
          </a:xfrm>
          <a:custGeom>
            <a:avLst/>
            <a:gdLst>
              <a:gd name="connsiteX0" fmla="*/ 31312 w 44091"/>
              <a:gd name="connsiteY0" fmla="*/ 26200 h 51760"/>
              <a:gd name="connsiteX1" fmla="*/ 25560 w 44091"/>
              <a:gd name="connsiteY1" fmla="*/ 26200 h 51760"/>
              <a:gd name="connsiteX2" fmla="*/ 25560 w 44091"/>
              <a:gd name="connsiteY2" fmla="*/ 12780 h 51760"/>
              <a:gd name="connsiteX3" fmla="*/ 12780 w 44091"/>
              <a:gd name="connsiteY3" fmla="*/ 0 h 51760"/>
              <a:gd name="connsiteX4" fmla="*/ 0 w 44091"/>
              <a:gd name="connsiteY4" fmla="*/ 12780 h 51760"/>
              <a:gd name="connsiteX5" fmla="*/ 0 w 44091"/>
              <a:gd name="connsiteY5" fmla="*/ 38980 h 51760"/>
              <a:gd name="connsiteX6" fmla="*/ 12780 w 44091"/>
              <a:gd name="connsiteY6" fmla="*/ 51760 h 51760"/>
              <a:gd name="connsiteX7" fmla="*/ 31312 w 44091"/>
              <a:gd name="connsiteY7" fmla="*/ 51760 h 51760"/>
              <a:gd name="connsiteX8" fmla="*/ 44092 w 44091"/>
              <a:gd name="connsiteY8" fmla="*/ 38980 h 51760"/>
              <a:gd name="connsiteX9" fmla="*/ 31312 w 44091"/>
              <a:gd name="connsiteY9" fmla="*/ 26200 h 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91" h="51760">
                <a:moveTo>
                  <a:pt x="31312" y="26200"/>
                </a:moveTo>
                <a:lnTo>
                  <a:pt x="25560" y="26200"/>
                </a:lnTo>
                <a:lnTo>
                  <a:pt x="25560" y="12780"/>
                </a:lnTo>
                <a:cubicBezTo>
                  <a:pt x="25560" y="5722"/>
                  <a:pt x="19839" y="0"/>
                  <a:pt x="12780" y="0"/>
                </a:cubicBezTo>
                <a:cubicBezTo>
                  <a:pt x="5722" y="0"/>
                  <a:pt x="0" y="5722"/>
                  <a:pt x="0" y="12780"/>
                </a:cubicBezTo>
                <a:lnTo>
                  <a:pt x="0" y="38980"/>
                </a:lnTo>
                <a:cubicBezTo>
                  <a:pt x="0" y="46039"/>
                  <a:pt x="5722" y="51760"/>
                  <a:pt x="12780" y="51760"/>
                </a:cubicBezTo>
                <a:lnTo>
                  <a:pt x="31312" y="51760"/>
                </a:lnTo>
                <a:cubicBezTo>
                  <a:pt x="38370" y="51760"/>
                  <a:pt x="44092" y="46039"/>
                  <a:pt x="44092" y="38980"/>
                </a:cubicBezTo>
                <a:cubicBezTo>
                  <a:pt x="44092" y="31921"/>
                  <a:pt x="38370" y="26200"/>
                  <a:pt x="31312" y="2620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DDE43B59-BF4A-4631-0482-6640BA345634}"/>
              </a:ext>
            </a:extLst>
          </p:cNvPr>
          <p:cNvSpPr/>
          <p:nvPr/>
        </p:nvSpPr>
        <p:spPr>
          <a:xfrm>
            <a:off x="8670048" y="5803316"/>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23389B8A-EB3E-9A18-2BBB-CD8AC786A09C}"/>
              </a:ext>
            </a:extLst>
          </p:cNvPr>
          <p:cNvSpPr/>
          <p:nvPr/>
        </p:nvSpPr>
        <p:spPr>
          <a:xfrm>
            <a:off x="8614454" y="5858911"/>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A50EB83-B5EB-97A7-8CAA-E4A665E587E1}"/>
              </a:ext>
            </a:extLst>
          </p:cNvPr>
          <p:cNvSpPr/>
          <p:nvPr/>
        </p:nvSpPr>
        <p:spPr>
          <a:xfrm>
            <a:off x="8558861" y="5803316"/>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F0F67765-A73E-158E-EA0B-0735CFC4F623}"/>
              </a:ext>
            </a:extLst>
          </p:cNvPr>
          <p:cNvSpPr/>
          <p:nvPr/>
        </p:nvSpPr>
        <p:spPr>
          <a:xfrm>
            <a:off x="8558861" y="5858911"/>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8A3F807-7582-F639-89F4-260FB8B31CB5}"/>
              </a:ext>
            </a:extLst>
          </p:cNvPr>
          <p:cNvSpPr/>
          <p:nvPr/>
        </p:nvSpPr>
        <p:spPr>
          <a:xfrm>
            <a:off x="8558861" y="5914505"/>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30A78370-6B8D-F864-15E7-DFB8AF328038}"/>
              </a:ext>
            </a:extLst>
          </p:cNvPr>
          <p:cNvSpPr/>
          <p:nvPr/>
        </p:nvSpPr>
        <p:spPr>
          <a:xfrm>
            <a:off x="8614454" y="5914505"/>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FDC23BD-FAB8-ABE4-8A77-27CFD1F43B08}"/>
              </a:ext>
            </a:extLst>
          </p:cNvPr>
          <p:cNvSpPr/>
          <p:nvPr/>
        </p:nvSpPr>
        <p:spPr>
          <a:xfrm>
            <a:off x="8614454" y="5803316"/>
            <a:ext cx="25560" cy="25560"/>
          </a:xfrm>
          <a:custGeom>
            <a:avLst/>
            <a:gdLst>
              <a:gd name="connsiteX0" fmla="*/ 25560 w 25560"/>
              <a:gd name="connsiteY0" fmla="*/ 12780 h 25560"/>
              <a:gd name="connsiteX1" fmla="*/ 12780 w 25560"/>
              <a:gd name="connsiteY1" fmla="*/ 25561 h 25560"/>
              <a:gd name="connsiteX2" fmla="*/ 0 w 25560"/>
              <a:gd name="connsiteY2" fmla="*/ 12780 h 25560"/>
              <a:gd name="connsiteX3" fmla="*/ 12780 w 25560"/>
              <a:gd name="connsiteY3" fmla="*/ 0 h 25560"/>
              <a:gd name="connsiteX4" fmla="*/ 25560 w 25560"/>
              <a:gd name="connsiteY4" fmla="*/ 12780 h 2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0" h="25560">
                <a:moveTo>
                  <a:pt x="25560" y="12780"/>
                </a:moveTo>
                <a:cubicBezTo>
                  <a:pt x="25560" y="19839"/>
                  <a:pt x="19839" y="25561"/>
                  <a:pt x="12780" y="25561"/>
                </a:cubicBezTo>
                <a:cubicBezTo>
                  <a:pt x="5722" y="25561"/>
                  <a:pt x="0" y="19839"/>
                  <a:pt x="0" y="12780"/>
                </a:cubicBezTo>
                <a:cubicBezTo>
                  <a:pt x="0" y="5722"/>
                  <a:pt x="5722" y="0"/>
                  <a:pt x="12780" y="0"/>
                </a:cubicBezTo>
                <a:cubicBezTo>
                  <a:pt x="19839" y="0"/>
                  <a:pt x="25560" y="5722"/>
                  <a:pt x="25560" y="12780"/>
                </a:cubicBezTo>
                <a:close/>
              </a:path>
            </a:pathLst>
          </a:custGeom>
          <a:solidFill>
            <a:schemeClr val="bg1"/>
          </a:solidFill>
          <a:ln w="9387" cap="flat">
            <a:solidFill>
              <a:schemeClr val="accent1"/>
            </a:solidFill>
            <a:prstDash val="solid"/>
            <a:miter/>
          </a:ln>
        </p:spPr>
        <p:txBody>
          <a:bodyPr rtlCol="0" anchor="ctr"/>
          <a:lstStyle/>
          <a:p>
            <a:endParaRPr lang="en-GB"/>
          </a:p>
        </p:txBody>
      </p:sp>
      <p:sp>
        <p:nvSpPr>
          <p:cNvPr id="80" name="TextBox 79">
            <a:extLst>
              <a:ext uri="{FF2B5EF4-FFF2-40B4-BE49-F238E27FC236}">
                <a16:creationId xmlns:a16="http://schemas.microsoft.com/office/drawing/2014/main" id="{CD6A31D0-D823-07CB-6446-4959A12F0DAB}"/>
              </a:ext>
            </a:extLst>
          </p:cNvPr>
          <p:cNvSpPr txBox="1"/>
          <p:nvPr/>
        </p:nvSpPr>
        <p:spPr>
          <a:xfrm>
            <a:off x="405247" y="3319619"/>
            <a:ext cx="1482130" cy="1077218"/>
          </a:xfrm>
          <a:prstGeom prst="rect">
            <a:avLst/>
          </a:prstGeom>
          <a:noFill/>
        </p:spPr>
        <p:txBody>
          <a:bodyPr wrap="square">
            <a:spAutoFit/>
          </a:bodyPr>
          <a:lstStyle/>
          <a:p>
            <a:pPr>
              <a:spcAft>
                <a:spcPts val="600"/>
              </a:spcAft>
            </a:pPr>
            <a:r>
              <a:rPr lang="en-CA" sz="1600" b="1" dirty="0">
                <a:solidFill>
                  <a:schemeClr val="tx1"/>
                </a:solidFill>
              </a:rPr>
              <a:t>5 </a:t>
            </a:r>
            <a:r>
              <a:rPr lang="en-CA" sz="1600" b="1" dirty="0">
                <a:solidFill>
                  <a:schemeClr val="accent1"/>
                </a:solidFill>
              </a:rPr>
              <a:t>A</a:t>
            </a:r>
            <a:r>
              <a:rPr lang="en-CA" sz="1600" b="1" dirty="0">
                <a:solidFill>
                  <a:schemeClr val="tx1"/>
                </a:solidFill>
              </a:rPr>
              <a:t>s of obesity management for adults: </a:t>
            </a:r>
          </a:p>
        </p:txBody>
      </p:sp>
      <p:cxnSp>
        <p:nvCxnSpPr>
          <p:cNvPr id="81" name="Straight Connector 80">
            <a:extLst>
              <a:ext uri="{FF2B5EF4-FFF2-40B4-BE49-F238E27FC236}">
                <a16:creationId xmlns:a16="http://schemas.microsoft.com/office/drawing/2014/main" id="{3955C884-74B4-CD9F-12CD-5FEDECDF3D12}"/>
              </a:ext>
            </a:extLst>
          </p:cNvPr>
          <p:cNvCxnSpPr>
            <a:cxnSpLocks/>
          </p:cNvCxnSpPr>
          <p:nvPr/>
        </p:nvCxnSpPr>
        <p:spPr>
          <a:xfrm>
            <a:off x="6579870" y="3426508"/>
            <a:ext cx="0" cy="2642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9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266C8-2DDC-C49E-1538-BC9CD5B2EF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9204F49-5842-9FB7-FFC2-8D29C2748F05}"/>
              </a:ext>
            </a:extLst>
          </p:cNvPr>
          <p:cNvSpPr/>
          <p:nvPr/>
        </p:nvSpPr>
        <p:spPr>
          <a:xfrm>
            <a:off x="0" y="1630302"/>
            <a:ext cx="12192000" cy="30697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Title 3">
            <a:extLst>
              <a:ext uri="{FF2B5EF4-FFF2-40B4-BE49-F238E27FC236}">
                <a16:creationId xmlns:a16="http://schemas.microsoft.com/office/drawing/2014/main" id="{161E2A78-E578-71CB-5DC7-A014CA7E8B84}"/>
              </a:ext>
            </a:extLst>
          </p:cNvPr>
          <p:cNvSpPr>
            <a:spLocks noGrp="1"/>
          </p:cNvSpPr>
          <p:nvPr>
            <p:ph type="title"/>
          </p:nvPr>
        </p:nvSpPr>
        <p:spPr/>
        <p:txBody>
          <a:bodyPr/>
          <a:lstStyle/>
          <a:p>
            <a:r>
              <a:rPr lang="en-CA" dirty="0"/>
              <a:t>Example of an encounter using the 5 As of </a:t>
            </a:r>
            <a:br>
              <a:rPr lang="en-CA" dirty="0"/>
            </a:br>
            <a:r>
              <a:rPr lang="en-CA" dirty="0"/>
              <a:t>obesity management</a:t>
            </a:r>
            <a:endParaRPr lang="en-GB" dirty="0"/>
          </a:p>
        </p:txBody>
      </p:sp>
      <p:sp>
        <p:nvSpPr>
          <p:cNvPr id="5" name="Text Placeholder 4">
            <a:extLst>
              <a:ext uri="{FF2B5EF4-FFF2-40B4-BE49-F238E27FC236}">
                <a16:creationId xmlns:a16="http://schemas.microsoft.com/office/drawing/2014/main" id="{700EB58C-3928-13A9-BC83-47B2BFB9670E}"/>
              </a:ext>
            </a:extLst>
          </p:cNvPr>
          <p:cNvSpPr>
            <a:spLocks noGrp="1"/>
          </p:cNvSpPr>
          <p:nvPr>
            <p:ph type="body" sz="quarter" idx="13"/>
          </p:nvPr>
        </p:nvSpPr>
        <p:spPr>
          <a:xfrm>
            <a:off x="515646" y="6020060"/>
            <a:ext cx="10896000" cy="324000"/>
          </a:xfrm>
        </p:spPr>
        <p:txBody>
          <a:bodyPr/>
          <a:lstStyle/>
          <a:p>
            <a:r>
              <a:rPr lang="nl-NL" dirty="0"/>
              <a:t>BMI, body mass index.</a:t>
            </a:r>
            <a:br>
              <a:rPr lang="nl-NL" dirty="0"/>
            </a:br>
            <a:r>
              <a:rPr lang="nl-NL" dirty="0"/>
              <a:t>Wharton S et al. CMAJ 2020;192:E875–E891.</a:t>
            </a:r>
            <a:endParaRPr lang="en-CA" dirty="0"/>
          </a:p>
        </p:txBody>
      </p:sp>
      <p:grpSp>
        <p:nvGrpSpPr>
          <p:cNvPr id="127" name="Group 126">
            <a:extLst>
              <a:ext uri="{FF2B5EF4-FFF2-40B4-BE49-F238E27FC236}">
                <a16:creationId xmlns:a16="http://schemas.microsoft.com/office/drawing/2014/main" id="{500050A4-C47A-2F69-735D-F5FABCA58071}"/>
              </a:ext>
            </a:extLst>
          </p:cNvPr>
          <p:cNvGrpSpPr/>
          <p:nvPr/>
        </p:nvGrpSpPr>
        <p:grpSpPr>
          <a:xfrm>
            <a:off x="9836429" y="1655560"/>
            <a:ext cx="2532528" cy="1160930"/>
            <a:chOff x="9836429" y="1655560"/>
            <a:chExt cx="2532528" cy="1160930"/>
          </a:xfrm>
        </p:grpSpPr>
        <p:sp>
          <p:nvSpPr>
            <p:cNvPr id="19" name="Oval 18">
              <a:extLst>
                <a:ext uri="{FF2B5EF4-FFF2-40B4-BE49-F238E27FC236}">
                  <a16:creationId xmlns:a16="http://schemas.microsoft.com/office/drawing/2014/main" id="{AD0B5E88-C520-7D59-3510-B3C604FED588}"/>
                </a:ext>
              </a:extLst>
            </p:cNvPr>
            <p:cNvSpPr/>
            <p:nvPr/>
          </p:nvSpPr>
          <p:spPr>
            <a:xfrm>
              <a:off x="10217061" y="1819202"/>
              <a:ext cx="406866" cy="4113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5</a:t>
              </a:r>
            </a:p>
          </p:txBody>
        </p:sp>
        <p:sp>
          <p:nvSpPr>
            <p:cNvPr id="20" name="TextBox 19">
              <a:extLst>
                <a:ext uri="{FF2B5EF4-FFF2-40B4-BE49-F238E27FC236}">
                  <a16:creationId xmlns:a16="http://schemas.microsoft.com/office/drawing/2014/main" id="{715790CF-BAF9-DF9D-4756-269FEB0FE98A}"/>
                </a:ext>
              </a:extLst>
            </p:cNvPr>
            <p:cNvSpPr txBox="1"/>
            <p:nvPr/>
          </p:nvSpPr>
          <p:spPr>
            <a:xfrm>
              <a:off x="10716153" y="1655560"/>
              <a:ext cx="1652804" cy="738664"/>
            </a:xfrm>
            <a:prstGeom prst="rect">
              <a:avLst/>
            </a:prstGeom>
            <a:noFill/>
          </p:spPr>
          <p:txBody>
            <a:bodyPr wrap="square" lIns="0" tIns="0" rIns="0" bIns="0" rtlCol="0" anchor="ctr">
              <a:spAutoFit/>
            </a:bodyPr>
            <a:lstStyle/>
            <a:p>
              <a:r>
                <a:rPr lang="en-GB" sz="1600" b="1" dirty="0">
                  <a:solidFill>
                    <a:schemeClr val="accent1"/>
                  </a:solidFill>
                  <a:latin typeface="+mj-lt"/>
                </a:rPr>
                <a:t>Assist with drivers and barriers</a:t>
              </a:r>
            </a:p>
          </p:txBody>
        </p:sp>
        <p:sp>
          <p:nvSpPr>
            <p:cNvPr id="61" name="Oval 60">
              <a:extLst>
                <a:ext uri="{FF2B5EF4-FFF2-40B4-BE49-F238E27FC236}">
                  <a16:creationId xmlns:a16="http://schemas.microsoft.com/office/drawing/2014/main" id="{0C059FA0-E3A2-4A0C-7F6D-AB1FB38DCFA0}"/>
                </a:ext>
              </a:extLst>
            </p:cNvPr>
            <p:cNvSpPr/>
            <p:nvPr/>
          </p:nvSpPr>
          <p:spPr>
            <a:xfrm>
              <a:off x="9836429" y="2119746"/>
              <a:ext cx="696746" cy="696744"/>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69" name="Graphic 68">
              <a:extLst>
                <a:ext uri="{FF2B5EF4-FFF2-40B4-BE49-F238E27FC236}">
                  <a16:creationId xmlns:a16="http://schemas.microsoft.com/office/drawing/2014/main" id="{F7E20C2F-7E1B-E5C5-0ABF-231572AC9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5998" y="2271114"/>
              <a:ext cx="397608" cy="397608"/>
            </a:xfrm>
            <a:prstGeom prst="rect">
              <a:avLst/>
            </a:prstGeom>
          </p:spPr>
        </p:pic>
      </p:grpSp>
      <p:grpSp>
        <p:nvGrpSpPr>
          <p:cNvPr id="126" name="Group 125">
            <a:extLst>
              <a:ext uri="{FF2B5EF4-FFF2-40B4-BE49-F238E27FC236}">
                <a16:creationId xmlns:a16="http://schemas.microsoft.com/office/drawing/2014/main" id="{641DEA03-3DDA-A623-8F84-1AA099DE42F7}"/>
              </a:ext>
            </a:extLst>
          </p:cNvPr>
          <p:cNvGrpSpPr/>
          <p:nvPr/>
        </p:nvGrpSpPr>
        <p:grpSpPr>
          <a:xfrm>
            <a:off x="7662267" y="1778671"/>
            <a:ext cx="1959051" cy="1419696"/>
            <a:chOff x="7662267" y="1778671"/>
            <a:chExt cx="1959051" cy="1419696"/>
          </a:xfrm>
        </p:grpSpPr>
        <p:sp>
          <p:nvSpPr>
            <p:cNvPr id="17" name="Oval 16">
              <a:extLst>
                <a:ext uri="{FF2B5EF4-FFF2-40B4-BE49-F238E27FC236}">
                  <a16:creationId xmlns:a16="http://schemas.microsoft.com/office/drawing/2014/main" id="{4F93AB0A-600D-00BB-ED14-F04B6EF9C420}"/>
                </a:ext>
              </a:extLst>
            </p:cNvPr>
            <p:cNvSpPr/>
            <p:nvPr/>
          </p:nvSpPr>
          <p:spPr>
            <a:xfrm>
              <a:off x="8023598" y="1819202"/>
              <a:ext cx="406866" cy="4113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4</a:t>
              </a:r>
            </a:p>
          </p:txBody>
        </p:sp>
        <p:sp>
          <p:nvSpPr>
            <p:cNvPr id="18" name="TextBox 17">
              <a:extLst>
                <a:ext uri="{FF2B5EF4-FFF2-40B4-BE49-F238E27FC236}">
                  <a16:creationId xmlns:a16="http://schemas.microsoft.com/office/drawing/2014/main" id="{BA909E66-75DE-FC6E-482B-ADA0B509B870}"/>
                </a:ext>
              </a:extLst>
            </p:cNvPr>
            <p:cNvSpPr txBox="1"/>
            <p:nvPr/>
          </p:nvSpPr>
          <p:spPr>
            <a:xfrm>
              <a:off x="8522691" y="1778671"/>
              <a:ext cx="960078" cy="492443"/>
            </a:xfrm>
            <a:prstGeom prst="rect">
              <a:avLst/>
            </a:prstGeom>
            <a:noFill/>
          </p:spPr>
          <p:txBody>
            <a:bodyPr wrap="square" lIns="0" tIns="0" rIns="0" bIns="0" rtlCol="0" anchor="ctr">
              <a:spAutoFit/>
            </a:bodyPr>
            <a:lstStyle/>
            <a:p>
              <a:r>
                <a:rPr lang="en-US" sz="1600" b="1" dirty="0">
                  <a:solidFill>
                    <a:schemeClr val="accent1"/>
                  </a:solidFill>
                  <a:latin typeface="+mj-lt"/>
                </a:rPr>
                <a:t>Agree on goals </a:t>
              </a:r>
            </a:p>
          </p:txBody>
        </p:sp>
        <p:sp>
          <p:nvSpPr>
            <p:cNvPr id="21" name="TextBox 20">
              <a:extLst>
                <a:ext uri="{FF2B5EF4-FFF2-40B4-BE49-F238E27FC236}">
                  <a16:creationId xmlns:a16="http://schemas.microsoft.com/office/drawing/2014/main" id="{6A96DCFF-8DD9-1872-B47B-FFF7479681D6}"/>
                </a:ext>
              </a:extLst>
            </p:cNvPr>
            <p:cNvSpPr txBox="1"/>
            <p:nvPr/>
          </p:nvSpPr>
          <p:spPr>
            <a:xfrm>
              <a:off x="8411859" y="2336593"/>
              <a:ext cx="1209459" cy="861774"/>
            </a:xfrm>
            <a:prstGeom prst="rect">
              <a:avLst/>
            </a:prstGeom>
            <a:noFill/>
          </p:spPr>
          <p:txBody>
            <a:bodyPr wrap="square" lIns="0" tIns="0" rIns="0" bIns="0" rtlCol="0" anchor="t">
              <a:spAutoFit/>
            </a:bodyPr>
            <a:lstStyle/>
            <a:p>
              <a:pPr>
                <a:spcAft>
                  <a:spcPts val="800"/>
                </a:spcAft>
              </a:pPr>
              <a:r>
                <a:rPr lang="en-GB" sz="1400" dirty="0">
                  <a:latin typeface="+mj-lt"/>
                </a:rPr>
                <a:t>Collaborate on a personalized, sustainable action plan</a:t>
              </a:r>
            </a:p>
          </p:txBody>
        </p:sp>
        <p:sp>
          <p:nvSpPr>
            <p:cNvPr id="52" name="Oval 51">
              <a:extLst>
                <a:ext uri="{FF2B5EF4-FFF2-40B4-BE49-F238E27FC236}">
                  <a16:creationId xmlns:a16="http://schemas.microsoft.com/office/drawing/2014/main" id="{55165C9A-4C7B-AA63-6E2C-C8B902A4E636}"/>
                </a:ext>
              </a:extLst>
            </p:cNvPr>
            <p:cNvSpPr/>
            <p:nvPr/>
          </p:nvSpPr>
          <p:spPr>
            <a:xfrm>
              <a:off x="7662267" y="2119746"/>
              <a:ext cx="696746" cy="696744"/>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70" name="Graphic 69">
              <a:extLst>
                <a:ext uri="{FF2B5EF4-FFF2-40B4-BE49-F238E27FC236}">
                  <a16:creationId xmlns:a16="http://schemas.microsoft.com/office/drawing/2014/main" id="{9C348F7B-0D5F-3B4E-0FBE-5CD07F862D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8495" y="2234144"/>
              <a:ext cx="434578" cy="434578"/>
            </a:xfrm>
            <a:prstGeom prst="rect">
              <a:avLst/>
            </a:prstGeom>
          </p:spPr>
        </p:pic>
      </p:grpSp>
      <p:grpSp>
        <p:nvGrpSpPr>
          <p:cNvPr id="121" name="Group 120">
            <a:extLst>
              <a:ext uri="{FF2B5EF4-FFF2-40B4-BE49-F238E27FC236}">
                <a16:creationId xmlns:a16="http://schemas.microsoft.com/office/drawing/2014/main" id="{6C12A6A9-8527-7ABC-4C78-AD9E8E87BAA8}"/>
              </a:ext>
            </a:extLst>
          </p:cNvPr>
          <p:cNvGrpSpPr/>
          <p:nvPr/>
        </p:nvGrpSpPr>
        <p:grpSpPr>
          <a:xfrm>
            <a:off x="2833874" y="1778671"/>
            <a:ext cx="2320819" cy="2789302"/>
            <a:chOff x="2833874" y="1778671"/>
            <a:chExt cx="2320819" cy="2789302"/>
          </a:xfrm>
        </p:grpSpPr>
        <p:sp>
          <p:nvSpPr>
            <p:cNvPr id="8" name="Oval 7">
              <a:extLst>
                <a:ext uri="{FF2B5EF4-FFF2-40B4-BE49-F238E27FC236}">
                  <a16:creationId xmlns:a16="http://schemas.microsoft.com/office/drawing/2014/main" id="{5ECDA98C-E2D3-2909-6445-6A6CC795D3F2}"/>
                </a:ext>
              </a:extLst>
            </p:cNvPr>
            <p:cNvSpPr/>
            <p:nvPr/>
          </p:nvSpPr>
          <p:spPr>
            <a:xfrm>
              <a:off x="3223244" y="1819202"/>
              <a:ext cx="406866" cy="4113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2</a:t>
              </a:r>
            </a:p>
          </p:txBody>
        </p:sp>
        <p:sp>
          <p:nvSpPr>
            <p:cNvPr id="9" name="TextBox 8">
              <a:extLst>
                <a:ext uri="{FF2B5EF4-FFF2-40B4-BE49-F238E27FC236}">
                  <a16:creationId xmlns:a16="http://schemas.microsoft.com/office/drawing/2014/main" id="{35BC9E97-5188-87C9-08C1-D3549BA1B0AD}"/>
                </a:ext>
              </a:extLst>
            </p:cNvPr>
            <p:cNvSpPr txBox="1"/>
            <p:nvPr/>
          </p:nvSpPr>
          <p:spPr>
            <a:xfrm>
              <a:off x="3722336" y="1778671"/>
              <a:ext cx="1285659" cy="492443"/>
            </a:xfrm>
            <a:prstGeom prst="rect">
              <a:avLst/>
            </a:prstGeom>
            <a:noFill/>
          </p:spPr>
          <p:txBody>
            <a:bodyPr wrap="square" lIns="0" tIns="0" rIns="0" bIns="0" rtlCol="0" anchor="ctr">
              <a:spAutoFit/>
            </a:bodyPr>
            <a:lstStyle/>
            <a:p>
              <a:r>
                <a:rPr lang="en-US" sz="1600" b="1" dirty="0">
                  <a:solidFill>
                    <a:schemeClr val="accent1"/>
                  </a:solidFill>
                  <a:latin typeface="+mj-lt"/>
                </a:rPr>
                <a:t>Assess their story</a:t>
              </a:r>
            </a:p>
          </p:txBody>
        </p:sp>
        <p:sp>
          <p:nvSpPr>
            <p:cNvPr id="12" name="TextBox 11">
              <a:extLst>
                <a:ext uri="{FF2B5EF4-FFF2-40B4-BE49-F238E27FC236}">
                  <a16:creationId xmlns:a16="http://schemas.microsoft.com/office/drawing/2014/main" id="{6E5EE21D-6353-95F6-AB09-80ED89911660}"/>
                </a:ext>
              </a:extLst>
            </p:cNvPr>
            <p:cNvSpPr txBox="1"/>
            <p:nvPr/>
          </p:nvSpPr>
          <p:spPr>
            <a:xfrm>
              <a:off x="3590724" y="2336593"/>
              <a:ext cx="1563969" cy="2231380"/>
            </a:xfrm>
            <a:prstGeom prst="rect">
              <a:avLst/>
            </a:prstGeom>
            <a:noFill/>
          </p:spPr>
          <p:txBody>
            <a:bodyPr wrap="square" lIns="0" tIns="0" rIns="0" bIns="0" rtlCol="0" anchor="t">
              <a:spAutoFit/>
            </a:bodyPr>
            <a:lstStyle/>
            <a:p>
              <a:pPr marL="144000" indent="-144000">
                <a:spcBef>
                  <a:spcPts val="300"/>
                </a:spcBef>
                <a:buFont typeface="Arial" panose="020B0604020202020204" pitchFamily="34" charset="0"/>
                <a:buChar char="•"/>
              </a:pPr>
              <a:r>
                <a:rPr lang="en-GB" sz="1400" spc="-20" dirty="0">
                  <a:latin typeface="+mj-lt"/>
                </a:rPr>
                <a:t>Goals that matter</a:t>
              </a:r>
              <a:br>
                <a:rPr lang="en-GB" sz="1400" spc="-20" dirty="0">
                  <a:latin typeface="+mj-lt"/>
                </a:rPr>
              </a:br>
              <a:r>
                <a:rPr lang="en-GB" sz="1400" spc="-20" dirty="0">
                  <a:latin typeface="+mj-lt"/>
                </a:rPr>
                <a:t>to the patient</a:t>
              </a:r>
            </a:p>
            <a:p>
              <a:pPr marL="144000" indent="-144000">
                <a:spcBef>
                  <a:spcPts val="300"/>
                </a:spcBef>
                <a:buFont typeface="Arial" panose="020B0604020202020204" pitchFamily="34" charset="0"/>
                <a:buChar char="•"/>
              </a:pPr>
              <a:r>
                <a:rPr lang="en-GB" sz="1400" dirty="0">
                  <a:latin typeface="+mj-lt"/>
                </a:rPr>
                <a:t>Obesity classification </a:t>
              </a:r>
              <a:br>
                <a:rPr lang="en-GB" sz="1400" dirty="0">
                  <a:latin typeface="+mj-lt"/>
                </a:rPr>
              </a:br>
              <a:r>
                <a:rPr lang="en-GB" sz="1400" dirty="0">
                  <a:latin typeface="+mj-lt"/>
                </a:rPr>
                <a:t>(BMI and waist circumference)</a:t>
              </a:r>
            </a:p>
            <a:p>
              <a:pPr marL="144000" indent="-144000">
                <a:spcBef>
                  <a:spcPts val="300"/>
                </a:spcBef>
                <a:buFont typeface="Arial" panose="020B0604020202020204" pitchFamily="34" charset="0"/>
                <a:buChar char="•"/>
              </a:pPr>
              <a:r>
                <a:rPr lang="en-GB" sz="1400" dirty="0">
                  <a:latin typeface="+mj-lt"/>
                </a:rPr>
                <a:t>Disease severity (Edmonton Obesity Staging System)</a:t>
              </a:r>
            </a:p>
          </p:txBody>
        </p:sp>
        <p:sp>
          <p:nvSpPr>
            <p:cNvPr id="34" name="Oval 33">
              <a:extLst>
                <a:ext uri="{FF2B5EF4-FFF2-40B4-BE49-F238E27FC236}">
                  <a16:creationId xmlns:a16="http://schemas.microsoft.com/office/drawing/2014/main" id="{19292DBC-4899-8CBF-E747-E43BF7B6BA16}"/>
                </a:ext>
              </a:extLst>
            </p:cNvPr>
            <p:cNvSpPr/>
            <p:nvPr/>
          </p:nvSpPr>
          <p:spPr>
            <a:xfrm>
              <a:off x="2833874" y="2119746"/>
              <a:ext cx="696746" cy="696744"/>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72" name="Graphic 71">
              <a:extLst>
                <a:ext uri="{FF2B5EF4-FFF2-40B4-BE49-F238E27FC236}">
                  <a16:creationId xmlns:a16="http://schemas.microsoft.com/office/drawing/2014/main" id="{883F3D15-7114-BDFD-6700-789D9D5E3D87}"/>
                </a:ext>
              </a:extLst>
            </p:cNvPr>
            <p:cNvPicPr>
              <a:picLocks noChangeAspect="1"/>
            </p:cNvPicPr>
            <p:nvPr/>
          </p:nvPicPr>
          <p:blipFill>
            <a:blip r:embed="rId7">
              <a:extLst>
                <a:ext uri="{96DAC541-7B7A-43D3-8B79-37D633B846F1}">
                  <asvg:svgBlip xmlns:asvg="http://schemas.microsoft.com/office/drawing/2016/SVG/main" r:embed="rId8"/>
                </a:ext>
              </a:extLst>
            </a:blip>
            <a:srcRect l="13" r="13"/>
            <a:stretch/>
          </p:blipFill>
          <p:spPr>
            <a:xfrm>
              <a:off x="2988481" y="2234144"/>
              <a:ext cx="434465" cy="434578"/>
            </a:xfrm>
            <a:prstGeom prst="rect">
              <a:avLst/>
            </a:prstGeom>
          </p:spPr>
        </p:pic>
      </p:grpSp>
      <p:grpSp>
        <p:nvGrpSpPr>
          <p:cNvPr id="128" name="Group 127">
            <a:extLst>
              <a:ext uri="{FF2B5EF4-FFF2-40B4-BE49-F238E27FC236}">
                <a16:creationId xmlns:a16="http://schemas.microsoft.com/office/drawing/2014/main" id="{580646EB-912F-185D-0D1E-01B91D391FE4}"/>
              </a:ext>
            </a:extLst>
          </p:cNvPr>
          <p:cNvGrpSpPr/>
          <p:nvPr/>
        </p:nvGrpSpPr>
        <p:grpSpPr>
          <a:xfrm>
            <a:off x="228786" y="1778671"/>
            <a:ext cx="3009814" cy="2520035"/>
            <a:chOff x="228786" y="1778671"/>
            <a:chExt cx="3009814" cy="2520035"/>
          </a:xfrm>
        </p:grpSpPr>
        <p:sp>
          <p:nvSpPr>
            <p:cNvPr id="7" name="TextBox 6">
              <a:extLst>
                <a:ext uri="{FF2B5EF4-FFF2-40B4-BE49-F238E27FC236}">
                  <a16:creationId xmlns:a16="http://schemas.microsoft.com/office/drawing/2014/main" id="{59D6F527-CC6A-169A-E012-697CF9A2183A}"/>
                </a:ext>
              </a:extLst>
            </p:cNvPr>
            <p:cNvSpPr txBox="1"/>
            <p:nvPr/>
          </p:nvSpPr>
          <p:spPr>
            <a:xfrm>
              <a:off x="1038541" y="1778671"/>
              <a:ext cx="2200059" cy="492443"/>
            </a:xfrm>
            <a:prstGeom prst="rect">
              <a:avLst/>
            </a:prstGeom>
            <a:noFill/>
          </p:spPr>
          <p:txBody>
            <a:bodyPr wrap="square" lIns="0" tIns="0" rIns="0" bIns="0" rtlCol="0" anchor="ctr">
              <a:spAutoFit/>
            </a:bodyPr>
            <a:lstStyle/>
            <a:p>
              <a:r>
                <a:rPr lang="en-US" sz="1600" b="1" dirty="0">
                  <a:solidFill>
                    <a:schemeClr val="accent1"/>
                  </a:solidFill>
                  <a:latin typeface="+mj-lt"/>
                </a:rPr>
                <a:t>Ask </a:t>
              </a:r>
              <a:br>
                <a:rPr lang="en-US" sz="1600" b="1" dirty="0">
                  <a:solidFill>
                    <a:schemeClr val="accent1"/>
                  </a:solidFill>
                  <a:latin typeface="+mj-lt"/>
                </a:rPr>
              </a:br>
              <a:r>
                <a:rPr lang="en-US" sz="1600" b="1" dirty="0">
                  <a:solidFill>
                    <a:schemeClr val="accent1"/>
                  </a:solidFill>
                  <a:latin typeface="+mj-lt"/>
                </a:rPr>
                <a:t>permission</a:t>
              </a:r>
              <a:endParaRPr lang="en-GB" sz="1600" b="1" dirty="0">
                <a:solidFill>
                  <a:schemeClr val="accent1"/>
                </a:solidFill>
                <a:latin typeface="+mj-lt"/>
              </a:endParaRPr>
            </a:p>
          </p:txBody>
        </p:sp>
        <p:grpSp>
          <p:nvGrpSpPr>
            <p:cNvPr id="120" name="Group 119">
              <a:extLst>
                <a:ext uri="{FF2B5EF4-FFF2-40B4-BE49-F238E27FC236}">
                  <a16:creationId xmlns:a16="http://schemas.microsoft.com/office/drawing/2014/main" id="{F890624E-993F-BCF5-576B-28EC0200140A}"/>
                </a:ext>
              </a:extLst>
            </p:cNvPr>
            <p:cNvGrpSpPr/>
            <p:nvPr/>
          </p:nvGrpSpPr>
          <p:grpSpPr>
            <a:xfrm>
              <a:off x="228786" y="1819202"/>
              <a:ext cx="2691732" cy="2479504"/>
              <a:chOff x="228786" y="1819202"/>
              <a:chExt cx="2691732" cy="2479504"/>
            </a:xfrm>
          </p:grpSpPr>
          <p:sp>
            <p:nvSpPr>
              <p:cNvPr id="6" name="Oval 5">
                <a:extLst>
                  <a:ext uri="{FF2B5EF4-FFF2-40B4-BE49-F238E27FC236}">
                    <a16:creationId xmlns:a16="http://schemas.microsoft.com/office/drawing/2014/main" id="{1C3BC528-B35B-7834-3C09-A94B6BBA6FF6}"/>
                  </a:ext>
                </a:extLst>
              </p:cNvPr>
              <p:cNvSpPr/>
              <p:nvPr/>
            </p:nvSpPr>
            <p:spPr>
              <a:xfrm>
                <a:off x="535462" y="1819202"/>
                <a:ext cx="406866" cy="4113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1</a:t>
                </a:r>
              </a:p>
            </p:txBody>
          </p:sp>
          <p:sp>
            <p:nvSpPr>
              <p:cNvPr id="10" name="TextBox 9">
                <a:extLst>
                  <a:ext uri="{FF2B5EF4-FFF2-40B4-BE49-F238E27FC236}">
                    <a16:creationId xmlns:a16="http://schemas.microsoft.com/office/drawing/2014/main" id="{943237EF-D557-A8C4-AD8D-24A39220FF31}"/>
                  </a:ext>
                </a:extLst>
              </p:cNvPr>
              <p:cNvSpPr txBox="1"/>
              <p:nvPr/>
            </p:nvSpPr>
            <p:spPr>
              <a:xfrm>
                <a:off x="962343" y="2336593"/>
                <a:ext cx="1787363" cy="646331"/>
              </a:xfrm>
              <a:prstGeom prst="rect">
                <a:avLst/>
              </a:prstGeom>
              <a:noFill/>
            </p:spPr>
            <p:txBody>
              <a:bodyPr wrap="square" lIns="0" tIns="0" rIns="0" bIns="0" rtlCol="0" anchor="t">
                <a:spAutoFit/>
              </a:bodyPr>
              <a:lstStyle/>
              <a:p>
                <a:r>
                  <a:rPr lang="en-US" sz="1400" i="1" dirty="0">
                    <a:latin typeface="+mj-lt"/>
                  </a:rPr>
                  <a:t>“Would it be all right if we discussed your weight?”</a:t>
                </a:r>
                <a:endParaRPr lang="en-GB" sz="1400" i="1" dirty="0">
                  <a:latin typeface="+mj-lt"/>
                </a:endParaRPr>
              </a:p>
            </p:txBody>
          </p:sp>
          <p:sp>
            <p:nvSpPr>
              <p:cNvPr id="11" name="TextBox 10">
                <a:extLst>
                  <a:ext uri="{FF2B5EF4-FFF2-40B4-BE49-F238E27FC236}">
                    <a16:creationId xmlns:a16="http://schemas.microsoft.com/office/drawing/2014/main" id="{81446D38-A35D-2AE5-858E-D5278F04CB85}"/>
                  </a:ext>
                </a:extLst>
              </p:cNvPr>
              <p:cNvSpPr txBox="1"/>
              <p:nvPr/>
            </p:nvSpPr>
            <p:spPr>
              <a:xfrm>
                <a:off x="962343" y="3144544"/>
                <a:ext cx="1958175" cy="1154162"/>
              </a:xfrm>
              <a:prstGeom prst="rect">
                <a:avLst/>
              </a:prstGeom>
              <a:noFill/>
            </p:spPr>
            <p:txBody>
              <a:bodyPr wrap="square" lIns="0" tIns="0" rIns="0" bIns="0" rtlCol="0" anchor="t">
                <a:spAutoFit/>
              </a:bodyPr>
              <a:lstStyle/>
              <a:p>
                <a:r>
                  <a:rPr lang="en-US" sz="1400" b="1" dirty="0">
                    <a:latin typeface="+mj-lt"/>
                  </a:rPr>
                  <a:t>Asking permission</a:t>
                </a:r>
              </a:p>
              <a:p>
                <a:pPr marL="144000" indent="-144000">
                  <a:spcBef>
                    <a:spcPts val="300"/>
                  </a:spcBef>
                  <a:buFont typeface="Arial" panose="020B0604020202020204" pitchFamily="34" charset="0"/>
                  <a:buChar char="•"/>
                </a:pPr>
                <a:r>
                  <a:rPr lang="en-US" sz="1400" dirty="0">
                    <a:latin typeface="+mj-lt"/>
                  </a:rPr>
                  <a:t>Shows compassion and empathy</a:t>
                </a:r>
              </a:p>
              <a:p>
                <a:pPr marL="144000" indent="-144000">
                  <a:spcBef>
                    <a:spcPts val="300"/>
                  </a:spcBef>
                  <a:spcAft>
                    <a:spcPts val="800"/>
                  </a:spcAft>
                  <a:buFont typeface="Arial" panose="020B0604020202020204" pitchFamily="34" charset="0"/>
                  <a:buChar char="•"/>
                </a:pPr>
                <a:r>
                  <a:rPr lang="en-US" sz="1400" dirty="0">
                    <a:latin typeface="+mj-lt"/>
                  </a:rPr>
                  <a:t>Builds patient–provider trust</a:t>
                </a:r>
                <a:endParaRPr lang="en-GB" sz="1400" dirty="0">
                  <a:latin typeface="+mj-lt"/>
                </a:endParaRPr>
              </a:p>
            </p:txBody>
          </p:sp>
          <p:sp>
            <p:nvSpPr>
              <p:cNvPr id="25" name="Oval 24">
                <a:extLst>
                  <a:ext uri="{FF2B5EF4-FFF2-40B4-BE49-F238E27FC236}">
                    <a16:creationId xmlns:a16="http://schemas.microsoft.com/office/drawing/2014/main" id="{805F0F9D-88A0-ADD2-2E49-30CA52674A6A}"/>
                  </a:ext>
                </a:extLst>
              </p:cNvPr>
              <p:cNvSpPr/>
              <p:nvPr/>
            </p:nvSpPr>
            <p:spPr>
              <a:xfrm>
                <a:off x="228786" y="2119746"/>
                <a:ext cx="696746" cy="696744"/>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73" name="Graphic 72">
                <a:extLst>
                  <a:ext uri="{FF2B5EF4-FFF2-40B4-BE49-F238E27FC236}">
                    <a16:creationId xmlns:a16="http://schemas.microsoft.com/office/drawing/2014/main" id="{C75FF0CC-84F9-625E-1467-B574FC4B90BB}"/>
                  </a:ext>
                </a:extLst>
              </p:cNvPr>
              <p:cNvPicPr>
                <a:picLocks noChangeAspect="1"/>
              </p:cNvPicPr>
              <p:nvPr/>
            </p:nvPicPr>
            <p:blipFill>
              <a:blip r:embed="rId9">
                <a:extLst>
                  <a:ext uri="{96DAC541-7B7A-43D3-8B79-37D633B846F1}">
                    <asvg:svgBlip xmlns:asvg="http://schemas.microsoft.com/office/drawing/2016/SVG/main" r:embed="rId10"/>
                  </a:ext>
                </a:extLst>
              </a:blip>
              <a:srcRect l="19" r="19"/>
              <a:stretch/>
            </p:blipFill>
            <p:spPr>
              <a:xfrm>
                <a:off x="351120" y="2234144"/>
                <a:ext cx="434409" cy="434578"/>
              </a:xfrm>
              <a:prstGeom prst="rect">
                <a:avLst/>
              </a:prstGeom>
            </p:spPr>
          </p:pic>
        </p:grpSp>
      </p:grpSp>
      <p:grpSp>
        <p:nvGrpSpPr>
          <p:cNvPr id="129" name="Group 128">
            <a:extLst>
              <a:ext uri="{FF2B5EF4-FFF2-40B4-BE49-F238E27FC236}">
                <a16:creationId xmlns:a16="http://schemas.microsoft.com/office/drawing/2014/main" id="{A944E10A-6CC9-2764-57BD-592E29BEB838}"/>
              </a:ext>
            </a:extLst>
          </p:cNvPr>
          <p:cNvGrpSpPr/>
          <p:nvPr/>
        </p:nvGrpSpPr>
        <p:grpSpPr>
          <a:xfrm>
            <a:off x="5128153" y="1778671"/>
            <a:ext cx="2939523" cy="2866246"/>
            <a:chOff x="5128153" y="1778671"/>
            <a:chExt cx="2939523" cy="2866246"/>
          </a:xfrm>
        </p:grpSpPr>
        <p:sp>
          <p:nvSpPr>
            <p:cNvPr id="15" name="Oval 14">
              <a:extLst>
                <a:ext uri="{FF2B5EF4-FFF2-40B4-BE49-F238E27FC236}">
                  <a16:creationId xmlns:a16="http://schemas.microsoft.com/office/drawing/2014/main" id="{482B16CA-6E32-42E3-C6AC-0AAAC0882D99}"/>
                </a:ext>
              </a:extLst>
            </p:cNvPr>
            <p:cNvSpPr/>
            <p:nvPr/>
          </p:nvSpPr>
          <p:spPr>
            <a:xfrm>
              <a:off x="5464023" y="1819202"/>
              <a:ext cx="406866" cy="41138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3</a:t>
              </a:r>
            </a:p>
          </p:txBody>
        </p:sp>
        <p:sp>
          <p:nvSpPr>
            <p:cNvPr id="16" name="TextBox 15">
              <a:extLst>
                <a:ext uri="{FF2B5EF4-FFF2-40B4-BE49-F238E27FC236}">
                  <a16:creationId xmlns:a16="http://schemas.microsoft.com/office/drawing/2014/main" id="{87DD85DF-82BE-27EF-1283-8EEDB9A3DFBB}"/>
                </a:ext>
              </a:extLst>
            </p:cNvPr>
            <p:cNvSpPr txBox="1"/>
            <p:nvPr/>
          </p:nvSpPr>
          <p:spPr>
            <a:xfrm>
              <a:off x="5963115" y="1778671"/>
              <a:ext cx="1424205" cy="492443"/>
            </a:xfrm>
            <a:prstGeom prst="rect">
              <a:avLst/>
            </a:prstGeom>
            <a:noFill/>
          </p:spPr>
          <p:txBody>
            <a:bodyPr wrap="square" lIns="0" tIns="0" rIns="0" bIns="0" rtlCol="0" anchor="ctr">
              <a:spAutoFit/>
            </a:bodyPr>
            <a:lstStyle/>
            <a:p>
              <a:r>
                <a:rPr lang="en-US" sz="1600" b="1" dirty="0">
                  <a:solidFill>
                    <a:schemeClr val="accent1"/>
                  </a:solidFill>
                  <a:latin typeface="+mj-lt"/>
                </a:rPr>
                <a:t>Advise on management</a:t>
              </a:r>
            </a:p>
          </p:txBody>
        </p:sp>
        <p:sp>
          <p:nvSpPr>
            <p:cNvPr id="22" name="TextBox 21">
              <a:extLst>
                <a:ext uri="{FF2B5EF4-FFF2-40B4-BE49-F238E27FC236}">
                  <a16:creationId xmlns:a16="http://schemas.microsoft.com/office/drawing/2014/main" id="{45BE1E9A-D4B7-1BEB-7218-5E2D2AC1AD73}"/>
                </a:ext>
              </a:extLst>
            </p:cNvPr>
            <p:cNvSpPr txBox="1"/>
            <p:nvPr/>
          </p:nvSpPr>
          <p:spPr>
            <a:xfrm>
              <a:off x="5886918" y="2336593"/>
              <a:ext cx="2180758" cy="2308324"/>
            </a:xfrm>
            <a:prstGeom prst="rect">
              <a:avLst/>
            </a:prstGeom>
            <a:noFill/>
          </p:spPr>
          <p:txBody>
            <a:bodyPr wrap="square" lIns="0" tIns="0" rIns="0" bIns="0" rtlCol="0" anchor="t">
              <a:spAutoFit/>
            </a:bodyPr>
            <a:lstStyle/>
            <a:p>
              <a:r>
                <a:rPr lang="en-US" sz="1400" b="1" dirty="0"/>
                <a:t>Medical </a:t>
              </a:r>
              <a:br>
                <a:rPr lang="en-US" sz="1400" b="1" dirty="0"/>
              </a:br>
              <a:r>
                <a:rPr lang="en-US" sz="1400" b="1" dirty="0"/>
                <a:t>nutrition therapy</a:t>
              </a:r>
            </a:p>
            <a:p>
              <a:pPr>
                <a:spcAft>
                  <a:spcPts val="1200"/>
                </a:spcAft>
              </a:pPr>
              <a:r>
                <a:rPr lang="en-US" sz="1400" dirty="0"/>
                <a:t>Personalized counseling </a:t>
              </a:r>
              <a:br>
                <a:rPr lang="en-US" sz="1400" dirty="0"/>
              </a:br>
              <a:r>
                <a:rPr lang="en-US" sz="1400" dirty="0"/>
                <a:t>by a </a:t>
              </a:r>
              <a:r>
                <a:rPr lang="en-US" sz="1400" dirty="0">
                  <a:latin typeface="+mj-lt"/>
                </a:rPr>
                <a:t>registered</a:t>
              </a:r>
              <a:r>
                <a:rPr lang="en-US" sz="1400" dirty="0"/>
                <a:t> dietitian with a focus on healthy food choices and evidence-based nutrition therapy</a:t>
              </a:r>
            </a:p>
            <a:p>
              <a:r>
                <a:rPr lang="en-US" sz="1400" b="1" dirty="0"/>
                <a:t>Exercise</a:t>
              </a:r>
            </a:p>
            <a:p>
              <a:r>
                <a:rPr lang="en-US" sz="1400" dirty="0"/>
                <a:t>30–60 min of moderate to vigorous activity most days</a:t>
              </a:r>
              <a:endParaRPr lang="en-GB" sz="1400" dirty="0"/>
            </a:p>
          </p:txBody>
        </p:sp>
        <p:sp>
          <p:nvSpPr>
            <p:cNvPr id="43" name="Oval 42">
              <a:extLst>
                <a:ext uri="{FF2B5EF4-FFF2-40B4-BE49-F238E27FC236}">
                  <a16:creationId xmlns:a16="http://schemas.microsoft.com/office/drawing/2014/main" id="{431790D0-FBBE-F40E-6B51-4ECE2701F94F}"/>
                </a:ext>
              </a:extLst>
            </p:cNvPr>
            <p:cNvSpPr/>
            <p:nvPr/>
          </p:nvSpPr>
          <p:spPr>
            <a:xfrm>
              <a:off x="5128153" y="2119746"/>
              <a:ext cx="696746" cy="696744"/>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71" name="Graphic 70">
              <a:extLst>
                <a:ext uri="{FF2B5EF4-FFF2-40B4-BE49-F238E27FC236}">
                  <a16:creationId xmlns:a16="http://schemas.microsoft.com/office/drawing/2014/main" id="{A0C05D23-0E38-F03F-B3E0-3DD3BE8D2D4A}"/>
                </a:ext>
              </a:extLst>
            </p:cNvPr>
            <p:cNvPicPr>
              <a:picLocks noChangeAspect="1"/>
            </p:cNvPicPr>
            <p:nvPr/>
          </p:nvPicPr>
          <p:blipFill>
            <a:blip r:embed="rId11">
              <a:extLst>
                <a:ext uri="{96DAC541-7B7A-43D3-8B79-37D633B846F1}">
                  <asvg:svgBlip xmlns:asvg="http://schemas.microsoft.com/office/drawing/2016/SVG/main" r:embed="rId12"/>
                </a:ext>
              </a:extLst>
            </a:blip>
            <a:srcRect l="13" r="13"/>
            <a:stretch/>
          </p:blipFill>
          <p:spPr>
            <a:xfrm>
              <a:off x="5245445" y="2234144"/>
              <a:ext cx="434465" cy="434578"/>
            </a:xfrm>
            <a:prstGeom prst="rect">
              <a:avLst/>
            </a:prstGeom>
          </p:spPr>
        </p:pic>
      </p:grpSp>
      <p:grpSp>
        <p:nvGrpSpPr>
          <p:cNvPr id="40" name="Group 39">
            <a:extLst>
              <a:ext uri="{FF2B5EF4-FFF2-40B4-BE49-F238E27FC236}">
                <a16:creationId xmlns:a16="http://schemas.microsoft.com/office/drawing/2014/main" id="{AA423FFA-5E2B-F72F-2202-40C530949C8E}"/>
              </a:ext>
            </a:extLst>
          </p:cNvPr>
          <p:cNvGrpSpPr/>
          <p:nvPr/>
        </p:nvGrpSpPr>
        <p:grpSpPr>
          <a:xfrm>
            <a:off x="4770602" y="4634565"/>
            <a:ext cx="6199168" cy="1600937"/>
            <a:chOff x="4770602" y="4634565"/>
            <a:chExt cx="6199168" cy="1600937"/>
          </a:xfrm>
        </p:grpSpPr>
        <p:grpSp>
          <p:nvGrpSpPr>
            <p:cNvPr id="130" name="Group 129">
              <a:extLst>
                <a:ext uri="{FF2B5EF4-FFF2-40B4-BE49-F238E27FC236}">
                  <a16:creationId xmlns:a16="http://schemas.microsoft.com/office/drawing/2014/main" id="{3859D427-C77A-C505-6054-08AD7F92E51A}"/>
                </a:ext>
              </a:extLst>
            </p:cNvPr>
            <p:cNvGrpSpPr/>
            <p:nvPr/>
          </p:nvGrpSpPr>
          <p:grpSpPr>
            <a:xfrm>
              <a:off x="4770602" y="4634565"/>
              <a:ext cx="6199168" cy="1600937"/>
              <a:chOff x="4770602" y="4634565"/>
              <a:chExt cx="6199168" cy="1600937"/>
            </a:xfrm>
          </p:grpSpPr>
          <p:sp>
            <p:nvSpPr>
              <p:cNvPr id="95" name="Rectangle: Rounded Corners 94">
                <a:extLst>
                  <a:ext uri="{FF2B5EF4-FFF2-40B4-BE49-F238E27FC236}">
                    <a16:creationId xmlns:a16="http://schemas.microsoft.com/office/drawing/2014/main" id="{E0DDC0E7-4123-7F45-FFC1-750D0FBB0A90}"/>
                  </a:ext>
                </a:extLst>
              </p:cNvPr>
              <p:cNvSpPr/>
              <p:nvPr/>
            </p:nvSpPr>
            <p:spPr>
              <a:xfrm>
                <a:off x="4770602" y="4802549"/>
                <a:ext cx="6199168" cy="1432953"/>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TextBox 76">
                <a:extLst>
                  <a:ext uri="{FF2B5EF4-FFF2-40B4-BE49-F238E27FC236}">
                    <a16:creationId xmlns:a16="http://schemas.microsoft.com/office/drawing/2014/main" id="{D19FEB21-D8A4-7C6B-FC9D-69D243557860}"/>
                  </a:ext>
                </a:extLst>
              </p:cNvPr>
              <p:cNvSpPr txBox="1"/>
              <p:nvPr/>
            </p:nvSpPr>
            <p:spPr>
              <a:xfrm>
                <a:off x="5026588" y="5208632"/>
                <a:ext cx="1989198" cy="923330"/>
              </a:xfrm>
              <a:prstGeom prst="rect">
                <a:avLst/>
              </a:prstGeom>
              <a:noFill/>
            </p:spPr>
            <p:txBody>
              <a:bodyPr wrap="square" lIns="0" tIns="0" rIns="0" bIns="0" rtlCol="0" anchor="t">
                <a:spAutoFit/>
              </a:bodyPr>
              <a:lstStyle/>
              <a:p>
                <a:pPr algn="ctr"/>
                <a:r>
                  <a:rPr lang="en-US" sz="1100" b="1" dirty="0">
                    <a:solidFill>
                      <a:schemeClr val="accent1"/>
                    </a:solidFill>
                    <a:latin typeface="+mj-lt"/>
                  </a:rPr>
                  <a:t>Psychological</a:t>
                </a:r>
              </a:p>
              <a:p>
                <a:pPr algn="ctr">
                  <a:spcAft>
                    <a:spcPts val="300"/>
                  </a:spcAft>
                </a:pPr>
                <a:r>
                  <a:rPr lang="en-US" sz="1100" dirty="0">
                    <a:solidFill>
                      <a:schemeClr val="accent1"/>
                    </a:solidFill>
                    <a:latin typeface="+mj-lt"/>
                  </a:rPr>
                  <a:t>Cognitive approach to </a:t>
                </a:r>
                <a:br>
                  <a:rPr lang="en-US" sz="1100" dirty="0">
                    <a:solidFill>
                      <a:schemeClr val="accent1"/>
                    </a:solidFill>
                    <a:latin typeface="+mj-lt"/>
                  </a:rPr>
                </a:br>
                <a:r>
                  <a:rPr lang="en-US" sz="1100" dirty="0">
                    <a:solidFill>
                      <a:schemeClr val="accent1"/>
                    </a:solidFill>
                    <a:latin typeface="+mj-lt"/>
                  </a:rPr>
                  <a:t>behavior change</a:t>
                </a:r>
              </a:p>
              <a:p>
                <a:pPr algn="ctr">
                  <a:spcAft>
                    <a:spcPts val="300"/>
                  </a:spcAft>
                </a:pPr>
                <a:r>
                  <a:rPr lang="en-US" sz="1100" dirty="0">
                    <a:solidFill>
                      <a:schemeClr val="accent1"/>
                    </a:solidFill>
                    <a:latin typeface="+mj-lt"/>
                  </a:rPr>
                  <a:t>Manage sleep, time, and stress</a:t>
                </a:r>
              </a:p>
              <a:p>
                <a:pPr algn="ctr">
                  <a:spcAft>
                    <a:spcPts val="300"/>
                  </a:spcAft>
                </a:pPr>
                <a:r>
                  <a:rPr lang="en-US" sz="1100" dirty="0">
                    <a:solidFill>
                      <a:schemeClr val="accent1"/>
                    </a:solidFill>
                    <a:latin typeface="+mj-lt"/>
                  </a:rPr>
                  <a:t>Psychotherapy if appropriate</a:t>
                </a:r>
                <a:endParaRPr lang="en-GB" sz="1100" dirty="0">
                  <a:solidFill>
                    <a:schemeClr val="accent1"/>
                  </a:solidFill>
                  <a:latin typeface="+mj-lt"/>
                </a:endParaRPr>
              </a:p>
            </p:txBody>
          </p:sp>
          <p:sp>
            <p:nvSpPr>
              <p:cNvPr id="78" name="TextBox 77">
                <a:extLst>
                  <a:ext uri="{FF2B5EF4-FFF2-40B4-BE49-F238E27FC236}">
                    <a16:creationId xmlns:a16="http://schemas.microsoft.com/office/drawing/2014/main" id="{80DF4F21-5C20-0EEB-E89D-CE4E451A7D71}"/>
                  </a:ext>
                </a:extLst>
              </p:cNvPr>
              <p:cNvSpPr txBox="1"/>
              <p:nvPr/>
            </p:nvSpPr>
            <p:spPr>
              <a:xfrm>
                <a:off x="7626478" y="5205442"/>
                <a:ext cx="1176850" cy="846386"/>
              </a:xfrm>
              <a:prstGeom prst="rect">
                <a:avLst/>
              </a:prstGeom>
              <a:noFill/>
            </p:spPr>
            <p:txBody>
              <a:bodyPr wrap="square" lIns="0" tIns="0" rIns="0" bIns="0" rtlCol="0" anchor="t">
                <a:spAutoFit/>
              </a:bodyPr>
              <a:lstStyle/>
              <a:p>
                <a:pPr algn="ctr"/>
                <a:r>
                  <a:rPr lang="en-US" sz="1100" b="1" dirty="0">
                    <a:solidFill>
                      <a:schemeClr val="accent1"/>
                    </a:solidFill>
                    <a:latin typeface="+mj-lt"/>
                  </a:rPr>
                  <a:t>Medications</a:t>
                </a:r>
              </a:p>
              <a:p>
                <a:pPr algn="ctr"/>
                <a:r>
                  <a:rPr lang="en-US" sz="1100" dirty="0">
                    <a:solidFill>
                      <a:schemeClr val="accent1"/>
                    </a:solidFill>
                    <a:latin typeface="+mj-lt"/>
                  </a:rPr>
                  <a:t>For weight loss </a:t>
                </a:r>
                <a:br>
                  <a:rPr lang="en-US" sz="1100" dirty="0">
                    <a:solidFill>
                      <a:schemeClr val="accent1"/>
                    </a:solidFill>
                    <a:latin typeface="+mj-lt"/>
                  </a:rPr>
                </a:br>
                <a:r>
                  <a:rPr lang="en-US" sz="1100" dirty="0">
                    <a:solidFill>
                      <a:schemeClr val="accent1"/>
                    </a:solidFill>
                    <a:latin typeface="+mj-lt"/>
                  </a:rPr>
                  <a:t>and to help </a:t>
                </a:r>
                <a:br>
                  <a:rPr lang="en-US" sz="1100" dirty="0">
                    <a:solidFill>
                      <a:schemeClr val="accent1"/>
                    </a:solidFill>
                    <a:latin typeface="+mj-lt"/>
                  </a:rPr>
                </a:br>
                <a:r>
                  <a:rPr lang="en-US" sz="1100" dirty="0">
                    <a:solidFill>
                      <a:schemeClr val="accent1"/>
                    </a:solidFill>
                    <a:latin typeface="+mj-lt"/>
                  </a:rPr>
                  <a:t>maintain weight </a:t>
                </a:r>
                <a:br>
                  <a:rPr lang="en-US" sz="1100" dirty="0">
                    <a:solidFill>
                      <a:schemeClr val="accent1"/>
                    </a:solidFill>
                    <a:latin typeface="+mj-lt"/>
                  </a:rPr>
                </a:br>
                <a:r>
                  <a:rPr lang="en-US" sz="1100" dirty="0">
                    <a:solidFill>
                      <a:schemeClr val="accent1"/>
                    </a:solidFill>
                    <a:latin typeface="+mj-lt"/>
                  </a:rPr>
                  <a:t>loss</a:t>
                </a:r>
                <a:endParaRPr lang="en-GB" sz="1100" dirty="0">
                  <a:solidFill>
                    <a:schemeClr val="accent1"/>
                  </a:solidFill>
                  <a:latin typeface="+mj-lt"/>
                </a:endParaRPr>
              </a:p>
            </p:txBody>
          </p:sp>
          <p:sp>
            <p:nvSpPr>
              <p:cNvPr id="79" name="TextBox 78">
                <a:extLst>
                  <a:ext uri="{FF2B5EF4-FFF2-40B4-BE49-F238E27FC236}">
                    <a16:creationId xmlns:a16="http://schemas.microsoft.com/office/drawing/2014/main" id="{1C1A6588-3A54-E839-40A0-E97AB6AC2E18}"/>
                  </a:ext>
                </a:extLst>
              </p:cNvPr>
              <p:cNvSpPr txBox="1"/>
              <p:nvPr/>
            </p:nvSpPr>
            <p:spPr>
              <a:xfrm>
                <a:off x="9414019" y="5208632"/>
                <a:ext cx="1334747" cy="507831"/>
              </a:xfrm>
              <a:prstGeom prst="rect">
                <a:avLst/>
              </a:prstGeom>
              <a:noFill/>
            </p:spPr>
            <p:txBody>
              <a:bodyPr wrap="square" lIns="0" tIns="0" rIns="0" bIns="0" rtlCol="0" anchor="t">
                <a:spAutoFit/>
              </a:bodyPr>
              <a:lstStyle/>
              <a:p>
                <a:pPr algn="ctr"/>
                <a:r>
                  <a:rPr lang="en-US" sz="1100" b="1" dirty="0">
                    <a:solidFill>
                      <a:schemeClr val="accent1"/>
                    </a:solidFill>
                    <a:latin typeface="+mj-lt"/>
                  </a:rPr>
                  <a:t>Bariatric surgery</a:t>
                </a:r>
              </a:p>
              <a:p>
                <a:pPr algn="ctr"/>
                <a:r>
                  <a:rPr lang="en-US" sz="1100" dirty="0">
                    <a:solidFill>
                      <a:schemeClr val="accent1"/>
                    </a:solidFill>
                    <a:latin typeface="+mj-lt"/>
                  </a:rPr>
                  <a:t>Surgeon–patient discussion</a:t>
                </a:r>
                <a:endParaRPr lang="en-GB" sz="1100" dirty="0">
                  <a:solidFill>
                    <a:schemeClr val="accent1"/>
                  </a:solidFill>
                  <a:latin typeface="+mj-lt"/>
                </a:endParaRPr>
              </a:p>
            </p:txBody>
          </p:sp>
          <p:grpSp>
            <p:nvGrpSpPr>
              <p:cNvPr id="96" name="Group 95">
                <a:extLst>
                  <a:ext uri="{FF2B5EF4-FFF2-40B4-BE49-F238E27FC236}">
                    <a16:creationId xmlns:a16="http://schemas.microsoft.com/office/drawing/2014/main" id="{E66BA36D-A87C-F461-889B-036453C00BEF}"/>
                  </a:ext>
                </a:extLst>
              </p:cNvPr>
              <p:cNvGrpSpPr/>
              <p:nvPr/>
            </p:nvGrpSpPr>
            <p:grpSpPr>
              <a:xfrm rot="5400000">
                <a:off x="7043004" y="5527874"/>
                <a:ext cx="172640" cy="206690"/>
                <a:chOff x="4843571" y="2271508"/>
                <a:chExt cx="172640" cy="206690"/>
              </a:xfrm>
            </p:grpSpPr>
            <p:sp>
              <p:nvSpPr>
                <p:cNvPr id="97" name="Isosceles Triangle 96">
                  <a:extLst>
                    <a:ext uri="{FF2B5EF4-FFF2-40B4-BE49-F238E27FC236}">
                      <a16:creationId xmlns:a16="http://schemas.microsoft.com/office/drawing/2014/main" id="{FDAA6FC2-9753-C2A4-2B9A-47D5527239F8}"/>
                    </a:ext>
                  </a:extLst>
                </p:cNvPr>
                <p:cNvSpPr/>
                <p:nvPr/>
              </p:nvSpPr>
              <p:spPr>
                <a:xfrm rot="10800000">
                  <a:off x="4843571" y="2271508"/>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Isosceles Triangle 97">
                  <a:extLst>
                    <a:ext uri="{FF2B5EF4-FFF2-40B4-BE49-F238E27FC236}">
                      <a16:creationId xmlns:a16="http://schemas.microsoft.com/office/drawing/2014/main" id="{42DCC679-55A1-4D3C-D996-ACE9EA4B4856}"/>
                    </a:ext>
                  </a:extLst>
                </p:cNvPr>
                <p:cNvSpPr/>
                <p:nvPr/>
              </p:nvSpPr>
              <p:spPr>
                <a:xfrm rot="10800000">
                  <a:off x="4843571" y="2329371"/>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grpSp>
            <p:nvGrpSpPr>
              <p:cNvPr id="99" name="Group 98">
                <a:extLst>
                  <a:ext uri="{FF2B5EF4-FFF2-40B4-BE49-F238E27FC236}">
                    <a16:creationId xmlns:a16="http://schemas.microsoft.com/office/drawing/2014/main" id="{B83F5E9D-FC44-CEAE-60B3-ECEDC92BBE78}"/>
                  </a:ext>
                </a:extLst>
              </p:cNvPr>
              <p:cNvGrpSpPr/>
              <p:nvPr/>
            </p:nvGrpSpPr>
            <p:grpSpPr>
              <a:xfrm rot="16200000">
                <a:off x="7426620" y="5527874"/>
                <a:ext cx="172640" cy="206690"/>
                <a:chOff x="4843571" y="2271508"/>
                <a:chExt cx="172640" cy="206690"/>
              </a:xfrm>
            </p:grpSpPr>
            <p:sp>
              <p:nvSpPr>
                <p:cNvPr id="100" name="Isosceles Triangle 99">
                  <a:extLst>
                    <a:ext uri="{FF2B5EF4-FFF2-40B4-BE49-F238E27FC236}">
                      <a16:creationId xmlns:a16="http://schemas.microsoft.com/office/drawing/2014/main" id="{66720703-44DA-2DF4-0EE5-26DB65A1FDC9}"/>
                    </a:ext>
                  </a:extLst>
                </p:cNvPr>
                <p:cNvSpPr/>
                <p:nvPr/>
              </p:nvSpPr>
              <p:spPr>
                <a:xfrm rot="10800000">
                  <a:off x="4843571" y="2271508"/>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Isosceles Triangle 100">
                  <a:extLst>
                    <a:ext uri="{FF2B5EF4-FFF2-40B4-BE49-F238E27FC236}">
                      <a16:creationId xmlns:a16="http://schemas.microsoft.com/office/drawing/2014/main" id="{28E90628-A2B2-F67E-7EFC-49A2EAEAAE5A}"/>
                    </a:ext>
                  </a:extLst>
                </p:cNvPr>
                <p:cNvSpPr/>
                <p:nvPr/>
              </p:nvSpPr>
              <p:spPr>
                <a:xfrm rot="10800000">
                  <a:off x="4843571" y="2329371"/>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grpSp>
            <p:nvGrpSpPr>
              <p:cNvPr id="104" name="Group 103">
                <a:extLst>
                  <a:ext uri="{FF2B5EF4-FFF2-40B4-BE49-F238E27FC236}">
                    <a16:creationId xmlns:a16="http://schemas.microsoft.com/office/drawing/2014/main" id="{64928893-E06A-2CF9-1668-F836835E9ECC}"/>
                  </a:ext>
                </a:extLst>
              </p:cNvPr>
              <p:cNvGrpSpPr/>
              <p:nvPr/>
            </p:nvGrpSpPr>
            <p:grpSpPr>
              <a:xfrm rot="5400000">
                <a:off x="8830546" y="5527874"/>
                <a:ext cx="172640" cy="206690"/>
                <a:chOff x="4843571" y="2271508"/>
                <a:chExt cx="172640" cy="206690"/>
              </a:xfrm>
            </p:grpSpPr>
            <p:sp>
              <p:nvSpPr>
                <p:cNvPr id="108" name="Isosceles Triangle 107">
                  <a:extLst>
                    <a:ext uri="{FF2B5EF4-FFF2-40B4-BE49-F238E27FC236}">
                      <a16:creationId xmlns:a16="http://schemas.microsoft.com/office/drawing/2014/main" id="{AE632BC3-F297-EA0A-8486-34787F244F6A}"/>
                    </a:ext>
                  </a:extLst>
                </p:cNvPr>
                <p:cNvSpPr/>
                <p:nvPr/>
              </p:nvSpPr>
              <p:spPr>
                <a:xfrm rot="10800000">
                  <a:off x="4843571" y="2271508"/>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Isosceles Triangle 108">
                  <a:extLst>
                    <a:ext uri="{FF2B5EF4-FFF2-40B4-BE49-F238E27FC236}">
                      <a16:creationId xmlns:a16="http://schemas.microsoft.com/office/drawing/2014/main" id="{C302CD89-5109-80AA-455D-59C48C1E8D9D}"/>
                    </a:ext>
                  </a:extLst>
                </p:cNvPr>
                <p:cNvSpPr/>
                <p:nvPr/>
              </p:nvSpPr>
              <p:spPr>
                <a:xfrm rot="10800000">
                  <a:off x="4843571" y="2329371"/>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grpSp>
            <p:nvGrpSpPr>
              <p:cNvPr id="105" name="Group 104">
                <a:extLst>
                  <a:ext uri="{FF2B5EF4-FFF2-40B4-BE49-F238E27FC236}">
                    <a16:creationId xmlns:a16="http://schemas.microsoft.com/office/drawing/2014/main" id="{56A9565F-31A0-4479-71D0-4C21A3CA99D2}"/>
                  </a:ext>
                </a:extLst>
              </p:cNvPr>
              <p:cNvGrpSpPr/>
              <p:nvPr/>
            </p:nvGrpSpPr>
            <p:grpSpPr>
              <a:xfrm rot="16200000">
                <a:off x="9214162" y="5527874"/>
                <a:ext cx="172640" cy="206690"/>
                <a:chOff x="4843571" y="2271508"/>
                <a:chExt cx="172640" cy="206690"/>
              </a:xfrm>
            </p:grpSpPr>
            <p:sp>
              <p:nvSpPr>
                <p:cNvPr id="106" name="Isosceles Triangle 105">
                  <a:extLst>
                    <a:ext uri="{FF2B5EF4-FFF2-40B4-BE49-F238E27FC236}">
                      <a16:creationId xmlns:a16="http://schemas.microsoft.com/office/drawing/2014/main" id="{36C2F4A3-8E27-35C7-1D62-B1EE656C8736}"/>
                    </a:ext>
                  </a:extLst>
                </p:cNvPr>
                <p:cNvSpPr/>
                <p:nvPr/>
              </p:nvSpPr>
              <p:spPr>
                <a:xfrm rot="10800000">
                  <a:off x="4843571" y="2271508"/>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Isosceles Triangle 106">
                  <a:extLst>
                    <a:ext uri="{FF2B5EF4-FFF2-40B4-BE49-F238E27FC236}">
                      <a16:creationId xmlns:a16="http://schemas.microsoft.com/office/drawing/2014/main" id="{8122174F-AD51-EF90-B82B-F0D4A1372B75}"/>
                    </a:ext>
                  </a:extLst>
                </p:cNvPr>
                <p:cNvSpPr/>
                <p:nvPr/>
              </p:nvSpPr>
              <p:spPr>
                <a:xfrm rot="10800000">
                  <a:off x="4843571" y="2329371"/>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
            <p:nvSpPr>
              <p:cNvPr id="113" name="Isosceles Triangle 112">
                <a:extLst>
                  <a:ext uri="{FF2B5EF4-FFF2-40B4-BE49-F238E27FC236}">
                    <a16:creationId xmlns:a16="http://schemas.microsoft.com/office/drawing/2014/main" id="{F59AD30F-6A57-CCF1-7C7C-363CD139B860}"/>
                  </a:ext>
                </a:extLst>
              </p:cNvPr>
              <p:cNvSpPr/>
              <p:nvPr/>
            </p:nvSpPr>
            <p:spPr>
              <a:xfrm rot="10800000">
                <a:off x="5886918" y="4634565"/>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4" name="Isosceles Triangle 113">
                <a:extLst>
                  <a:ext uri="{FF2B5EF4-FFF2-40B4-BE49-F238E27FC236}">
                    <a16:creationId xmlns:a16="http://schemas.microsoft.com/office/drawing/2014/main" id="{964A626A-15C8-7FF1-14BD-092C3F898429}"/>
                  </a:ext>
                </a:extLst>
              </p:cNvPr>
              <p:cNvSpPr/>
              <p:nvPr/>
            </p:nvSpPr>
            <p:spPr>
              <a:xfrm rot="10800000">
                <a:off x="5886918" y="4692428"/>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grpSp>
          <p:nvGrpSpPr>
            <p:cNvPr id="23" name="Group 22">
              <a:extLst>
                <a:ext uri="{FF2B5EF4-FFF2-40B4-BE49-F238E27FC236}">
                  <a16:creationId xmlns:a16="http://schemas.microsoft.com/office/drawing/2014/main" id="{0EE29445-1FD8-F738-80D4-D70AEFDCD1A6}"/>
                </a:ext>
              </a:extLst>
            </p:cNvPr>
            <p:cNvGrpSpPr/>
            <p:nvPr/>
          </p:nvGrpSpPr>
          <p:grpSpPr>
            <a:xfrm>
              <a:off x="5861208" y="4911655"/>
              <a:ext cx="396699" cy="290357"/>
              <a:chOff x="8557865" y="3615184"/>
              <a:chExt cx="979176" cy="828604"/>
            </a:xfrm>
            <a:solidFill>
              <a:schemeClr val="accent1"/>
            </a:solidFill>
          </p:grpSpPr>
          <p:sp>
            <p:nvSpPr>
              <p:cNvPr id="13" name="Freeform 13">
                <a:extLst>
                  <a:ext uri="{FF2B5EF4-FFF2-40B4-BE49-F238E27FC236}">
                    <a16:creationId xmlns:a16="http://schemas.microsoft.com/office/drawing/2014/main" id="{9AE3A1A2-2AE8-C795-3C3D-3C65E152385A}"/>
                  </a:ext>
                </a:extLst>
              </p:cNvPr>
              <p:cNvSpPr>
                <a:spLocks noEditPoints="1"/>
              </p:cNvSpPr>
              <p:nvPr/>
            </p:nvSpPr>
            <p:spPr bwMode="auto">
              <a:xfrm>
                <a:off x="8557865" y="3615184"/>
                <a:ext cx="979176" cy="828604"/>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14">
                <a:extLst>
                  <a:ext uri="{FF2B5EF4-FFF2-40B4-BE49-F238E27FC236}">
                    <a16:creationId xmlns:a16="http://schemas.microsoft.com/office/drawing/2014/main" id="{964C6495-D94D-ADB4-7AD1-5D37ED97C2FF}"/>
                  </a:ext>
                </a:extLst>
              </p:cNvPr>
              <p:cNvSpPr>
                <a:spLocks/>
              </p:cNvSpPr>
              <p:nvPr/>
            </p:nvSpPr>
            <p:spPr bwMode="auto">
              <a:xfrm>
                <a:off x="8716056" y="3764862"/>
                <a:ext cx="659654" cy="395706"/>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35" name="Freeform 385">
              <a:extLst>
                <a:ext uri="{FF2B5EF4-FFF2-40B4-BE49-F238E27FC236}">
                  <a16:creationId xmlns:a16="http://schemas.microsoft.com/office/drawing/2014/main" id="{3AE759E6-133F-639F-42E9-40F99C53E5DF}"/>
                </a:ext>
              </a:extLst>
            </p:cNvPr>
            <p:cNvSpPr>
              <a:spLocks noEditPoints="1"/>
            </p:cNvSpPr>
            <p:nvPr/>
          </p:nvSpPr>
          <p:spPr bwMode="auto">
            <a:xfrm rot="5400000">
              <a:off x="8045616" y="4899501"/>
              <a:ext cx="290357" cy="289729"/>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001965"/>
                </a:solidFill>
                <a:effectLst/>
                <a:uLnTx/>
                <a:uFillTx/>
                <a:latin typeface="Arial" panose="020B0604020202020204" pitchFamily="34" charset="0"/>
                <a:ea typeface="+mn-ea"/>
                <a:cs typeface="+mn-cs"/>
              </a:endParaRPr>
            </a:p>
          </p:txBody>
        </p:sp>
        <p:sp>
          <p:nvSpPr>
            <p:cNvPr id="38" name="Freeform 393">
              <a:extLst>
                <a:ext uri="{FF2B5EF4-FFF2-40B4-BE49-F238E27FC236}">
                  <a16:creationId xmlns:a16="http://schemas.microsoft.com/office/drawing/2014/main" id="{CC6B6465-93F8-06CF-C18A-7F67E90CB535}"/>
                </a:ext>
              </a:extLst>
            </p:cNvPr>
            <p:cNvSpPr>
              <a:spLocks/>
            </p:cNvSpPr>
            <p:nvPr/>
          </p:nvSpPr>
          <p:spPr bwMode="auto">
            <a:xfrm>
              <a:off x="9879247" y="4865544"/>
              <a:ext cx="404289" cy="324000"/>
            </a:xfrm>
            <a:custGeom>
              <a:avLst/>
              <a:gdLst>
                <a:gd name="T0" fmla="*/ 0 w 204"/>
                <a:gd name="T1" fmla="*/ 19 h 200"/>
                <a:gd name="T2" fmla="*/ 108 w 204"/>
                <a:gd name="T3" fmla="*/ 126 h 200"/>
                <a:gd name="T4" fmla="*/ 116 w 204"/>
                <a:gd name="T5" fmla="*/ 124 h 200"/>
                <a:gd name="T6" fmla="*/ 155 w 204"/>
                <a:gd name="T7" fmla="*/ 191 h 200"/>
                <a:gd name="T8" fmla="*/ 188 w 204"/>
                <a:gd name="T9" fmla="*/ 198 h 200"/>
                <a:gd name="T10" fmla="*/ 204 w 204"/>
                <a:gd name="T11" fmla="*/ 192 h 200"/>
                <a:gd name="T12" fmla="*/ 127 w 204"/>
                <a:gd name="T13" fmla="*/ 118 h 200"/>
                <a:gd name="T14" fmla="*/ 125 w 204"/>
                <a:gd name="T15" fmla="*/ 116 h 200"/>
                <a:gd name="T16" fmla="*/ 127 w 204"/>
                <a:gd name="T17" fmla="*/ 107 h 200"/>
                <a:gd name="T18" fmla="*/ 19 w 204"/>
                <a:gd name="T19" fmla="*/ 0 h 200"/>
                <a:gd name="T20" fmla="*/ 6 w 204"/>
                <a:gd name="T21" fmla="*/ 5 h 200"/>
                <a:gd name="T22" fmla="*/ 0 w 204"/>
                <a:gd name="T23" fmla="*/ 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00">
                  <a:moveTo>
                    <a:pt x="0" y="19"/>
                  </a:moveTo>
                  <a:cubicBezTo>
                    <a:pt x="108" y="126"/>
                    <a:pt x="108" y="126"/>
                    <a:pt x="108" y="126"/>
                  </a:cubicBezTo>
                  <a:cubicBezTo>
                    <a:pt x="112" y="125"/>
                    <a:pt x="114" y="125"/>
                    <a:pt x="116" y="124"/>
                  </a:cubicBezTo>
                  <a:cubicBezTo>
                    <a:pt x="140" y="142"/>
                    <a:pt x="132" y="175"/>
                    <a:pt x="155" y="191"/>
                  </a:cubicBezTo>
                  <a:cubicBezTo>
                    <a:pt x="163" y="196"/>
                    <a:pt x="176" y="200"/>
                    <a:pt x="188" y="198"/>
                  </a:cubicBezTo>
                  <a:cubicBezTo>
                    <a:pt x="196" y="197"/>
                    <a:pt x="204" y="192"/>
                    <a:pt x="204" y="192"/>
                  </a:cubicBezTo>
                  <a:cubicBezTo>
                    <a:pt x="181" y="163"/>
                    <a:pt x="158" y="140"/>
                    <a:pt x="127" y="118"/>
                  </a:cubicBezTo>
                  <a:cubicBezTo>
                    <a:pt x="126" y="117"/>
                    <a:pt x="126" y="116"/>
                    <a:pt x="125" y="116"/>
                  </a:cubicBezTo>
                  <a:cubicBezTo>
                    <a:pt x="126" y="113"/>
                    <a:pt x="126" y="111"/>
                    <a:pt x="127" y="107"/>
                  </a:cubicBezTo>
                  <a:cubicBezTo>
                    <a:pt x="19" y="0"/>
                    <a:pt x="19" y="0"/>
                    <a:pt x="19" y="0"/>
                  </a:cubicBezTo>
                  <a:cubicBezTo>
                    <a:pt x="15" y="0"/>
                    <a:pt x="9" y="1"/>
                    <a:pt x="6" y="5"/>
                  </a:cubicBezTo>
                  <a:cubicBezTo>
                    <a:pt x="2" y="9"/>
                    <a:pt x="0" y="14"/>
                    <a:pt x="0" y="19"/>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001965"/>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9132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50"/>
                                        <p:tgtEl>
                                          <p:spTgt spid="128"/>
                                        </p:tgtEl>
                                      </p:cBhvr>
                                    </p:animEffect>
                                  </p:childTnLst>
                                </p:cTn>
                              </p:par>
                              <p:par>
                                <p:cTn id="8" presetID="42" presetClass="path" presetSubtype="0" decel="100000" fill="hold" nodeType="withEffect">
                                  <p:stCondLst>
                                    <p:cond delay="0"/>
                                  </p:stCondLst>
                                  <p:childTnLst>
                                    <p:animMotion origin="layout" path="M -0.01719 -0.00023 L -1.25E-6 1.85185E-6 " pathEditMode="relative" rAng="0" ptsTypes="AA">
                                      <p:cBhvr>
                                        <p:cTn id="9" dur="500" fill="hold"/>
                                        <p:tgtEl>
                                          <p:spTgt spid="128"/>
                                        </p:tgtEl>
                                        <p:attrNameLst>
                                          <p:attrName>ppt_x</p:attrName>
                                          <p:attrName>ppt_y</p:attrName>
                                        </p:attrNameLst>
                                      </p:cBhvr>
                                      <p:rCtr x="859"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250"/>
                                        <p:tgtEl>
                                          <p:spTgt spid="121"/>
                                        </p:tgtEl>
                                      </p:cBhvr>
                                    </p:animEffect>
                                  </p:childTnLst>
                                </p:cTn>
                              </p:par>
                              <p:par>
                                <p:cTn id="15" presetID="42" presetClass="path" presetSubtype="0" decel="100000" fill="hold" nodeType="withEffect">
                                  <p:stCondLst>
                                    <p:cond delay="0"/>
                                  </p:stCondLst>
                                  <p:childTnLst>
                                    <p:animMotion origin="layout" path="M -0.01719 -0.00023 L -1.25E-6 1.85185E-6 " pathEditMode="relative" rAng="0" ptsTypes="AA">
                                      <p:cBhvr>
                                        <p:cTn id="16" dur="500" fill="hold"/>
                                        <p:tgtEl>
                                          <p:spTgt spid="121"/>
                                        </p:tgtEl>
                                        <p:attrNameLst>
                                          <p:attrName>ppt_x</p:attrName>
                                          <p:attrName>ppt_y</p:attrName>
                                        </p:attrNameLst>
                                      </p:cBhvr>
                                      <p:rCtr x="859"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250"/>
                                        <p:tgtEl>
                                          <p:spTgt spid="129"/>
                                        </p:tgtEl>
                                      </p:cBhvr>
                                    </p:animEffect>
                                  </p:childTnLst>
                                </p:cTn>
                              </p:par>
                              <p:par>
                                <p:cTn id="22" presetID="42" presetClass="path" presetSubtype="0" decel="100000" fill="hold" nodeType="withEffect">
                                  <p:stCondLst>
                                    <p:cond delay="0"/>
                                  </p:stCondLst>
                                  <p:childTnLst>
                                    <p:animMotion origin="layout" path="M -0.01719 -0.00023 L -1.25E-6 1.85185E-6 " pathEditMode="relative" rAng="0" ptsTypes="AA">
                                      <p:cBhvr>
                                        <p:cTn id="23" dur="500" fill="hold"/>
                                        <p:tgtEl>
                                          <p:spTgt spid="129"/>
                                        </p:tgtEl>
                                        <p:attrNameLst>
                                          <p:attrName>ppt_x</p:attrName>
                                          <p:attrName>ppt_y</p:attrName>
                                        </p:attrNameLst>
                                      </p:cBhvr>
                                      <p:rCtr x="859" y="0"/>
                                    </p:animMotion>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250"/>
                                        <p:tgtEl>
                                          <p:spTgt spid="126"/>
                                        </p:tgtEl>
                                      </p:cBhvr>
                                    </p:animEffect>
                                  </p:childTnLst>
                                </p:cTn>
                              </p:par>
                              <p:par>
                                <p:cTn id="31" presetID="42" presetClass="path" presetSubtype="0" decel="100000" fill="hold" nodeType="withEffect">
                                  <p:stCondLst>
                                    <p:cond delay="0"/>
                                  </p:stCondLst>
                                  <p:childTnLst>
                                    <p:animMotion origin="layout" path="M -0.01719 -0.00023 L -1.25E-6 1.85185E-6 " pathEditMode="relative" rAng="0" ptsTypes="AA">
                                      <p:cBhvr>
                                        <p:cTn id="32" dur="500" fill="hold"/>
                                        <p:tgtEl>
                                          <p:spTgt spid="126"/>
                                        </p:tgtEl>
                                        <p:attrNameLst>
                                          <p:attrName>ppt_x</p:attrName>
                                          <p:attrName>ppt_y</p:attrName>
                                        </p:attrNameLst>
                                      </p:cBhvr>
                                      <p:rCtr x="859"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250"/>
                                        <p:tgtEl>
                                          <p:spTgt spid="127"/>
                                        </p:tgtEl>
                                      </p:cBhvr>
                                    </p:animEffect>
                                  </p:childTnLst>
                                </p:cTn>
                              </p:par>
                              <p:par>
                                <p:cTn id="38" presetID="42" presetClass="path" presetSubtype="0" decel="100000" fill="hold" nodeType="withEffect">
                                  <p:stCondLst>
                                    <p:cond delay="0"/>
                                  </p:stCondLst>
                                  <p:childTnLst>
                                    <p:animMotion origin="layout" path="M -0.01719 -0.00023 L -1.25E-6 1.85185E-6 " pathEditMode="relative" rAng="0" ptsTypes="AA">
                                      <p:cBhvr>
                                        <p:cTn id="39" dur="500" fill="hold"/>
                                        <p:tgtEl>
                                          <p:spTgt spid="127"/>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9E02-A2CE-9332-634F-0E45D9065D38}"/>
              </a:ext>
            </a:extLst>
          </p:cNvPr>
          <p:cNvSpPr>
            <a:spLocks noGrp="1"/>
          </p:cNvSpPr>
          <p:nvPr>
            <p:ph type="title"/>
          </p:nvPr>
        </p:nvSpPr>
        <p:spPr>
          <a:xfrm>
            <a:off x="536240" y="414320"/>
            <a:ext cx="10896000" cy="1082209"/>
          </a:xfrm>
        </p:spPr>
        <p:txBody>
          <a:bodyPr>
            <a:normAutofit/>
          </a:bodyPr>
          <a:lstStyle/>
          <a:p>
            <a:r>
              <a:rPr lang="en-CA" dirty="0"/>
              <a:t>Pharmacokinetic and pharmacodynamic challenges </a:t>
            </a:r>
            <a:br>
              <a:rPr lang="en-CA" dirty="0"/>
            </a:br>
            <a:r>
              <a:rPr lang="en-CA" dirty="0"/>
              <a:t>in people with obesity </a:t>
            </a:r>
          </a:p>
        </p:txBody>
      </p:sp>
      <p:sp>
        <p:nvSpPr>
          <p:cNvPr id="3" name="Text Placeholder 2">
            <a:extLst>
              <a:ext uri="{FF2B5EF4-FFF2-40B4-BE49-F238E27FC236}">
                <a16:creationId xmlns:a16="http://schemas.microsoft.com/office/drawing/2014/main" id="{880581A8-99CF-7B6E-D676-4C187EF3CBBF}"/>
              </a:ext>
            </a:extLst>
          </p:cNvPr>
          <p:cNvSpPr>
            <a:spLocks noGrp="1"/>
          </p:cNvSpPr>
          <p:nvPr>
            <p:ph type="body" sz="quarter" idx="13"/>
          </p:nvPr>
        </p:nvSpPr>
        <p:spPr>
          <a:xfrm>
            <a:off x="536240" y="6020060"/>
            <a:ext cx="10896000" cy="324000"/>
          </a:xfrm>
        </p:spPr>
        <p:txBody>
          <a:bodyPr/>
          <a:lstStyle/>
          <a:p>
            <a:br>
              <a:rPr lang="en-CA" dirty="0"/>
            </a:br>
            <a:r>
              <a:rPr lang="en-CA" dirty="0"/>
              <a:t>ABW, actual body weight; </a:t>
            </a:r>
            <a:r>
              <a:rPr lang="en-CA" dirty="0" err="1"/>
              <a:t>CrCl</a:t>
            </a:r>
            <a:r>
              <a:rPr lang="en-CA" dirty="0"/>
              <a:t>, creatinine clearance; IBW, ideal body weight; LBW, lean body weight; TBW, total body weight. </a:t>
            </a:r>
            <a:br>
              <a:rPr lang="en-CA" dirty="0"/>
            </a:br>
            <a:r>
              <a:rPr lang="en-CA" dirty="0"/>
              <a:t>1. Barras M. Aust </a:t>
            </a:r>
            <a:r>
              <a:rPr lang="en-CA" dirty="0" err="1"/>
              <a:t>Prescr</a:t>
            </a:r>
            <a:r>
              <a:rPr lang="en-CA" dirty="0"/>
              <a:t> 2017;40:189–193; 2. </a:t>
            </a:r>
            <a:r>
              <a:rPr lang="en-CA" dirty="0" err="1"/>
              <a:t>OpenAnesthesis</a:t>
            </a:r>
            <a:r>
              <a:rPr lang="en-CA" dirty="0"/>
              <a:t>. Drug dosing in patients with obesity. </a:t>
            </a:r>
            <a:r>
              <a:rPr lang="en-CA" dirty="0">
                <a:hlinkClick r:id="rId3">
                  <a:extLst>
                    <a:ext uri="{A12FA001-AC4F-418D-AE19-62706E023703}">
                      <ahyp:hlinkClr xmlns:ahyp="http://schemas.microsoft.com/office/drawing/2018/hyperlinkcolor" val="tx"/>
                    </a:ext>
                  </a:extLst>
                </a:hlinkClick>
              </a:rPr>
              <a:t>https://www.openanesthesia.org/keywords/drug-dosing-in-patients-with-obesity/</a:t>
            </a:r>
            <a:r>
              <a:rPr lang="en-CA" dirty="0"/>
              <a:t>. Accessed October 2025.</a:t>
            </a:r>
          </a:p>
        </p:txBody>
      </p:sp>
      <p:sp>
        <p:nvSpPr>
          <p:cNvPr id="4" name="Rectangle 3">
            <a:extLst>
              <a:ext uri="{FF2B5EF4-FFF2-40B4-BE49-F238E27FC236}">
                <a16:creationId xmlns:a16="http://schemas.microsoft.com/office/drawing/2014/main" id="{9DB7769E-006D-024F-2788-0D6271A2BF52}"/>
              </a:ext>
            </a:extLst>
          </p:cNvPr>
          <p:cNvSpPr/>
          <p:nvPr/>
        </p:nvSpPr>
        <p:spPr>
          <a:xfrm>
            <a:off x="819235" y="2007244"/>
            <a:ext cx="3201508" cy="3676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600"/>
              </a:spcAft>
            </a:pPr>
            <a:r>
              <a:rPr lang="en-CA" sz="1600" dirty="0">
                <a:solidFill>
                  <a:schemeClr val="tx1"/>
                </a:solidFill>
              </a:rPr>
              <a:t>Obesity can have a significant impact on the </a:t>
            </a:r>
            <a:r>
              <a:rPr lang="en-CA" sz="1600" b="1" dirty="0">
                <a:solidFill>
                  <a:schemeClr val="tx1"/>
                </a:solidFill>
              </a:rPr>
              <a:t>distribution</a:t>
            </a:r>
            <a:r>
              <a:rPr lang="en-CA" sz="1600" dirty="0">
                <a:solidFill>
                  <a:schemeClr val="tx1"/>
                </a:solidFill>
              </a:rPr>
              <a:t>, </a:t>
            </a:r>
            <a:r>
              <a:rPr lang="en-CA" sz="1600" b="1" dirty="0">
                <a:solidFill>
                  <a:schemeClr val="tx1"/>
                </a:solidFill>
              </a:rPr>
              <a:t>metabolism</a:t>
            </a:r>
            <a:r>
              <a:rPr lang="en-CA" sz="1600" dirty="0">
                <a:solidFill>
                  <a:schemeClr val="tx1"/>
                </a:solidFill>
              </a:rPr>
              <a:t>, and </a:t>
            </a:r>
            <a:r>
              <a:rPr lang="en-CA" sz="1600" b="1" dirty="0">
                <a:solidFill>
                  <a:schemeClr val="tx1"/>
                </a:solidFill>
              </a:rPr>
              <a:t>excretion</a:t>
            </a:r>
            <a:r>
              <a:rPr lang="en-CA" sz="1600" dirty="0">
                <a:solidFill>
                  <a:schemeClr val="tx1"/>
                </a:solidFill>
              </a:rPr>
              <a:t> of some medications due to changes in:</a:t>
            </a:r>
            <a:r>
              <a:rPr lang="en-CA" sz="1600" baseline="30000" dirty="0">
                <a:solidFill>
                  <a:schemeClr val="tx1"/>
                </a:solidFill>
              </a:rPr>
              <a:t>1</a:t>
            </a:r>
            <a:r>
              <a:rPr lang="en-CA" sz="1600" dirty="0">
                <a:solidFill>
                  <a:schemeClr val="tx1"/>
                </a:solidFill>
              </a:rPr>
              <a:t> </a:t>
            </a:r>
          </a:p>
          <a:p>
            <a:pPr marL="285750" indent="-285750">
              <a:spcAft>
                <a:spcPts val="1600"/>
              </a:spcAft>
              <a:buFont typeface="Arial" panose="020B0604020202020204" pitchFamily="34" charset="0"/>
              <a:buChar char="•"/>
            </a:pPr>
            <a:r>
              <a:rPr lang="en-CA" sz="1600" dirty="0">
                <a:solidFill>
                  <a:schemeClr val="tx1"/>
                </a:solidFill>
              </a:rPr>
              <a:t>Body composition </a:t>
            </a:r>
          </a:p>
          <a:p>
            <a:pPr marL="285750" indent="-285750">
              <a:spcAft>
                <a:spcPts val="1600"/>
              </a:spcAft>
              <a:buFont typeface="Arial" panose="020B0604020202020204" pitchFamily="34" charset="0"/>
              <a:buChar char="•"/>
            </a:pPr>
            <a:r>
              <a:rPr lang="en-CA" sz="1600" dirty="0">
                <a:solidFill>
                  <a:schemeClr val="tx1"/>
                </a:solidFill>
              </a:rPr>
              <a:t>Fat accumulation in liver </a:t>
            </a:r>
          </a:p>
          <a:p>
            <a:pPr marL="285750" indent="-285750">
              <a:spcAft>
                <a:spcPts val="1600"/>
              </a:spcAft>
              <a:buFont typeface="Arial" panose="020B0604020202020204" pitchFamily="34" charset="0"/>
              <a:buChar char="•"/>
            </a:pPr>
            <a:r>
              <a:rPr lang="en-CA" sz="1600" dirty="0">
                <a:solidFill>
                  <a:schemeClr val="tx1"/>
                </a:solidFill>
              </a:rPr>
              <a:t>Blood flow </a:t>
            </a:r>
          </a:p>
          <a:p>
            <a:pPr marL="285750" indent="-285750">
              <a:spcAft>
                <a:spcPts val="1600"/>
              </a:spcAft>
              <a:buFont typeface="Arial" panose="020B0604020202020204" pitchFamily="34" charset="0"/>
              <a:buChar char="•"/>
            </a:pPr>
            <a:r>
              <a:rPr lang="en-CA" sz="1600" dirty="0">
                <a:solidFill>
                  <a:schemeClr val="tx1"/>
                </a:solidFill>
              </a:rPr>
              <a:t>Total clearance </a:t>
            </a:r>
          </a:p>
        </p:txBody>
      </p:sp>
      <p:sp>
        <p:nvSpPr>
          <p:cNvPr id="5" name="Rectangle 4">
            <a:extLst>
              <a:ext uri="{FF2B5EF4-FFF2-40B4-BE49-F238E27FC236}">
                <a16:creationId xmlns:a16="http://schemas.microsoft.com/office/drawing/2014/main" id="{4CB1133A-92E2-69B2-4135-BF7BA1049F46}"/>
              </a:ext>
            </a:extLst>
          </p:cNvPr>
          <p:cNvSpPr/>
          <p:nvPr/>
        </p:nvSpPr>
        <p:spPr>
          <a:xfrm>
            <a:off x="4125823" y="2007244"/>
            <a:ext cx="3236618" cy="3676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800"/>
              </a:spcAft>
            </a:pPr>
            <a:r>
              <a:rPr lang="en-CA" sz="1600" dirty="0" err="1">
                <a:solidFill>
                  <a:schemeClr val="tx1"/>
                </a:solidFill>
              </a:rPr>
              <a:t>CrCl</a:t>
            </a:r>
            <a:r>
              <a:rPr lang="en-CA" sz="1600" dirty="0">
                <a:solidFill>
                  <a:schemeClr val="tx1"/>
                </a:solidFill>
              </a:rPr>
              <a:t> estimation methods do not consider body composition accurately. In patients with obesity, using:</a:t>
            </a:r>
            <a:r>
              <a:rPr lang="en-CA" sz="1600" baseline="30000" dirty="0">
                <a:solidFill>
                  <a:schemeClr val="tx1"/>
                </a:solidFill>
              </a:rPr>
              <a:t>1</a:t>
            </a:r>
            <a:r>
              <a:rPr lang="en-CA" sz="1600" dirty="0">
                <a:solidFill>
                  <a:schemeClr val="tx1"/>
                </a:solidFill>
              </a:rPr>
              <a:t> </a:t>
            </a:r>
          </a:p>
          <a:p>
            <a:pPr marL="285750" indent="-285750">
              <a:spcAft>
                <a:spcPts val="800"/>
              </a:spcAft>
              <a:buFont typeface="Arial" panose="020B0604020202020204" pitchFamily="34" charset="0"/>
              <a:buChar char="•"/>
            </a:pPr>
            <a:r>
              <a:rPr lang="en-CA" sz="1600" dirty="0">
                <a:solidFill>
                  <a:schemeClr val="tx1"/>
                </a:solidFill>
              </a:rPr>
              <a:t>Actual body weight will significantly </a:t>
            </a:r>
            <a:r>
              <a:rPr lang="en-CA" sz="1600" b="1" dirty="0">
                <a:solidFill>
                  <a:schemeClr val="tx1"/>
                </a:solidFill>
              </a:rPr>
              <a:t>overestimate</a:t>
            </a:r>
            <a:r>
              <a:rPr lang="en-CA" sz="1600" dirty="0">
                <a:solidFill>
                  <a:schemeClr val="tx1"/>
                </a:solidFill>
              </a:rPr>
              <a:t> </a:t>
            </a:r>
            <a:br>
              <a:rPr lang="en-CA" sz="1600" dirty="0">
                <a:solidFill>
                  <a:schemeClr val="tx1"/>
                </a:solidFill>
              </a:rPr>
            </a:br>
            <a:r>
              <a:rPr lang="en-CA" sz="1600" dirty="0">
                <a:solidFill>
                  <a:schemeClr val="tx1"/>
                </a:solidFill>
              </a:rPr>
              <a:t>renal function </a:t>
            </a:r>
          </a:p>
          <a:p>
            <a:pPr marL="285750" indent="-285750">
              <a:spcAft>
                <a:spcPts val="800"/>
              </a:spcAft>
              <a:buFont typeface="Arial" panose="020B0604020202020204" pitchFamily="34" charset="0"/>
              <a:buChar char="•"/>
            </a:pPr>
            <a:r>
              <a:rPr lang="en-CA" sz="1600" dirty="0">
                <a:solidFill>
                  <a:schemeClr val="tx1"/>
                </a:solidFill>
              </a:rPr>
              <a:t>Ideal body weight will significantly </a:t>
            </a:r>
            <a:r>
              <a:rPr lang="en-CA" sz="1600" b="1" dirty="0">
                <a:solidFill>
                  <a:schemeClr val="tx1"/>
                </a:solidFill>
              </a:rPr>
              <a:t>underestimate</a:t>
            </a:r>
            <a:r>
              <a:rPr lang="en-CA" sz="1600" dirty="0">
                <a:solidFill>
                  <a:schemeClr val="tx1"/>
                </a:solidFill>
              </a:rPr>
              <a:t> renal function </a:t>
            </a:r>
          </a:p>
          <a:p>
            <a:pPr marL="285750" indent="-285750">
              <a:spcAft>
                <a:spcPts val="600"/>
              </a:spcAft>
              <a:buFont typeface="Arial" panose="020B0604020202020204" pitchFamily="34" charset="0"/>
              <a:buChar char="•"/>
            </a:pPr>
            <a:r>
              <a:rPr lang="en-CA" sz="1600" dirty="0">
                <a:solidFill>
                  <a:schemeClr val="tx1"/>
                </a:solidFill>
              </a:rPr>
              <a:t>Cockcroft–Gault 40% </a:t>
            </a:r>
            <a:br>
              <a:rPr lang="en-CA" sz="1600" dirty="0">
                <a:solidFill>
                  <a:schemeClr val="tx1"/>
                </a:solidFill>
              </a:rPr>
            </a:br>
            <a:r>
              <a:rPr lang="en-CA" sz="1600" dirty="0">
                <a:solidFill>
                  <a:schemeClr val="tx1"/>
                </a:solidFill>
              </a:rPr>
              <a:t>obesity adjustment: </a:t>
            </a:r>
          </a:p>
          <a:p>
            <a:pPr algn="ctr">
              <a:spcAft>
                <a:spcPts val="1600"/>
              </a:spcAft>
            </a:pPr>
            <a:r>
              <a:rPr lang="en-CA" sz="1200" i="1" dirty="0">
                <a:solidFill>
                  <a:schemeClr val="tx1"/>
                </a:solidFill>
              </a:rPr>
              <a:t>Adjusted weight = IBW + 0.4(ABW − IBW)</a:t>
            </a:r>
          </a:p>
          <a:p>
            <a:pPr algn="ctr"/>
            <a:endParaRPr lang="en-CA" sz="1600" dirty="0">
              <a:solidFill>
                <a:schemeClr val="tx1"/>
              </a:solidFill>
            </a:endParaRPr>
          </a:p>
        </p:txBody>
      </p:sp>
      <p:sp>
        <p:nvSpPr>
          <p:cNvPr id="10" name="Rectangle 9">
            <a:extLst>
              <a:ext uri="{FF2B5EF4-FFF2-40B4-BE49-F238E27FC236}">
                <a16:creationId xmlns:a16="http://schemas.microsoft.com/office/drawing/2014/main" id="{030AFFB0-1BAC-882A-E448-763CAB1BB698}"/>
              </a:ext>
            </a:extLst>
          </p:cNvPr>
          <p:cNvSpPr/>
          <p:nvPr/>
        </p:nvSpPr>
        <p:spPr>
          <a:xfrm>
            <a:off x="7650163" y="2007245"/>
            <a:ext cx="3895725" cy="1205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Collaborate with pharmacists in managing medications for people with obesity</a:t>
            </a:r>
            <a:r>
              <a:rPr lang="en-CA" baseline="30000" dirty="0">
                <a:solidFill>
                  <a:schemeClr val="tx1"/>
                </a:solidFill>
              </a:rPr>
              <a:t>1</a:t>
            </a:r>
            <a:r>
              <a:rPr lang="en-CA" dirty="0">
                <a:solidFill>
                  <a:schemeClr val="tx1"/>
                </a:solidFill>
              </a:rPr>
              <a:t> </a:t>
            </a:r>
          </a:p>
        </p:txBody>
      </p:sp>
      <p:sp>
        <p:nvSpPr>
          <p:cNvPr id="6" name="Rectangle 5">
            <a:extLst>
              <a:ext uri="{FF2B5EF4-FFF2-40B4-BE49-F238E27FC236}">
                <a16:creationId xmlns:a16="http://schemas.microsoft.com/office/drawing/2014/main" id="{8026B593-97B1-BD76-CF09-663E584009F1}"/>
              </a:ext>
            </a:extLst>
          </p:cNvPr>
          <p:cNvSpPr/>
          <p:nvPr/>
        </p:nvSpPr>
        <p:spPr>
          <a:xfrm>
            <a:off x="7842636" y="4478150"/>
            <a:ext cx="3895725" cy="1205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30000" dirty="0">
              <a:solidFill>
                <a:schemeClr val="tx1"/>
              </a:solidFill>
            </a:endParaRPr>
          </a:p>
        </p:txBody>
      </p:sp>
      <p:sp>
        <p:nvSpPr>
          <p:cNvPr id="8" name="Oval 7">
            <a:extLst>
              <a:ext uri="{FF2B5EF4-FFF2-40B4-BE49-F238E27FC236}">
                <a16:creationId xmlns:a16="http://schemas.microsoft.com/office/drawing/2014/main" id="{D9A29C14-D76C-0E9B-6448-CDB142277A45}"/>
              </a:ext>
            </a:extLst>
          </p:cNvPr>
          <p:cNvSpPr/>
          <p:nvPr/>
        </p:nvSpPr>
        <p:spPr>
          <a:xfrm>
            <a:off x="8633541" y="3212989"/>
            <a:ext cx="1096990" cy="109698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Oval 8">
            <a:extLst>
              <a:ext uri="{FF2B5EF4-FFF2-40B4-BE49-F238E27FC236}">
                <a16:creationId xmlns:a16="http://schemas.microsoft.com/office/drawing/2014/main" id="{416A4A9B-37BF-6F76-43A0-3C9A85E9601C}"/>
              </a:ext>
            </a:extLst>
          </p:cNvPr>
          <p:cNvSpPr/>
          <p:nvPr/>
        </p:nvSpPr>
        <p:spPr>
          <a:xfrm>
            <a:off x="9564061" y="3212989"/>
            <a:ext cx="1096990" cy="109698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8" name="Graphic 19">
            <a:extLst>
              <a:ext uri="{FF2B5EF4-FFF2-40B4-BE49-F238E27FC236}">
                <a16:creationId xmlns:a16="http://schemas.microsoft.com/office/drawing/2014/main" id="{ACFE5B1A-CD76-440D-F65B-1A92587F2EE0}"/>
              </a:ext>
            </a:extLst>
          </p:cNvPr>
          <p:cNvSpPr/>
          <p:nvPr/>
        </p:nvSpPr>
        <p:spPr>
          <a:xfrm>
            <a:off x="8903096" y="3358980"/>
            <a:ext cx="536060" cy="730993"/>
          </a:xfrm>
          <a:custGeom>
            <a:avLst/>
            <a:gdLst>
              <a:gd name="connsiteX0" fmla="*/ 268053 w 536060"/>
              <a:gd name="connsiteY0" fmla="*/ -280 h 730993"/>
              <a:gd name="connsiteX1" fmla="*/ 97441 w 536060"/>
              <a:gd name="connsiteY1" fmla="*/ 170231 h 730993"/>
              <a:gd name="connsiteX2" fmla="*/ 97441 w 536060"/>
              <a:gd name="connsiteY2" fmla="*/ 361279 h 730993"/>
              <a:gd name="connsiteX3" fmla="*/ 121807 w 536060"/>
              <a:gd name="connsiteY3" fmla="*/ 361279 h 730993"/>
              <a:gd name="connsiteX4" fmla="*/ 121807 w 536060"/>
              <a:gd name="connsiteY4" fmla="*/ 170231 h 730993"/>
              <a:gd name="connsiteX5" fmla="*/ 268053 w 536060"/>
              <a:gd name="connsiteY5" fmla="*/ 24078 h 730993"/>
              <a:gd name="connsiteX6" fmla="*/ 414179 w 536060"/>
              <a:gd name="connsiteY6" fmla="*/ 170231 h 730993"/>
              <a:gd name="connsiteX7" fmla="*/ 414179 w 536060"/>
              <a:gd name="connsiteY7" fmla="*/ 361279 h 730993"/>
              <a:gd name="connsiteX8" fmla="*/ 438570 w 536060"/>
              <a:gd name="connsiteY8" fmla="*/ 361279 h 730993"/>
              <a:gd name="connsiteX9" fmla="*/ 438570 w 536060"/>
              <a:gd name="connsiteY9" fmla="*/ 170231 h 730993"/>
              <a:gd name="connsiteX10" fmla="*/ 268053 w 536060"/>
              <a:gd name="connsiteY10" fmla="*/ -280 h 730993"/>
              <a:gd name="connsiteX11" fmla="*/ 255822 w 536060"/>
              <a:gd name="connsiteY11" fmla="*/ 670944 h 730993"/>
              <a:gd name="connsiteX12" fmla="*/ 255822 w 536060"/>
              <a:gd name="connsiteY12" fmla="*/ 706353 h 730993"/>
              <a:gd name="connsiteX13" fmla="*/ 109671 w 536060"/>
              <a:gd name="connsiteY13" fmla="*/ 706353 h 730993"/>
              <a:gd name="connsiteX14" fmla="*/ 109671 w 536060"/>
              <a:gd name="connsiteY14" fmla="*/ 645205 h 730993"/>
              <a:gd name="connsiteX15" fmla="*/ 85305 w 536060"/>
              <a:gd name="connsiteY15" fmla="*/ 645205 h 730993"/>
              <a:gd name="connsiteX16" fmla="*/ 85305 w 536060"/>
              <a:gd name="connsiteY16" fmla="*/ 706353 h 730993"/>
              <a:gd name="connsiteX17" fmla="*/ 24365 w 536060"/>
              <a:gd name="connsiteY17" fmla="*/ 706353 h 730993"/>
              <a:gd name="connsiteX18" fmla="*/ 24365 w 536060"/>
              <a:gd name="connsiteY18" fmla="*/ 547954 h 730993"/>
              <a:gd name="connsiteX19" fmla="*/ 134038 w 536060"/>
              <a:gd name="connsiteY19" fmla="*/ 416213 h 730993"/>
              <a:gd name="connsiteX20" fmla="*/ 134038 w 536060"/>
              <a:gd name="connsiteY20" fmla="*/ 513694 h 730993"/>
              <a:gd name="connsiteX21" fmla="*/ 109671 w 536060"/>
              <a:gd name="connsiteY21" fmla="*/ 547954 h 730993"/>
              <a:gd name="connsiteX22" fmla="*/ 146173 w 536060"/>
              <a:gd name="connsiteY22" fmla="*/ 584469 h 730993"/>
              <a:gd name="connsiteX23" fmla="*/ 182794 w 536060"/>
              <a:gd name="connsiteY23" fmla="*/ 547954 h 730993"/>
              <a:gd name="connsiteX24" fmla="*/ 158428 w 536060"/>
              <a:gd name="connsiteY24" fmla="*/ 513740 h 730993"/>
              <a:gd name="connsiteX25" fmla="*/ 158428 w 536060"/>
              <a:gd name="connsiteY25" fmla="*/ 413957 h 730993"/>
              <a:gd name="connsiteX26" fmla="*/ 158382 w 536060"/>
              <a:gd name="connsiteY26" fmla="*/ 389553 h 730993"/>
              <a:gd name="connsiteX27" fmla="*/ 0 w 536060"/>
              <a:gd name="connsiteY27" fmla="*/ 547954 h 730993"/>
              <a:gd name="connsiteX28" fmla="*/ 0 w 536060"/>
              <a:gd name="connsiteY28" fmla="*/ 718510 h 730993"/>
              <a:gd name="connsiteX29" fmla="*/ 12184 w 536060"/>
              <a:gd name="connsiteY29" fmla="*/ 730713 h 730993"/>
              <a:gd name="connsiteX30" fmla="*/ 523877 w 536060"/>
              <a:gd name="connsiteY30" fmla="*/ 730713 h 730993"/>
              <a:gd name="connsiteX31" fmla="*/ 536061 w 536060"/>
              <a:gd name="connsiteY31" fmla="*/ 718510 h 730993"/>
              <a:gd name="connsiteX32" fmla="*/ 536061 w 536060"/>
              <a:gd name="connsiteY32" fmla="*/ 547954 h 730993"/>
              <a:gd name="connsiteX33" fmla="*/ 377678 w 536060"/>
              <a:gd name="connsiteY33" fmla="*/ 389553 h 730993"/>
              <a:gd name="connsiteX34" fmla="*/ 377678 w 536060"/>
              <a:gd name="connsiteY34" fmla="*/ 413957 h 730993"/>
              <a:gd name="connsiteX35" fmla="*/ 377678 w 536060"/>
              <a:gd name="connsiteY35" fmla="*/ 500433 h 730993"/>
              <a:gd name="connsiteX36" fmla="*/ 328923 w 536060"/>
              <a:gd name="connsiteY36" fmla="*/ 560109 h 730993"/>
              <a:gd name="connsiteX37" fmla="*/ 328923 w 536060"/>
              <a:gd name="connsiteY37" fmla="*/ 572358 h 730993"/>
              <a:gd name="connsiteX38" fmla="*/ 353315 w 536060"/>
              <a:gd name="connsiteY38" fmla="*/ 572358 h 730993"/>
              <a:gd name="connsiteX39" fmla="*/ 353315 w 536060"/>
              <a:gd name="connsiteY39" fmla="*/ 560109 h 730993"/>
              <a:gd name="connsiteX40" fmla="*/ 389816 w 536060"/>
              <a:gd name="connsiteY40" fmla="*/ 523594 h 730993"/>
              <a:gd name="connsiteX41" fmla="*/ 426437 w 536060"/>
              <a:gd name="connsiteY41" fmla="*/ 560109 h 730993"/>
              <a:gd name="connsiteX42" fmla="*/ 426437 w 536060"/>
              <a:gd name="connsiteY42" fmla="*/ 572358 h 730993"/>
              <a:gd name="connsiteX43" fmla="*/ 450805 w 536060"/>
              <a:gd name="connsiteY43" fmla="*/ 572358 h 730993"/>
              <a:gd name="connsiteX44" fmla="*/ 450805 w 536060"/>
              <a:gd name="connsiteY44" fmla="*/ 560109 h 730993"/>
              <a:gd name="connsiteX45" fmla="*/ 402046 w 536060"/>
              <a:gd name="connsiteY45" fmla="*/ 500479 h 730993"/>
              <a:gd name="connsiteX46" fmla="*/ 402046 w 536060"/>
              <a:gd name="connsiteY46" fmla="*/ 416213 h 730993"/>
              <a:gd name="connsiteX47" fmla="*/ 511697 w 536060"/>
              <a:gd name="connsiteY47" fmla="*/ 547954 h 730993"/>
              <a:gd name="connsiteX48" fmla="*/ 511697 w 536060"/>
              <a:gd name="connsiteY48" fmla="*/ 706353 h 730993"/>
              <a:gd name="connsiteX49" fmla="*/ 450805 w 536060"/>
              <a:gd name="connsiteY49" fmla="*/ 706353 h 730993"/>
              <a:gd name="connsiteX50" fmla="*/ 450805 w 536060"/>
              <a:gd name="connsiteY50" fmla="*/ 645205 h 730993"/>
              <a:gd name="connsiteX51" fmla="*/ 426437 w 536060"/>
              <a:gd name="connsiteY51" fmla="*/ 645205 h 730993"/>
              <a:gd name="connsiteX52" fmla="*/ 426437 w 536060"/>
              <a:gd name="connsiteY52" fmla="*/ 706353 h 730993"/>
              <a:gd name="connsiteX53" fmla="*/ 280192 w 536060"/>
              <a:gd name="connsiteY53" fmla="*/ 706353 h 730993"/>
              <a:gd name="connsiteX54" fmla="*/ 280192 w 536060"/>
              <a:gd name="connsiteY54" fmla="*/ 671359 h 730993"/>
              <a:gd name="connsiteX55" fmla="*/ 340537 w 536060"/>
              <a:gd name="connsiteY55" fmla="*/ 405576 h 730993"/>
              <a:gd name="connsiteX56" fmla="*/ 341177 w 536060"/>
              <a:gd name="connsiteY56" fmla="*/ 401754 h 730993"/>
              <a:gd name="connsiteX57" fmla="*/ 341177 w 536060"/>
              <a:gd name="connsiteY57" fmla="*/ 337105 h 730993"/>
              <a:gd name="connsiteX58" fmla="*/ 377678 w 536060"/>
              <a:gd name="connsiteY58" fmla="*/ 255602 h 730993"/>
              <a:gd name="connsiteX59" fmla="*/ 377678 w 536060"/>
              <a:gd name="connsiteY59" fmla="*/ 182480 h 730993"/>
              <a:gd name="connsiteX60" fmla="*/ 365545 w 536060"/>
              <a:gd name="connsiteY60" fmla="*/ 170231 h 730993"/>
              <a:gd name="connsiteX61" fmla="*/ 341177 w 536060"/>
              <a:gd name="connsiteY61" fmla="*/ 170231 h 730993"/>
              <a:gd name="connsiteX62" fmla="*/ 303937 w 536060"/>
              <a:gd name="connsiteY62" fmla="*/ 142096 h 730993"/>
              <a:gd name="connsiteX63" fmla="*/ 291801 w 536060"/>
              <a:gd name="connsiteY63" fmla="*/ 133716 h 730993"/>
              <a:gd name="connsiteX64" fmla="*/ 280807 w 536060"/>
              <a:gd name="connsiteY64" fmla="*/ 142096 h 730993"/>
              <a:gd name="connsiteX65" fmla="*/ 243687 w 536060"/>
              <a:gd name="connsiteY65" fmla="*/ 170231 h 730993"/>
              <a:gd name="connsiteX66" fmla="*/ 170564 w 536060"/>
              <a:gd name="connsiteY66" fmla="*/ 170231 h 730993"/>
              <a:gd name="connsiteX67" fmla="*/ 158429 w 536060"/>
              <a:gd name="connsiteY67" fmla="*/ 182480 h 730993"/>
              <a:gd name="connsiteX68" fmla="*/ 158429 w 536060"/>
              <a:gd name="connsiteY68" fmla="*/ 255602 h 730993"/>
              <a:gd name="connsiteX69" fmla="*/ 194930 w 536060"/>
              <a:gd name="connsiteY69" fmla="*/ 337105 h 730993"/>
              <a:gd name="connsiteX70" fmla="*/ 194930 w 536060"/>
              <a:gd name="connsiteY70" fmla="*/ 401754 h 730993"/>
              <a:gd name="connsiteX71" fmla="*/ 195207 w 536060"/>
              <a:gd name="connsiteY71" fmla="*/ 404426 h 730993"/>
              <a:gd name="connsiteX72" fmla="*/ 292419 w 536060"/>
              <a:gd name="connsiteY72" fmla="*/ 170276 h 730993"/>
              <a:gd name="connsiteX73" fmla="*/ 341177 w 536060"/>
              <a:gd name="connsiteY73" fmla="*/ 194590 h 730993"/>
              <a:gd name="connsiteX74" fmla="*/ 353310 w 536060"/>
              <a:gd name="connsiteY74" fmla="*/ 194590 h 730993"/>
              <a:gd name="connsiteX75" fmla="*/ 353310 w 536060"/>
              <a:gd name="connsiteY75" fmla="*/ 255602 h 730993"/>
              <a:gd name="connsiteX76" fmla="*/ 268053 w 536060"/>
              <a:gd name="connsiteY76" fmla="*/ 340834 h 730993"/>
              <a:gd name="connsiteX77" fmla="*/ 182794 w 536060"/>
              <a:gd name="connsiteY77" fmla="*/ 255602 h 730993"/>
              <a:gd name="connsiteX78" fmla="*/ 182794 w 536060"/>
              <a:gd name="connsiteY78" fmla="*/ 194590 h 730993"/>
              <a:gd name="connsiteX79" fmla="*/ 243663 w 536060"/>
              <a:gd name="connsiteY79" fmla="*/ 194590 h 730993"/>
              <a:gd name="connsiteX80" fmla="*/ 292419 w 536060"/>
              <a:gd name="connsiteY80" fmla="*/ 170276 h 730993"/>
              <a:gd name="connsiteX81" fmla="*/ 219297 w 536060"/>
              <a:gd name="connsiteY81" fmla="*/ 353681 h 730993"/>
              <a:gd name="connsiteX82" fmla="*/ 268053 w 536060"/>
              <a:gd name="connsiteY82" fmla="*/ 365193 h 730993"/>
              <a:gd name="connsiteX83" fmla="*/ 316786 w 536060"/>
              <a:gd name="connsiteY83" fmla="*/ 353681 h 730993"/>
              <a:gd name="connsiteX84" fmla="*/ 316786 w 536060"/>
              <a:gd name="connsiteY84" fmla="*/ 398761 h 730993"/>
              <a:gd name="connsiteX85" fmla="*/ 268053 w 536060"/>
              <a:gd name="connsiteY85" fmla="*/ 426113 h 730993"/>
              <a:gd name="connsiteX86" fmla="*/ 219297 w 536060"/>
              <a:gd name="connsiteY86" fmla="*/ 398761 h 730993"/>
              <a:gd name="connsiteX87" fmla="*/ 307434 w 536060"/>
              <a:gd name="connsiteY87" fmla="*/ 441447 h 730993"/>
              <a:gd name="connsiteX88" fmla="*/ 268053 w 536060"/>
              <a:gd name="connsiteY88" fmla="*/ 614858 h 730993"/>
              <a:gd name="connsiteX89" fmla="*/ 228672 w 536060"/>
              <a:gd name="connsiteY89" fmla="*/ 441493 h 730993"/>
              <a:gd name="connsiteX90" fmla="*/ 268053 w 536060"/>
              <a:gd name="connsiteY90" fmla="*/ 450472 h 730993"/>
              <a:gd name="connsiteX91" fmla="*/ 307434 w 536060"/>
              <a:gd name="connsiteY91" fmla="*/ 441447 h 730993"/>
              <a:gd name="connsiteX92" fmla="*/ 146173 w 536060"/>
              <a:gd name="connsiteY92" fmla="*/ 535704 h 730993"/>
              <a:gd name="connsiteX93" fmla="*/ 158428 w 536060"/>
              <a:gd name="connsiteY93" fmla="*/ 547954 h 730993"/>
              <a:gd name="connsiteX94" fmla="*/ 146173 w 536060"/>
              <a:gd name="connsiteY94" fmla="*/ 560109 h 730993"/>
              <a:gd name="connsiteX95" fmla="*/ 134038 w 536060"/>
              <a:gd name="connsiteY95" fmla="*/ 547954 h 730993"/>
              <a:gd name="connsiteX96" fmla="*/ 146173 w 536060"/>
              <a:gd name="connsiteY96" fmla="*/ 535704 h 7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6060" h="730993">
                <a:moveTo>
                  <a:pt x="268053" y="-280"/>
                </a:moveTo>
                <a:cubicBezTo>
                  <a:pt x="173771" y="-280"/>
                  <a:pt x="97441" y="75927"/>
                  <a:pt x="97441" y="170231"/>
                </a:cubicBezTo>
                <a:lnTo>
                  <a:pt x="97441" y="361279"/>
                </a:lnTo>
                <a:cubicBezTo>
                  <a:pt x="97072" y="377857"/>
                  <a:pt x="122176" y="377857"/>
                  <a:pt x="121807" y="361279"/>
                </a:cubicBezTo>
                <a:lnTo>
                  <a:pt x="121807" y="170231"/>
                </a:lnTo>
                <a:cubicBezTo>
                  <a:pt x="121807" y="89005"/>
                  <a:pt x="186848" y="24078"/>
                  <a:pt x="268053" y="24078"/>
                </a:cubicBezTo>
                <a:cubicBezTo>
                  <a:pt x="349258" y="24078"/>
                  <a:pt x="414179" y="89005"/>
                  <a:pt x="414179" y="170231"/>
                </a:cubicBezTo>
                <a:lnTo>
                  <a:pt x="414179" y="361279"/>
                </a:lnTo>
                <a:cubicBezTo>
                  <a:pt x="414179" y="377534"/>
                  <a:pt x="438570" y="377534"/>
                  <a:pt x="438570" y="361279"/>
                </a:cubicBezTo>
                <a:lnTo>
                  <a:pt x="438570" y="170231"/>
                </a:lnTo>
                <a:cubicBezTo>
                  <a:pt x="438570" y="75927"/>
                  <a:pt x="362335" y="-280"/>
                  <a:pt x="268053" y="-280"/>
                </a:cubicBezTo>
                <a:close/>
                <a:moveTo>
                  <a:pt x="255822" y="670944"/>
                </a:moveTo>
                <a:lnTo>
                  <a:pt x="255822" y="706353"/>
                </a:lnTo>
                <a:lnTo>
                  <a:pt x="109671" y="706353"/>
                </a:lnTo>
                <a:lnTo>
                  <a:pt x="109671" y="645205"/>
                </a:lnTo>
                <a:cubicBezTo>
                  <a:pt x="109671" y="628949"/>
                  <a:pt x="85305" y="628949"/>
                  <a:pt x="85305" y="645205"/>
                </a:cubicBezTo>
                <a:lnTo>
                  <a:pt x="85305" y="706353"/>
                </a:lnTo>
                <a:lnTo>
                  <a:pt x="24365" y="706353"/>
                </a:lnTo>
                <a:lnTo>
                  <a:pt x="24365" y="547954"/>
                </a:lnTo>
                <a:cubicBezTo>
                  <a:pt x="24365" y="481830"/>
                  <a:pt x="71378" y="427587"/>
                  <a:pt x="134038" y="416213"/>
                </a:cubicBezTo>
                <a:lnTo>
                  <a:pt x="134038" y="513694"/>
                </a:lnTo>
                <a:cubicBezTo>
                  <a:pt x="119924" y="518760"/>
                  <a:pt x="109671" y="532205"/>
                  <a:pt x="109671" y="547954"/>
                </a:cubicBezTo>
                <a:cubicBezTo>
                  <a:pt x="109671" y="567984"/>
                  <a:pt x="126132" y="584469"/>
                  <a:pt x="146173" y="584469"/>
                </a:cubicBezTo>
                <a:cubicBezTo>
                  <a:pt x="166215" y="584469"/>
                  <a:pt x="182794" y="567984"/>
                  <a:pt x="182794" y="547954"/>
                </a:cubicBezTo>
                <a:cubicBezTo>
                  <a:pt x="182794" y="532205"/>
                  <a:pt x="172514" y="518805"/>
                  <a:pt x="158428" y="513740"/>
                </a:cubicBezTo>
                <a:lnTo>
                  <a:pt x="158428" y="413957"/>
                </a:lnTo>
                <a:cubicBezTo>
                  <a:pt x="174902" y="414141"/>
                  <a:pt x="174853" y="389322"/>
                  <a:pt x="158382" y="389553"/>
                </a:cubicBezTo>
                <a:cubicBezTo>
                  <a:pt x="70850" y="389553"/>
                  <a:pt x="0" y="460419"/>
                  <a:pt x="0" y="547954"/>
                </a:cubicBezTo>
                <a:lnTo>
                  <a:pt x="0" y="718510"/>
                </a:lnTo>
                <a:cubicBezTo>
                  <a:pt x="1" y="725233"/>
                  <a:pt x="5455" y="730713"/>
                  <a:pt x="12184" y="730713"/>
                </a:cubicBezTo>
                <a:lnTo>
                  <a:pt x="523877" y="730713"/>
                </a:lnTo>
                <a:cubicBezTo>
                  <a:pt x="530609" y="730713"/>
                  <a:pt x="536061" y="725233"/>
                  <a:pt x="536061" y="718510"/>
                </a:cubicBezTo>
                <a:lnTo>
                  <a:pt x="536061" y="547954"/>
                </a:lnTo>
                <a:cubicBezTo>
                  <a:pt x="536061" y="460419"/>
                  <a:pt x="465213" y="389553"/>
                  <a:pt x="377678" y="389553"/>
                </a:cubicBezTo>
                <a:cubicBezTo>
                  <a:pt x="361202" y="389322"/>
                  <a:pt x="361202" y="414186"/>
                  <a:pt x="377678" y="413957"/>
                </a:cubicBezTo>
                <a:lnTo>
                  <a:pt x="377678" y="500433"/>
                </a:lnTo>
                <a:cubicBezTo>
                  <a:pt x="349930" y="506096"/>
                  <a:pt x="328923" y="530731"/>
                  <a:pt x="328923" y="560109"/>
                </a:cubicBezTo>
                <a:lnTo>
                  <a:pt x="328923" y="572358"/>
                </a:lnTo>
                <a:cubicBezTo>
                  <a:pt x="328923" y="588613"/>
                  <a:pt x="353315" y="588613"/>
                  <a:pt x="353315" y="572358"/>
                </a:cubicBezTo>
                <a:lnTo>
                  <a:pt x="353315" y="560109"/>
                </a:lnTo>
                <a:cubicBezTo>
                  <a:pt x="353315" y="539619"/>
                  <a:pt x="369357" y="523594"/>
                  <a:pt x="389816" y="523594"/>
                </a:cubicBezTo>
                <a:cubicBezTo>
                  <a:pt x="410274" y="523594"/>
                  <a:pt x="426437" y="539619"/>
                  <a:pt x="426437" y="560109"/>
                </a:cubicBezTo>
                <a:lnTo>
                  <a:pt x="426437" y="572358"/>
                </a:lnTo>
                <a:cubicBezTo>
                  <a:pt x="426069" y="588935"/>
                  <a:pt x="451173" y="588935"/>
                  <a:pt x="450805" y="572358"/>
                </a:cubicBezTo>
                <a:lnTo>
                  <a:pt x="450805" y="560109"/>
                </a:lnTo>
                <a:cubicBezTo>
                  <a:pt x="450805" y="530731"/>
                  <a:pt x="429766" y="506142"/>
                  <a:pt x="402046" y="500479"/>
                </a:cubicBezTo>
                <a:lnTo>
                  <a:pt x="402046" y="416213"/>
                </a:lnTo>
                <a:cubicBezTo>
                  <a:pt x="464697" y="427587"/>
                  <a:pt x="511697" y="481830"/>
                  <a:pt x="511697" y="547954"/>
                </a:cubicBezTo>
                <a:lnTo>
                  <a:pt x="511697" y="706353"/>
                </a:lnTo>
                <a:lnTo>
                  <a:pt x="450805" y="706353"/>
                </a:lnTo>
                <a:lnTo>
                  <a:pt x="450805" y="645205"/>
                </a:lnTo>
                <a:cubicBezTo>
                  <a:pt x="450805" y="628949"/>
                  <a:pt x="426437" y="628949"/>
                  <a:pt x="426437" y="645205"/>
                </a:cubicBezTo>
                <a:lnTo>
                  <a:pt x="426437" y="706353"/>
                </a:lnTo>
                <a:lnTo>
                  <a:pt x="280192" y="706353"/>
                </a:lnTo>
                <a:lnTo>
                  <a:pt x="280192" y="671359"/>
                </a:lnTo>
                <a:lnTo>
                  <a:pt x="340537" y="405576"/>
                </a:lnTo>
                <a:cubicBezTo>
                  <a:pt x="340951" y="404333"/>
                  <a:pt x="341172" y="403044"/>
                  <a:pt x="341177" y="401754"/>
                </a:cubicBezTo>
                <a:lnTo>
                  <a:pt x="341177" y="337105"/>
                </a:lnTo>
                <a:cubicBezTo>
                  <a:pt x="363528" y="317028"/>
                  <a:pt x="377678" y="287972"/>
                  <a:pt x="377678" y="255602"/>
                </a:cubicBezTo>
                <a:lnTo>
                  <a:pt x="377678" y="182480"/>
                </a:lnTo>
                <a:cubicBezTo>
                  <a:pt x="377701" y="175710"/>
                  <a:pt x="372272" y="170231"/>
                  <a:pt x="365545" y="170231"/>
                </a:cubicBezTo>
                <a:lnTo>
                  <a:pt x="341177" y="170231"/>
                </a:lnTo>
                <a:cubicBezTo>
                  <a:pt x="314027" y="170231"/>
                  <a:pt x="303937" y="142096"/>
                  <a:pt x="303937" y="142096"/>
                </a:cubicBezTo>
                <a:cubicBezTo>
                  <a:pt x="302228" y="136894"/>
                  <a:pt x="297267" y="133486"/>
                  <a:pt x="291801" y="133716"/>
                </a:cubicBezTo>
                <a:cubicBezTo>
                  <a:pt x="286765" y="133945"/>
                  <a:pt x="282382" y="137308"/>
                  <a:pt x="280807" y="142096"/>
                </a:cubicBezTo>
                <a:cubicBezTo>
                  <a:pt x="280807" y="142096"/>
                  <a:pt x="270972" y="170231"/>
                  <a:pt x="243687" y="170231"/>
                </a:cubicBezTo>
                <a:lnTo>
                  <a:pt x="170564" y="170231"/>
                </a:lnTo>
                <a:cubicBezTo>
                  <a:pt x="163833" y="170231"/>
                  <a:pt x="158402" y="175710"/>
                  <a:pt x="158429" y="182480"/>
                </a:cubicBezTo>
                <a:lnTo>
                  <a:pt x="158429" y="255602"/>
                </a:lnTo>
                <a:cubicBezTo>
                  <a:pt x="158429" y="287972"/>
                  <a:pt x="172566" y="317028"/>
                  <a:pt x="194930" y="337105"/>
                </a:cubicBezTo>
                <a:lnTo>
                  <a:pt x="194930" y="401754"/>
                </a:lnTo>
                <a:cubicBezTo>
                  <a:pt x="194934" y="402630"/>
                  <a:pt x="195023" y="403550"/>
                  <a:pt x="195207" y="404426"/>
                </a:cubicBezTo>
                <a:close/>
                <a:moveTo>
                  <a:pt x="292419" y="170276"/>
                </a:moveTo>
                <a:cubicBezTo>
                  <a:pt x="301511" y="182801"/>
                  <a:pt x="317812" y="194590"/>
                  <a:pt x="341177" y="194590"/>
                </a:cubicBezTo>
                <a:lnTo>
                  <a:pt x="353310" y="194590"/>
                </a:lnTo>
                <a:lnTo>
                  <a:pt x="353310" y="255602"/>
                </a:lnTo>
                <a:cubicBezTo>
                  <a:pt x="353310" y="303031"/>
                  <a:pt x="315511" y="340834"/>
                  <a:pt x="268053" y="340834"/>
                </a:cubicBezTo>
                <a:cubicBezTo>
                  <a:pt x="220596" y="340834"/>
                  <a:pt x="182794" y="303031"/>
                  <a:pt x="182794" y="255602"/>
                </a:cubicBezTo>
                <a:lnTo>
                  <a:pt x="182794" y="194590"/>
                </a:lnTo>
                <a:lnTo>
                  <a:pt x="243663" y="194590"/>
                </a:lnTo>
                <a:cubicBezTo>
                  <a:pt x="267067" y="194590"/>
                  <a:pt x="283336" y="182801"/>
                  <a:pt x="292419" y="170276"/>
                </a:cubicBezTo>
                <a:close/>
                <a:moveTo>
                  <a:pt x="219297" y="353681"/>
                </a:moveTo>
                <a:cubicBezTo>
                  <a:pt x="233998" y="361002"/>
                  <a:pt x="250517" y="365193"/>
                  <a:pt x="268053" y="365193"/>
                </a:cubicBezTo>
                <a:cubicBezTo>
                  <a:pt x="285582" y="365193"/>
                  <a:pt x="302090" y="361002"/>
                  <a:pt x="316786" y="353681"/>
                </a:cubicBezTo>
                <a:lnTo>
                  <a:pt x="316786" y="398761"/>
                </a:lnTo>
                <a:cubicBezTo>
                  <a:pt x="316786" y="398761"/>
                  <a:pt x="306305" y="426113"/>
                  <a:pt x="268053" y="426113"/>
                </a:cubicBezTo>
                <a:cubicBezTo>
                  <a:pt x="229801" y="426113"/>
                  <a:pt x="219297" y="398761"/>
                  <a:pt x="219297" y="398761"/>
                </a:cubicBezTo>
                <a:close/>
                <a:moveTo>
                  <a:pt x="307434" y="441447"/>
                </a:moveTo>
                <a:lnTo>
                  <a:pt x="268053" y="614858"/>
                </a:lnTo>
                <a:lnTo>
                  <a:pt x="228672" y="441493"/>
                </a:lnTo>
                <a:cubicBezTo>
                  <a:pt x="239012" y="446741"/>
                  <a:pt x="252041" y="450472"/>
                  <a:pt x="268053" y="450472"/>
                </a:cubicBezTo>
                <a:cubicBezTo>
                  <a:pt x="284099" y="450472"/>
                  <a:pt x="297110" y="446741"/>
                  <a:pt x="307434" y="441447"/>
                </a:cubicBezTo>
                <a:close/>
                <a:moveTo>
                  <a:pt x="146173" y="535704"/>
                </a:moveTo>
                <a:cubicBezTo>
                  <a:pt x="153046" y="535704"/>
                  <a:pt x="158428" y="541092"/>
                  <a:pt x="158428" y="547954"/>
                </a:cubicBezTo>
                <a:cubicBezTo>
                  <a:pt x="158428" y="554814"/>
                  <a:pt x="153046" y="560109"/>
                  <a:pt x="146173" y="560109"/>
                </a:cubicBezTo>
                <a:cubicBezTo>
                  <a:pt x="139300" y="560109"/>
                  <a:pt x="134038" y="554814"/>
                  <a:pt x="134038" y="547954"/>
                </a:cubicBezTo>
                <a:cubicBezTo>
                  <a:pt x="134038" y="541092"/>
                  <a:pt x="139300" y="535704"/>
                  <a:pt x="146173" y="535704"/>
                </a:cubicBezTo>
                <a:close/>
              </a:path>
            </a:pathLst>
          </a:custGeom>
          <a:solidFill>
            <a:schemeClr val="bg1"/>
          </a:solidFill>
          <a:ln w="45944" cap="flat">
            <a:noFill/>
            <a:prstDash val="solid"/>
            <a:miter/>
          </a:ln>
        </p:spPr>
        <p:txBody>
          <a:bodyPr rtlCol="0" anchor="ctr"/>
          <a:lstStyle/>
          <a:p>
            <a:endParaRPr lang="en-GB"/>
          </a:p>
        </p:txBody>
      </p:sp>
      <p:pic>
        <p:nvPicPr>
          <p:cNvPr id="29" name="Graphic 28">
            <a:extLst>
              <a:ext uri="{FF2B5EF4-FFF2-40B4-BE49-F238E27FC236}">
                <a16:creationId xmlns:a16="http://schemas.microsoft.com/office/drawing/2014/main" id="{64829D4A-661B-DD9E-CE80-BDC5F9F12423}"/>
              </a:ext>
            </a:extLst>
          </p:cNvPr>
          <p:cNvPicPr>
            <a:picLocks noChangeAspect="1"/>
          </p:cNvPicPr>
          <p:nvPr/>
        </p:nvPicPr>
        <p:blipFill>
          <a:blip r:embed="rId4">
            <a:extLst>
              <a:ext uri="{96DAC541-7B7A-43D3-8B79-37D633B846F1}">
                <asvg:svgBlip xmlns:asvg="http://schemas.microsoft.com/office/drawing/2016/SVG/main" r:embed="rId5"/>
              </a:ext>
            </a:extLst>
          </a:blip>
          <a:srcRect l="13" r="13"/>
          <a:stretch/>
        </p:blipFill>
        <p:spPr>
          <a:xfrm>
            <a:off x="9832286" y="3455356"/>
            <a:ext cx="638432" cy="638598"/>
          </a:xfrm>
          <a:prstGeom prst="rect">
            <a:avLst/>
          </a:prstGeom>
        </p:spPr>
      </p:pic>
      <p:grpSp>
        <p:nvGrpSpPr>
          <p:cNvPr id="30" name="Group 29">
            <a:extLst>
              <a:ext uri="{FF2B5EF4-FFF2-40B4-BE49-F238E27FC236}">
                <a16:creationId xmlns:a16="http://schemas.microsoft.com/office/drawing/2014/main" id="{9225C088-9633-6406-B75A-C642D67D5628}"/>
              </a:ext>
            </a:extLst>
          </p:cNvPr>
          <p:cNvGrpSpPr/>
          <p:nvPr/>
        </p:nvGrpSpPr>
        <p:grpSpPr>
          <a:xfrm>
            <a:off x="7749975" y="4418733"/>
            <a:ext cx="3696102" cy="995802"/>
            <a:chOff x="733530" y="4270917"/>
            <a:chExt cx="3696102" cy="995802"/>
          </a:xfrm>
        </p:grpSpPr>
        <p:sp>
          <p:nvSpPr>
            <p:cNvPr id="31" name="Rectangle 30">
              <a:extLst>
                <a:ext uri="{FF2B5EF4-FFF2-40B4-BE49-F238E27FC236}">
                  <a16:creationId xmlns:a16="http://schemas.microsoft.com/office/drawing/2014/main" id="{5E95DE66-F5DB-BC07-88DE-D21C76752F78}"/>
                </a:ext>
              </a:extLst>
            </p:cNvPr>
            <p:cNvSpPr/>
            <p:nvPr/>
          </p:nvSpPr>
          <p:spPr>
            <a:xfrm>
              <a:off x="733530" y="4270917"/>
              <a:ext cx="3696102" cy="995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GB" sz="1400" b="1" dirty="0">
                  <a:solidFill>
                    <a:schemeClr val="bg1"/>
                  </a:solidFill>
                </a:rPr>
                <a:t>Incorrect application of TBW, </a:t>
              </a:r>
              <a:br>
                <a:rPr lang="en-GB" sz="1400" b="1" dirty="0">
                  <a:solidFill>
                    <a:schemeClr val="bg1"/>
                  </a:solidFill>
                </a:rPr>
              </a:br>
              <a:r>
                <a:rPr lang="en-GB" sz="1400" b="1" dirty="0">
                  <a:solidFill>
                    <a:schemeClr val="bg1"/>
                  </a:solidFill>
                </a:rPr>
                <a:t>LBW, and IBW may result in underdosing or overdosing of certain medications</a:t>
              </a:r>
              <a:r>
                <a:rPr lang="en-GB" sz="1400" baseline="30000" dirty="0">
                  <a:solidFill>
                    <a:schemeClr val="bg1"/>
                  </a:solidFill>
                </a:rPr>
                <a:t>2</a:t>
              </a:r>
            </a:p>
          </p:txBody>
        </p:sp>
        <p:pic>
          <p:nvPicPr>
            <p:cNvPr id="32" name="Graphic 31">
              <a:extLst>
                <a:ext uri="{FF2B5EF4-FFF2-40B4-BE49-F238E27FC236}">
                  <a16:creationId xmlns:a16="http://schemas.microsoft.com/office/drawing/2014/main" id="{58CB18B6-CAA2-8DC8-1FBB-C8AF8761C8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480" y="4510535"/>
              <a:ext cx="568902" cy="568902"/>
            </a:xfrm>
            <a:prstGeom prst="rect">
              <a:avLst/>
            </a:prstGeom>
          </p:spPr>
        </p:pic>
      </p:grpSp>
    </p:spTree>
    <p:extLst>
      <p:ext uri="{BB962C8B-B14F-4D97-AF65-F5344CB8AC3E}">
        <p14:creationId xmlns:p14="http://schemas.microsoft.com/office/powerpoint/2010/main" val="395482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0401644-9E7E-E20D-94E8-1EBD161DB32F}"/>
              </a:ext>
            </a:extLst>
          </p:cNvPr>
          <p:cNvSpPr/>
          <p:nvPr/>
        </p:nvSpPr>
        <p:spPr>
          <a:xfrm>
            <a:off x="0" y="2169636"/>
            <a:ext cx="6156960" cy="3177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3780CD95-1D18-D285-E29F-7AD5245FBA53}"/>
              </a:ext>
            </a:extLst>
          </p:cNvPr>
          <p:cNvSpPr>
            <a:spLocks noGrp="1"/>
          </p:cNvSpPr>
          <p:nvPr>
            <p:ph type="title"/>
          </p:nvPr>
        </p:nvSpPr>
        <p:spPr>
          <a:xfrm>
            <a:off x="536240" y="414320"/>
            <a:ext cx="10896000" cy="1082209"/>
          </a:xfrm>
        </p:spPr>
        <p:txBody>
          <a:bodyPr/>
          <a:lstStyle/>
          <a:p>
            <a:r>
              <a:rPr lang="en-CA" dirty="0"/>
              <a:t>Obesity is a chronic disease and requires ongoing care </a:t>
            </a:r>
          </a:p>
        </p:txBody>
      </p:sp>
      <p:sp>
        <p:nvSpPr>
          <p:cNvPr id="22" name="Text Placeholder 21">
            <a:extLst>
              <a:ext uri="{FF2B5EF4-FFF2-40B4-BE49-F238E27FC236}">
                <a16:creationId xmlns:a16="http://schemas.microsoft.com/office/drawing/2014/main" id="{1EFE4DE1-868B-8472-135B-89DF73AEA0CE}"/>
              </a:ext>
            </a:extLst>
          </p:cNvPr>
          <p:cNvSpPr>
            <a:spLocks noGrp="1"/>
          </p:cNvSpPr>
          <p:nvPr>
            <p:ph type="body" sz="quarter" idx="14"/>
          </p:nvPr>
        </p:nvSpPr>
        <p:spPr>
          <a:xfrm>
            <a:off x="1961515" y="2561625"/>
            <a:ext cx="4058285" cy="2393562"/>
          </a:xfrm>
        </p:spPr>
        <p:txBody>
          <a:bodyPr/>
          <a:lstStyle/>
          <a:p>
            <a:pPr marL="0" indent="0">
              <a:buNone/>
            </a:pPr>
            <a:r>
              <a:rPr lang="en-CA" sz="2600" b="1" dirty="0"/>
              <a:t>Similar to other chronic diseases, obesity requires long-term management, ongoing care, and support</a:t>
            </a:r>
            <a:r>
              <a:rPr lang="en-CA" sz="2600" baseline="30000" dirty="0"/>
              <a:t>1,2</a:t>
            </a:r>
          </a:p>
        </p:txBody>
      </p:sp>
      <p:sp>
        <p:nvSpPr>
          <p:cNvPr id="3" name="Text Placeholder 2">
            <a:extLst>
              <a:ext uri="{FF2B5EF4-FFF2-40B4-BE49-F238E27FC236}">
                <a16:creationId xmlns:a16="http://schemas.microsoft.com/office/drawing/2014/main" id="{33B436F7-CED4-5896-BB35-D61F5175A67A}"/>
              </a:ext>
            </a:extLst>
          </p:cNvPr>
          <p:cNvSpPr>
            <a:spLocks noGrp="1"/>
          </p:cNvSpPr>
          <p:nvPr>
            <p:ph type="body" sz="quarter" idx="13"/>
          </p:nvPr>
        </p:nvSpPr>
        <p:spPr>
          <a:xfrm>
            <a:off x="536240" y="6020060"/>
            <a:ext cx="10896000" cy="324000"/>
          </a:xfrm>
        </p:spPr>
        <p:txBody>
          <a:bodyPr/>
          <a:lstStyle/>
          <a:p>
            <a:r>
              <a:rPr lang="en-GB" dirty="0"/>
              <a:t>1. Endocrine Society. Obesity Playbook (2023). </a:t>
            </a:r>
            <a:r>
              <a:rPr lang="en-GB" dirty="0">
                <a:hlinkClick r:id="rId3"/>
              </a:rPr>
              <a:t>https://www.endocrine.org/-/media/endocrine/files/obesity/obesity-playbook-final_use.pdf</a:t>
            </a:r>
            <a:r>
              <a:rPr lang="en-GB" dirty="0"/>
              <a:t>. Accessed October 2025; 2. Khan SS et al. JAMA Network Open 2022;5:e222318.</a:t>
            </a:r>
            <a:endParaRPr lang="en-CA" dirty="0"/>
          </a:p>
        </p:txBody>
      </p:sp>
      <p:sp>
        <p:nvSpPr>
          <p:cNvPr id="29" name="Text Placeholder 21">
            <a:extLst>
              <a:ext uri="{FF2B5EF4-FFF2-40B4-BE49-F238E27FC236}">
                <a16:creationId xmlns:a16="http://schemas.microsoft.com/office/drawing/2014/main" id="{ED7FFFEF-6988-73AC-17A9-6DA337376052}"/>
              </a:ext>
            </a:extLst>
          </p:cNvPr>
          <p:cNvSpPr txBox="1">
            <a:spLocks/>
          </p:cNvSpPr>
          <p:nvPr/>
        </p:nvSpPr>
        <p:spPr>
          <a:xfrm>
            <a:off x="6327775" y="2796101"/>
            <a:ext cx="4843145" cy="1924610"/>
          </a:xfrm>
          <a:prstGeom prst="rect">
            <a:avLst/>
          </a:prstGeom>
        </p:spPr>
        <p:txBody>
          <a:bodyPr vert="horz" lIns="0" tIns="0" rIns="0" bIns="0" rtlCol="0">
            <a:noAutofit/>
          </a:bodyPr>
          <a:lst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indent="0">
              <a:spcAft>
                <a:spcPts val="1800"/>
              </a:spcAft>
              <a:buNone/>
            </a:pPr>
            <a:r>
              <a:rPr lang="en-US" sz="1800" dirty="0"/>
              <a:t>Maintaining a healthy weight throughout life is one of the most important ways to protect against obesity-related complications</a:t>
            </a:r>
            <a:r>
              <a:rPr lang="en-US" sz="1800" baseline="30000" dirty="0"/>
              <a:t>1,2</a:t>
            </a:r>
          </a:p>
          <a:p>
            <a:pPr marL="0" indent="0">
              <a:spcAft>
                <a:spcPts val="1800"/>
              </a:spcAft>
              <a:buNone/>
            </a:pPr>
            <a:r>
              <a:rPr lang="en-US" sz="1800" dirty="0"/>
              <a:t>Obesity in middle-aged adults is a risk factor for many age-related diseases and decreases life expectancy by about 7 years</a:t>
            </a:r>
            <a:r>
              <a:rPr lang="en-US" sz="1800" baseline="30000" dirty="0"/>
              <a:t>2</a:t>
            </a:r>
            <a:endParaRPr lang="en-GB" sz="1800" dirty="0"/>
          </a:p>
        </p:txBody>
      </p:sp>
      <p:sp>
        <p:nvSpPr>
          <p:cNvPr id="30" name="Oval 29">
            <a:extLst>
              <a:ext uri="{FF2B5EF4-FFF2-40B4-BE49-F238E27FC236}">
                <a16:creationId xmlns:a16="http://schemas.microsoft.com/office/drawing/2014/main" id="{C396D7BF-43C1-D28C-B6B2-5315F6141812}"/>
              </a:ext>
            </a:extLst>
          </p:cNvPr>
          <p:cNvSpPr/>
          <p:nvPr/>
        </p:nvSpPr>
        <p:spPr>
          <a:xfrm>
            <a:off x="371630" y="3056492"/>
            <a:ext cx="1403830" cy="140382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pic>
        <p:nvPicPr>
          <p:cNvPr id="35" name="Graphic 34">
            <a:extLst>
              <a:ext uri="{FF2B5EF4-FFF2-40B4-BE49-F238E27FC236}">
                <a16:creationId xmlns:a16="http://schemas.microsoft.com/office/drawing/2014/main" id="{23B6CAAA-30B5-B098-4B28-6091600C6C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108" y="3240969"/>
            <a:ext cx="1034874" cy="1034874"/>
          </a:xfrm>
          <a:prstGeom prst="rect">
            <a:avLst/>
          </a:prstGeom>
        </p:spPr>
      </p:pic>
    </p:spTree>
    <p:extLst>
      <p:ext uri="{BB962C8B-B14F-4D97-AF65-F5344CB8AC3E}">
        <p14:creationId xmlns:p14="http://schemas.microsoft.com/office/powerpoint/2010/main" val="131546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2C6-DF07-9249-7727-33689ED517FE}"/>
              </a:ext>
            </a:extLst>
          </p:cNvPr>
          <p:cNvSpPr>
            <a:spLocks noGrp="1"/>
          </p:cNvSpPr>
          <p:nvPr>
            <p:ph type="title"/>
          </p:nvPr>
        </p:nvSpPr>
        <p:spPr>
          <a:xfrm>
            <a:off x="536240" y="414320"/>
            <a:ext cx="10896000" cy="1082209"/>
          </a:xfrm>
        </p:spPr>
        <p:txBody>
          <a:bodyPr/>
          <a:lstStyle/>
          <a:p>
            <a:r>
              <a:rPr lang="en-CA" dirty="0"/>
              <a:t>Obesity in older adults </a:t>
            </a:r>
          </a:p>
        </p:txBody>
      </p:sp>
      <p:sp>
        <p:nvSpPr>
          <p:cNvPr id="3" name="Text Placeholder 2">
            <a:extLst>
              <a:ext uri="{FF2B5EF4-FFF2-40B4-BE49-F238E27FC236}">
                <a16:creationId xmlns:a16="http://schemas.microsoft.com/office/drawing/2014/main" id="{328BA16B-B432-FC19-5E79-141D3F9ECDDA}"/>
              </a:ext>
            </a:extLst>
          </p:cNvPr>
          <p:cNvSpPr>
            <a:spLocks noGrp="1"/>
          </p:cNvSpPr>
          <p:nvPr>
            <p:ph type="body" sz="quarter" idx="13"/>
          </p:nvPr>
        </p:nvSpPr>
        <p:spPr>
          <a:xfrm>
            <a:off x="536240" y="6020060"/>
            <a:ext cx="10896000" cy="324000"/>
          </a:xfrm>
        </p:spPr>
        <p:txBody>
          <a:bodyPr/>
          <a:lstStyle/>
          <a:p>
            <a:r>
              <a:rPr lang="da-DK" dirty="0"/>
              <a:t>1. Batsis JA et al. Nat Rev Endocrinol 2018;14:513–537; 2. Chang VW et al. Am J Epidemiol 2017;186:688–695; 3. Neri SGR et al. J Gerontol A Biol Sci Med Sci 2020;75:952–960; 4. Donini LM et al. Obes Facts 2022;15:321–335.</a:t>
            </a:r>
            <a:endParaRPr lang="en-CA" dirty="0"/>
          </a:p>
        </p:txBody>
      </p:sp>
      <p:sp>
        <p:nvSpPr>
          <p:cNvPr id="5" name="Rectangle 4">
            <a:extLst>
              <a:ext uri="{FF2B5EF4-FFF2-40B4-BE49-F238E27FC236}">
                <a16:creationId xmlns:a16="http://schemas.microsoft.com/office/drawing/2014/main" id="{8250BAA6-F72E-576C-0853-B88693CB11B6}"/>
              </a:ext>
            </a:extLst>
          </p:cNvPr>
          <p:cNvSpPr/>
          <p:nvPr/>
        </p:nvSpPr>
        <p:spPr>
          <a:xfrm>
            <a:off x="7688488" y="1714500"/>
            <a:ext cx="4503511" cy="4283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b="1" dirty="0">
              <a:solidFill>
                <a:schemeClr val="tx1"/>
              </a:solidFill>
            </a:endParaRPr>
          </a:p>
        </p:txBody>
      </p:sp>
      <p:sp>
        <p:nvSpPr>
          <p:cNvPr id="14" name="TextBox 13">
            <a:extLst>
              <a:ext uri="{FF2B5EF4-FFF2-40B4-BE49-F238E27FC236}">
                <a16:creationId xmlns:a16="http://schemas.microsoft.com/office/drawing/2014/main" id="{554F7ED3-667D-CF3D-ED41-B5C901084656}"/>
              </a:ext>
            </a:extLst>
          </p:cNvPr>
          <p:cNvSpPr txBox="1"/>
          <p:nvPr/>
        </p:nvSpPr>
        <p:spPr>
          <a:xfrm>
            <a:off x="546746" y="1673411"/>
            <a:ext cx="7127180" cy="1061829"/>
          </a:xfrm>
          <a:prstGeom prst="rect">
            <a:avLst/>
          </a:prstGeom>
          <a:noFill/>
        </p:spPr>
        <p:txBody>
          <a:bodyPr wrap="square" rtlCol="0">
            <a:spAutoFit/>
          </a:bodyPr>
          <a:lstStyle/>
          <a:p>
            <a:pPr algn="ctr"/>
            <a:r>
              <a:rPr lang="en-US" b="1" dirty="0"/>
              <a:t>Sarcopenic obesity</a:t>
            </a:r>
            <a:r>
              <a:rPr lang="en-US" dirty="0"/>
              <a:t>: </a:t>
            </a:r>
            <a:br>
              <a:rPr lang="en-US" dirty="0"/>
            </a:br>
            <a:r>
              <a:rPr lang="en-US" sz="1500" dirty="0"/>
              <a:t>With aging, muscle mass can decline while fat mass increases, leaving overall weight relatively unchanged. In this situation, obesity-related complications continue as a result of the body’s higher percentage of fat</a:t>
            </a:r>
            <a:r>
              <a:rPr lang="en-US" sz="1500" baseline="30000" dirty="0"/>
              <a:t>1</a:t>
            </a:r>
            <a:endParaRPr lang="en-CA" sz="1500" baseline="30000" dirty="0"/>
          </a:p>
        </p:txBody>
      </p:sp>
      <p:sp>
        <p:nvSpPr>
          <p:cNvPr id="38" name="Rounded Rectangle 27">
            <a:extLst>
              <a:ext uri="{FF2B5EF4-FFF2-40B4-BE49-F238E27FC236}">
                <a16:creationId xmlns:a16="http://schemas.microsoft.com/office/drawing/2014/main" id="{D3D98B5D-FA28-98A1-C5D5-8E4D120FCDE0}"/>
              </a:ext>
            </a:extLst>
          </p:cNvPr>
          <p:cNvSpPr/>
          <p:nvPr/>
        </p:nvSpPr>
        <p:spPr>
          <a:xfrm>
            <a:off x="2577840" y="4188594"/>
            <a:ext cx="3252931" cy="528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bg1"/>
                </a:solidFill>
                <a:cs typeface="Arial" panose="020B0604020202020204" pitchFamily="34" charset="0"/>
              </a:rPr>
              <a:t>Lipid infiltration of muscle </a:t>
            </a:r>
          </a:p>
        </p:txBody>
      </p:sp>
      <p:sp>
        <p:nvSpPr>
          <p:cNvPr id="39" name="Rounded Rectangle 28">
            <a:extLst>
              <a:ext uri="{FF2B5EF4-FFF2-40B4-BE49-F238E27FC236}">
                <a16:creationId xmlns:a16="http://schemas.microsoft.com/office/drawing/2014/main" id="{D1BB92CC-C2D0-1545-F6A1-FAADFD050901}"/>
              </a:ext>
            </a:extLst>
          </p:cNvPr>
          <p:cNvSpPr/>
          <p:nvPr/>
        </p:nvSpPr>
        <p:spPr>
          <a:xfrm>
            <a:off x="2577839" y="2781480"/>
            <a:ext cx="3252931" cy="528456"/>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dirty="0">
                <a:solidFill>
                  <a:srgbClr val="FFFFFF"/>
                </a:solidFill>
                <a:cs typeface="Arial" panose="020B0604020202020204" pitchFamily="34" charset="0"/>
              </a:rPr>
              <a:t>Muscle endurance</a:t>
            </a:r>
          </a:p>
        </p:txBody>
      </p:sp>
      <p:sp>
        <p:nvSpPr>
          <p:cNvPr id="40" name="Rounded Rectangle 29">
            <a:extLst>
              <a:ext uri="{FF2B5EF4-FFF2-40B4-BE49-F238E27FC236}">
                <a16:creationId xmlns:a16="http://schemas.microsoft.com/office/drawing/2014/main" id="{A377845A-68C9-923B-DAFF-12669B597926}"/>
              </a:ext>
            </a:extLst>
          </p:cNvPr>
          <p:cNvSpPr/>
          <p:nvPr/>
        </p:nvSpPr>
        <p:spPr>
          <a:xfrm>
            <a:off x="2577839" y="3485037"/>
            <a:ext cx="3252931" cy="528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dirty="0">
                <a:solidFill>
                  <a:schemeClr val="bg1"/>
                </a:solidFill>
                <a:cs typeface="Arial" panose="020B0604020202020204" pitchFamily="34" charset="0"/>
              </a:rPr>
              <a:t>Pro-inflammatory cytokines</a:t>
            </a:r>
          </a:p>
        </p:txBody>
      </p:sp>
      <p:sp>
        <p:nvSpPr>
          <p:cNvPr id="41" name="Oval 40">
            <a:extLst>
              <a:ext uri="{FF2B5EF4-FFF2-40B4-BE49-F238E27FC236}">
                <a16:creationId xmlns:a16="http://schemas.microsoft.com/office/drawing/2014/main" id="{2D9BA6DB-D377-55DF-0332-FC2881057F2C}"/>
              </a:ext>
            </a:extLst>
          </p:cNvPr>
          <p:cNvSpPr/>
          <p:nvPr/>
        </p:nvSpPr>
        <p:spPr>
          <a:xfrm>
            <a:off x="2385613" y="3460691"/>
            <a:ext cx="577148" cy="57714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2" name="Oval 41">
            <a:extLst>
              <a:ext uri="{FF2B5EF4-FFF2-40B4-BE49-F238E27FC236}">
                <a16:creationId xmlns:a16="http://schemas.microsoft.com/office/drawing/2014/main" id="{3D41530F-C5BA-3195-4747-6B3D8F4E9BB7}"/>
              </a:ext>
            </a:extLst>
          </p:cNvPr>
          <p:cNvSpPr/>
          <p:nvPr/>
        </p:nvSpPr>
        <p:spPr>
          <a:xfrm>
            <a:off x="2385613" y="4164248"/>
            <a:ext cx="577148" cy="57714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4" name="Oval 43">
            <a:extLst>
              <a:ext uri="{FF2B5EF4-FFF2-40B4-BE49-F238E27FC236}">
                <a16:creationId xmlns:a16="http://schemas.microsoft.com/office/drawing/2014/main" id="{553113F2-9962-115D-B207-0E9897A9846E}"/>
              </a:ext>
            </a:extLst>
          </p:cNvPr>
          <p:cNvSpPr/>
          <p:nvPr/>
        </p:nvSpPr>
        <p:spPr>
          <a:xfrm>
            <a:off x="2385613" y="2752396"/>
            <a:ext cx="577148" cy="57714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ounded Rectangle 27">
            <a:extLst>
              <a:ext uri="{FF2B5EF4-FFF2-40B4-BE49-F238E27FC236}">
                <a16:creationId xmlns:a16="http://schemas.microsoft.com/office/drawing/2014/main" id="{AE54F2C5-CCE2-19D0-69C0-89BE40F3C7D9}"/>
              </a:ext>
            </a:extLst>
          </p:cNvPr>
          <p:cNvSpPr/>
          <p:nvPr/>
        </p:nvSpPr>
        <p:spPr>
          <a:xfrm>
            <a:off x="2574340" y="4949126"/>
            <a:ext cx="3252931" cy="528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defRPr/>
            </a:pPr>
            <a:r>
              <a:rPr lang="en-US" sz="1400" b="0" dirty="0">
                <a:solidFill>
                  <a:schemeClr val="bg1"/>
                </a:solidFill>
                <a:cs typeface="Arial" panose="020B0604020202020204" pitchFamily="34" charset="0"/>
              </a:rPr>
              <a:t>Muscle disuse, wasting </a:t>
            </a:r>
          </a:p>
        </p:txBody>
      </p:sp>
      <p:pic>
        <p:nvPicPr>
          <p:cNvPr id="56" name="Graphic 55">
            <a:extLst>
              <a:ext uri="{FF2B5EF4-FFF2-40B4-BE49-F238E27FC236}">
                <a16:creationId xmlns:a16="http://schemas.microsoft.com/office/drawing/2014/main" id="{EDE52780-7598-F2B7-F426-E804A9F90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2502586" y="3570383"/>
            <a:ext cx="343202" cy="343202"/>
          </a:xfrm>
          <a:prstGeom prst="rect">
            <a:avLst/>
          </a:prstGeom>
        </p:spPr>
      </p:pic>
      <p:pic>
        <p:nvPicPr>
          <p:cNvPr id="57" name="Graphic 56">
            <a:extLst>
              <a:ext uri="{FF2B5EF4-FFF2-40B4-BE49-F238E27FC236}">
                <a16:creationId xmlns:a16="http://schemas.microsoft.com/office/drawing/2014/main" id="{B860021A-7A52-A028-6D8E-BB68833FF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2502586" y="4275963"/>
            <a:ext cx="343202" cy="343202"/>
          </a:xfrm>
          <a:prstGeom prst="rect">
            <a:avLst/>
          </a:prstGeom>
        </p:spPr>
      </p:pic>
      <p:pic>
        <p:nvPicPr>
          <p:cNvPr id="58" name="Graphic 57">
            <a:extLst>
              <a:ext uri="{FF2B5EF4-FFF2-40B4-BE49-F238E27FC236}">
                <a16:creationId xmlns:a16="http://schemas.microsoft.com/office/drawing/2014/main" id="{E90B2380-9E59-1999-9A3D-1E2FCDCDD1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H="1">
            <a:off x="2502586" y="2875751"/>
            <a:ext cx="343202" cy="343202"/>
          </a:xfrm>
          <a:prstGeom prst="rect">
            <a:avLst/>
          </a:prstGeom>
        </p:spPr>
      </p:pic>
      <p:sp>
        <p:nvSpPr>
          <p:cNvPr id="59" name="Rectangle: Rounded Corners 58">
            <a:extLst>
              <a:ext uri="{FF2B5EF4-FFF2-40B4-BE49-F238E27FC236}">
                <a16:creationId xmlns:a16="http://schemas.microsoft.com/office/drawing/2014/main" id="{9B6BFB55-F839-921D-4E87-83434484C48A}"/>
              </a:ext>
            </a:extLst>
          </p:cNvPr>
          <p:cNvSpPr/>
          <p:nvPr/>
        </p:nvSpPr>
        <p:spPr>
          <a:xfrm>
            <a:off x="2235691" y="2747468"/>
            <a:ext cx="91436" cy="273011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TextBox 59">
            <a:extLst>
              <a:ext uri="{FF2B5EF4-FFF2-40B4-BE49-F238E27FC236}">
                <a16:creationId xmlns:a16="http://schemas.microsoft.com/office/drawing/2014/main" id="{A6CB9188-D315-095B-C152-5AC85E4853FB}"/>
              </a:ext>
            </a:extLst>
          </p:cNvPr>
          <p:cNvSpPr txBox="1"/>
          <p:nvPr/>
        </p:nvSpPr>
        <p:spPr>
          <a:xfrm>
            <a:off x="1403798" y="5235559"/>
            <a:ext cx="857250" cy="276999"/>
          </a:xfrm>
          <a:prstGeom prst="rect">
            <a:avLst/>
          </a:prstGeom>
          <a:noFill/>
        </p:spPr>
        <p:txBody>
          <a:bodyPr wrap="square" rtlCol="0">
            <a:spAutoFit/>
          </a:bodyPr>
          <a:lstStyle/>
          <a:p>
            <a:pPr algn="r"/>
            <a:r>
              <a:rPr lang="en-CA" sz="1200" b="1" dirty="0">
                <a:solidFill>
                  <a:schemeClr val="accent6">
                    <a:lumMod val="75000"/>
                  </a:schemeClr>
                </a:solidFill>
              </a:rPr>
              <a:t>Aging</a:t>
            </a:r>
          </a:p>
        </p:txBody>
      </p:sp>
      <p:sp>
        <p:nvSpPr>
          <p:cNvPr id="61" name="Rectangle: Rounded Corners 60">
            <a:extLst>
              <a:ext uri="{FF2B5EF4-FFF2-40B4-BE49-F238E27FC236}">
                <a16:creationId xmlns:a16="http://schemas.microsoft.com/office/drawing/2014/main" id="{30CFC35D-CD72-F268-5222-50A73EB61D5F}"/>
              </a:ext>
            </a:extLst>
          </p:cNvPr>
          <p:cNvSpPr/>
          <p:nvPr/>
        </p:nvSpPr>
        <p:spPr>
          <a:xfrm>
            <a:off x="5904121" y="3485037"/>
            <a:ext cx="91436" cy="199254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TextBox 61">
            <a:extLst>
              <a:ext uri="{FF2B5EF4-FFF2-40B4-BE49-F238E27FC236}">
                <a16:creationId xmlns:a16="http://schemas.microsoft.com/office/drawing/2014/main" id="{2C920511-2178-0915-6002-C570058FFFD6}"/>
              </a:ext>
            </a:extLst>
          </p:cNvPr>
          <p:cNvSpPr txBox="1"/>
          <p:nvPr/>
        </p:nvSpPr>
        <p:spPr>
          <a:xfrm>
            <a:off x="5959625" y="5235559"/>
            <a:ext cx="857250" cy="276999"/>
          </a:xfrm>
          <a:prstGeom prst="rect">
            <a:avLst/>
          </a:prstGeom>
          <a:noFill/>
        </p:spPr>
        <p:txBody>
          <a:bodyPr wrap="square" rtlCol="0">
            <a:spAutoFit/>
          </a:bodyPr>
          <a:lstStyle/>
          <a:p>
            <a:r>
              <a:rPr lang="en-CA" sz="1200" b="1" dirty="0">
                <a:solidFill>
                  <a:schemeClr val="accent6">
                    <a:lumMod val="75000"/>
                  </a:schemeClr>
                </a:solidFill>
              </a:rPr>
              <a:t>Obesity</a:t>
            </a:r>
          </a:p>
        </p:txBody>
      </p:sp>
      <p:grpSp>
        <p:nvGrpSpPr>
          <p:cNvPr id="68" name="Group 67">
            <a:extLst>
              <a:ext uri="{FF2B5EF4-FFF2-40B4-BE49-F238E27FC236}">
                <a16:creationId xmlns:a16="http://schemas.microsoft.com/office/drawing/2014/main" id="{AB447BBE-D3C9-6285-6BB6-D9B4E66DC6FD}"/>
              </a:ext>
            </a:extLst>
          </p:cNvPr>
          <p:cNvGrpSpPr/>
          <p:nvPr/>
        </p:nvGrpSpPr>
        <p:grpSpPr>
          <a:xfrm>
            <a:off x="4094053" y="5495379"/>
            <a:ext cx="172640" cy="206690"/>
            <a:chOff x="4094053" y="5575041"/>
            <a:chExt cx="172640" cy="206690"/>
          </a:xfrm>
        </p:grpSpPr>
        <p:sp>
          <p:nvSpPr>
            <p:cNvPr id="64" name="Isosceles Triangle 63">
              <a:extLst>
                <a:ext uri="{FF2B5EF4-FFF2-40B4-BE49-F238E27FC236}">
                  <a16:creationId xmlns:a16="http://schemas.microsoft.com/office/drawing/2014/main" id="{3BEEFB8B-F33F-8EF7-0B22-173EB819CC57}"/>
                </a:ext>
              </a:extLst>
            </p:cNvPr>
            <p:cNvSpPr/>
            <p:nvPr/>
          </p:nvSpPr>
          <p:spPr>
            <a:xfrm rot="10800000">
              <a:off x="4094053" y="5575041"/>
              <a:ext cx="172640" cy="1488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Isosceles Triangle 64">
              <a:extLst>
                <a:ext uri="{FF2B5EF4-FFF2-40B4-BE49-F238E27FC236}">
                  <a16:creationId xmlns:a16="http://schemas.microsoft.com/office/drawing/2014/main" id="{0511A7AD-305B-0E05-E57D-26AFC8D5972D}"/>
                </a:ext>
              </a:extLst>
            </p:cNvPr>
            <p:cNvSpPr/>
            <p:nvPr/>
          </p:nvSpPr>
          <p:spPr>
            <a:xfrm rot="10800000">
              <a:off x="4094053" y="5632904"/>
              <a:ext cx="172640" cy="148827"/>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
        <p:nvSpPr>
          <p:cNvPr id="72" name="TextBox 71">
            <a:extLst>
              <a:ext uri="{FF2B5EF4-FFF2-40B4-BE49-F238E27FC236}">
                <a16:creationId xmlns:a16="http://schemas.microsoft.com/office/drawing/2014/main" id="{E21B3550-1B9C-E544-E478-E08FC99329E3}"/>
              </a:ext>
            </a:extLst>
          </p:cNvPr>
          <p:cNvSpPr txBox="1"/>
          <p:nvPr/>
        </p:nvSpPr>
        <p:spPr>
          <a:xfrm>
            <a:off x="7888243" y="1790121"/>
            <a:ext cx="4104000" cy="923330"/>
          </a:xfrm>
          <a:prstGeom prst="rect">
            <a:avLst/>
          </a:prstGeom>
          <a:noFill/>
        </p:spPr>
        <p:txBody>
          <a:bodyPr wrap="square">
            <a:spAutoFit/>
          </a:bodyPr>
          <a:lstStyle/>
          <a:p>
            <a:pPr algn="ctr"/>
            <a:r>
              <a:rPr lang="en-US" b="1" dirty="0">
                <a:solidFill>
                  <a:schemeClr val="tx1"/>
                </a:solidFill>
              </a:rPr>
              <a:t>For persons aged ≥60 years there is an increase in sarcopenic obesity, dependency and disability:</a:t>
            </a:r>
            <a:r>
              <a:rPr lang="en-US" baseline="30000" dirty="0">
                <a:solidFill>
                  <a:schemeClr val="tx1"/>
                </a:solidFill>
              </a:rPr>
              <a:t>2–4</a:t>
            </a:r>
          </a:p>
        </p:txBody>
      </p:sp>
      <p:grpSp>
        <p:nvGrpSpPr>
          <p:cNvPr id="82" name="Group 81">
            <a:extLst>
              <a:ext uri="{FF2B5EF4-FFF2-40B4-BE49-F238E27FC236}">
                <a16:creationId xmlns:a16="http://schemas.microsoft.com/office/drawing/2014/main" id="{9110097A-D753-FDF4-FF1D-00FEBCBBA7EC}"/>
              </a:ext>
            </a:extLst>
          </p:cNvPr>
          <p:cNvGrpSpPr/>
          <p:nvPr/>
        </p:nvGrpSpPr>
        <p:grpSpPr>
          <a:xfrm>
            <a:off x="8694420" y="2757418"/>
            <a:ext cx="1996440" cy="887621"/>
            <a:chOff x="8648700" y="3001258"/>
            <a:chExt cx="1996440" cy="887621"/>
          </a:xfrm>
        </p:grpSpPr>
        <p:sp>
          <p:nvSpPr>
            <p:cNvPr id="74" name="TextBox 73">
              <a:extLst>
                <a:ext uri="{FF2B5EF4-FFF2-40B4-BE49-F238E27FC236}">
                  <a16:creationId xmlns:a16="http://schemas.microsoft.com/office/drawing/2014/main" id="{785BBE23-88B6-ED81-E62B-96EB22140624}"/>
                </a:ext>
              </a:extLst>
            </p:cNvPr>
            <p:cNvSpPr txBox="1"/>
            <p:nvPr/>
          </p:nvSpPr>
          <p:spPr>
            <a:xfrm>
              <a:off x="9317992" y="3001258"/>
              <a:ext cx="1213834" cy="584775"/>
            </a:xfrm>
            <a:prstGeom prst="rect">
              <a:avLst/>
            </a:prstGeom>
            <a:noFill/>
          </p:spPr>
          <p:txBody>
            <a:bodyPr wrap="square">
              <a:spAutoFit/>
            </a:bodyPr>
            <a:lstStyle/>
            <a:p>
              <a:r>
                <a:rPr lang="en-US" sz="3200" b="1" dirty="0">
                  <a:solidFill>
                    <a:schemeClr val="tx1"/>
                  </a:solidFill>
                </a:rPr>
                <a:t>1.16x</a:t>
              </a:r>
              <a:endParaRPr lang="en-US" sz="3200" dirty="0">
                <a:solidFill>
                  <a:schemeClr val="tx1"/>
                </a:solidFill>
              </a:endParaRPr>
            </a:p>
          </p:txBody>
        </p:sp>
        <p:pic>
          <p:nvPicPr>
            <p:cNvPr id="75" name="Graphic 74">
              <a:extLst>
                <a:ext uri="{FF2B5EF4-FFF2-40B4-BE49-F238E27FC236}">
                  <a16:creationId xmlns:a16="http://schemas.microsoft.com/office/drawing/2014/main" id="{EA373ACB-2CAD-B74A-8A95-03A8A93466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a:off x="8648700" y="3038576"/>
              <a:ext cx="756901" cy="756901"/>
            </a:xfrm>
            <a:prstGeom prst="rect">
              <a:avLst/>
            </a:prstGeom>
          </p:spPr>
        </p:pic>
        <p:sp>
          <p:nvSpPr>
            <p:cNvPr id="77" name="TextBox 76">
              <a:extLst>
                <a:ext uri="{FF2B5EF4-FFF2-40B4-BE49-F238E27FC236}">
                  <a16:creationId xmlns:a16="http://schemas.microsoft.com/office/drawing/2014/main" id="{6A4B05E6-A770-4ED8-F8CF-6DC39F958F2A}"/>
                </a:ext>
              </a:extLst>
            </p:cNvPr>
            <p:cNvSpPr txBox="1"/>
            <p:nvPr/>
          </p:nvSpPr>
          <p:spPr>
            <a:xfrm>
              <a:off x="9355016" y="3427214"/>
              <a:ext cx="1290124" cy="461665"/>
            </a:xfrm>
            <a:prstGeom prst="rect">
              <a:avLst/>
            </a:prstGeom>
            <a:noFill/>
          </p:spPr>
          <p:txBody>
            <a:bodyPr wrap="square">
              <a:spAutoFit/>
            </a:bodyPr>
            <a:lstStyle/>
            <a:p>
              <a:r>
                <a:rPr lang="en-US" sz="1200" dirty="0">
                  <a:solidFill>
                    <a:schemeClr val="tx1"/>
                  </a:solidFill>
                </a:rPr>
                <a:t>increased </a:t>
              </a:r>
              <a:br>
                <a:rPr lang="en-US" sz="1200" dirty="0">
                  <a:solidFill>
                    <a:schemeClr val="tx1"/>
                  </a:solidFill>
                </a:rPr>
              </a:br>
              <a:r>
                <a:rPr lang="en-US" sz="1200" dirty="0">
                  <a:solidFill>
                    <a:schemeClr val="tx1"/>
                  </a:solidFill>
                </a:rPr>
                <a:t>risk of falls </a:t>
              </a:r>
            </a:p>
          </p:txBody>
        </p:sp>
      </p:grpSp>
      <p:grpSp>
        <p:nvGrpSpPr>
          <p:cNvPr id="81" name="Group 80">
            <a:extLst>
              <a:ext uri="{FF2B5EF4-FFF2-40B4-BE49-F238E27FC236}">
                <a16:creationId xmlns:a16="http://schemas.microsoft.com/office/drawing/2014/main" id="{BFC091DB-30E7-0B85-1498-264EE5D080E4}"/>
              </a:ext>
            </a:extLst>
          </p:cNvPr>
          <p:cNvGrpSpPr/>
          <p:nvPr/>
        </p:nvGrpSpPr>
        <p:grpSpPr>
          <a:xfrm>
            <a:off x="8694420" y="4791958"/>
            <a:ext cx="2240280" cy="887621"/>
            <a:chOff x="8648700" y="4136638"/>
            <a:chExt cx="2240280" cy="887621"/>
          </a:xfrm>
        </p:grpSpPr>
        <p:sp>
          <p:nvSpPr>
            <p:cNvPr id="78" name="TextBox 77">
              <a:extLst>
                <a:ext uri="{FF2B5EF4-FFF2-40B4-BE49-F238E27FC236}">
                  <a16:creationId xmlns:a16="http://schemas.microsoft.com/office/drawing/2014/main" id="{206F0B16-8DD9-6230-C486-1B875F8AF882}"/>
                </a:ext>
              </a:extLst>
            </p:cNvPr>
            <p:cNvSpPr txBox="1"/>
            <p:nvPr/>
          </p:nvSpPr>
          <p:spPr>
            <a:xfrm>
              <a:off x="9317992" y="4136638"/>
              <a:ext cx="1213834" cy="584775"/>
            </a:xfrm>
            <a:prstGeom prst="rect">
              <a:avLst/>
            </a:prstGeom>
            <a:noFill/>
          </p:spPr>
          <p:txBody>
            <a:bodyPr wrap="square">
              <a:spAutoFit/>
            </a:bodyPr>
            <a:lstStyle/>
            <a:p>
              <a:r>
                <a:rPr lang="en-US" sz="3200" b="1" dirty="0">
                  <a:solidFill>
                    <a:schemeClr val="tx1"/>
                  </a:solidFill>
                </a:rPr>
                <a:t>1.18x</a:t>
              </a:r>
              <a:endParaRPr lang="en-US" sz="3200" dirty="0">
                <a:solidFill>
                  <a:schemeClr val="tx1"/>
                </a:solidFill>
              </a:endParaRPr>
            </a:p>
          </p:txBody>
        </p:sp>
        <p:pic>
          <p:nvPicPr>
            <p:cNvPr id="79" name="Graphic 78">
              <a:extLst>
                <a:ext uri="{FF2B5EF4-FFF2-40B4-BE49-F238E27FC236}">
                  <a16:creationId xmlns:a16="http://schemas.microsoft.com/office/drawing/2014/main" id="{19458948-A8F2-A3B8-FC91-458DA0FEFE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a:off x="8648700" y="4173956"/>
              <a:ext cx="756901" cy="756901"/>
            </a:xfrm>
            <a:prstGeom prst="rect">
              <a:avLst/>
            </a:prstGeom>
          </p:spPr>
        </p:pic>
        <p:sp>
          <p:nvSpPr>
            <p:cNvPr id="80" name="TextBox 79">
              <a:extLst>
                <a:ext uri="{FF2B5EF4-FFF2-40B4-BE49-F238E27FC236}">
                  <a16:creationId xmlns:a16="http://schemas.microsoft.com/office/drawing/2014/main" id="{CC016E5B-0C03-F9D2-2638-145D5AC6D236}"/>
                </a:ext>
              </a:extLst>
            </p:cNvPr>
            <p:cNvSpPr txBox="1"/>
            <p:nvPr/>
          </p:nvSpPr>
          <p:spPr>
            <a:xfrm>
              <a:off x="9355016" y="4562594"/>
              <a:ext cx="1533964" cy="461665"/>
            </a:xfrm>
            <a:prstGeom prst="rect">
              <a:avLst/>
            </a:prstGeom>
            <a:noFill/>
          </p:spPr>
          <p:txBody>
            <a:bodyPr wrap="square">
              <a:spAutoFit/>
            </a:bodyPr>
            <a:lstStyle/>
            <a:p>
              <a:r>
                <a:rPr lang="en-US" sz="1200" dirty="0"/>
                <a:t>increased risk of multiple falls</a:t>
              </a:r>
              <a:endParaRPr lang="en-US" sz="1200" dirty="0">
                <a:solidFill>
                  <a:schemeClr val="tx1"/>
                </a:solidFill>
              </a:endParaRPr>
            </a:p>
          </p:txBody>
        </p:sp>
      </p:grpSp>
      <p:sp>
        <p:nvSpPr>
          <p:cNvPr id="83" name="Oval 82">
            <a:extLst>
              <a:ext uri="{FF2B5EF4-FFF2-40B4-BE49-F238E27FC236}">
                <a16:creationId xmlns:a16="http://schemas.microsoft.com/office/drawing/2014/main" id="{25C9936A-F45B-AED5-08EA-C85ABA879729}"/>
              </a:ext>
            </a:extLst>
          </p:cNvPr>
          <p:cNvSpPr/>
          <p:nvPr/>
        </p:nvSpPr>
        <p:spPr>
          <a:xfrm>
            <a:off x="9287914" y="3706293"/>
            <a:ext cx="1098146" cy="109814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85" name="Graphic 84">
            <a:extLst>
              <a:ext uri="{FF2B5EF4-FFF2-40B4-BE49-F238E27FC236}">
                <a16:creationId xmlns:a16="http://schemas.microsoft.com/office/drawing/2014/main" id="{BD6DF75E-E05D-BEE4-3F3C-77F979744A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2694" y="3822815"/>
            <a:ext cx="808586" cy="808586"/>
          </a:xfrm>
          <a:prstGeom prst="rect">
            <a:avLst/>
          </a:prstGeom>
        </p:spPr>
      </p:pic>
      <p:sp>
        <p:nvSpPr>
          <p:cNvPr id="7" name="Rounded Rectangle 27">
            <a:extLst>
              <a:ext uri="{FF2B5EF4-FFF2-40B4-BE49-F238E27FC236}">
                <a16:creationId xmlns:a16="http://schemas.microsoft.com/office/drawing/2014/main" id="{B2DF292D-D965-ACD5-3A36-52B709642FFC}"/>
              </a:ext>
            </a:extLst>
          </p:cNvPr>
          <p:cNvSpPr/>
          <p:nvPr/>
        </p:nvSpPr>
        <p:spPr>
          <a:xfrm>
            <a:off x="2574340" y="5755832"/>
            <a:ext cx="3252931" cy="28383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r>
              <a:rPr lang="en-US" sz="1400" dirty="0">
                <a:solidFill>
                  <a:schemeClr val="tx1"/>
                </a:solidFill>
                <a:cs typeface="Arial" panose="020B0604020202020204" pitchFamily="34" charset="0"/>
              </a:rPr>
              <a:t>Reduced muscle quality and function</a:t>
            </a:r>
          </a:p>
        </p:txBody>
      </p:sp>
    </p:spTree>
    <p:extLst>
      <p:ext uri="{BB962C8B-B14F-4D97-AF65-F5344CB8AC3E}">
        <p14:creationId xmlns:p14="http://schemas.microsoft.com/office/powerpoint/2010/main" val="352990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8A7BD-7A73-9324-C08C-C51441986903}"/>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3BF529F5-F88C-3F10-8BC1-76C1BE20D77B}"/>
              </a:ext>
            </a:extLst>
          </p:cNvPr>
          <p:cNvSpPr/>
          <p:nvPr/>
        </p:nvSpPr>
        <p:spPr>
          <a:xfrm>
            <a:off x="4427700" y="3551580"/>
            <a:ext cx="1073940" cy="107393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 name="Oval 6">
            <a:extLst>
              <a:ext uri="{FF2B5EF4-FFF2-40B4-BE49-F238E27FC236}">
                <a16:creationId xmlns:a16="http://schemas.microsoft.com/office/drawing/2014/main" id="{D856C575-5B1D-106F-D78D-6CB005F487E7}"/>
              </a:ext>
            </a:extLst>
          </p:cNvPr>
          <p:cNvSpPr/>
          <p:nvPr/>
        </p:nvSpPr>
        <p:spPr>
          <a:xfrm>
            <a:off x="4427700" y="4923151"/>
            <a:ext cx="1073940" cy="107393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Oval 8">
            <a:extLst>
              <a:ext uri="{FF2B5EF4-FFF2-40B4-BE49-F238E27FC236}">
                <a16:creationId xmlns:a16="http://schemas.microsoft.com/office/drawing/2014/main" id="{311E98E3-9996-CBFF-B0C2-89604DAE1185}"/>
              </a:ext>
            </a:extLst>
          </p:cNvPr>
          <p:cNvSpPr/>
          <p:nvPr/>
        </p:nvSpPr>
        <p:spPr>
          <a:xfrm>
            <a:off x="9129240" y="3551580"/>
            <a:ext cx="1073940" cy="107393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Oval 10">
            <a:extLst>
              <a:ext uri="{FF2B5EF4-FFF2-40B4-BE49-F238E27FC236}">
                <a16:creationId xmlns:a16="http://schemas.microsoft.com/office/drawing/2014/main" id="{9C2A0AA0-B904-BA55-71B4-A578278A46AA}"/>
              </a:ext>
            </a:extLst>
          </p:cNvPr>
          <p:cNvSpPr/>
          <p:nvPr/>
        </p:nvSpPr>
        <p:spPr>
          <a:xfrm>
            <a:off x="9129240" y="4923151"/>
            <a:ext cx="1073940" cy="107393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98B86130-F745-ACC6-614A-6E583AE0A6D4}"/>
              </a:ext>
            </a:extLst>
          </p:cNvPr>
          <p:cNvSpPr>
            <a:spLocks noGrp="1"/>
          </p:cNvSpPr>
          <p:nvPr>
            <p:ph type="title"/>
          </p:nvPr>
        </p:nvSpPr>
        <p:spPr>
          <a:xfrm>
            <a:off x="536240" y="414320"/>
            <a:ext cx="3154209" cy="5562000"/>
          </a:xfrm>
        </p:spPr>
        <p:txBody>
          <a:bodyPr/>
          <a:lstStyle/>
          <a:p>
            <a:r>
              <a:rPr lang="en-CA" dirty="0"/>
              <a:t>Obesity complications in older adults </a:t>
            </a:r>
          </a:p>
        </p:txBody>
      </p:sp>
      <p:sp>
        <p:nvSpPr>
          <p:cNvPr id="3" name="Text Placeholder 2">
            <a:extLst>
              <a:ext uri="{FF2B5EF4-FFF2-40B4-BE49-F238E27FC236}">
                <a16:creationId xmlns:a16="http://schemas.microsoft.com/office/drawing/2014/main" id="{7B4A35DF-E812-215C-07E9-60ABB561F7F6}"/>
              </a:ext>
            </a:extLst>
          </p:cNvPr>
          <p:cNvSpPr>
            <a:spLocks noGrp="1"/>
          </p:cNvSpPr>
          <p:nvPr>
            <p:ph type="body" sz="quarter" idx="13"/>
          </p:nvPr>
        </p:nvSpPr>
        <p:spPr>
          <a:xfrm>
            <a:off x="4006851" y="6401983"/>
            <a:ext cx="7425390" cy="324000"/>
          </a:xfrm>
        </p:spPr>
        <p:txBody>
          <a:bodyPr/>
          <a:lstStyle/>
          <a:p>
            <a:r>
              <a:rPr lang="da-DK" dirty="0"/>
              <a:t>BMI, body mass index; MI, myocardial infarction.</a:t>
            </a:r>
            <a:br>
              <a:rPr lang="da-DK" dirty="0"/>
            </a:br>
            <a:r>
              <a:rPr lang="da-DK" dirty="0"/>
              <a:t>Samper-Ternent R and Al Snih S. Rev Clin Gerontol 2012;22:10–34.</a:t>
            </a:r>
            <a:endParaRPr lang="en-CA" dirty="0"/>
          </a:p>
        </p:txBody>
      </p:sp>
      <p:sp>
        <p:nvSpPr>
          <p:cNvPr id="8" name="Rectangle 7">
            <a:extLst>
              <a:ext uri="{FF2B5EF4-FFF2-40B4-BE49-F238E27FC236}">
                <a16:creationId xmlns:a16="http://schemas.microsoft.com/office/drawing/2014/main" id="{39B4761F-1E08-BEEC-A0D5-31B9E6CD9CA1}"/>
              </a:ext>
            </a:extLst>
          </p:cNvPr>
          <p:cNvSpPr/>
          <p:nvPr/>
        </p:nvSpPr>
        <p:spPr>
          <a:xfrm>
            <a:off x="4006850" y="777240"/>
            <a:ext cx="7651750" cy="25562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Obesity significantly </a:t>
            </a:r>
            <a:r>
              <a:rPr lang="en-US" sz="2400" b="1" dirty="0">
                <a:solidFill>
                  <a:schemeClr val="tx1"/>
                </a:solidFill>
              </a:rPr>
              <a:t>increases the</a:t>
            </a:r>
            <a:br>
              <a:rPr lang="en-US" sz="2400" b="1" dirty="0">
                <a:solidFill>
                  <a:schemeClr val="tx1"/>
                </a:solidFill>
              </a:rPr>
            </a:br>
            <a:r>
              <a:rPr lang="en-US" sz="2400" b="1" dirty="0">
                <a:solidFill>
                  <a:schemeClr val="tx1"/>
                </a:solidFill>
              </a:rPr>
              <a:t>risk of death </a:t>
            </a:r>
            <a:r>
              <a:rPr lang="en-US" sz="2400" dirty="0">
                <a:solidFill>
                  <a:schemeClr val="tx1"/>
                </a:solidFill>
              </a:rPr>
              <a:t>among older adults </a:t>
            </a:r>
            <a:br>
              <a:rPr lang="en-US" sz="2400" dirty="0">
                <a:solidFill>
                  <a:schemeClr val="tx1"/>
                </a:solidFill>
              </a:rPr>
            </a:br>
            <a:br>
              <a:rPr lang="en-US" sz="2400" dirty="0">
                <a:solidFill>
                  <a:schemeClr val="tx1"/>
                </a:solidFill>
              </a:rPr>
            </a:br>
            <a:r>
              <a:rPr lang="en-US" dirty="0">
                <a:solidFill>
                  <a:schemeClr val="tx1"/>
                </a:solidFill>
              </a:rPr>
              <a:t>However, the relationship between BMI and mortality is </a:t>
            </a:r>
            <a:r>
              <a:rPr lang="en-US" b="1" dirty="0">
                <a:solidFill>
                  <a:schemeClr val="tx1"/>
                </a:solidFill>
              </a:rPr>
              <a:t>unique in the older adult population </a:t>
            </a:r>
            <a:r>
              <a:rPr lang="en-US" dirty="0">
                <a:solidFill>
                  <a:schemeClr val="tx1"/>
                </a:solidFill>
              </a:rPr>
              <a:t>because </a:t>
            </a:r>
            <a:r>
              <a:rPr lang="en-US" b="1" dirty="0">
                <a:solidFill>
                  <a:schemeClr val="tx1"/>
                </a:solidFill>
              </a:rPr>
              <a:t>very low BMI values </a:t>
            </a:r>
            <a:r>
              <a:rPr lang="en-US" dirty="0">
                <a:solidFill>
                  <a:schemeClr val="tx1"/>
                </a:solidFill>
              </a:rPr>
              <a:t>are related to the </a:t>
            </a:r>
            <a:r>
              <a:rPr lang="en-US" b="1" dirty="0">
                <a:solidFill>
                  <a:schemeClr val="tx1"/>
                </a:solidFill>
              </a:rPr>
              <a:t>highest mortality risk</a:t>
            </a:r>
            <a:r>
              <a:rPr lang="en-US" dirty="0">
                <a:solidFill>
                  <a:schemeClr val="tx1"/>
                </a:solidFill>
              </a:rPr>
              <a:t>; this risk decreases as BMI increases to normal and overweight values and then </a:t>
            </a:r>
            <a:r>
              <a:rPr lang="en-US" b="1" dirty="0">
                <a:solidFill>
                  <a:schemeClr val="tx1"/>
                </a:solidFill>
              </a:rPr>
              <a:t>mortality risk increases again</a:t>
            </a:r>
            <a:r>
              <a:rPr lang="en-US" dirty="0">
                <a:solidFill>
                  <a:schemeClr val="tx1"/>
                </a:solidFill>
              </a:rPr>
              <a:t>, with a sharp increase in </a:t>
            </a:r>
            <a:r>
              <a:rPr lang="en-US" b="1" dirty="0">
                <a:solidFill>
                  <a:schemeClr val="tx1"/>
                </a:solidFill>
              </a:rPr>
              <a:t>BMI values &gt;35 kg/m</a:t>
            </a:r>
            <a:r>
              <a:rPr lang="en-US" b="1" baseline="30000" dirty="0">
                <a:solidFill>
                  <a:schemeClr val="tx1"/>
                </a:solidFill>
              </a:rPr>
              <a:t>2</a:t>
            </a:r>
            <a:endParaRPr lang="en-CA" b="1" baseline="30000" dirty="0">
              <a:solidFill>
                <a:schemeClr val="tx1"/>
              </a:solidFill>
            </a:endParaRPr>
          </a:p>
        </p:txBody>
      </p:sp>
      <p:sp>
        <p:nvSpPr>
          <p:cNvPr id="10" name="TextBox 9">
            <a:extLst>
              <a:ext uri="{FF2B5EF4-FFF2-40B4-BE49-F238E27FC236}">
                <a16:creationId xmlns:a16="http://schemas.microsoft.com/office/drawing/2014/main" id="{41885144-3EBB-4765-DF7C-F2400E9E5B57}"/>
              </a:ext>
            </a:extLst>
          </p:cNvPr>
          <p:cNvSpPr txBox="1"/>
          <p:nvPr/>
        </p:nvSpPr>
        <p:spPr>
          <a:xfrm>
            <a:off x="5540387" y="3903883"/>
            <a:ext cx="2811133" cy="369332"/>
          </a:xfrm>
          <a:prstGeom prst="rect">
            <a:avLst/>
          </a:prstGeom>
          <a:noFill/>
        </p:spPr>
        <p:txBody>
          <a:bodyPr wrap="square" rtlCol="0">
            <a:spAutoFit/>
          </a:bodyPr>
          <a:lstStyle/>
          <a:p>
            <a:r>
              <a:rPr lang="en-US" b="1" dirty="0"/>
              <a:t>Cardiovascular disease</a:t>
            </a:r>
          </a:p>
        </p:txBody>
      </p:sp>
      <p:sp>
        <p:nvSpPr>
          <p:cNvPr id="12" name="TextBox 11">
            <a:extLst>
              <a:ext uri="{FF2B5EF4-FFF2-40B4-BE49-F238E27FC236}">
                <a16:creationId xmlns:a16="http://schemas.microsoft.com/office/drawing/2014/main" id="{C56B9016-370A-1637-85D8-8AE09DDE4F64}"/>
              </a:ext>
            </a:extLst>
          </p:cNvPr>
          <p:cNvSpPr txBox="1"/>
          <p:nvPr/>
        </p:nvSpPr>
        <p:spPr>
          <a:xfrm>
            <a:off x="5543830" y="5136955"/>
            <a:ext cx="2811133" cy="646331"/>
          </a:xfrm>
          <a:prstGeom prst="rect">
            <a:avLst/>
          </a:prstGeom>
          <a:noFill/>
        </p:spPr>
        <p:txBody>
          <a:bodyPr wrap="square" rtlCol="0">
            <a:spAutoFit/>
          </a:bodyPr>
          <a:lstStyle/>
          <a:p>
            <a:r>
              <a:rPr lang="en-US" b="1" dirty="0"/>
              <a:t>Diabetes and the </a:t>
            </a:r>
            <a:br>
              <a:rPr lang="en-US" b="1" dirty="0"/>
            </a:br>
            <a:r>
              <a:rPr lang="en-US" b="1" dirty="0"/>
              <a:t>metabolic syndrome</a:t>
            </a:r>
          </a:p>
        </p:txBody>
      </p:sp>
      <p:sp>
        <p:nvSpPr>
          <p:cNvPr id="13" name="TextBox 12">
            <a:extLst>
              <a:ext uri="{FF2B5EF4-FFF2-40B4-BE49-F238E27FC236}">
                <a16:creationId xmlns:a16="http://schemas.microsoft.com/office/drawing/2014/main" id="{F26CB68F-BD63-E116-AF08-42CB1B969A0B}"/>
              </a:ext>
            </a:extLst>
          </p:cNvPr>
          <p:cNvSpPr txBox="1"/>
          <p:nvPr/>
        </p:nvSpPr>
        <p:spPr>
          <a:xfrm>
            <a:off x="10196649" y="3903883"/>
            <a:ext cx="1751511" cy="369332"/>
          </a:xfrm>
          <a:prstGeom prst="rect">
            <a:avLst/>
          </a:prstGeom>
          <a:noFill/>
        </p:spPr>
        <p:txBody>
          <a:bodyPr wrap="square" lIns="91440" tIns="45720" rIns="91440" bIns="45720" rtlCol="0" anchor="t">
            <a:spAutoFit/>
          </a:bodyPr>
          <a:lstStyle/>
          <a:p>
            <a:r>
              <a:rPr lang="en-US" b="1" dirty="0"/>
              <a:t>Cancer</a:t>
            </a:r>
          </a:p>
        </p:txBody>
      </p:sp>
      <p:sp>
        <p:nvSpPr>
          <p:cNvPr id="24" name="TextBox 23">
            <a:extLst>
              <a:ext uri="{FF2B5EF4-FFF2-40B4-BE49-F238E27FC236}">
                <a16:creationId xmlns:a16="http://schemas.microsoft.com/office/drawing/2014/main" id="{A900D057-5E00-375D-931D-D45AF1A88207}"/>
              </a:ext>
            </a:extLst>
          </p:cNvPr>
          <p:cNvSpPr txBox="1"/>
          <p:nvPr/>
        </p:nvSpPr>
        <p:spPr>
          <a:xfrm>
            <a:off x="10196649" y="5275454"/>
            <a:ext cx="1549571" cy="369332"/>
          </a:xfrm>
          <a:prstGeom prst="rect">
            <a:avLst/>
          </a:prstGeom>
          <a:noFill/>
        </p:spPr>
        <p:txBody>
          <a:bodyPr wrap="square" rtlCol="0">
            <a:spAutoFit/>
          </a:bodyPr>
          <a:lstStyle/>
          <a:p>
            <a:r>
              <a:rPr lang="en-US" b="1" dirty="0"/>
              <a:t>Arthritis </a:t>
            </a:r>
          </a:p>
        </p:txBody>
      </p:sp>
      <p:grpSp>
        <p:nvGrpSpPr>
          <p:cNvPr id="26" name="Group 314">
            <a:extLst>
              <a:ext uri="{FF2B5EF4-FFF2-40B4-BE49-F238E27FC236}">
                <a16:creationId xmlns:a16="http://schemas.microsoft.com/office/drawing/2014/main" id="{307DE62E-D356-05D5-DAA5-E59C9B7CE03C}"/>
              </a:ext>
            </a:extLst>
          </p:cNvPr>
          <p:cNvGrpSpPr>
            <a:grpSpLocks noChangeAspect="1"/>
          </p:cNvGrpSpPr>
          <p:nvPr/>
        </p:nvGrpSpPr>
        <p:grpSpPr bwMode="auto">
          <a:xfrm>
            <a:off x="4597474" y="3694028"/>
            <a:ext cx="662620" cy="789042"/>
            <a:chOff x="2056" y="636"/>
            <a:chExt cx="1651" cy="1966"/>
          </a:xfrm>
          <a:solidFill>
            <a:schemeClr val="bg1"/>
          </a:solidFill>
        </p:grpSpPr>
        <p:sp>
          <p:nvSpPr>
            <p:cNvPr id="28" name="Freeform 315">
              <a:extLst>
                <a:ext uri="{FF2B5EF4-FFF2-40B4-BE49-F238E27FC236}">
                  <a16:creationId xmlns:a16="http://schemas.microsoft.com/office/drawing/2014/main" id="{72BF0C7D-62A4-1F53-A844-47EB5FC8DC62}"/>
                </a:ext>
              </a:extLst>
            </p:cNvPr>
            <p:cNvSpPr>
              <a:spLocks/>
            </p:cNvSpPr>
            <p:nvPr/>
          </p:nvSpPr>
          <p:spPr bwMode="auto">
            <a:xfrm>
              <a:off x="2211" y="636"/>
              <a:ext cx="1410" cy="1966"/>
            </a:xfrm>
            <a:custGeom>
              <a:avLst/>
              <a:gdLst>
                <a:gd name="T0" fmla="*/ 614 w 935"/>
                <a:gd name="T1" fmla="*/ 1303 h 1303"/>
                <a:gd name="T2" fmla="*/ 522 w 935"/>
                <a:gd name="T3" fmla="*/ 1274 h 1303"/>
                <a:gd name="T4" fmla="*/ 74 w 935"/>
                <a:gd name="T5" fmla="*/ 898 h 1303"/>
                <a:gd name="T6" fmla="*/ 6 w 935"/>
                <a:gd name="T7" fmla="*/ 650 h 1303"/>
                <a:gd name="T8" fmla="*/ 102 w 935"/>
                <a:gd name="T9" fmla="*/ 432 h 1303"/>
                <a:gd name="T10" fmla="*/ 345 w 935"/>
                <a:gd name="T11" fmla="*/ 378 h 1303"/>
                <a:gd name="T12" fmla="*/ 402 w 935"/>
                <a:gd name="T13" fmla="*/ 397 h 1303"/>
                <a:gd name="T14" fmla="*/ 425 w 935"/>
                <a:gd name="T15" fmla="*/ 390 h 1303"/>
                <a:gd name="T16" fmla="*/ 458 w 935"/>
                <a:gd name="T17" fmla="*/ 327 h 1303"/>
                <a:gd name="T18" fmla="*/ 650 w 935"/>
                <a:gd name="T19" fmla="*/ 27 h 1303"/>
                <a:gd name="T20" fmla="*/ 671 w 935"/>
                <a:gd name="T21" fmla="*/ 0 h 1303"/>
                <a:gd name="T22" fmla="*/ 678 w 935"/>
                <a:gd name="T23" fmla="*/ 0 h 1303"/>
                <a:gd name="T24" fmla="*/ 709 w 935"/>
                <a:gd name="T25" fmla="*/ 29 h 1303"/>
                <a:gd name="T26" fmla="*/ 803 w 935"/>
                <a:gd name="T27" fmla="*/ 106 h 1303"/>
                <a:gd name="T28" fmla="*/ 733 w 935"/>
                <a:gd name="T29" fmla="*/ 186 h 1303"/>
                <a:gd name="T30" fmla="*/ 678 w 935"/>
                <a:gd name="T31" fmla="*/ 335 h 1303"/>
                <a:gd name="T32" fmla="*/ 681 w 935"/>
                <a:gd name="T33" fmla="*/ 360 h 1303"/>
                <a:gd name="T34" fmla="*/ 727 w 935"/>
                <a:gd name="T35" fmla="*/ 390 h 1303"/>
                <a:gd name="T36" fmla="*/ 692 w 935"/>
                <a:gd name="T37" fmla="*/ 424 h 1303"/>
                <a:gd name="T38" fmla="*/ 692 w 935"/>
                <a:gd name="T39" fmla="*/ 505 h 1303"/>
                <a:gd name="T40" fmla="*/ 678 w 935"/>
                <a:gd name="T41" fmla="*/ 609 h 1303"/>
                <a:gd name="T42" fmla="*/ 641 w 935"/>
                <a:gd name="T43" fmla="*/ 637 h 1303"/>
                <a:gd name="T44" fmla="*/ 620 w 935"/>
                <a:gd name="T45" fmla="*/ 595 h 1303"/>
                <a:gd name="T46" fmla="*/ 622 w 935"/>
                <a:gd name="T47" fmla="*/ 372 h 1303"/>
                <a:gd name="T48" fmla="*/ 683 w 935"/>
                <a:gd name="T49" fmla="*/ 153 h 1303"/>
                <a:gd name="T50" fmla="*/ 717 w 935"/>
                <a:gd name="T51" fmla="*/ 114 h 1303"/>
                <a:gd name="T52" fmla="*/ 681 w 935"/>
                <a:gd name="T53" fmla="*/ 84 h 1303"/>
                <a:gd name="T54" fmla="*/ 665 w 935"/>
                <a:gd name="T55" fmla="*/ 103 h 1303"/>
                <a:gd name="T56" fmla="*/ 512 w 935"/>
                <a:gd name="T57" fmla="*/ 353 h 1303"/>
                <a:gd name="T58" fmla="*/ 453 w 935"/>
                <a:gd name="T59" fmla="*/ 453 h 1303"/>
                <a:gd name="T60" fmla="*/ 430 w 935"/>
                <a:gd name="T61" fmla="*/ 464 h 1303"/>
                <a:gd name="T62" fmla="*/ 375 w 935"/>
                <a:gd name="T63" fmla="*/ 450 h 1303"/>
                <a:gd name="T64" fmla="*/ 231 w 935"/>
                <a:gd name="T65" fmla="*/ 430 h 1303"/>
                <a:gd name="T66" fmla="*/ 123 w 935"/>
                <a:gd name="T67" fmla="*/ 498 h 1303"/>
                <a:gd name="T68" fmla="*/ 88 w 935"/>
                <a:gd name="T69" fmla="*/ 790 h 1303"/>
                <a:gd name="T70" fmla="*/ 243 w 935"/>
                <a:gd name="T71" fmla="*/ 1016 h 1303"/>
                <a:gd name="T72" fmla="*/ 538 w 935"/>
                <a:gd name="T73" fmla="*/ 1216 h 1303"/>
                <a:gd name="T74" fmla="*/ 706 w 935"/>
                <a:gd name="T75" fmla="*/ 1237 h 1303"/>
                <a:gd name="T76" fmla="*/ 854 w 935"/>
                <a:gd name="T77" fmla="*/ 1104 h 1303"/>
                <a:gd name="T78" fmla="*/ 871 w 935"/>
                <a:gd name="T79" fmla="*/ 1062 h 1303"/>
                <a:gd name="T80" fmla="*/ 911 w 935"/>
                <a:gd name="T81" fmla="*/ 1039 h 1303"/>
                <a:gd name="T82" fmla="*/ 928 w 935"/>
                <a:gd name="T83" fmla="*/ 1080 h 1303"/>
                <a:gd name="T84" fmla="*/ 697 w 935"/>
                <a:gd name="T85" fmla="*/ 1300 h 1303"/>
                <a:gd name="T86" fmla="*/ 693 w 935"/>
                <a:gd name="T87" fmla="*/ 1303 h 1303"/>
                <a:gd name="T88" fmla="*/ 614 w 935"/>
                <a:gd name="T89" fmla="*/ 130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5" h="1303">
                  <a:moveTo>
                    <a:pt x="614" y="1303"/>
                  </a:moveTo>
                  <a:cubicBezTo>
                    <a:pt x="583" y="1293"/>
                    <a:pt x="551" y="1286"/>
                    <a:pt x="522" y="1274"/>
                  </a:cubicBezTo>
                  <a:cubicBezTo>
                    <a:pt x="335" y="1194"/>
                    <a:pt x="182" y="1072"/>
                    <a:pt x="74" y="898"/>
                  </a:cubicBezTo>
                  <a:cubicBezTo>
                    <a:pt x="27" y="823"/>
                    <a:pt x="0" y="740"/>
                    <a:pt x="6" y="650"/>
                  </a:cubicBezTo>
                  <a:cubicBezTo>
                    <a:pt x="11" y="566"/>
                    <a:pt x="41" y="491"/>
                    <a:pt x="102" y="432"/>
                  </a:cubicBezTo>
                  <a:cubicBezTo>
                    <a:pt x="172" y="366"/>
                    <a:pt x="255" y="356"/>
                    <a:pt x="345" y="378"/>
                  </a:cubicBezTo>
                  <a:cubicBezTo>
                    <a:pt x="364" y="382"/>
                    <a:pt x="383" y="389"/>
                    <a:pt x="402" y="397"/>
                  </a:cubicBezTo>
                  <a:cubicBezTo>
                    <a:pt x="413" y="402"/>
                    <a:pt x="419" y="400"/>
                    <a:pt x="425" y="390"/>
                  </a:cubicBezTo>
                  <a:cubicBezTo>
                    <a:pt x="436" y="369"/>
                    <a:pt x="449" y="349"/>
                    <a:pt x="458" y="327"/>
                  </a:cubicBezTo>
                  <a:cubicBezTo>
                    <a:pt x="504" y="215"/>
                    <a:pt x="573" y="118"/>
                    <a:pt x="650" y="27"/>
                  </a:cubicBezTo>
                  <a:cubicBezTo>
                    <a:pt x="658" y="18"/>
                    <a:pt x="664" y="9"/>
                    <a:pt x="671" y="0"/>
                  </a:cubicBezTo>
                  <a:cubicBezTo>
                    <a:pt x="674" y="0"/>
                    <a:pt x="676" y="0"/>
                    <a:pt x="678" y="0"/>
                  </a:cubicBezTo>
                  <a:cubicBezTo>
                    <a:pt x="689" y="10"/>
                    <a:pt x="698" y="20"/>
                    <a:pt x="709" y="29"/>
                  </a:cubicBezTo>
                  <a:cubicBezTo>
                    <a:pt x="740" y="55"/>
                    <a:pt x="770" y="80"/>
                    <a:pt x="803" y="106"/>
                  </a:cubicBezTo>
                  <a:cubicBezTo>
                    <a:pt x="779" y="134"/>
                    <a:pt x="756" y="160"/>
                    <a:pt x="733" y="186"/>
                  </a:cubicBezTo>
                  <a:cubicBezTo>
                    <a:pt x="696" y="229"/>
                    <a:pt x="677" y="278"/>
                    <a:pt x="678" y="335"/>
                  </a:cubicBezTo>
                  <a:cubicBezTo>
                    <a:pt x="678" y="343"/>
                    <a:pt x="680" y="352"/>
                    <a:pt x="681" y="360"/>
                  </a:cubicBezTo>
                  <a:cubicBezTo>
                    <a:pt x="715" y="364"/>
                    <a:pt x="726" y="372"/>
                    <a:pt x="727" y="390"/>
                  </a:cubicBezTo>
                  <a:cubicBezTo>
                    <a:pt x="728" y="407"/>
                    <a:pt x="719" y="416"/>
                    <a:pt x="692" y="424"/>
                  </a:cubicBezTo>
                  <a:cubicBezTo>
                    <a:pt x="692" y="451"/>
                    <a:pt x="694" y="478"/>
                    <a:pt x="692" y="505"/>
                  </a:cubicBezTo>
                  <a:cubicBezTo>
                    <a:pt x="689" y="540"/>
                    <a:pt x="684" y="575"/>
                    <a:pt x="678" y="609"/>
                  </a:cubicBezTo>
                  <a:cubicBezTo>
                    <a:pt x="674" y="631"/>
                    <a:pt x="659" y="641"/>
                    <a:pt x="641" y="637"/>
                  </a:cubicBezTo>
                  <a:cubicBezTo>
                    <a:pt x="623" y="633"/>
                    <a:pt x="614" y="617"/>
                    <a:pt x="620" y="595"/>
                  </a:cubicBezTo>
                  <a:cubicBezTo>
                    <a:pt x="637" y="521"/>
                    <a:pt x="636" y="447"/>
                    <a:pt x="622" y="372"/>
                  </a:cubicBezTo>
                  <a:cubicBezTo>
                    <a:pt x="607" y="290"/>
                    <a:pt x="631" y="218"/>
                    <a:pt x="683" y="153"/>
                  </a:cubicBezTo>
                  <a:cubicBezTo>
                    <a:pt x="693" y="140"/>
                    <a:pt x="704" y="128"/>
                    <a:pt x="717" y="114"/>
                  </a:cubicBezTo>
                  <a:cubicBezTo>
                    <a:pt x="705" y="104"/>
                    <a:pt x="694" y="94"/>
                    <a:pt x="681" y="84"/>
                  </a:cubicBezTo>
                  <a:cubicBezTo>
                    <a:pt x="675" y="91"/>
                    <a:pt x="670" y="97"/>
                    <a:pt x="665" y="103"/>
                  </a:cubicBezTo>
                  <a:cubicBezTo>
                    <a:pt x="604" y="181"/>
                    <a:pt x="550" y="261"/>
                    <a:pt x="512" y="353"/>
                  </a:cubicBezTo>
                  <a:cubicBezTo>
                    <a:pt x="497" y="388"/>
                    <a:pt x="474" y="420"/>
                    <a:pt x="453" y="453"/>
                  </a:cubicBezTo>
                  <a:cubicBezTo>
                    <a:pt x="449" y="459"/>
                    <a:pt x="437" y="465"/>
                    <a:pt x="430" y="464"/>
                  </a:cubicBezTo>
                  <a:cubicBezTo>
                    <a:pt x="412" y="461"/>
                    <a:pt x="393" y="457"/>
                    <a:pt x="375" y="450"/>
                  </a:cubicBezTo>
                  <a:cubicBezTo>
                    <a:pt x="329" y="432"/>
                    <a:pt x="281" y="422"/>
                    <a:pt x="231" y="430"/>
                  </a:cubicBezTo>
                  <a:cubicBezTo>
                    <a:pt x="186" y="438"/>
                    <a:pt x="150" y="461"/>
                    <a:pt x="123" y="498"/>
                  </a:cubicBezTo>
                  <a:cubicBezTo>
                    <a:pt x="57" y="588"/>
                    <a:pt x="49" y="687"/>
                    <a:pt x="88" y="790"/>
                  </a:cubicBezTo>
                  <a:cubicBezTo>
                    <a:pt x="121" y="878"/>
                    <a:pt x="177" y="951"/>
                    <a:pt x="243" y="1016"/>
                  </a:cubicBezTo>
                  <a:cubicBezTo>
                    <a:pt x="329" y="1101"/>
                    <a:pt x="426" y="1169"/>
                    <a:pt x="538" y="1216"/>
                  </a:cubicBezTo>
                  <a:cubicBezTo>
                    <a:pt x="592" y="1239"/>
                    <a:pt x="647" y="1252"/>
                    <a:pt x="706" y="1237"/>
                  </a:cubicBezTo>
                  <a:cubicBezTo>
                    <a:pt x="778" y="1218"/>
                    <a:pt x="822" y="1168"/>
                    <a:pt x="854" y="1104"/>
                  </a:cubicBezTo>
                  <a:cubicBezTo>
                    <a:pt x="861" y="1091"/>
                    <a:pt x="866" y="1076"/>
                    <a:pt x="871" y="1062"/>
                  </a:cubicBezTo>
                  <a:cubicBezTo>
                    <a:pt x="879" y="1042"/>
                    <a:pt x="893" y="1033"/>
                    <a:pt x="911" y="1039"/>
                  </a:cubicBezTo>
                  <a:cubicBezTo>
                    <a:pt x="927" y="1045"/>
                    <a:pt x="935" y="1060"/>
                    <a:pt x="928" y="1080"/>
                  </a:cubicBezTo>
                  <a:cubicBezTo>
                    <a:pt x="889" y="1193"/>
                    <a:pt x="822" y="1277"/>
                    <a:pt x="697" y="1300"/>
                  </a:cubicBezTo>
                  <a:cubicBezTo>
                    <a:pt x="695" y="1300"/>
                    <a:pt x="694" y="1302"/>
                    <a:pt x="693" y="1303"/>
                  </a:cubicBezTo>
                  <a:cubicBezTo>
                    <a:pt x="666" y="1303"/>
                    <a:pt x="640" y="1303"/>
                    <a:pt x="614" y="1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29" name="Freeform 316">
              <a:extLst>
                <a:ext uri="{FF2B5EF4-FFF2-40B4-BE49-F238E27FC236}">
                  <a16:creationId xmlns:a16="http://schemas.microsoft.com/office/drawing/2014/main" id="{64A2C73F-CF6D-A80F-916D-10FC3431AA1F}"/>
                </a:ext>
              </a:extLst>
            </p:cNvPr>
            <p:cNvSpPr>
              <a:spLocks/>
            </p:cNvSpPr>
            <p:nvPr/>
          </p:nvSpPr>
          <p:spPr bwMode="auto">
            <a:xfrm>
              <a:off x="2056" y="885"/>
              <a:ext cx="508" cy="279"/>
            </a:xfrm>
            <a:custGeom>
              <a:avLst/>
              <a:gdLst>
                <a:gd name="T0" fmla="*/ 0 w 337"/>
                <a:gd name="T1" fmla="*/ 64 h 185"/>
                <a:gd name="T2" fmla="*/ 37 w 337"/>
                <a:gd name="T3" fmla="*/ 42 h 185"/>
                <a:gd name="T4" fmla="*/ 225 w 337"/>
                <a:gd name="T5" fmla="*/ 3 h 185"/>
                <a:gd name="T6" fmla="*/ 245 w 337"/>
                <a:gd name="T7" fmla="*/ 11 h 185"/>
                <a:gd name="T8" fmla="*/ 325 w 337"/>
                <a:gd name="T9" fmla="*/ 129 h 185"/>
                <a:gd name="T10" fmla="*/ 320 w 337"/>
                <a:gd name="T11" fmla="*/ 175 h 185"/>
                <a:gd name="T12" fmla="*/ 276 w 337"/>
                <a:gd name="T13" fmla="*/ 163 h 185"/>
                <a:gd name="T14" fmla="*/ 218 w 337"/>
                <a:gd name="T15" fmla="*/ 78 h 185"/>
                <a:gd name="T16" fmla="*/ 198 w 337"/>
                <a:gd name="T17" fmla="*/ 70 h 185"/>
                <a:gd name="T18" fmla="*/ 48 w 337"/>
                <a:gd name="T19" fmla="*/ 101 h 185"/>
                <a:gd name="T20" fmla="*/ 0 w 337"/>
                <a:gd name="T21" fmla="*/ 85 h 185"/>
                <a:gd name="T22" fmla="*/ 0 w 337"/>
                <a:gd name="T23" fmla="*/ 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185">
                  <a:moveTo>
                    <a:pt x="0" y="64"/>
                  </a:moveTo>
                  <a:cubicBezTo>
                    <a:pt x="9" y="50"/>
                    <a:pt x="21" y="45"/>
                    <a:pt x="37" y="42"/>
                  </a:cubicBezTo>
                  <a:cubicBezTo>
                    <a:pt x="100" y="30"/>
                    <a:pt x="162" y="17"/>
                    <a:pt x="225" y="3"/>
                  </a:cubicBezTo>
                  <a:cubicBezTo>
                    <a:pt x="235" y="0"/>
                    <a:pt x="240" y="3"/>
                    <a:pt x="245" y="11"/>
                  </a:cubicBezTo>
                  <a:cubicBezTo>
                    <a:pt x="271" y="51"/>
                    <a:pt x="298" y="90"/>
                    <a:pt x="325" y="129"/>
                  </a:cubicBezTo>
                  <a:cubicBezTo>
                    <a:pt x="337" y="147"/>
                    <a:pt x="334" y="165"/>
                    <a:pt x="320" y="175"/>
                  </a:cubicBezTo>
                  <a:cubicBezTo>
                    <a:pt x="305" y="185"/>
                    <a:pt x="288" y="181"/>
                    <a:pt x="276" y="163"/>
                  </a:cubicBezTo>
                  <a:cubicBezTo>
                    <a:pt x="256" y="135"/>
                    <a:pt x="237" y="107"/>
                    <a:pt x="218" y="78"/>
                  </a:cubicBezTo>
                  <a:cubicBezTo>
                    <a:pt x="212" y="70"/>
                    <a:pt x="208" y="67"/>
                    <a:pt x="198" y="70"/>
                  </a:cubicBezTo>
                  <a:cubicBezTo>
                    <a:pt x="148" y="81"/>
                    <a:pt x="98" y="90"/>
                    <a:pt x="48" y="101"/>
                  </a:cubicBezTo>
                  <a:cubicBezTo>
                    <a:pt x="28" y="106"/>
                    <a:pt x="12" y="103"/>
                    <a:pt x="0" y="85"/>
                  </a:cubicBezTo>
                  <a:cubicBezTo>
                    <a:pt x="0" y="78"/>
                    <a:pt x="0" y="71"/>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36" name="Freeform 317">
              <a:extLst>
                <a:ext uri="{FF2B5EF4-FFF2-40B4-BE49-F238E27FC236}">
                  <a16:creationId xmlns:a16="http://schemas.microsoft.com/office/drawing/2014/main" id="{9392E48A-298A-57F4-3AE8-689359DDB655}"/>
                </a:ext>
              </a:extLst>
            </p:cNvPr>
            <p:cNvSpPr>
              <a:spLocks/>
            </p:cNvSpPr>
            <p:nvPr/>
          </p:nvSpPr>
          <p:spPr bwMode="auto">
            <a:xfrm>
              <a:off x="3596" y="1490"/>
              <a:ext cx="111" cy="285"/>
            </a:xfrm>
            <a:custGeom>
              <a:avLst/>
              <a:gdLst>
                <a:gd name="T0" fmla="*/ 74 w 74"/>
                <a:gd name="T1" fmla="*/ 162 h 189"/>
                <a:gd name="T2" fmla="*/ 61 w 74"/>
                <a:gd name="T3" fmla="*/ 176 h 189"/>
                <a:gd name="T4" fmla="*/ 14 w 74"/>
                <a:gd name="T5" fmla="*/ 149 h 189"/>
                <a:gd name="T6" fmla="*/ 3 w 74"/>
                <a:gd name="T7" fmla="*/ 43 h 189"/>
                <a:gd name="T8" fmla="*/ 26 w 74"/>
                <a:gd name="T9" fmla="*/ 4 h 189"/>
                <a:gd name="T10" fmla="*/ 62 w 74"/>
                <a:gd name="T11" fmla="*/ 32 h 189"/>
                <a:gd name="T12" fmla="*/ 74 w 74"/>
                <a:gd name="T13" fmla="*/ 105 h 189"/>
                <a:gd name="T14" fmla="*/ 74 w 74"/>
                <a:gd name="T15" fmla="*/ 162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9">
                  <a:moveTo>
                    <a:pt x="74" y="162"/>
                  </a:moveTo>
                  <a:cubicBezTo>
                    <a:pt x="70" y="167"/>
                    <a:pt x="66" y="172"/>
                    <a:pt x="61" y="176"/>
                  </a:cubicBezTo>
                  <a:cubicBezTo>
                    <a:pt x="40" y="189"/>
                    <a:pt x="17" y="175"/>
                    <a:pt x="14" y="149"/>
                  </a:cubicBezTo>
                  <a:cubicBezTo>
                    <a:pt x="11" y="114"/>
                    <a:pt x="7" y="79"/>
                    <a:pt x="3" y="43"/>
                  </a:cubicBezTo>
                  <a:cubicBezTo>
                    <a:pt x="0" y="22"/>
                    <a:pt x="8" y="8"/>
                    <a:pt x="26" y="4"/>
                  </a:cubicBezTo>
                  <a:cubicBezTo>
                    <a:pt x="43" y="0"/>
                    <a:pt x="57" y="11"/>
                    <a:pt x="62" y="32"/>
                  </a:cubicBezTo>
                  <a:cubicBezTo>
                    <a:pt x="67" y="56"/>
                    <a:pt x="70" y="81"/>
                    <a:pt x="74" y="105"/>
                  </a:cubicBezTo>
                  <a:cubicBezTo>
                    <a:pt x="74" y="124"/>
                    <a:pt x="74" y="143"/>
                    <a:pt x="74"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37" name="Freeform 318">
              <a:extLst>
                <a:ext uri="{FF2B5EF4-FFF2-40B4-BE49-F238E27FC236}">
                  <a16:creationId xmlns:a16="http://schemas.microsoft.com/office/drawing/2014/main" id="{F061C1A5-E642-656B-CF12-E07E04751FB8}"/>
                </a:ext>
              </a:extLst>
            </p:cNvPr>
            <p:cNvSpPr>
              <a:spLocks/>
            </p:cNvSpPr>
            <p:nvPr/>
          </p:nvSpPr>
          <p:spPr bwMode="auto">
            <a:xfrm>
              <a:off x="3570" y="1849"/>
              <a:ext cx="128" cy="272"/>
            </a:xfrm>
            <a:custGeom>
              <a:avLst/>
              <a:gdLst>
                <a:gd name="T0" fmla="*/ 85 w 85"/>
                <a:gd name="T1" fmla="*/ 35 h 180"/>
                <a:gd name="T2" fmla="*/ 61 w 85"/>
                <a:gd name="T3" fmla="*/ 157 h 180"/>
                <a:gd name="T4" fmla="*/ 26 w 85"/>
                <a:gd name="T5" fmla="*/ 177 h 180"/>
                <a:gd name="T6" fmla="*/ 3 w 85"/>
                <a:gd name="T7" fmla="*/ 144 h 180"/>
                <a:gd name="T8" fmla="*/ 25 w 85"/>
                <a:gd name="T9" fmla="*/ 24 h 180"/>
                <a:gd name="T10" fmla="*/ 59 w 85"/>
                <a:gd name="T11" fmla="*/ 2 h 180"/>
                <a:gd name="T12" fmla="*/ 85 w 85"/>
                <a:gd name="T13" fmla="*/ 35 h 180"/>
              </a:gdLst>
              <a:ahLst/>
              <a:cxnLst>
                <a:cxn ang="0">
                  <a:pos x="T0" y="T1"/>
                </a:cxn>
                <a:cxn ang="0">
                  <a:pos x="T2" y="T3"/>
                </a:cxn>
                <a:cxn ang="0">
                  <a:pos x="T4" y="T5"/>
                </a:cxn>
                <a:cxn ang="0">
                  <a:pos x="T6" y="T7"/>
                </a:cxn>
                <a:cxn ang="0">
                  <a:pos x="T8" y="T9"/>
                </a:cxn>
                <a:cxn ang="0">
                  <a:pos x="T10" y="T11"/>
                </a:cxn>
                <a:cxn ang="0">
                  <a:pos x="T12" y="T13"/>
                </a:cxn>
              </a:cxnLst>
              <a:rect l="0" t="0" r="r" b="b"/>
              <a:pathLst>
                <a:path w="85" h="180">
                  <a:moveTo>
                    <a:pt x="85" y="35"/>
                  </a:moveTo>
                  <a:cubicBezTo>
                    <a:pt x="77" y="76"/>
                    <a:pt x="70" y="116"/>
                    <a:pt x="61" y="157"/>
                  </a:cubicBezTo>
                  <a:cubicBezTo>
                    <a:pt x="57" y="173"/>
                    <a:pt x="42" y="180"/>
                    <a:pt x="26" y="177"/>
                  </a:cubicBezTo>
                  <a:cubicBezTo>
                    <a:pt x="11" y="174"/>
                    <a:pt x="0" y="161"/>
                    <a:pt x="3" y="144"/>
                  </a:cubicBezTo>
                  <a:cubicBezTo>
                    <a:pt x="10" y="104"/>
                    <a:pt x="17" y="64"/>
                    <a:pt x="25" y="24"/>
                  </a:cubicBezTo>
                  <a:cubicBezTo>
                    <a:pt x="28" y="8"/>
                    <a:pt x="44" y="0"/>
                    <a:pt x="59" y="2"/>
                  </a:cubicBezTo>
                  <a:cubicBezTo>
                    <a:pt x="75" y="5"/>
                    <a:pt x="84" y="17"/>
                    <a:pt x="8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38" name="Freeform 319">
              <a:extLst>
                <a:ext uri="{FF2B5EF4-FFF2-40B4-BE49-F238E27FC236}">
                  <a16:creationId xmlns:a16="http://schemas.microsoft.com/office/drawing/2014/main" id="{04F8B467-FC89-0334-0F80-DC5913BEAD8E}"/>
                </a:ext>
              </a:extLst>
            </p:cNvPr>
            <p:cNvSpPr>
              <a:spLocks/>
            </p:cNvSpPr>
            <p:nvPr/>
          </p:nvSpPr>
          <p:spPr bwMode="auto">
            <a:xfrm>
              <a:off x="2967" y="1670"/>
              <a:ext cx="205" cy="246"/>
            </a:xfrm>
            <a:custGeom>
              <a:avLst/>
              <a:gdLst>
                <a:gd name="T0" fmla="*/ 136 w 136"/>
                <a:gd name="T1" fmla="*/ 29 h 163"/>
                <a:gd name="T2" fmla="*/ 126 w 136"/>
                <a:gd name="T3" fmla="*/ 53 h 163"/>
                <a:gd name="T4" fmla="*/ 59 w 136"/>
                <a:gd name="T5" fmla="*/ 145 h 163"/>
                <a:gd name="T6" fmla="*/ 14 w 136"/>
                <a:gd name="T7" fmla="*/ 151 h 163"/>
                <a:gd name="T8" fmla="*/ 14 w 136"/>
                <a:gd name="T9" fmla="*/ 104 h 163"/>
                <a:gd name="T10" fmla="*/ 76 w 136"/>
                <a:gd name="T11" fmla="*/ 19 h 163"/>
                <a:gd name="T12" fmla="*/ 112 w 136"/>
                <a:gd name="T13" fmla="*/ 6 h 163"/>
                <a:gd name="T14" fmla="*/ 136 w 136"/>
                <a:gd name="T15" fmla="*/ 29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63">
                  <a:moveTo>
                    <a:pt x="136" y="29"/>
                  </a:moveTo>
                  <a:cubicBezTo>
                    <a:pt x="131" y="40"/>
                    <a:pt x="130" y="48"/>
                    <a:pt x="126" y="53"/>
                  </a:cubicBezTo>
                  <a:cubicBezTo>
                    <a:pt x="104" y="84"/>
                    <a:pt x="82" y="115"/>
                    <a:pt x="59" y="145"/>
                  </a:cubicBezTo>
                  <a:cubicBezTo>
                    <a:pt x="46" y="161"/>
                    <a:pt x="27" y="163"/>
                    <a:pt x="14" y="151"/>
                  </a:cubicBezTo>
                  <a:cubicBezTo>
                    <a:pt x="0" y="139"/>
                    <a:pt x="1" y="122"/>
                    <a:pt x="14" y="104"/>
                  </a:cubicBezTo>
                  <a:cubicBezTo>
                    <a:pt x="36" y="77"/>
                    <a:pt x="56" y="48"/>
                    <a:pt x="76" y="19"/>
                  </a:cubicBezTo>
                  <a:cubicBezTo>
                    <a:pt x="85" y="6"/>
                    <a:pt x="98" y="0"/>
                    <a:pt x="112" y="6"/>
                  </a:cubicBezTo>
                  <a:cubicBezTo>
                    <a:pt x="122" y="10"/>
                    <a:pt x="128" y="21"/>
                    <a:pt x="1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39" name="Freeform 320">
              <a:extLst>
                <a:ext uri="{FF2B5EF4-FFF2-40B4-BE49-F238E27FC236}">
                  <a16:creationId xmlns:a16="http://schemas.microsoft.com/office/drawing/2014/main" id="{2434AF0C-E889-2592-E29C-5E77269B319D}"/>
                </a:ext>
              </a:extLst>
            </p:cNvPr>
            <p:cNvSpPr>
              <a:spLocks/>
            </p:cNvSpPr>
            <p:nvPr/>
          </p:nvSpPr>
          <p:spPr bwMode="auto">
            <a:xfrm>
              <a:off x="3386" y="1211"/>
              <a:ext cx="234" cy="210"/>
            </a:xfrm>
            <a:custGeom>
              <a:avLst/>
              <a:gdLst>
                <a:gd name="T0" fmla="*/ 155 w 155"/>
                <a:gd name="T1" fmla="*/ 115 h 139"/>
                <a:gd name="T2" fmla="*/ 135 w 155"/>
                <a:gd name="T3" fmla="*/ 136 h 139"/>
                <a:gd name="T4" fmla="*/ 103 w 155"/>
                <a:gd name="T5" fmla="*/ 130 h 139"/>
                <a:gd name="T6" fmla="*/ 17 w 155"/>
                <a:gd name="T7" fmla="*/ 58 h 139"/>
                <a:gd name="T8" fmla="*/ 7 w 155"/>
                <a:gd name="T9" fmla="*/ 20 h 139"/>
                <a:gd name="T10" fmla="*/ 45 w 155"/>
                <a:gd name="T11" fmla="*/ 7 h 139"/>
                <a:gd name="T12" fmla="*/ 148 w 155"/>
                <a:gd name="T13" fmla="*/ 94 h 139"/>
                <a:gd name="T14" fmla="*/ 155 w 155"/>
                <a:gd name="T15" fmla="*/ 115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39">
                  <a:moveTo>
                    <a:pt x="155" y="115"/>
                  </a:moveTo>
                  <a:cubicBezTo>
                    <a:pt x="149" y="121"/>
                    <a:pt x="143" y="133"/>
                    <a:pt x="135" y="136"/>
                  </a:cubicBezTo>
                  <a:cubicBezTo>
                    <a:pt x="125" y="139"/>
                    <a:pt x="109" y="137"/>
                    <a:pt x="103" y="130"/>
                  </a:cubicBezTo>
                  <a:cubicBezTo>
                    <a:pt x="79" y="101"/>
                    <a:pt x="51" y="76"/>
                    <a:pt x="17" y="58"/>
                  </a:cubicBezTo>
                  <a:cubicBezTo>
                    <a:pt x="3" y="51"/>
                    <a:pt x="0" y="34"/>
                    <a:pt x="7" y="20"/>
                  </a:cubicBezTo>
                  <a:cubicBezTo>
                    <a:pt x="14" y="7"/>
                    <a:pt x="30" y="0"/>
                    <a:pt x="45" y="7"/>
                  </a:cubicBezTo>
                  <a:cubicBezTo>
                    <a:pt x="88" y="26"/>
                    <a:pt x="122" y="55"/>
                    <a:pt x="148" y="94"/>
                  </a:cubicBezTo>
                  <a:cubicBezTo>
                    <a:pt x="151" y="98"/>
                    <a:pt x="152" y="105"/>
                    <a:pt x="155"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0" name="Freeform 321">
              <a:extLst>
                <a:ext uri="{FF2B5EF4-FFF2-40B4-BE49-F238E27FC236}">
                  <a16:creationId xmlns:a16="http://schemas.microsoft.com/office/drawing/2014/main" id="{5761AF81-3DCB-8880-8457-3A4B688CD450}"/>
                </a:ext>
              </a:extLst>
            </p:cNvPr>
            <p:cNvSpPr>
              <a:spLocks/>
            </p:cNvSpPr>
            <p:nvPr/>
          </p:nvSpPr>
          <p:spPr bwMode="auto">
            <a:xfrm>
              <a:off x="2446" y="655"/>
              <a:ext cx="483" cy="451"/>
            </a:xfrm>
            <a:custGeom>
              <a:avLst/>
              <a:gdLst>
                <a:gd name="T0" fmla="*/ 247 w 320"/>
                <a:gd name="T1" fmla="*/ 0 h 299"/>
                <a:gd name="T2" fmla="*/ 270 w 320"/>
                <a:gd name="T3" fmla="*/ 22 h 299"/>
                <a:gd name="T4" fmla="*/ 318 w 320"/>
                <a:gd name="T5" fmla="*/ 166 h 299"/>
                <a:gd name="T6" fmla="*/ 316 w 320"/>
                <a:gd name="T7" fmla="*/ 182 h 299"/>
                <a:gd name="T8" fmla="*/ 264 w 320"/>
                <a:gd name="T9" fmla="*/ 288 h 299"/>
                <a:gd name="T10" fmla="*/ 243 w 320"/>
                <a:gd name="T11" fmla="*/ 296 h 299"/>
                <a:gd name="T12" fmla="*/ 102 w 320"/>
                <a:gd name="T13" fmla="*/ 248 h 299"/>
                <a:gd name="T14" fmla="*/ 84 w 320"/>
                <a:gd name="T15" fmla="*/ 233 h 299"/>
                <a:gd name="T16" fmla="*/ 11 w 320"/>
                <a:gd name="T17" fmla="*/ 107 h 299"/>
                <a:gd name="T18" fmla="*/ 19 w 320"/>
                <a:gd name="T19" fmla="*/ 60 h 299"/>
                <a:gd name="T20" fmla="*/ 63 w 320"/>
                <a:gd name="T21" fmla="*/ 77 h 299"/>
                <a:gd name="T22" fmla="*/ 124 w 320"/>
                <a:gd name="T23" fmla="*/ 182 h 299"/>
                <a:gd name="T24" fmla="*/ 146 w 320"/>
                <a:gd name="T25" fmla="*/ 200 h 299"/>
                <a:gd name="T26" fmla="*/ 215 w 320"/>
                <a:gd name="T27" fmla="*/ 223 h 299"/>
                <a:gd name="T28" fmla="*/ 233 w 320"/>
                <a:gd name="T29" fmla="*/ 216 h 299"/>
                <a:gd name="T30" fmla="*/ 252 w 320"/>
                <a:gd name="T31" fmla="*/ 176 h 299"/>
                <a:gd name="T32" fmla="*/ 252 w 320"/>
                <a:gd name="T33" fmla="*/ 156 h 299"/>
                <a:gd name="T34" fmla="*/ 215 w 320"/>
                <a:gd name="T35" fmla="*/ 42 h 299"/>
                <a:gd name="T36" fmla="*/ 247 w 320"/>
                <a:gd name="T3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299">
                  <a:moveTo>
                    <a:pt x="247" y="0"/>
                  </a:moveTo>
                  <a:cubicBezTo>
                    <a:pt x="255" y="7"/>
                    <a:pt x="267" y="13"/>
                    <a:pt x="270" y="22"/>
                  </a:cubicBezTo>
                  <a:cubicBezTo>
                    <a:pt x="288" y="69"/>
                    <a:pt x="303" y="118"/>
                    <a:pt x="318" y="166"/>
                  </a:cubicBezTo>
                  <a:cubicBezTo>
                    <a:pt x="320" y="170"/>
                    <a:pt x="318" y="177"/>
                    <a:pt x="316" y="182"/>
                  </a:cubicBezTo>
                  <a:cubicBezTo>
                    <a:pt x="299" y="218"/>
                    <a:pt x="281" y="252"/>
                    <a:pt x="264" y="288"/>
                  </a:cubicBezTo>
                  <a:cubicBezTo>
                    <a:pt x="259" y="299"/>
                    <a:pt x="254" y="299"/>
                    <a:pt x="243" y="296"/>
                  </a:cubicBezTo>
                  <a:cubicBezTo>
                    <a:pt x="196" y="280"/>
                    <a:pt x="149" y="265"/>
                    <a:pt x="102" y="248"/>
                  </a:cubicBezTo>
                  <a:cubicBezTo>
                    <a:pt x="95" y="246"/>
                    <a:pt x="87" y="240"/>
                    <a:pt x="84" y="233"/>
                  </a:cubicBezTo>
                  <a:cubicBezTo>
                    <a:pt x="59" y="191"/>
                    <a:pt x="35" y="149"/>
                    <a:pt x="11" y="107"/>
                  </a:cubicBezTo>
                  <a:cubicBezTo>
                    <a:pt x="0" y="87"/>
                    <a:pt x="3" y="69"/>
                    <a:pt x="19" y="60"/>
                  </a:cubicBezTo>
                  <a:cubicBezTo>
                    <a:pt x="36" y="51"/>
                    <a:pt x="52" y="57"/>
                    <a:pt x="63" y="77"/>
                  </a:cubicBezTo>
                  <a:cubicBezTo>
                    <a:pt x="84" y="112"/>
                    <a:pt x="103" y="147"/>
                    <a:pt x="124" y="182"/>
                  </a:cubicBezTo>
                  <a:cubicBezTo>
                    <a:pt x="128" y="190"/>
                    <a:pt x="137" y="196"/>
                    <a:pt x="146" y="200"/>
                  </a:cubicBezTo>
                  <a:cubicBezTo>
                    <a:pt x="168" y="209"/>
                    <a:pt x="192" y="215"/>
                    <a:pt x="215" y="223"/>
                  </a:cubicBezTo>
                  <a:cubicBezTo>
                    <a:pt x="224" y="226"/>
                    <a:pt x="229" y="225"/>
                    <a:pt x="233" y="216"/>
                  </a:cubicBezTo>
                  <a:cubicBezTo>
                    <a:pt x="239" y="202"/>
                    <a:pt x="247" y="190"/>
                    <a:pt x="252" y="176"/>
                  </a:cubicBezTo>
                  <a:cubicBezTo>
                    <a:pt x="254" y="170"/>
                    <a:pt x="254" y="162"/>
                    <a:pt x="252" y="156"/>
                  </a:cubicBezTo>
                  <a:cubicBezTo>
                    <a:pt x="240" y="118"/>
                    <a:pt x="227" y="80"/>
                    <a:pt x="215" y="42"/>
                  </a:cubicBezTo>
                  <a:cubicBezTo>
                    <a:pt x="208" y="21"/>
                    <a:pt x="222" y="3"/>
                    <a:pt x="2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grpSp>
      <p:grpSp>
        <p:nvGrpSpPr>
          <p:cNvPr id="41" name="Group 40">
            <a:extLst>
              <a:ext uri="{FF2B5EF4-FFF2-40B4-BE49-F238E27FC236}">
                <a16:creationId xmlns:a16="http://schemas.microsoft.com/office/drawing/2014/main" id="{8FA11928-8E59-7720-1314-2E60C233F38A}"/>
              </a:ext>
            </a:extLst>
          </p:cNvPr>
          <p:cNvGrpSpPr/>
          <p:nvPr/>
        </p:nvGrpSpPr>
        <p:grpSpPr>
          <a:xfrm flipH="1">
            <a:off x="9388320" y="5071850"/>
            <a:ext cx="555780" cy="776540"/>
            <a:chOff x="1109854" y="838200"/>
            <a:chExt cx="575046" cy="701040"/>
          </a:xfrm>
        </p:grpSpPr>
        <p:sp>
          <p:nvSpPr>
            <p:cNvPr id="42" name="Freeform 122">
              <a:extLst>
                <a:ext uri="{FF2B5EF4-FFF2-40B4-BE49-F238E27FC236}">
                  <a16:creationId xmlns:a16="http://schemas.microsoft.com/office/drawing/2014/main" id="{49584902-B33B-E065-90E7-6F78518BC913}"/>
                </a:ext>
              </a:extLst>
            </p:cNvPr>
            <p:cNvSpPr>
              <a:spLocks noEditPoints="1"/>
            </p:cNvSpPr>
            <p:nvPr/>
          </p:nvSpPr>
          <p:spPr bwMode="auto">
            <a:xfrm>
              <a:off x="1109854" y="916411"/>
              <a:ext cx="515938" cy="611188"/>
            </a:xfrm>
            <a:custGeom>
              <a:avLst/>
              <a:gdLst>
                <a:gd name="T0" fmla="*/ 0 w 135"/>
                <a:gd name="T1" fmla="*/ 76 h 160"/>
                <a:gd name="T2" fmla="*/ 62 w 135"/>
                <a:gd name="T3" fmla="*/ 110 h 160"/>
                <a:gd name="T4" fmla="*/ 54 w 135"/>
                <a:gd name="T5" fmla="*/ 160 h 160"/>
                <a:gd name="T6" fmla="*/ 28 w 135"/>
                <a:gd name="T7" fmla="*/ 0 h 160"/>
                <a:gd name="T8" fmla="*/ 121 w 135"/>
                <a:gd name="T9" fmla="*/ 63 h 160"/>
                <a:gd name="T10" fmla="*/ 95 w 135"/>
                <a:gd name="T11" fmla="*/ 98 h 160"/>
                <a:gd name="T12" fmla="*/ 72 w 135"/>
                <a:gd name="T13" fmla="*/ 76 h 160"/>
                <a:gd name="T14" fmla="*/ 0 w 135"/>
                <a:gd name="T15" fmla="*/ 29 h 160"/>
                <a:gd name="T16" fmla="*/ 120 w 135"/>
                <a:gd name="T17" fmla="*/ 102 h 160"/>
                <a:gd name="T18" fmla="*/ 115 w 135"/>
                <a:gd name="T19" fmla="*/ 142 h 160"/>
                <a:gd name="T20" fmla="*/ 115 w 135"/>
                <a:gd name="T21" fmla="*/ 160 h 160"/>
                <a:gd name="T22" fmla="*/ 82 w 135"/>
                <a:gd name="T23" fmla="*/ 106 h 160"/>
                <a:gd name="T24" fmla="*/ 81 w 135"/>
                <a:gd name="T25" fmla="*/ 160 h 160"/>
                <a:gd name="T26" fmla="*/ 89 w 135"/>
                <a:gd name="T27" fmla="*/ 112 h 160"/>
                <a:gd name="T28" fmla="*/ 105 w 135"/>
                <a:gd name="T29" fmla="*/ 116 h 160"/>
                <a:gd name="T30" fmla="*/ 124 w 135"/>
                <a:gd name="T31"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0">
                  <a:moveTo>
                    <a:pt x="0" y="76"/>
                  </a:moveTo>
                  <a:cubicBezTo>
                    <a:pt x="0" y="76"/>
                    <a:pt x="45" y="105"/>
                    <a:pt x="62" y="110"/>
                  </a:cubicBezTo>
                  <a:cubicBezTo>
                    <a:pt x="62" y="110"/>
                    <a:pt x="54" y="136"/>
                    <a:pt x="54" y="160"/>
                  </a:cubicBezTo>
                  <a:moveTo>
                    <a:pt x="28" y="0"/>
                  </a:moveTo>
                  <a:cubicBezTo>
                    <a:pt x="68" y="51"/>
                    <a:pt x="112" y="50"/>
                    <a:pt x="121" y="63"/>
                  </a:cubicBezTo>
                  <a:cubicBezTo>
                    <a:pt x="130" y="76"/>
                    <a:pt x="112" y="99"/>
                    <a:pt x="95" y="98"/>
                  </a:cubicBezTo>
                  <a:cubicBezTo>
                    <a:pt x="78" y="97"/>
                    <a:pt x="94" y="93"/>
                    <a:pt x="72" y="76"/>
                  </a:cubicBezTo>
                  <a:cubicBezTo>
                    <a:pt x="49" y="58"/>
                    <a:pt x="24" y="35"/>
                    <a:pt x="0" y="29"/>
                  </a:cubicBezTo>
                  <a:moveTo>
                    <a:pt x="120" y="102"/>
                  </a:moveTo>
                  <a:cubicBezTo>
                    <a:pt x="135" y="122"/>
                    <a:pt x="115" y="131"/>
                    <a:pt x="115" y="142"/>
                  </a:cubicBezTo>
                  <a:cubicBezTo>
                    <a:pt x="115" y="151"/>
                    <a:pt x="115" y="160"/>
                    <a:pt x="115" y="160"/>
                  </a:cubicBezTo>
                  <a:moveTo>
                    <a:pt x="82" y="106"/>
                  </a:moveTo>
                  <a:cubicBezTo>
                    <a:pt x="75" y="121"/>
                    <a:pt x="90" y="120"/>
                    <a:pt x="81" y="160"/>
                  </a:cubicBezTo>
                  <a:moveTo>
                    <a:pt x="89" y="112"/>
                  </a:moveTo>
                  <a:cubicBezTo>
                    <a:pt x="92" y="119"/>
                    <a:pt x="100" y="114"/>
                    <a:pt x="105" y="116"/>
                  </a:cubicBezTo>
                  <a:cubicBezTo>
                    <a:pt x="111" y="118"/>
                    <a:pt x="118" y="122"/>
                    <a:pt x="124" y="120"/>
                  </a:cubicBezTo>
                </a:path>
              </a:pathLst>
            </a:custGeom>
            <a:noFill/>
            <a:ln w="381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3" name="Freeform: Shape 42">
              <a:extLst>
                <a:ext uri="{FF2B5EF4-FFF2-40B4-BE49-F238E27FC236}">
                  <a16:creationId xmlns:a16="http://schemas.microsoft.com/office/drawing/2014/main" id="{F47214BE-C375-4499-378A-6AB283B15628}"/>
                </a:ext>
              </a:extLst>
            </p:cNvPr>
            <p:cNvSpPr/>
            <p:nvPr/>
          </p:nvSpPr>
          <p:spPr>
            <a:xfrm>
              <a:off x="1257300" y="838200"/>
              <a:ext cx="427600" cy="701040"/>
            </a:xfrm>
            <a:custGeom>
              <a:avLst/>
              <a:gdLst>
                <a:gd name="connsiteX0" fmla="*/ 0 w 427600"/>
                <a:gd name="connsiteY0" fmla="*/ 0 h 701040"/>
                <a:gd name="connsiteX1" fmla="*/ 365760 w 427600"/>
                <a:gd name="connsiteY1" fmla="*/ 220980 h 701040"/>
                <a:gd name="connsiteX2" fmla="*/ 426720 w 427600"/>
                <a:gd name="connsiteY2" fmla="*/ 411480 h 701040"/>
                <a:gd name="connsiteX3" fmla="*/ 396240 w 427600"/>
                <a:gd name="connsiteY3" fmla="*/ 701040 h 701040"/>
              </a:gdLst>
              <a:ahLst/>
              <a:cxnLst>
                <a:cxn ang="0">
                  <a:pos x="connsiteX0" y="connsiteY0"/>
                </a:cxn>
                <a:cxn ang="0">
                  <a:pos x="connsiteX1" y="connsiteY1"/>
                </a:cxn>
                <a:cxn ang="0">
                  <a:pos x="connsiteX2" y="connsiteY2"/>
                </a:cxn>
                <a:cxn ang="0">
                  <a:pos x="connsiteX3" y="connsiteY3"/>
                </a:cxn>
              </a:cxnLst>
              <a:rect l="l" t="t" r="r" b="b"/>
              <a:pathLst>
                <a:path w="427600" h="701040">
                  <a:moveTo>
                    <a:pt x="0" y="0"/>
                  </a:moveTo>
                  <a:cubicBezTo>
                    <a:pt x="147320" y="76200"/>
                    <a:pt x="294640" y="152400"/>
                    <a:pt x="365760" y="220980"/>
                  </a:cubicBezTo>
                  <a:cubicBezTo>
                    <a:pt x="436880" y="289560"/>
                    <a:pt x="421640" y="331470"/>
                    <a:pt x="426720" y="411480"/>
                  </a:cubicBezTo>
                  <a:cubicBezTo>
                    <a:pt x="431800" y="491490"/>
                    <a:pt x="414020" y="596265"/>
                    <a:pt x="396240" y="701040"/>
                  </a:cubicBezTo>
                </a:path>
              </a:pathLst>
            </a:custGeom>
            <a:noFill/>
            <a:ln w="38100" cap="rnd">
              <a:solidFill>
                <a:schemeClr val="bg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is For Office"/>
                <a:ea typeface="+mn-ea"/>
                <a:cs typeface="+mn-cs"/>
              </a:endParaRPr>
            </a:p>
          </p:txBody>
        </p:sp>
      </p:grpSp>
      <p:grpSp>
        <p:nvGrpSpPr>
          <p:cNvPr id="44" name="Group 154">
            <a:extLst>
              <a:ext uri="{FF2B5EF4-FFF2-40B4-BE49-F238E27FC236}">
                <a16:creationId xmlns:a16="http://schemas.microsoft.com/office/drawing/2014/main" id="{2198C4C0-F4AD-F2DB-7A07-506CBC73164B}"/>
              </a:ext>
            </a:extLst>
          </p:cNvPr>
          <p:cNvGrpSpPr>
            <a:grpSpLocks noChangeAspect="1"/>
          </p:cNvGrpSpPr>
          <p:nvPr/>
        </p:nvGrpSpPr>
        <p:grpSpPr bwMode="auto">
          <a:xfrm>
            <a:off x="4608763" y="5159588"/>
            <a:ext cx="727550" cy="601064"/>
            <a:chOff x="1466" y="450"/>
            <a:chExt cx="2830" cy="2338"/>
          </a:xfrm>
          <a:solidFill>
            <a:schemeClr val="bg1"/>
          </a:solidFill>
        </p:grpSpPr>
        <p:sp>
          <p:nvSpPr>
            <p:cNvPr id="45" name="Freeform 155">
              <a:extLst>
                <a:ext uri="{FF2B5EF4-FFF2-40B4-BE49-F238E27FC236}">
                  <a16:creationId xmlns:a16="http://schemas.microsoft.com/office/drawing/2014/main" id="{17CBAB21-45D5-AA15-B0D3-406CB4160338}"/>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sp>
          <p:nvSpPr>
            <p:cNvPr id="46" name="Freeform 156">
              <a:extLst>
                <a:ext uri="{FF2B5EF4-FFF2-40B4-BE49-F238E27FC236}">
                  <a16:creationId xmlns:a16="http://schemas.microsoft.com/office/drawing/2014/main" id="{6584A1C8-5B16-5FBA-48DD-C6E9425E5D4C}"/>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is For Office"/>
                <a:ea typeface="+mn-ea"/>
                <a:cs typeface="+mn-cs"/>
              </a:endParaRPr>
            </a:p>
          </p:txBody>
        </p:sp>
      </p:grpSp>
      <p:pic>
        <p:nvPicPr>
          <p:cNvPr id="48" name="Graphic 47">
            <a:extLst>
              <a:ext uri="{FF2B5EF4-FFF2-40B4-BE49-F238E27FC236}">
                <a16:creationId xmlns:a16="http://schemas.microsoft.com/office/drawing/2014/main" id="{F1FC10B7-9B79-8702-190B-E6D1FE751475}"/>
              </a:ext>
            </a:extLst>
          </p:cNvPr>
          <p:cNvPicPr>
            <a:picLocks noChangeAspect="1"/>
          </p:cNvPicPr>
          <p:nvPr/>
        </p:nvPicPr>
        <p:blipFill>
          <a:blip r:embed="rId3">
            <a:extLst>
              <a:ext uri="{96DAC541-7B7A-43D3-8B79-37D633B846F1}">
                <asvg:svgBlip xmlns:asvg="http://schemas.microsoft.com/office/drawing/2016/SVG/main" r:embed="rId4"/>
              </a:ext>
            </a:extLst>
          </a:blip>
          <a:srcRect l="69" r="69"/>
          <a:stretch/>
        </p:blipFill>
        <p:spPr>
          <a:xfrm>
            <a:off x="9290150" y="3712489"/>
            <a:ext cx="751076" cy="752120"/>
          </a:xfrm>
          <a:prstGeom prst="rect">
            <a:avLst/>
          </a:prstGeom>
        </p:spPr>
      </p:pic>
    </p:spTree>
    <p:extLst>
      <p:ext uri="{BB962C8B-B14F-4D97-AF65-F5344CB8AC3E}">
        <p14:creationId xmlns:p14="http://schemas.microsoft.com/office/powerpoint/2010/main" val="343446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AC5B-90CB-638C-A631-53611EA04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BEE22-DF5B-707C-06BB-01123B994444}"/>
              </a:ext>
            </a:extLst>
          </p:cNvPr>
          <p:cNvSpPr>
            <a:spLocks noGrp="1"/>
          </p:cNvSpPr>
          <p:nvPr>
            <p:ph type="title"/>
          </p:nvPr>
        </p:nvSpPr>
        <p:spPr>
          <a:xfrm>
            <a:off x="536240" y="414320"/>
            <a:ext cx="10896000" cy="1082209"/>
          </a:xfrm>
        </p:spPr>
        <p:txBody>
          <a:bodyPr/>
          <a:lstStyle/>
          <a:p>
            <a:r>
              <a:rPr lang="en-CA" dirty="0"/>
              <a:t>Addressing barriers to accessing obesity support </a:t>
            </a:r>
            <a:br>
              <a:rPr lang="en-CA" dirty="0"/>
            </a:br>
            <a:r>
              <a:rPr lang="en-CA" dirty="0"/>
              <a:t>across the lifespan</a:t>
            </a:r>
          </a:p>
        </p:txBody>
      </p:sp>
      <p:sp>
        <p:nvSpPr>
          <p:cNvPr id="3" name="Text Placeholder 2">
            <a:extLst>
              <a:ext uri="{FF2B5EF4-FFF2-40B4-BE49-F238E27FC236}">
                <a16:creationId xmlns:a16="http://schemas.microsoft.com/office/drawing/2014/main" id="{BDF205B8-CF68-00F4-7848-CAAA63630822}"/>
              </a:ext>
            </a:extLst>
          </p:cNvPr>
          <p:cNvSpPr>
            <a:spLocks noGrp="1"/>
          </p:cNvSpPr>
          <p:nvPr>
            <p:ph type="body" sz="quarter" idx="13"/>
          </p:nvPr>
        </p:nvSpPr>
        <p:spPr>
          <a:xfrm>
            <a:off x="536240" y="6020060"/>
            <a:ext cx="10896000" cy="324000"/>
          </a:xfrm>
        </p:spPr>
        <p:txBody>
          <a:bodyPr/>
          <a:lstStyle/>
          <a:p>
            <a:r>
              <a:rPr lang="en-CA" dirty="0"/>
              <a:t>1. CDC. Overweight and obesity among people with disabilities. </a:t>
            </a:r>
            <a:r>
              <a:rPr lang="en-CA" dirty="0">
                <a:hlinkClick r:id="rId3"/>
              </a:rPr>
              <a:t>https://www.cdc.gov/disability-and-health/media/pdfs/2024/12/obesityFactsheet2010.pdf.</a:t>
            </a:r>
            <a:r>
              <a:rPr lang="en-CA" dirty="0"/>
              <a:t> Accessed October 2025; 2. </a:t>
            </a:r>
            <a:r>
              <a:rPr lang="en-CA" dirty="0" err="1"/>
              <a:t>Voorwinde</a:t>
            </a:r>
            <a:r>
              <a:rPr lang="en-CA" dirty="0"/>
              <a:t> V et al. Obes Pillars 2023;7:1000074; </a:t>
            </a:r>
            <a:br>
              <a:rPr lang="en-CA" dirty="0"/>
            </a:br>
            <a:r>
              <a:rPr lang="en-CA" dirty="0"/>
              <a:t>3. Zevin B et al. CMAJ Open 2019;7:E738–E744. </a:t>
            </a:r>
          </a:p>
        </p:txBody>
      </p:sp>
      <p:sp>
        <p:nvSpPr>
          <p:cNvPr id="14" name="TextBox 13">
            <a:extLst>
              <a:ext uri="{FF2B5EF4-FFF2-40B4-BE49-F238E27FC236}">
                <a16:creationId xmlns:a16="http://schemas.microsoft.com/office/drawing/2014/main" id="{A77C6C1B-9E1D-6DA2-9F0B-ADAD2DD87226}"/>
              </a:ext>
            </a:extLst>
          </p:cNvPr>
          <p:cNvSpPr txBox="1"/>
          <p:nvPr/>
        </p:nvSpPr>
        <p:spPr>
          <a:xfrm>
            <a:off x="1755196" y="2105986"/>
            <a:ext cx="2463463" cy="923330"/>
          </a:xfrm>
          <a:prstGeom prst="rect">
            <a:avLst/>
          </a:prstGeom>
          <a:noFill/>
        </p:spPr>
        <p:txBody>
          <a:bodyPr wrap="square">
            <a:spAutoFit/>
          </a:bodyPr>
          <a:lstStyle/>
          <a:p>
            <a:r>
              <a:rPr lang="en-US" sz="1800" b="1" u="none" strike="noStrike" dirty="0">
                <a:effectLst/>
              </a:rPr>
              <a:t>Exercising for people with limitations</a:t>
            </a:r>
            <a:r>
              <a:rPr lang="en-US" sz="1800" b="1" u="none" strike="noStrike" baseline="30000" dirty="0">
                <a:effectLst/>
              </a:rPr>
              <a:t>1</a:t>
            </a:r>
            <a:endParaRPr lang="en-GB" b="1" dirty="0"/>
          </a:p>
        </p:txBody>
      </p:sp>
      <p:sp>
        <p:nvSpPr>
          <p:cNvPr id="16" name="TextBox 15">
            <a:extLst>
              <a:ext uri="{FF2B5EF4-FFF2-40B4-BE49-F238E27FC236}">
                <a16:creationId xmlns:a16="http://schemas.microsoft.com/office/drawing/2014/main" id="{894FB95D-DB91-6FF8-47AA-A73D5769B14C}"/>
              </a:ext>
            </a:extLst>
          </p:cNvPr>
          <p:cNvSpPr txBox="1"/>
          <p:nvPr/>
        </p:nvSpPr>
        <p:spPr>
          <a:xfrm>
            <a:off x="5138716" y="2105986"/>
            <a:ext cx="2596075" cy="646331"/>
          </a:xfrm>
          <a:prstGeom prst="rect">
            <a:avLst/>
          </a:prstGeom>
          <a:noFill/>
        </p:spPr>
        <p:txBody>
          <a:bodyPr wrap="square">
            <a:spAutoFit/>
          </a:bodyPr>
          <a:lstStyle/>
          <a:p>
            <a:r>
              <a:rPr lang="en-US" b="1" dirty="0"/>
              <a:t>Having conversations </a:t>
            </a:r>
            <a:r>
              <a:rPr lang="en-US" sz="1800" b="1" u="none" strike="noStrike" dirty="0">
                <a:effectLst/>
              </a:rPr>
              <a:t>about weight regain</a:t>
            </a:r>
            <a:r>
              <a:rPr lang="en-US" sz="1800" b="1" u="none" strike="noStrike" baseline="30000" dirty="0">
                <a:effectLst/>
              </a:rPr>
              <a:t>2</a:t>
            </a:r>
            <a:endParaRPr lang="en-GB" b="1" dirty="0"/>
          </a:p>
        </p:txBody>
      </p:sp>
      <p:sp>
        <p:nvSpPr>
          <p:cNvPr id="22" name="TextBox 21">
            <a:extLst>
              <a:ext uri="{FF2B5EF4-FFF2-40B4-BE49-F238E27FC236}">
                <a16:creationId xmlns:a16="http://schemas.microsoft.com/office/drawing/2014/main" id="{CD9F94B5-44BD-7AB8-8AB8-F6624E39004F}"/>
              </a:ext>
            </a:extLst>
          </p:cNvPr>
          <p:cNvSpPr txBox="1"/>
          <p:nvPr/>
        </p:nvSpPr>
        <p:spPr>
          <a:xfrm>
            <a:off x="8613298" y="3555007"/>
            <a:ext cx="2933700" cy="1631216"/>
          </a:xfrm>
          <a:prstGeom prst="rect">
            <a:avLst/>
          </a:prstGeom>
          <a:noFill/>
        </p:spPr>
        <p:txBody>
          <a:bodyPr wrap="square">
            <a:spAutoFit/>
          </a:bodyPr>
          <a:lstStyle/>
          <a:p>
            <a:pPr>
              <a:spcAft>
                <a:spcPts val="1200"/>
              </a:spcAft>
            </a:pPr>
            <a:r>
              <a:rPr lang="en-US" sz="1600" dirty="0"/>
              <a:t>Lack of resources</a:t>
            </a:r>
          </a:p>
          <a:p>
            <a:pPr>
              <a:spcAft>
                <a:spcPts val="1200"/>
              </a:spcAft>
            </a:pPr>
            <a:r>
              <a:rPr lang="en-US" sz="1600" dirty="0"/>
              <a:t>Ineffective development and training for healthcare professionals</a:t>
            </a:r>
          </a:p>
          <a:p>
            <a:pPr>
              <a:spcAft>
                <a:spcPts val="1200"/>
              </a:spcAft>
            </a:pPr>
            <a:r>
              <a:rPr lang="en-US" sz="1600" dirty="0"/>
              <a:t>Inadequate supports</a:t>
            </a:r>
          </a:p>
        </p:txBody>
      </p:sp>
      <p:sp>
        <p:nvSpPr>
          <p:cNvPr id="27" name="TextBox 26">
            <a:extLst>
              <a:ext uri="{FF2B5EF4-FFF2-40B4-BE49-F238E27FC236}">
                <a16:creationId xmlns:a16="http://schemas.microsoft.com/office/drawing/2014/main" id="{A8D11A06-86DE-0485-BA88-0C516E2CD3A9}"/>
              </a:ext>
            </a:extLst>
          </p:cNvPr>
          <p:cNvSpPr txBox="1"/>
          <p:nvPr/>
        </p:nvSpPr>
        <p:spPr>
          <a:xfrm>
            <a:off x="429825" y="3162890"/>
            <a:ext cx="3370097" cy="18312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People with limitations suffer from a lack of accessible environments (parks, gyms, sidewalks, etc.) that can </a:t>
            </a:r>
            <a:br>
              <a:rPr lang="en-US" sz="1600" dirty="0"/>
            </a:br>
            <a:r>
              <a:rPr lang="en-US" sz="1600" dirty="0"/>
              <a:t>impact exercise</a:t>
            </a:r>
          </a:p>
          <a:p>
            <a:pPr marL="0" lvl="1">
              <a:spcAft>
                <a:spcPts val="600"/>
              </a:spcAft>
            </a:pPr>
            <a:r>
              <a:rPr lang="en-US" sz="1400" i="1" dirty="0"/>
              <a:t>The CDC provides resources for doctors and other health professionals </a:t>
            </a:r>
            <a:r>
              <a:rPr lang="en-US" sz="1400" i="1" dirty="0">
                <a:hlinkClick r:id="rId4"/>
              </a:rPr>
              <a:t>here</a:t>
            </a:r>
            <a:endParaRPr lang="en-US" sz="1400" i="1" dirty="0"/>
          </a:p>
        </p:txBody>
      </p:sp>
      <p:sp>
        <p:nvSpPr>
          <p:cNvPr id="28" name="TextBox 27">
            <a:extLst>
              <a:ext uri="{FF2B5EF4-FFF2-40B4-BE49-F238E27FC236}">
                <a16:creationId xmlns:a16="http://schemas.microsoft.com/office/drawing/2014/main" id="{561965E7-4C77-B329-354A-C3C45CACA364}"/>
              </a:ext>
            </a:extLst>
          </p:cNvPr>
          <p:cNvSpPr txBox="1"/>
          <p:nvPr/>
        </p:nvSpPr>
        <p:spPr>
          <a:xfrm>
            <a:off x="3928102" y="3162890"/>
            <a:ext cx="4107188" cy="270843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It is unclear to the patient when their weight regain is a problem due to a </a:t>
            </a:r>
            <a:br>
              <a:rPr lang="en-US" sz="1600" dirty="0"/>
            </a:br>
            <a:r>
              <a:rPr lang="en-US" sz="1600" dirty="0"/>
              <a:t>lack of a clear definition</a:t>
            </a:r>
          </a:p>
          <a:p>
            <a:pPr marL="285750" indent="-285750">
              <a:spcAft>
                <a:spcPts val="600"/>
              </a:spcAft>
              <a:buFont typeface="Arial" panose="020B0604020202020204" pitchFamily="34" charset="0"/>
              <a:buChar char="•"/>
            </a:pPr>
            <a:r>
              <a:rPr lang="en-US" sz="1600" dirty="0"/>
              <a:t>There are a wide array of causes for weight regain, which demonstrates the need for treatment by a multidisciplinary team</a:t>
            </a:r>
          </a:p>
          <a:p>
            <a:pPr marL="285750" indent="-285750">
              <a:spcAft>
                <a:spcPts val="600"/>
              </a:spcAft>
              <a:buFont typeface="Arial" panose="020B0604020202020204" pitchFamily="34" charset="0"/>
              <a:buChar char="•"/>
            </a:pPr>
            <a:r>
              <a:rPr lang="en-US" sz="1600" dirty="0"/>
              <a:t>Patients benefit from structure and clarity and need to retrieve all reliable information from one place</a:t>
            </a:r>
          </a:p>
        </p:txBody>
      </p:sp>
      <p:grpSp>
        <p:nvGrpSpPr>
          <p:cNvPr id="33" name="Group 32">
            <a:extLst>
              <a:ext uri="{FF2B5EF4-FFF2-40B4-BE49-F238E27FC236}">
                <a16:creationId xmlns:a16="http://schemas.microsoft.com/office/drawing/2014/main" id="{BA2ABFAB-0A28-B793-0885-683A595085F9}"/>
              </a:ext>
            </a:extLst>
          </p:cNvPr>
          <p:cNvGrpSpPr/>
          <p:nvPr/>
        </p:nvGrpSpPr>
        <p:grpSpPr>
          <a:xfrm>
            <a:off x="3928102" y="1958594"/>
            <a:ext cx="1218118" cy="1218114"/>
            <a:chOff x="6462165" y="2414387"/>
            <a:chExt cx="795079" cy="795078"/>
          </a:xfrm>
        </p:grpSpPr>
        <p:sp>
          <p:nvSpPr>
            <p:cNvPr id="20" name="Oval 19">
              <a:extLst>
                <a:ext uri="{FF2B5EF4-FFF2-40B4-BE49-F238E27FC236}">
                  <a16:creationId xmlns:a16="http://schemas.microsoft.com/office/drawing/2014/main" id="{5B4A7945-722E-8AA1-FA3A-65CE155D7C56}"/>
                </a:ext>
              </a:extLst>
            </p:cNvPr>
            <p:cNvSpPr/>
            <p:nvPr/>
          </p:nvSpPr>
          <p:spPr>
            <a:xfrm>
              <a:off x="6462165" y="2414387"/>
              <a:ext cx="795079" cy="79507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Freeform: Shape 20">
              <a:extLst>
                <a:ext uri="{FF2B5EF4-FFF2-40B4-BE49-F238E27FC236}">
                  <a16:creationId xmlns:a16="http://schemas.microsoft.com/office/drawing/2014/main" id="{DFBA303E-D011-60E3-F528-FC82B42BC473}"/>
                </a:ext>
              </a:extLst>
            </p:cNvPr>
            <p:cNvSpPr/>
            <p:nvPr/>
          </p:nvSpPr>
          <p:spPr>
            <a:xfrm>
              <a:off x="6886255" y="2860411"/>
              <a:ext cx="259275" cy="152714"/>
            </a:xfrm>
            <a:custGeom>
              <a:avLst/>
              <a:gdLst>
                <a:gd name="connsiteX0" fmla="*/ 250903 w 259275"/>
                <a:gd name="connsiteY0" fmla="*/ 0 h 152714"/>
                <a:gd name="connsiteX1" fmla="*/ 242529 w 259275"/>
                <a:gd name="connsiteY1" fmla="*/ 8374 h 152714"/>
                <a:gd name="connsiteX2" fmla="*/ 242529 w 259275"/>
                <a:gd name="connsiteY2" fmla="*/ 50805 h 152714"/>
                <a:gd name="connsiteX3" fmla="*/ 218486 w 259275"/>
                <a:gd name="connsiteY3" fmla="*/ 74849 h 152714"/>
                <a:gd name="connsiteX4" fmla="*/ 187110 w 259275"/>
                <a:gd name="connsiteY4" fmla="*/ 74849 h 152714"/>
                <a:gd name="connsiteX5" fmla="*/ 173324 w 259275"/>
                <a:gd name="connsiteY5" fmla="*/ 88634 h 152714"/>
                <a:gd name="connsiteX6" fmla="*/ 173324 w 259275"/>
                <a:gd name="connsiteY6" fmla="*/ 132538 h 152714"/>
                <a:gd name="connsiteX7" fmla="*/ 110593 w 259275"/>
                <a:gd name="connsiteY7" fmla="*/ 78213 h 152714"/>
                <a:gd name="connsiteX8" fmla="*/ 101569 w 259275"/>
                <a:gd name="connsiteY8" fmla="*/ 74849 h 152714"/>
                <a:gd name="connsiteX9" fmla="*/ 8374 w 259275"/>
                <a:gd name="connsiteY9" fmla="*/ 74849 h 152714"/>
                <a:gd name="connsiteX10" fmla="*/ 0 w 259275"/>
                <a:gd name="connsiteY10" fmla="*/ 83223 h 152714"/>
                <a:gd name="connsiteX11" fmla="*/ 8374 w 259275"/>
                <a:gd name="connsiteY11" fmla="*/ 91596 h 152714"/>
                <a:gd name="connsiteX12" fmla="*/ 100465 w 259275"/>
                <a:gd name="connsiteY12" fmla="*/ 91596 h 152714"/>
                <a:gd name="connsiteX13" fmla="*/ 167262 w 259275"/>
                <a:gd name="connsiteY13" fmla="*/ 149443 h 152714"/>
                <a:gd name="connsiteX14" fmla="*/ 190072 w 259275"/>
                <a:gd name="connsiteY14" fmla="*/ 139022 h 152714"/>
                <a:gd name="connsiteX15" fmla="*/ 190072 w 259275"/>
                <a:gd name="connsiteY15" fmla="*/ 91596 h 152714"/>
                <a:gd name="connsiteX16" fmla="*/ 218485 w 259275"/>
                <a:gd name="connsiteY16" fmla="*/ 91596 h 152714"/>
                <a:gd name="connsiteX17" fmla="*/ 259276 w 259275"/>
                <a:gd name="connsiteY17" fmla="*/ 50805 h 152714"/>
                <a:gd name="connsiteX18" fmla="*/ 259276 w 259275"/>
                <a:gd name="connsiteY18" fmla="*/ 8374 h 152714"/>
                <a:gd name="connsiteX19" fmla="*/ 250903 w 259275"/>
                <a:gd name="connsiteY19" fmla="*/ 0 h 1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275" h="152714">
                  <a:moveTo>
                    <a:pt x="250903" y="0"/>
                  </a:moveTo>
                  <a:cubicBezTo>
                    <a:pt x="246277" y="0"/>
                    <a:pt x="242529" y="3749"/>
                    <a:pt x="242529" y="8374"/>
                  </a:cubicBezTo>
                  <a:lnTo>
                    <a:pt x="242529" y="50805"/>
                  </a:lnTo>
                  <a:cubicBezTo>
                    <a:pt x="242529" y="64062"/>
                    <a:pt x="231744" y="74849"/>
                    <a:pt x="218486" y="74849"/>
                  </a:cubicBezTo>
                  <a:lnTo>
                    <a:pt x="187110" y="74849"/>
                  </a:lnTo>
                  <a:cubicBezTo>
                    <a:pt x="179509" y="74849"/>
                    <a:pt x="173324" y="81033"/>
                    <a:pt x="173324" y="88634"/>
                  </a:cubicBezTo>
                  <a:lnTo>
                    <a:pt x="173324" y="132538"/>
                  </a:lnTo>
                  <a:lnTo>
                    <a:pt x="110593" y="78213"/>
                  </a:lnTo>
                  <a:cubicBezTo>
                    <a:pt x="108089" y="76043"/>
                    <a:pt x="104883" y="74849"/>
                    <a:pt x="101569" y="74849"/>
                  </a:cubicBezTo>
                  <a:lnTo>
                    <a:pt x="8374" y="74849"/>
                  </a:lnTo>
                  <a:cubicBezTo>
                    <a:pt x="3748" y="74849"/>
                    <a:pt x="0" y="78598"/>
                    <a:pt x="0" y="83223"/>
                  </a:cubicBezTo>
                  <a:cubicBezTo>
                    <a:pt x="0" y="87847"/>
                    <a:pt x="3748" y="91596"/>
                    <a:pt x="8374" y="91596"/>
                  </a:cubicBezTo>
                  <a:lnTo>
                    <a:pt x="100465" y="91596"/>
                  </a:lnTo>
                  <a:lnTo>
                    <a:pt x="167262" y="149443"/>
                  </a:lnTo>
                  <a:cubicBezTo>
                    <a:pt x="175990" y="157005"/>
                    <a:pt x="190072" y="150596"/>
                    <a:pt x="190072" y="139022"/>
                  </a:cubicBezTo>
                  <a:lnTo>
                    <a:pt x="190072" y="91596"/>
                  </a:lnTo>
                  <a:lnTo>
                    <a:pt x="218485" y="91596"/>
                  </a:lnTo>
                  <a:cubicBezTo>
                    <a:pt x="240978" y="91596"/>
                    <a:pt x="259276" y="73298"/>
                    <a:pt x="259276" y="50805"/>
                  </a:cubicBezTo>
                  <a:lnTo>
                    <a:pt x="259276" y="8374"/>
                  </a:lnTo>
                  <a:cubicBezTo>
                    <a:pt x="259277" y="3749"/>
                    <a:pt x="255529" y="0"/>
                    <a:pt x="250903" y="0"/>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A0138BA-83A4-2F28-1827-E91DA0F949DA}"/>
                </a:ext>
              </a:extLst>
            </p:cNvPr>
            <p:cNvSpPr/>
            <p:nvPr/>
          </p:nvSpPr>
          <p:spPr>
            <a:xfrm>
              <a:off x="6573877" y="2600335"/>
              <a:ext cx="571653" cy="351671"/>
            </a:xfrm>
            <a:custGeom>
              <a:avLst/>
              <a:gdLst>
                <a:gd name="connsiteX0" fmla="*/ 530864 w 571653"/>
                <a:gd name="connsiteY0" fmla="*/ 100427 h 351671"/>
                <a:gd name="connsiteX1" fmla="*/ 365908 w 571653"/>
                <a:gd name="connsiteY1" fmla="*/ 100427 h 351671"/>
                <a:gd name="connsiteX2" fmla="*/ 365908 w 571653"/>
                <a:gd name="connsiteY2" fmla="*/ 40791 h 351671"/>
                <a:gd name="connsiteX3" fmla="*/ 325118 w 571653"/>
                <a:gd name="connsiteY3" fmla="*/ 0 h 351671"/>
                <a:gd name="connsiteX4" fmla="*/ 118001 w 571653"/>
                <a:gd name="connsiteY4" fmla="*/ 0 h 351671"/>
                <a:gd name="connsiteX5" fmla="*/ 109627 w 571653"/>
                <a:gd name="connsiteY5" fmla="*/ 8374 h 351671"/>
                <a:gd name="connsiteX6" fmla="*/ 118001 w 571653"/>
                <a:gd name="connsiteY6" fmla="*/ 16748 h 351671"/>
                <a:gd name="connsiteX7" fmla="*/ 325117 w 571653"/>
                <a:gd name="connsiteY7" fmla="*/ 16748 h 351671"/>
                <a:gd name="connsiteX8" fmla="*/ 349160 w 571653"/>
                <a:gd name="connsiteY8" fmla="*/ 40791 h 351671"/>
                <a:gd name="connsiteX9" fmla="*/ 349160 w 571653"/>
                <a:gd name="connsiteY9" fmla="*/ 210452 h 351671"/>
                <a:gd name="connsiteX10" fmla="*/ 325117 w 571653"/>
                <a:gd name="connsiteY10" fmla="*/ 234495 h 351671"/>
                <a:gd name="connsiteX11" fmla="*/ 157706 w 571653"/>
                <a:gd name="connsiteY11" fmla="*/ 234495 h 351671"/>
                <a:gd name="connsiteX12" fmla="*/ 148682 w 571653"/>
                <a:gd name="connsiteY12" fmla="*/ 237861 h 351671"/>
                <a:gd name="connsiteX13" fmla="*/ 85951 w 571653"/>
                <a:gd name="connsiteY13" fmla="*/ 292186 h 351671"/>
                <a:gd name="connsiteX14" fmla="*/ 85951 w 571653"/>
                <a:gd name="connsiteY14" fmla="*/ 248282 h 351671"/>
                <a:gd name="connsiteX15" fmla="*/ 72166 w 571653"/>
                <a:gd name="connsiteY15" fmla="*/ 234497 h 351671"/>
                <a:gd name="connsiteX16" fmla="*/ 40791 w 571653"/>
                <a:gd name="connsiteY16" fmla="*/ 234497 h 351671"/>
                <a:gd name="connsiteX17" fmla="*/ 16748 w 571653"/>
                <a:gd name="connsiteY17" fmla="*/ 210454 h 351671"/>
                <a:gd name="connsiteX18" fmla="*/ 16748 w 571653"/>
                <a:gd name="connsiteY18" fmla="*/ 40791 h 351671"/>
                <a:gd name="connsiteX19" fmla="*/ 40791 w 571653"/>
                <a:gd name="connsiteY19" fmla="*/ 16748 h 351671"/>
                <a:gd name="connsiteX20" fmla="*/ 81506 w 571653"/>
                <a:gd name="connsiteY20" fmla="*/ 16748 h 351671"/>
                <a:gd name="connsiteX21" fmla="*/ 89879 w 571653"/>
                <a:gd name="connsiteY21" fmla="*/ 8374 h 351671"/>
                <a:gd name="connsiteX22" fmla="*/ 81506 w 571653"/>
                <a:gd name="connsiteY22" fmla="*/ 0 h 351671"/>
                <a:gd name="connsiteX23" fmla="*/ 40791 w 571653"/>
                <a:gd name="connsiteY23" fmla="*/ 0 h 351671"/>
                <a:gd name="connsiteX24" fmla="*/ 0 w 571653"/>
                <a:gd name="connsiteY24" fmla="*/ 40791 h 351671"/>
                <a:gd name="connsiteX25" fmla="*/ 0 w 571653"/>
                <a:gd name="connsiteY25" fmla="*/ 210452 h 351671"/>
                <a:gd name="connsiteX26" fmla="*/ 40791 w 571653"/>
                <a:gd name="connsiteY26" fmla="*/ 251243 h 351671"/>
                <a:gd name="connsiteX27" fmla="*/ 69204 w 571653"/>
                <a:gd name="connsiteY27" fmla="*/ 251243 h 351671"/>
                <a:gd name="connsiteX28" fmla="*/ 69204 w 571653"/>
                <a:gd name="connsiteY28" fmla="*/ 298669 h 351671"/>
                <a:gd name="connsiteX29" fmla="*/ 92013 w 571653"/>
                <a:gd name="connsiteY29" fmla="*/ 309090 h 351671"/>
                <a:gd name="connsiteX30" fmla="*/ 158811 w 571653"/>
                <a:gd name="connsiteY30" fmla="*/ 251243 h 351671"/>
                <a:gd name="connsiteX31" fmla="*/ 205747 w 571653"/>
                <a:gd name="connsiteY31" fmla="*/ 251243 h 351671"/>
                <a:gd name="connsiteX32" fmla="*/ 205747 w 571653"/>
                <a:gd name="connsiteY32" fmla="*/ 310879 h 351671"/>
                <a:gd name="connsiteX33" fmla="*/ 246537 w 571653"/>
                <a:gd name="connsiteY33" fmla="*/ 351671 h 351671"/>
                <a:gd name="connsiteX34" fmla="*/ 284257 w 571653"/>
                <a:gd name="connsiteY34" fmla="*/ 351671 h 351671"/>
                <a:gd name="connsiteX35" fmla="*/ 292630 w 571653"/>
                <a:gd name="connsiteY35" fmla="*/ 343297 h 351671"/>
                <a:gd name="connsiteX36" fmla="*/ 284257 w 571653"/>
                <a:gd name="connsiteY36" fmla="*/ 334923 h 351671"/>
                <a:gd name="connsiteX37" fmla="*/ 246537 w 571653"/>
                <a:gd name="connsiteY37" fmla="*/ 334923 h 351671"/>
                <a:gd name="connsiteX38" fmla="*/ 222494 w 571653"/>
                <a:gd name="connsiteY38" fmla="*/ 310879 h 351671"/>
                <a:gd name="connsiteX39" fmla="*/ 222494 w 571653"/>
                <a:gd name="connsiteY39" fmla="*/ 251243 h 351671"/>
                <a:gd name="connsiteX40" fmla="*/ 325117 w 571653"/>
                <a:gd name="connsiteY40" fmla="*/ 251243 h 351671"/>
                <a:gd name="connsiteX41" fmla="*/ 365907 w 571653"/>
                <a:gd name="connsiteY41" fmla="*/ 210452 h 351671"/>
                <a:gd name="connsiteX42" fmla="*/ 365907 w 571653"/>
                <a:gd name="connsiteY42" fmla="*/ 117175 h 351671"/>
                <a:gd name="connsiteX43" fmla="*/ 530863 w 571653"/>
                <a:gd name="connsiteY43" fmla="*/ 117175 h 351671"/>
                <a:gd name="connsiteX44" fmla="*/ 554906 w 571653"/>
                <a:gd name="connsiteY44" fmla="*/ 141219 h 351671"/>
                <a:gd name="connsiteX45" fmla="*/ 554906 w 571653"/>
                <a:gd name="connsiteY45" fmla="*/ 231955 h 351671"/>
                <a:gd name="connsiteX46" fmla="*/ 563280 w 571653"/>
                <a:gd name="connsiteY46" fmla="*/ 240329 h 351671"/>
                <a:gd name="connsiteX47" fmla="*/ 571654 w 571653"/>
                <a:gd name="connsiteY47" fmla="*/ 231955 h 351671"/>
                <a:gd name="connsiteX48" fmla="*/ 571654 w 571653"/>
                <a:gd name="connsiteY48" fmla="*/ 141219 h 351671"/>
                <a:gd name="connsiteX49" fmla="*/ 530864 w 571653"/>
                <a:gd name="connsiteY49" fmla="*/ 100427 h 35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1653" h="351671">
                  <a:moveTo>
                    <a:pt x="530864" y="100427"/>
                  </a:moveTo>
                  <a:lnTo>
                    <a:pt x="365908" y="100427"/>
                  </a:lnTo>
                  <a:lnTo>
                    <a:pt x="365908" y="40791"/>
                  </a:lnTo>
                  <a:cubicBezTo>
                    <a:pt x="365908" y="18299"/>
                    <a:pt x="347609" y="0"/>
                    <a:pt x="325118" y="0"/>
                  </a:cubicBezTo>
                  <a:lnTo>
                    <a:pt x="118001" y="0"/>
                  </a:lnTo>
                  <a:cubicBezTo>
                    <a:pt x="113376" y="0"/>
                    <a:pt x="109627" y="3749"/>
                    <a:pt x="109627" y="8374"/>
                  </a:cubicBezTo>
                  <a:cubicBezTo>
                    <a:pt x="109627" y="12998"/>
                    <a:pt x="113376" y="16748"/>
                    <a:pt x="118001" y="16748"/>
                  </a:cubicBezTo>
                  <a:lnTo>
                    <a:pt x="325117" y="16748"/>
                  </a:lnTo>
                  <a:cubicBezTo>
                    <a:pt x="338374" y="16748"/>
                    <a:pt x="349160" y="27533"/>
                    <a:pt x="349160" y="40791"/>
                  </a:cubicBezTo>
                  <a:lnTo>
                    <a:pt x="349160" y="210452"/>
                  </a:lnTo>
                  <a:cubicBezTo>
                    <a:pt x="349160" y="223710"/>
                    <a:pt x="338374" y="234495"/>
                    <a:pt x="325117" y="234495"/>
                  </a:cubicBezTo>
                  <a:lnTo>
                    <a:pt x="157706" y="234495"/>
                  </a:lnTo>
                  <a:cubicBezTo>
                    <a:pt x="154393" y="234495"/>
                    <a:pt x="151187" y="235690"/>
                    <a:pt x="148682" y="237861"/>
                  </a:cubicBezTo>
                  <a:lnTo>
                    <a:pt x="85951" y="292186"/>
                  </a:lnTo>
                  <a:lnTo>
                    <a:pt x="85951" y="248282"/>
                  </a:lnTo>
                  <a:cubicBezTo>
                    <a:pt x="85951" y="240681"/>
                    <a:pt x="79767" y="234497"/>
                    <a:pt x="72166" y="234497"/>
                  </a:cubicBezTo>
                  <a:lnTo>
                    <a:pt x="40791" y="234497"/>
                  </a:lnTo>
                  <a:cubicBezTo>
                    <a:pt x="27533" y="234497"/>
                    <a:pt x="16748" y="223711"/>
                    <a:pt x="16748" y="210454"/>
                  </a:cubicBezTo>
                  <a:lnTo>
                    <a:pt x="16748" y="40791"/>
                  </a:lnTo>
                  <a:cubicBezTo>
                    <a:pt x="16748" y="27533"/>
                    <a:pt x="27533" y="16748"/>
                    <a:pt x="40791" y="16748"/>
                  </a:cubicBezTo>
                  <a:lnTo>
                    <a:pt x="81506" y="16748"/>
                  </a:lnTo>
                  <a:cubicBezTo>
                    <a:pt x="86130" y="16748"/>
                    <a:pt x="89879" y="12998"/>
                    <a:pt x="89879" y="8374"/>
                  </a:cubicBezTo>
                  <a:cubicBezTo>
                    <a:pt x="89879" y="3749"/>
                    <a:pt x="86130" y="0"/>
                    <a:pt x="81506" y="0"/>
                  </a:cubicBezTo>
                  <a:lnTo>
                    <a:pt x="40791" y="0"/>
                  </a:lnTo>
                  <a:cubicBezTo>
                    <a:pt x="18299" y="0"/>
                    <a:pt x="0" y="18299"/>
                    <a:pt x="0" y="40791"/>
                  </a:cubicBezTo>
                  <a:lnTo>
                    <a:pt x="0" y="210452"/>
                  </a:lnTo>
                  <a:cubicBezTo>
                    <a:pt x="0" y="232945"/>
                    <a:pt x="18299" y="251243"/>
                    <a:pt x="40791" y="251243"/>
                  </a:cubicBezTo>
                  <a:lnTo>
                    <a:pt x="69204" y="251243"/>
                  </a:lnTo>
                  <a:lnTo>
                    <a:pt x="69204" y="298669"/>
                  </a:lnTo>
                  <a:cubicBezTo>
                    <a:pt x="69204" y="310234"/>
                    <a:pt x="83275" y="316657"/>
                    <a:pt x="92013" y="309090"/>
                  </a:cubicBezTo>
                  <a:lnTo>
                    <a:pt x="158811" y="251243"/>
                  </a:lnTo>
                  <a:lnTo>
                    <a:pt x="205747" y="251243"/>
                  </a:lnTo>
                  <a:lnTo>
                    <a:pt x="205747" y="310879"/>
                  </a:lnTo>
                  <a:cubicBezTo>
                    <a:pt x="205747" y="333373"/>
                    <a:pt x="224045" y="351671"/>
                    <a:pt x="246537" y="351671"/>
                  </a:cubicBezTo>
                  <a:lnTo>
                    <a:pt x="284257" y="351671"/>
                  </a:lnTo>
                  <a:cubicBezTo>
                    <a:pt x="288881" y="351671"/>
                    <a:pt x="292630" y="347922"/>
                    <a:pt x="292630" y="343297"/>
                  </a:cubicBezTo>
                  <a:cubicBezTo>
                    <a:pt x="292630" y="338673"/>
                    <a:pt x="288881" y="334923"/>
                    <a:pt x="284257" y="334923"/>
                  </a:cubicBezTo>
                  <a:lnTo>
                    <a:pt x="246537" y="334923"/>
                  </a:lnTo>
                  <a:cubicBezTo>
                    <a:pt x="233280" y="334923"/>
                    <a:pt x="222494" y="324137"/>
                    <a:pt x="222494" y="310879"/>
                  </a:cubicBezTo>
                  <a:lnTo>
                    <a:pt x="222494" y="251243"/>
                  </a:lnTo>
                  <a:lnTo>
                    <a:pt x="325117" y="251243"/>
                  </a:lnTo>
                  <a:cubicBezTo>
                    <a:pt x="347609" y="251243"/>
                    <a:pt x="365907" y="232945"/>
                    <a:pt x="365907" y="210452"/>
                  </a:cubicBezTo>
                  <a:lnTo>
                    <a:pt x="365907" y="117175"/>
                  </a:lnTo>
                  <a:lnTo>
                    <a:pt x="530863" y="117175"/>
                  </a:lnTo>
                  <a:cubicBezTo>
                    <a:pt x="544121" y="117175"/>
                    <a:pt x="554906" y="127961"/>
                    <a:pt x="554906" y="141219"/>
                  </a:cubicBezTo>
                  <a:lnTo>
                    <a:pt x="554906" y="231955"/>
                  </a:lnTo>
                  <a:cubicBezTo>
                    <a:pt x="554906" y="236580"/>
                    <a:pt x="558654" y="240329"/>
                    <a:pt x="563280" y="240329"/>
                  </a:cubicBezTo>
                  <a:cubicBezTo>
                    <a:pt x="567906" y="240329"/>
                    <a:pt x="571654" y="236580"/>
                    <a:pt x="571654" y="231955"/>
                  </a:cubicBezTo>
                  <a:lnTo>
                    <a:pt x="571654" y="141219"/>
                  </a:lnTo>
                  <a:cubicBezTo>
                    <a:pt x="571655" y="118727"/>
                    <a:pt x="553356" y="100427"/>
                    <a:pt x="530864" y="100427"/>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0FBE7B2-64CB-F614-D8AE-9349369D6898}"/>
                </a:ext>
              </a:extLst>
            </p:cNvPr>
            <p:cNvSpPr/>
            <p:nvPr/>
          </p:nvSpPr>
          <p:spPr>
            <a:xfrm>
              <a:off x="6970052" y="2751545"/>
              <a:ext cx="120211" cy="16747"/>
            </a:xfrm>
            <a:custGeom>
              <a:avLst/>
              <a:gdLst>
                <a:gd name="connsiteX0" fmla="*/ 8374 w 120211"/>
                <a:gd name="connsiteY0" fmla="*/ 16748 h 16747"/>
                <a:gd name="connsiteX1" fmla="*/ 111838 w 120211"/>
                <a:gd name="connsiteY1" fmla="*/ 16748 h 16747"/>
                <a:gd name="connsiteX2" fmla="*/ 120212 w 120211"/>
                <a:gd name="connsiteY2" fmla="*/ 8374 h 16747"/>
                <a:gd name="connsiteX3" fmla="*/ 111838 w 120211"/>
                <a:gd name="connsiteY3" fmla="*/ 0 h 16747"/>
                <a:gd name="connsiteX4" fmla="*/ 8374 w 120211"/>
                <a:gd name="connsiteY4" fmla="*/ 0 h 16747"/>
                <a:gd name="connsiteX5" fmla="*/ 0 w 120211"/>
                <a:gd name="connsiteY5" fmla="*/ 8374 h 16747"/>
                <a:gd name="connsiteX6" fmla="*/ 8374 w 120211"/>
                <a:gd name="connsiteY6" fmla="*/ 16748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11" h="16747">
                  <a:moveTo>
                    <a:pt x="8374" y="16748"/>
                  </a:moveTo>
                  <a:lnTo>
                    <a:pt x="111838" y="16748"/>
                  </a:lnTo>
                  <a:cubicBezTo>
                    <a:pt x="116464" y="16748"/>
                    <a:pt x="120212" y="12998"/>
                    <a:pt x="120212" y="8374"/>
                  </a:cubicBezTo>
                  <a:cubicBezTo>
                    <a:pt x="120212" y="3749"/>
                    <a:pt x="116464" y="0"/>
                    <a:pt x="111838" y="0"/>
                  </a:cubicBezTo>
                  <a:lnTo>
                    <a:pt x="8374" y="0"/>
                  </a:lnTo>
                  <a:cubicBezTo>
                    <a:pt x="3748" y="0"/>
                    <a:pt x="0" y="3749"/>
                    <a:pt x="0" y="8374"/>
                  </a:cubicBezTo>
                  <a:cubicBezTo>
                    <a:pt x="0" y="12998"/>
                    <a:pt x="3748" y="16748"/>
                    <a:pt x="8374" y="16748"/>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7A9E25D-731C-90B1-1DE5-16E32609A6BF}"/>
                </a:ext>
              </a:extLst>
            </p:cNvPr>
            <p:cNvSpPr/>
            <p:nvPr/>
          </p:nvSpPr>
          <p:spPr>
            <a:xfrm>
              <a:off x="6970052" y="2813925"/>
              <a:ext cx="120211" cy="16747"/>
            </a:xfrm>
            <a:custGeom>
              <a:avLst/>
              <a:gdLst>
                <a:gd name="connsiteX0" fmla="*/ 8374 w 120211"/>
                <a:gd name="connsiteY0" fmla="*/ 16748 h 16747"/>
                <a:gd name="connsiteX1" fmla="*/ 111838 w 120211"/>
                <a:gd name="connsiteY1" fmla="*/ 16748 h 16747"/>
                <a:gd name="connsiteX2" fmla="*/ 120212 w 120211"/>
                <a:gd name="connsiteY2" fmla="*/ 8374 h 16747"/>
                <a:gd name="connsiteX3" fmla="*/ 111838 w 120211"/>
                <a:gd name="connsiteY3" fmla="*/ 0 h 16747"/>
                <a:gd name="connsiteX4" fmla="*/ 8374 w 120211"/>
                <a:gd name="connsiteY4" fmla="*/ 0 h 16747"/>
                <a:gd name="connsiteX5" fmla="*/ 0 w 120211"/>
                <a:gd name="connsiteY5" fmla="*/ 8374 h 16747"/>
                <a:gd name="connsiteX6" fmla="*/ 8374 w 120211"/>
                <a:gd name="connsiteY6" fmla="*/ 16748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11" h="16747">
                  <a:moveTo>
                    <a:pt x="8374" y="16748"/>
                  </a:moveTo>
                  <a:lnTo>
                    <a:pt x="111838" y="16748"/>
                  </a:lnTo>
                  <a:cubicBezTo>
                    <a:pt x="116464" y="16748"/>
                    <a:pt x="120212" y="12998"/>
                    <a:pt x="120212" y="8374"/>
                  </a:cubicBezTo>
                  <a:cubicBezTo>
                    <a:pt x="120212" y="3749"/>
                    <a:pt x="116464" y="0"/>
                    <a:pt x="111838" y="0"/>
                  </a:cubicBezTo>
                  <a:lnTo>
                    <a:pt x="8374" y="0"/>
                  </a:lnTo>
                  <a:cubicBezTo>
                    <a:pt x="3748" y="0"/>
                    <a:pt x="0" y="3749"/>
                    <a:pt x="0" y="8374"/>
                  </a:cubicBezTo>
                  <a:cubicBezTo>
                    <a:pt x="0" y="13000"/>
                    <a:pt x="3748" y="16748"/>
                    <a:pt x="8374" y="16748"/>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141CB4FC-059F-2B11-08E4-CB1BC73C5664}"/>
                </a:ext>
              </a:extLst>
            </p:cNvPr>
            <p:cNvSpPr/>
            <p:nvPr/>
          </p:nvSpPr>
          <p:spPr>
            <a:xfrm>
              <a:off x="6833838" y="2876307"/>
              <a:ext cx="256426" cy="16747"/>
            </a:xfrm>
            <a:custGeom>
              <a:avLst/>
              <a:gdLst>
                <a:gd name="connsiteX0" fmla="*/ 0 w 256426"/>
                <a:gd name="connsiteY0" fmla="*/ 8374 h 16747"/>
                <a:gd name="connsiteX1" fmla="*/ 8374 w 256426"/>
                <a:gd name="connsiteY1" fmla="*/ 16748 h 16747"/>
                <a:gd name="connsiteX2" fmla="*/ 248053 w 256426"/>
                <a:gd name="connsiteY2" fmla="*/ 16748 h 16747"/>
                <a:gd name="connsiteX3" fmla="*/ 256426 w 256426"/>
                <a:gd name="connsiteY3" fmla="*/ 8374 h 16747"/>
                <a:gd name="connsiteX4" fmla="*/ 248053 w 256426"/>
                <a:gd name="connsiteY4" fmla="*/ 0 h 16747"/>
                <a:gd name="connsiteX5" fmla="*/ 8374 w 256426"/>
                <a:gd name="connsiteY5" fmla="*/ 0 h 16747"/>
                <a:gd name="connsiteX6" fmla="*/ 0 w 256426"/>
                <a:gd name="connsiteY6" fmla="*/ 8374 h 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426" h="16747">
                  <a:moveTo>
                    <a:pt x="0" y="8374"/>
                  </a:moveTo>
                  <a:cubicBezTo>
                    <a:pt x="0" y="12998"/>
                    <a:pt x="3749" y="16748"/>
                    <a:pt x="8374" y="16748"/>
                  </a:cubicBezTo>
                  <a:lnTo>
                    <a:pt x="248053" y="16748"/>
                  </a:lnTo>
                  <a:cubicBezTo>
                    <a:pt x="252678" y="16748"/>
                    <a:pt x="256426" y="12998"/>
                    <a:pt x="256426" y="8374"/>
                  </a:cubicBezTo>
                  <a:cubicBezTo>
                    <a:pt x="256426" y="3749"/>
                    <a:pt x="252678" y="0"/>
                    <a:pt x="248053" y="0"/>
                  </a:cubicBezTo>
                  <a:lnTo>
                    <a:pt x="8374" y="0"/>
                  </a:lnTo>
                  <a:cubicBezTo>
                    <a:pt x="3749" y="0"/>
                    <a:pt x="0" y="3749"/>
                    <a:pt x="0" y="8374"/>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77CDECA-D9E7-7FE4-5AF9-C67E42F668C6}"/>
                </a:ext>
              </a:extLst>
            </p:cNvPr>
            <p:cNvSpPr/>
            <p:nvPr/>
          </p:nvSpPr>
          <p:spPr>
            <a:xfrm>
              <a:off x="6748364" y="2777757"/>
              <a:ext cx="16933" cy="16933"/>
            </a:xfrm>
            <a:custGeom>
              <a:avLst/>
              <a:gdLst>
                <a:gd name="connsiteX0" fmla="*/ 16933 w 16933"/>
                <a:gd name="connsiteY0" fmla="*/ 8467 h 16933"/>
                <a:gd name="connsiteX1" fmla="*/ 8467 w 16933"/>
                <a:gd name="connsiteY1" fmla="*/ 16933 h 16933"/>
                <a:gd name="connsiteX2" fmla="*/ 0 w 16933"/>
                <a:gd name="connsiteY2" fmla="*/ 8467 h 16933"/>
                <a:gd name="connsiteX3" fmla="*/ 8467 w 16933"/>
                <a:gd name="connsiteY3" fmla="*/ 0 h 16933"/>
                <a:gd name="connsiteX4" fmla="*/ 16933 w 16933"/>
                <a:gd name="connsiteY4" fmla="*/ 8467 h 16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3" h="16933">
                  <a:moveTo>
                    <a:pt x="16933" y="8467"/>
                  </a:moveTo>
                  <a:cubicBezTo>
                    <a:pt x="16933" y="13142"/>
                    <a:pt x="13142" y="16933"/>
                    <a:pt x="8467" y="16933"/>
                  </a:cubicBezTo>
                  <a:cubicBezTo>
                    <a:pt x="3791" y="16933"/>
                    <a:pt x="0" y="13142"/>
                    <a:pt x="0" y="8467"/>
                  </a:cubicBezTo>
                  <a:cubicBezTo>
                    <a:pt x="0" y="3791"/>
                    <a:pt x="3791" y="0"/>
                    <a:pt x="8467" y="0"/>
                  </a:cubicBezTo>
                  <a:cubicBezTo>
                    <a:pt x="13142" y="0"/>
                    <a:pt x="16933" y="3791"/>
                    <a:pt x="16933" y="8467"/>
                  </a:cubicBezTo>
                  <a:close/>
                </a:path>
              </a:pathLst>
            </a:custGeom>
            <a:solidFill>
              <a:schemeClr val="bg1"/>
            </a:solidFill>
            <a:ln w="4763" cap="flat">
              <a:solidFill>
                <a:schemeClr val="bg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70418A5-8E2F-DD02-8D3C-2D42FEEC518C}"/>
                </a:ext>
              </a:extLst>
            </p:cNvPr>
            <p:cNvSpPr/>
            <p:nvPr/>
          </p:nvSpPr>
          <p:spPr>
            <a:xfrm>
              <a:off x="6716943" y="2648156"/>
              <a:ext cx="79774" cy="112727"/>
            </a:xfrm>
            <a:custGeom>
              <a:avLst/>
              <a:gdLst>
                <a:gd name="connsiteX0" fmla="*/ 79719 w 79774"/>
                <a:gd name="connsiteY0" fmla="*/ 37777 h 112727"/>
                <a:gd name="connsiteX1" fmla="*/ 40706 w 79774"/>
                <a:gd name="connsiteY1" fmla="*/ 9 h 112727"/>
                <a:gd name="connsiteX2" fmla="*/ 384 w 79774"/>
                <a:gd name="connsiteY2" fmla="*/ 34337 h 112727"/>
                <a:gd name="connsiteX3" fmla="*/ 0 w 79774"/>
                <a:gd name="connsiteY3" fmla="*/ 39888 h 112727"/>
                <a:gd name="connsiteX4" fmla="*/ 8374 w 79774"/>
                <a:gd name="connsiteY4" fmla="*/ 48262 h 112727"/>
                <a:gd name="connsiteX5" fmla="*/ 16748 w 79774"/>
                <a:gd name="connsiteY5" fmla="*/ 39888 h 112727"/>
                <a:gd name="connsiteX6" fmla="*/ 16971 w 79774"/>
                <a:gd name="connsiteY6" fmla="*/ 36650 h 112727"/>
                <a:gd name="connsiteX7" fmla="*/ 40369 w 79774"/>
                <a:gd name="connsiteY7" fmla="*/ 16754 h 112727"/>
                <a:gd name="connsiteX8" fmla="*/ 62995 w 79774"/>
                <a:gd name="connsiteY8" fmla="*/ 38646 h 112727"/>
                <a:gd name="connsiteX9" fmla="*/ 56668 w 79774"/>
                <a:gd name="connsiteY9" fmla="*/ 55813 h 112727"/>
                <a:gd name="connsiteX10" fmla="*/ 39887 w 79774"/>
                <a:gd name="connsiteY10" fmla="*/ 63027 h 112727"/>
                <a:gd name="connsiteX11" fmla="*/ 31514 w 79774"/>
                <a:gd name="connsiteY11" fmla="*/ 71401 h 112727"/>
                <a:gd name="connsiteX12" fmla="*/ 31514 w 79774"/>
                <a:gd name="connsiteY12" fmla="*/ 104353 h 112727"/>
                <a:gd name="connsiteX13" fmla="*/ 39887 w 79774"/>
                <a:gd name="connsiteY13" fmla="*/ 112727 h 112727"/>
                <a:gd name="connsiteX14" fmla="*/ 48261 w 79774"/>
                <a:gd name="connsiteY14" fmla="*/ 104353 h 112727"/>
                <a:gd name="connsiteX15" fmla="*/ 48261 w 79774"/>
                <a:gd name="connsiteY15" fmla="*/ 78876 h 112727"/>
                <a:gd name="connsiteX16" fmla="*/ 68813 w 79774"/>
                <a:gd name="connsiteY16" fmla="*/ 67344 h 112727"/>
                <a:gd name="connsiteX17" fmla="*/ 79719 w 79774"/>
                <a:gd name="connsiteY17" fmla="*/ 37777 h 1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74" h="112727">
                  <a:moveTo>
                    <a:pt x="79719" y="37777"/>
                  </a:moveTo>
                  <a:cubicBezTo>
                    <a:pt x="78643" y="17016"/>
                    <a:pt x="61505" y="427"/>
                    <a:pt x="40706" y="9"/>
                  </a:cubicBezTo>
                  <a:cubicBezTo>
                    <a:pt x="20494" y="-409"/>
                    <a:pt x="3172" y="14359"/>
                    <a:pt x="384" y="34337"/>
                  </a:cubicBezTo>
                  <a:cubicBezTo>
                    <a:pt x="130" y="36165"/>
                    <a:pt x="0" y="38033"/>
                    <a:pt x="0" y="39888"/>
                  </a:cubicBezTo>
                  <a:cubicBezTo>
                    <a:pt x="0" y="44513"/>
                    <a:pt x="3749" y="48262"/>
                    <a:pt x="8374" y="48262"/>
                  </a:cubicBezTo>
                  <a:cubicBezTo>
                    <a:pt x="12998" y="48262"/>
                    <a:pt x="16748" y="44513"/>
                    <a:pt x="16748" y="39888"/>
                  </a:cubicBezTo>
                  <a:cubicBezTo>
                    <a:pt x="16748" y="38803"/>
                    <a:pt x="16823" y="37713"/>
                    <a:pt x="16971" y="36650"/>
                  </a:cubicBezTo>
                  <a:cubicBezTo>
                    <a:pt x="18587" y="25071"/>
                    <a:pt x="28649" y="16522"/>
                    <a:pt x="40369" y="16754"/>
                  </a:cubicBezTo>
                  <a:cubicBezTo>
                    <a:pt x="52431" y="16996"/>
                    <a:pt x="62370" y="26613"/>
                    <a:pt x="62995" y="38646"/>
                  </a:cubicBezTo>
                  <a:cubicBezTo>
                    <a:pt x="63328" y="45068"/>
                    <a:pt x="61081" y="51165"/>
                    <a:pt x="56668" y="55813"/>
                  </a:cubicBezTo>
                  <a:cubicBezTo>
                    <a:pt x="52251" y="60466"/>
                    <a:pt x="46292" y="63027"/>
                    <a:pt x="39887" y="63027"/>
                  </a:cubicBezTo>
                  <a:cubicBezTo>
                    <a:pt x="35263" y="63027"/>
                    <a:pt x="31514" y="66776"/>
                    <a:pt x="31514" y="71401"/>
                  </a:cubicBezTo>
                  <a:lnTo>
                    <a:pt x="31514" y="104353"/>
                  </a:lnTo>
                  <a:cubicBezTo>
                    <a:pt x="31514" y="108978"/>
                    <a:pt x="35263" y="112727"/>
                    <a:pt x="39887" y="112727"/>
                  </a:cubicBezTo>
                  <a:cubicBezTo>
                    <a:pt x="44512" y="112727"/>
                    <a:pt x="48261" y="108978"/>
                    <a:pt x="48261" y="104353"/>
                  </a:cubicBezTo>
                  <a:lnTo>
                    <a:pt x="48261" y="78876"/>
                  </a:lnTo>
                  <a:cubicBezTo>
                    <a:pt x="56048" y="77190"/>
                    <a:pt x="63264" y="73189"/>
                    <a:pt x="68813" y="67344"/>
                  </a:cubicBezTo>
                  <a:cubicBezTo>
                    <a:pt x="76420" y="59331"/>
                    <a:pt x="80293" y="48830"/>
                    <a:pt x="79719" y="37777"/>
                  </a:cubicBezTo>
                  <a:close/>
                </a:path>
              </a:pathLst>
            </a:custGeom>
            <a:solidFill>
              <a:schemeClr val="bg1"/>
            </a:solidFill>
            <a:ln w="4763" cap="flat">
              <a:solidFill>
                <a:schemeClr val="bg1"/>
              </a:solidFill>
              <a:prstDash val="solid"/>
              <a:miter/>
            </a:ln>
          </p:spPr>
          <p:txBody>
            <a:bodyPr rtlCol="0" anchor="ctr"/>
            <a:lstStyle/>
            <a:p>
              <a:endParaRPr lang="en-GB"/>
            </a:p>
          </p:txBody>
        </p:sp>
      </p:grpSp>
      <p:grpSp>
        <p:nvGrpSpPr>
          <p:cNvPr id="58" name="Group 57">
            <a:extLst>
              <a:ext uri="{FF2B5EF4-FFF2-40B4-BE49-F238E27FC236}">
                <a16:creationId xmlns:a16="http://schemas.microsoft.com/office/drawing/2014/main" id="{2DB4C0A0-03A2-9AA3-7529-ECEC0F7959FD}"/>
              </a:ext>
            </a:extLst>
          </p:cNvPr>
          <p:cNvGrpSpPr/>
          <p:nvPr/>
        </p:nvGrpSpPr>
        <p:grpSpPr>
          <a:xfrm>
            <a:off x="519311" y="1958594"/>
            <a:ext cx="1218118" cy="1218114"/>
            <a:chOff x="519311" y="1958594"/>
            <a:chExt cx="1218118" cy="1218114"/>
          </a:xfrm>
        </p:grpSpPr>
        <p:sp>
          <p:nvSpPr>
            <p:cNvPr id="35" name="Oval 34">
              <a:extLst>
                <a:ext uri="{FF2B5EF4-FFF2-40B4-BE49-F238E27FC236}">
                  <a16:creationId xmlns:a16="http://schemas.microsoft.com/office/drawing/2014/main" id="{7BAD5623-BE39-F612-F25F-DAB7E1100F0C}"/>
                </a:ext>
              </a:extLst>
            </p:cNvPr>
            <p:cNvSpPr/>
            <p:nvPr/>
          </p:nvSpPr>
          <p:spPr>
            <a:xfrm>
              <a:off x="519311" y="1958594"/>
              <a:ext cx="1218118" cy="121811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44" name="Graphic 43">
              <a:extLst>
                <a:ext uri="{FF2B5EF4-FFF2-40B4-BE49-F238E27FC236}">
                  <a16:creationId xmlns:a16="http://schemas.microsoft.com/office/drawing/2014/main" id="{7CE5CF35-A5AD-0BBB-9C0F-B07C9D2DB4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797" y="2173078"/>
              <a:ext cx="789146" cy="789146"/>
            </a:xfrm>
            <a:prstGeom prst="rect">
              <a:avLst/>
            </a:prstGeom>
          </p:spPr>
        </p:pic>
      </p:grpSp>
      <p:sp>
        <p:nvSpPr>
          <p:cNvPr id="17" name="Rectangle 16">
            <a:extLst>
              <a:ext uri="{FF2B5EF4-FFF2-40B4-BE49-F238E27FC236}">
                <a16:creationId xmlns:a16="http://schemas.microsoft.com/office/drawing/2014/main" id="{8768EF8C-301C-01EC-731C-FCB7AC43CB2D}"/>
              </a:ext>
            </a:extLst>
          </p:cNvPr>
          <p:cNvSpPr/>
          <p:nvPr/>
        </p:nvSpPr>
        <p:spPr>
          <a:xfrm>
            <a:off x="9357473" y="2109846"/>
            <a:ext cx="2369708" cy="915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Bef>
                <a:spcPts val="1200"/>
              </a:spcBef>
            </a:pPr>
            <a:r>
              <a:rPr lang="en-US" b="1" dirty="0">
                <a:solidFill>
                  <a:schemeClr val="tx2"/>
                </a:solidFill>
              </a:rPr>
              <a:t>Common barriers to access obesity care</a:t>
            </a:r>
            <a:r>
              <a:rPr lang="en-US" b="1" baseline="30000" dirty="0">
                <a:solidFill>
                  <a:schemeClr val="tx2"/>
                </a:solidFill>
              </a:rPr>
              <a:t>3</a:t>
            </a:r>
            <a:endParaRPr lang="en-GB" b="1" dirty="0">
              <a:solidFill>
                <a:schemeClr val="tx2"/>
              </a:solidFill>
            </a:endParaRPr>
          </a:p>
        </p:txBody>
      </p:sp>
      <p:sp>
        <p:nvSpPr>
          <p:cNvPr id="47" name="Oval 46">
            <a:extLst>
              <a:ext uri="{FF2B5EF4-FFF2-40B4-BE49-F238E27FC236}">
                <a16:creationId xmlns:a16="http://schemas.microsoft.com/office/drawing/2014/main" id="{5688FA2B-A1DE-6CB6-7DC7-996204BBC3A1}"/>
              </a:ext>
            </a:extLst>
          </p:cNvPr>
          <p:cNvSpPr/>
          <p:nvPr/>
        </p:nvSpPr>
        <p:spPr>
          <a:xfrm>
            <a:off x="8163471" y="1958594"/>
            <a:ext cx="1218118" cy="121811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cxnSp>
        <p:nvCxnSpPr>
          <p:cNvPr id="55" name="Straight Connector 54">
            <a:extLst>
              <a:ext uri="{FF2B5EF4-FFF2-40B4-BE49-F238E27FC236}">
                <a16:creationId xmlns:a16="http://schemas.microsoft.com/office/drawing/2014/main" id="{200B816D-0531-A6D7-03F7-1AD5F68CD3FE}"/>
              </a:ext>
            </a:extLst>
          </p:cNvPr>
          <p:cNvCxnSpPr>
            <a:cxnSpLocks/>
          </p:cNvCxnSpPr>
          <p:nvPr/>
        </p:nvCxnSpPr>
        <p:spPr>
          <a:xfrm>
            <a:off x="3874770" y="2015836"/>
            <a:ext cx="0" cy="37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A9B5FB-5652-7FF7-9344-318219BDA33A}"/>
              </a:ext>
            </a:extLst>
          </p:cNvPr>
          <p:cNvCxnSpPr>
            <a:cxnSpLocks/>
          </p:cNvCxnSpPr>
          <p:nvPr/>
        </p:nvCxnSpPr>
        <p:spPr>
          <a:xfrm>
            <a:off x="8035290" y="2015836"/>
            <a:ext cx="0" cy="377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Graphic 59">
            <a:extLst>
              <a:ext uri="{FF2B5EF4-FFF2-40B4-BE49-F238E27FC236}">
                <a16:creationId xmlns:a16="http://schemas.microsoft.com/office/drawing/2014/main" id="{250C9536-774F-C1A2-4CE6-E8272B7A6B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3101" y="2180602"/>
            <a:ext cx="774098" cy="774098"/>
          </a:xfrm>
          <a:prstGeom prst="rect">
            <a:avLst/>
          </a:prstGeom>
        </p:spPr>
      </p:pic>
      <p:sp>
        <p:nvSpPr>
          <p:cNvPr id="61" name="Oval 60">
            <a:extLst>
              <a:ext uri="{FF2B5EF4-FFF2-40B4-BE49-F238E27FC236}">
                <a16:creationId xmlns:a16="http://schemas.microsoft.com/office/drawing/2014/main" id="{C9DB139A-F56C-7B36-9869-2C1A8A61588C}"/>
              </a:ext>
            </a:extLst>
          </p:cNvPr>
          <p:cNvSpPr/>
          <p:nvPr/>
        </p:nvSpPr>
        <p:spPr>
          <a:xfrm>
            <a:off x="8175450" y="3540456"/>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1</a:t>
            </a:r>
          </a:p>
        </p:txBody>
      </p:sp>
      <p:sp>
        <p:nvSpPr>
          <p:cNvPr id="62" name="Oval 61">
            <a:extLst>
              <a:ext uri="{FF2B5EF4-FFF2-40B4-BE49-F238E27FC236}">
                <a16:creationId xmlns:a16="http://schemas.microsoft.com/office/drawing/2014/main" id="{1D419330-28CE-273B-7AA6-16E940BCF104}"/>
              </a:ext>
            </a:extLst>
          </p:cNvPr>
          <p:cNvSpPr/>
          <p:nvPr/>
        </p:nvSpPr>
        <p:spPr>
          <a:xfrm>
            <a:off x="8175450" y="4181139"/>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2</a:t>
            </a:r>
          </a:p>
        </p:txBody>
      </p:sp>
      <p:sp>
        <p:nvSpPr>
          <p:cNvPr id="63" name="Oval 62">
            <a:extLst>
              <a:ext uri="{FF2B5EF4-FFF2-40B4-BE49-F238E27FC236}">
                <a16:creationId xmlns:a16="http://schemas.microsoft.com/office/drawing/2014/main" id="{3BFB6568-B8EB-DA1A-FCE5-7BEA146F97E8}"/>
              </a:ext>
            </a:extLst>
          </p:cNvPr>
          <p:cNvSpPr/>
          <p:nvPr/>
        </p:nvSpPr>
        <p:spPr>
          <a:xfrm>
            <a:off x="8175450" y="4808453"/>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dirty="0"/>
              <a:t>3</a:t>
            </a:r>
          </a:p>
        </p:txBody>
      </p:sp>
    </p:spTree>
    <p:extLst>
      <p:ext uri="{BB962C8B-B14F-4D97-AF65-F5344CB8AC3E}">
        <p14:creationId xmlns:p14="http://schemas.microsoft.com/office/powerpoint/2010/main" val="381378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dirty="0"/>
              <a:t>Key </a:t>
            </a:r>
            <a:br>
              <a:rPr lang="en-US" dirty="0"/>
            </a:br>
            <a:r>
              <a:rPr lang="en-US" dirty="0"/>
              <a:t>takeaways</a:t>
            </a:r>
            <a:endParaRPr lang="en-CA" dirty="0"/>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1397289"/>
            <a:ext cx="5072398" cy="1341521"/>
            <a:chOff x="6045868" y="351790"/>
            <a:chExt cx="5072398"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624571"/>
              <a:ext cx="4422192" cy="923330"/>
            </a:xfrm>
            <a:prstGeom prst="rect">
              <a:avLst/>
            </a:prstGeom>
            <a:noFill/>
          </p:spPr>
          <p:txBody>
            <a:bodyPr wrap="square">
              <a:spAutoFit/>
            </a:bodyPr>
            <a:lstStyle/>
            <a:p>
              <a:r>
                <a:rPr lang="en-GB" dirty="0">
                  <a:cs typeface="Arial"/>
                </a:rPr>
                <a:t>BMI is a </a:t>
              </a:r>
              <a:r>
                <a:rPr lang="en-GB" b="1" dirty="0">
                  <a:cs typeface="Arial"/>
                </a:rPr>
                <a:t>good population-based screening measure </a:t>
              </a:r>
              <a:r>
                <a:rPr lang="en-GB" dirty="0">
                  <a:cs typeface="Arial"/>
                </a:rPr>
                <a:t>but has </a:t>
              </a:r>
              <a:r>
                <a:rPr lang="en-GB" b="1" dirty="0">
                  <a:cs typeface="Arial"/>
                </a:rPr>
                <a:t>limitations</a:t>
              </a:r>
              <a:r>
                <a:rPr lang="en-GB" dirty="0">
                  <a:cs typeface="Arial"/>
                </a:rPr>
                <a:t> for the individual</a:t>
              </a: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2600514"/>
            <a:ext cx="5736557" cy="1341521"/>
            <a:chOff x="6045868" y="1358262"/>
            <a:chExt cx="5736557"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622727"/>
              <a:ext cx="5086350" cy="923330"/>
            </a:xfrm>
            <a:prstGeom prst="rect">
              <a:avLst/>
            </a:prstGeom>
            <a:noFill/>
          </p:spPr>
          <p:txBody>
            <a:bodyPr wrap="square">
              <a:spAutoFit/>
            </a:bodyPr>
            <a:lstStyle/>
            <a:p>
              <a:r>
                <a:rPr lang="en-GB" b="1" dirty="0">
                  <a:cs typeface="Arial"/>
                </a:rPr>
                <a:t>Waist circumference </a:t>
              </a:r>
              <a:r>
                <a:rPr lang="en-GB" dirty="0">
                  <a:cs typeface="Arial"/>
                </a:rPr>
                <a:t>and </a:t>
              </a:r>
              <a:r>
                <a:rPr lang="en-GB" b="1" dirty="0">
                  <a:cs typeface="Arial"/>
                </a:rPr>
                <a:t>waist-to-height ratio </a:t>
              </a:r>
              <a:r>
                <a:rPr lang="en-GB" dirty="0">
                  <a:cs typeface="Arial"/>
                </a:rPr>
                <a:t>can be used to </a:t>
              </a:r>
              <a:r>
                <a:rPr lang="en-GB" b="1" dirty="0">
                  <a:cs typeface="Arial"/>
                </a:rPr>
                <a:t>augment BMI </a:t>
              </a:r>
              <a:r>
                <a:rPr lang="en-GB" dirty="0">
                  <a:cs typeface="Arial"/>
                </a:rPr>
                <a:t>to categorize obesity</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3803739"/>
            <a:ext cx="5736557" cy="1341521"/>
            <a:chOff x="6045868" y="2698109"/>
            <a:chExt cx="5736557" cy="1341521"/>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2969518"/>
              <a:ext cx="5086350" cy="923330"/>
            </a:xfrm>
            <a:prstGeom prst="rect">
              <a:avLst/>
            </a:prstGeom>
            <a:noFill/>
          </p:spPr>
          <p:txBody>
            <a:bodyPr wrap="square">
              <a:spAutoFit/>
            </a:bodyPr>
            <a:lstStyle/>
            <a:p>
              <a:r>
                <a:rPr lang="en-GB" dirty="0">
                  <a:cs typeface="Arial"/>
                </a:rPr>
                <a:t>Obesity is a </a:t>
              </a:r>
              <a:r>
                <a:rPr lang="en-GB" b="1" dirty="0">
                  <a:cs typeface="Arial"/>
                </a:rPr>
                <a:t>chronic disease </a:t>
              </a:r>
              <a:r>
                <a:rPr lang="en-GB" dirty="0">
                  <a:cs typeface="Arial"/>
                </a:rPr>
                <a:t>that requires </a:t>
              </a:r>
              <a:r>
                <a:rPr lang="en-GB" b="1" dirty="0">
                  <a:cs typeface="Arial"/>
                </a:rPr>
                <a:t>ongoing care</a:t>
              </a:r>
              <a:r>
                <a:rPr lang="en-GB" dirty="0">
                  <a:cs typeface="Arial"/>
                </a:rPr>
                <a:t> throughout the patient’s life, and may lead to </a:t>
              </a:r>
              <a:r>
                <a:rPr lang="en-GB" b="1" dirty="0">
                  <a:cs typeface="Arial"/>
                </a:rPr>
                <a:t>complications in older adults</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89AF6D1-A600-4951-2F89-F74470A9DB00}"/>
              </a:ext>
            </a:extLst>
          </p:cNvPr>
          <p:cNvSpPr/>
          <p:nvPr/>
        </p:nvSpPr>
        <p:spPr>
          <a:xfrm>
            <a:off x="6421831" y="5230689"/>
            <a:ext cx="3840480" cy="228600"/>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 name="Rectangle: Rounded Corners 2">
            <a:extLst>
              <a:ext uri="{FF2B5EF4-FFF2-40B4-BE49-F238E27FC236}">
                <a16:creationId xmlns:a16="http://schemas.microsoft.com/office/drawing/2014/main" id="{385FFBFC-914C-DC15-DF1F-3A9070FEB55B}"/>
              </a:ext>
            </a:extLst>
          </p:cNvPr>
          <p:cNvSpPr/>
          <p:nvPr/>
        </p:nvSpPr>
        <p:spPr>
          <a:xfrm>
            <a:off x="6421831" y="3047802"/>
            <a:ext cx="4694902" cy="367287"/>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Rectangle: Rounded Corners 1">
            <a:extLst>
              <a:ext uri="{FF2B5EF4-FFF2-40B4-BE49-F238E27FC236}">
                <a16:creationId xmlns:a16="http://schemas.microsoft.com/office/drawing/2014/main" id="{31F3D18B-6D6F-60AE-2A50-8BD6926B90BD}"/>
              </a:ext>
            </a:extLst>
          </p:cNvPr>
          <p:cNvSpPr/>
          <p:nvPr/>
        </p:nvSpPr>
        <p:spPr>
          <a:xfrm>
            <a:off x="6421831" y="1799241"/>
            <a:ext cx="770601" cy="223734"/>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nvGrpSpPr>
          <p:cNvPr id="23" name="Group 22">
            <a:extLst>
              <a:ext uri="{FF2B5EF4-FFF2-40B4-BE49-F238E27FC236}">
                <a16:creationId xmlns:a16="http://schemas.microsoft.com/office/drawing/2014/main" id="{38851059-E87F-AA25-7ED9-12BE250600BD}"/>
              </a:ext>
            </a:extLst>
          </p:cNvPr>
          <p:cNvGrpSpPr/>
          <p:nvPr/>
        </p:nvGrpSpPr>
        <p:grpSpPr>
          <a:xfrm>
            <a:off x="5779167" y="2236530"/>
            <a:ext cx="606666" cy="1341521"/>
            <a:chOff x="5779167" y="2402451"/>
            <a:chExt cx="606666" cy="1341521"/>
          </a:xfrm>
        </p:grpSpPr>
        <p:sp>
          <p:nvSpPr>
            <p:cNvPr id="10" name="TextBox 9">
              <a:extLst>
                <a:ext uri="{FF2B5EF4-FFF2-40B4-BE49-F238E27FC236}">
                  <a16:creationId xmlns:a16="http://schemas.microsoft.com/office/drawing/2014/main" id="{9C794B74-59AF-76B2-9160-47FB54643C78}"/>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771A299B-32EF-479B-4529-E77083692680}"/>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8ACE899-4147-C552-F7D2-67B121A21A64}"/>
              </a:ext>
            </a:extLst>
          </p:cNvPr>
          <p:cNvGrpSpPr/>
          <p:nvPr/>
        </p:nvGrpSpPr>
        <p:grpSpPr>
          <a:xfrm>
            <a:off x="5779167" y="4216277"/>
            <a:ext cx="606666" cy="1341521"/>
            <a:chOff x="5779167" y="4120026"/>
            <a:chExt cx="606666" cy="1341521"/>
          </a:xfrm>
        </p:grpSpPr>
        <p:sp>
          <p:nvSpPr>
            <p:cNvPr id="12" name="TextBox 11">
              <a:extLst>
                <a:ext uri="{FF2B5EF4-FFF2-40B4-BE49-F238E27FC236}">
                  <a16:creationId xmlns:a16="http://schemas.microsoft.com/office/drawing/2014/main" id="{16A74344-F494-25FE-CC10-E57453820390}"/>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2C737F9A-B32B-6CB7-BABB-67405B13EFDF}"/>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BF0F7DD-E578-1A48-2B45-0ECC9DE137C1}"/>
              </a:ext>
            </a:extLst>
          </p:cNvPr>
          <p:cNvGrpSpPr/>
          <p:nvPr/>
        </p:nvGrpSpPr>
        <p:grpSpPr>
          <a:xfrm>
            <a:off x="5779167" y="800076"/>
            <a:ext cx="606666" cy="1341521"/>
            <a:chOff x="5779167" y="364646"/>
            <a:chExt cx="606666" cy="1341521"/>
          </a:xfrm>
        </p:grpSpPr>
        <p:sp>
          <p:nvSpPr>
            <p:cNvPr id="9" name="TextBox 8">
              <a:extLst>
                <a:ext uri="{FF2B5EF4-FFF2-40B4-BE49-F238E27FC236}">
                  <a16:creationId xmlns:a16="http://schemas.microsoft.com/office/drawing/2014/main" id="{BBD95334-8438-6FA1-F9A1-6AD7DFD1B18F}"/>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GB" sz="8000" b="1"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2B36AEC2-CAC3-5A12-CDD4-FEC8F7FD1CFE}"/>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E759039-A035-6CA2-018B-C9E48392D9E7}"/>
              </a:ext>
            </a:extLst>
          </p:cNvPr>
          <p:cNvSpPr txBox="1"/>
          <p:nvPr/>
        </p:nvSpPr>
        <p:spPr>
          <a:xfrm>
            <a:off x="6479144" y="1137152"/>
            <a:ext cx="5272766" cy="859210"/>
          </a:xfrm>
          <a:prstGeom prst="rect">
            <a:avLst/>
          </a:prstGeom>
          <a:noFill/>
        </p:spPr>
        <p:txBody>
          <a:bodyPr wrap="square" lIns="0" tIns="0" rIns="0" bIns="0">
            <a:spAutoFit/>
          </a:bodyPr>
          <a:lstStyle/>
          <a:p>
            <a:pPr>
              <a:spcAft>
                <a:spcPts val="200"/>
              </a:spcAft>
            </a:pPr>
            <a:r>
              <a:rPr lang="en-US" sz="1050" b="1" dirty="0">
                <a:effectLst/>
                <a:latin typeface="Arial"/>
                <a:ea typeface="Calibri" panose="020F0502020204030204" pitchFamily="34" charset="0"/>
                <a:cs typeface="Times New Roman"/>
              </a:rPr>
              <a:t>Juan has a </a:t>
            </a:r>
            <a:r>
              <a:rPr lang="en-US" sz="1050" b="1" dirty="0">
                <a:latin typeface="Arial"/>
                <a:ea typeface="Calibri" panose="020F0502020204030204" pitchFamily="34" charset="0"/>
                <a:cs typeface="Times New Roman"/>
              </a:rPr>
              <a:t>BMI of 38 kg/m</a:t>
            </a:r>
            <a:r>
              <a:rPr lang="en-US" sz="1050" b="1" baseline="30000" dirty="0">
                <a:latin typeface="Arial"/>
                <a:ea typeface="Calibri" panose="020F0502020204030204" pitchFamily="34" charset="0"/>
                <a:cs typeface="Times New Roman"/>
              </a:rPr>
              <a:t>2</a:t>
            </a:r>
            <a:r>
              <a:rPr lang="en-US" sz="1050" b="1" dirty="0">
                <a:latin typeface="Arial"/>
                <a:ea typeface="Calibri" panose="020F0502020204030204" pitchFamily="34" charset="0"/>
                <a:cs typeface="Times New Roman"/>
              </a:rPr>
              <a:t>. Keith has a BMI of 29 kg/m</a:t>
            </a:r>
            <a:r>
              <a:rPr lang="en-US" sz="1050" b="1" baseline="30000" dirty="0">
                <a:latin typeface="Arial"/>
                <a:ea typeface="Calibri" panose="020F0502020204030204" pitchFamily="34" charset="0"/>
                <a:cs typeface="Times New Roman"/>
              </a:rPr>
              <a:t>2</a:t>
            </a:r>
            <a:r>
              <a:rPr lang="en-US" sz="1050" b="1" dirty="0">
                <a:latin typeface="Arial"/>
                <a:ea typeface="Calibri" panose="020F0502020204030204" pitchFamily="34" charset="0"/>
                <a:cs typeface="Times New Roman"/>
              </a:rPr>
              <a:t>.</a:t>
            </a:r>
            <a:r>
              <a:rPr lang="en-US" sz="1050" b="1" baseline="30000" dirty="0">
                <a:latin typeface="Arial"/>
                <a:ea typeface="Calibri" panose="020F0502020204030204" pitchFamily="34" charset="0"/>
                <a:cs typeface="Times New Roman"/>
              </a:rPr>
              <a:t> </a:t>
            </a:r>
            <a:r>
              <a:rPr lang="en-US" sz="1050" b="1" dirty="0">
                <a:latin typeface="Arial"/>
                <a:ea typeface="Calibri" panose="020F0502020204030204" pitchFamily="34" charset="0"/>
                <a:cs typeface="Times New Roman"/>
              </a:rPr>
              <a:t>Keith has higher levels of fasting plasma glucose, LDL-C, triglycerides, and blood pressure than Juan. Keith has a lower metabolic risk from his obesity than Juan because of his lower BMI.</a:t>
            </a:r>
            <a:endParaRPr lang="en-US" sz="1050" b="1" dirty="0">
              <a:latin typeface="Arial"/>
              <a:cs typeface="Times New Roman"/>
            </a:endParaRPr>
          </a:p>
          <a:p>
            <a:pPr marL="179388" lvl="1" indent="-173038">
              <a:spcAft>
                <a:spcPts val="200"/>
              </a:spcAft>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True</a:t>
            </a:r>
          </a:p>
          <a:p>
            <a:pPr marL="179388" lvl="1" indent="-173038">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False</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Content Placeholder 2">
            <a:extLst>
              <a:ext uri="{FF2B5EF4-FFF2-40B4-BE49-F238E27FC236}">
                <a16:creationId xmlns:a16="http://schemas.microsoft.com/office/drawing/2014/main" id="{7BA8C3F1-4540-04C7-723E-967BD39AC3CF}"/>
              </a:ext>
            </a:extLst>
          </p:cNvPr>
          <p:cNvSpPr txBox="1">
            <a:spLocks/>
          </p:cNvSpPr>
          <p:nvPr/>
        </p:nvSpPr>
        <p:spPr>
          <a:xfrm>
            <a:off x="6479145" y="2544671"/>
            <a:ext cx="5179456" cy="152646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CA" sz="1050" b="1" dirty="0">
                <a:latin typeface="Arial" panose="020B0604020202020204" pitchFamily="34" charset="0"/>
                <a:cs typeface="Times New Roman" panose="02020603050405020304" pitchFamily="18" charset="0"/>
              </a:rPr>
              <a:t>Which of the following is an example of a SMART goal for a person with obesity?</a:t>
            </a: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 will lose weight so that I can feel better and have a healthier relationship with my wife”</a:t>
            </a: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 will go on a walk on Mondays, Wednesdays, and Fridays around my neighborhood for 20 minutes in order to lose 3 lbs by June 30”</a:t>
            </a:r>
          </a:p>
          <a:p>
            <a:pPr marL="179388" lvl="1" indent="-173038">
              <a:lnSpc>
                <a:spcPct val="100000"/>
              </a:lnSpc>
              <a:spcBef>
                <a:spcPts val="0"/>
              </a:spcBef>
              <a:spcAft>
                <a:spcPts val="200"/>
              </a:spcAft>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“I am going to exercise more and eat more vegetables. These are 2 behavior changes that I feel confident I can do” </a:t>
            </a:r>
          </a:p>
          <a:p>
            <a:pPr marL="179388" lvl="1" indent="-173038">
              <a:lnSpc>
                <a:spcPct val="100000"/>
              </a:lnSpc>
              <a:spcBef>
                <a:spcPts val="0"/>
              </a:spcBef>
              <a:spcAft>
                <a:spcPts val="200"/>
              </a:spcAft>
              <a:buFont typeface="+mj-lt"/>
              <a:buAutoNum type="alphaLcPeriod"/>
            </a:pPr>
            <a:r>
              <a:rPr lang="en-US" sz="1050" dirty="0">
                <a:latin typeface="Arial"/>
                <a:ea typeface="Calibri" panose="020F0502020204030204" pitchFamily="34" charset="0"/>
                <a:cs typeface="Times New Roman"/>
              </a:rPr>
              <a:t>“I will lose 20 lbs by end of next month. I have done this before, and I know I can do this again”</a:t>
            </a:r>
            <a:endParaRPr lang="en-US" sz="1050" dirty="0">
              <a:effectLst/>
              <a:latin typeface="Arial"/>
              <a:ea typeface="Calibri" panose="020F0502020204030204" pitchFamily="34" charset="0"/>
              <a:cs typeface="Times New Roman"/>
            </a:endParaRPr>
          </a:p>
        </p:txBody>
      </p:sp>
      <p:sp>
        <p:nvSpPr>
          <p:cNvPr id="29" name="Content Placeholder 2">
            <a:extLst>
              <a:ext uri="{FF2B5EF4-FFF2-40B4-BE49-F238E27FC236}">
                <a16:creationId xmlns:a16="http://schemas.microsoft.com/office/drawing/2014/main" id="{2E5DBBE0-F5A0-BC1C-52F0-E852857F76C1}"/>
              </a:ext>
            </a:extLst>
          </p:cNvPr>
          <p:cNvSpPr txBox="1">
            <a:spLocks/>
          </p:cNvSpPr>
          <p:nvPr/>
        </p:nvSpPr>
        <p:spPr>
          <a:xfrm>
            <a:off x="6479144" y="4539440"/>
            <a:ext cx="5283365" cy="130569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dirty="0">
                <a:latin typeface="Arial" panose="020B0604020202020204" pitchFamily="34" charset="0"/>
                <a:ea typeface="Calibri" panose="020F0502020204030204" pitchFamily="34" charset="0"/>
                <a:cs typeface="Times New Roman" panose="02020603050405020304" pitchFamily="18" charset="0"/>
              </a:rPr>
              <a:t>Which of the following statements regarding management of obesity in older adults is most accurate?</a:t>
            </a:r>
            <a:endParaRPr lang="en-US" sz="1050" b="1" dirty="0">
              <a:latin typeface="Arial" panose="020B0604020202020204" pitchFamily="34" charset="0"/>
              <a:cs typeface="Times New Roman" panose="02020603050405020304" pitchFamily="18" charset="0"/>
            </a:endParaRP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Sarcopenic obesity results when muscle mass increases as fat mass increases</a:t>
            </a: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Mortality decreases in older adults with very low BMI </a:t>
            </a: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Body weight may remain the same in sarcopenic obesity</a:t>
            </a:r>
          </a:p>
          <a:p>
            <a:pPr marL="179388" lvl="1" indent="-173038">
              <a:lnSpc>
                <a:spcPct val="100000"/>
              </a:lnSpc>
              <a:spcBef>
                <a:spcPts val="0"/>
              </a:spcBef>
              <a:spcAft>
                <a:spcPts val="200"/>
              </a:spcAft>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Older adults with obesity are at a decreased risk of disability compared to younger adults with obesity</a:t>
            </a:r>
          </a:p>
        </p:txBody>
      </p:sp>
      <p:sp>
        <p:nvSpPr>
          <p:cNvPr id="33" name="Oval 32">
            <a:extLst>
              <a:ext uri="{FF2B5EF4-FFF2-40B4-BE49-F238E27FC236}">
                <a16:creationId xmlns:a16="http://schemas.microsoft.com/office/drawing/2014/main" id="{4501CF8F-B996-C39F-D706-30AA55129E7C}"/>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4" name="Graphic 33">
            <a:extLst>
              <a:ext uri="{FF2B5EF4-FFF2-40B4-BE49-F238E27FC236}">
                <a16:creationId xmlns:a16="http://schemas.microsoft.com/office/drawing/2014/main" id="{E1E8B09B-D4B7-6DE8-789B-E13B77E9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95142EA9-EC49-A3A6-DA1F-FDC6DFB3D871}"/>
              </a:ext>
            </a:extLst>
          </p:cNvPr>
          <p:cNvSpPr>
            <a:spLocks noGrp="1"/>
          </p:cNvSpPr>
          <p:nvPr>
            <p:ph type="title"/>
          </p:nvPr>
        </p:nvSpPr>
        <p:spPr>
          <a:xfrm>
            <a:off x="2466108" y="414320"/>
            <a:ext cx="2700251" cy="5562000"/>
          </a:xfrm>
        </p:spPr>
        <p:txBody>
          <a:bodyPr/>
          <a:lstStyle/>
          <a:p>
            <a:r>
              <a:rPr lang="en-US" dirty="0">
                <a:latin typeface="Arial"/>
                <a:cs typeface="Arial"/>
              </a:rPr>
              <a:t>Assessments</a:t>
            </a:r>
            <a:endParaRPr lang="en-CA" dirty="0">
              <a:latin typeface="Arial"/>
              <a:cs typeface="Arial"/>
            </a:endParaRPr>
          </a:p>
        </p:txBody>
      </p:sp>
    </p:spTree>
    <p:extLst>
      <p:ext uri="{BB962C8B-B14F-4D97-AF65-F5344CB8AC3E}">
        <p14:creationId xmlns:p14="http://schemas.microsoft.com/office/powerpoint/2010/main" val="39386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grpSp>
        <p:nvGrpSpPr>
          <p:cNvPr id="19" name="Group 18">
            <a:extLst>
              <a:ext uri="{FF2B5EF4-FFF2-40B4-BE49-F238E27FC236}">
                <a16:creationId xmlns:a16="http://schemas.microsoft.com/office/drawing/2014/main" id="{D67A033A-7684-6B8A-59D1-9FC2DB208416}"/>
              </a:ext>
            </a:extLst>
          </p:cNvPr>
          <p:cNvGrpSpPr/>
          <p:nvPr/>
        </p:nvGrpSpPr>
        <p:grpSpPr>
          <a:xfrm>
            <a:off x="4523650" y="4602787"/>
            <a:ext cx="3144701" cy="901899"/>
            <a:chOff x="4523650" y="4602787"/>
            <a:chExt cx="3144701" cy="901899"/>
          </a:xfrm>
        </p:grpSpPr>
        <p:graphicFrame>
          <p:nvGraphicFramePr>
            <p:cNvPr id="5" name="Object 4">
              <a:extLst>
                <a:ext uri="{FF2B5EF4-FFF2-40B4-BE49-F238E27FC236}">
                  <a16:creationId xmlns:a16="http://schemas.microsoft.com/office/drawing/2014/main" id="{DAFD6A09-A216-6774-2633-B6384BFF6B1B}"/>
                </a:ext>
              </a:extLst>
            </p:cNvPr>
            <p:cNvGraphicFramePr>
              <a:graphicFrameLocks noChangeAspect="1"/>
            </p:cNvGraphicFramePr>
            <p:nvPr>
              <p:extLst>
                <p:ext uri="{D42A27DB-BD31-4B8C-83A1-F6EECF244321}">
                  <p14:modId xmlns:p14="http://schemas.microsoft.com/office/powerpoint/2010/main" val="3643982313"/>
                </p:ext>
              </p:extLst>
            </p:nvPr>
          </p:nvGraphicFramePr>
          <p:xfrm>
            <a:off x="6582896" y="4714111"/>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5" name="Object 4">
                          <a:extLst>
                            <a:ext uri="{FF2B5EF4-FFF2-40B4-BE49-F238E27FC236}">
                              <a16:creationId xmlns:a16="http://schemas.microsoft.com/office/drawing/2014/main" id="{DAFD6A09-A216-6774-2633-B6384BFF6B1B}"/>
                            </a:ext>
                          </a:extLst>
                        </p:cNvPr>
                        <p:cNvPicPr/>
                        <p:nvPr/>
                      </p:nvPicPr>
                      <p:blipFill>
                        <a:blip r:embed="rId4"/>
                        <a:stretch>
                          <a:fillRect/>
                        </a:stretch>
                      </p:blipFill>
                      <p:spPr>
                        <a:xfrm>
                          <a:off x="6582896" y="4714111"/>
                          <a:ext cx="938212" cy="790575"/>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5203DE3-5A07-D096-3450-D76E8C5E8F0C}"/>
                </a:ext>
              </a:extLst>
            </p:cNvPr>
            <p:cNvGrpSpPr/>
            <p:nvPr/>
          </p:nvGrpSpPr>
          <p:grpSpPr>
            <a:xfrm>
              <a:off x="4523650" y="4602787"/>
              <a:ext cx="3144701" cy="853112"/>
              <a:chOff x="4712365" y="4738255"/>
              <a:chExt cx="3144701" cy="853112"/>
            </a:xfrm>
          </p:grpSpPr>
          <p:sp>
            <p:nvSpPr>
              <p:cNvPr id="17" name="TextBox 16">
                <a:extLst>
                  <a:ext uri="{FF2B5EF4-FFF2-40B4-BE49-F238E27FC236}">
                    <a16:creationId xmlns:a16="http://schemas.microsoft.com/office/drawing/2014/main" id="{A1F27AA8-9BA9-F23E-E03B-69BD0126754D}"/>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8" name="Rectangle: Rounded Corners 17">
                <a:extLst>
                  <a:ext uri="{FF2B5EF4-FFF2-40B4-BE49-F238E27FC236}">
                    <a16:creationId xmlns:a16="http://schemas.microsoft.com/office/drawing/2014/main" id="{C196D794-5920-C894-5D59-812C10BF7973}"/>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sp>
        <p:nvSpPr>
          <p:cNvPr id="20" name="TextBox 19">
            <a:extLst>
              <a:ext uri="{FF2B5EF4-FFF2-40B4-BE49-F238E27FC236}">
                <a16:creationId xmlns:a16="http://schemas.microsoft.com/office/drawing/2014/main" id="{81E14610-545E-3C34-A5E5-FC0E2885A9F7}"/>
              </a:ext>
            </a:extLst>
          </p:cNvPr>
          <p:cNvSpPr txBox="1"/>
          <p:nvPr/>
        </p:nvSpPr>
        <p:spPr>
          <a:xfrm>
            <a:off x="3788485" y="6145316"/>
            <a:ext cx="4615031" cy="276999"/>
          </a:xfrm>
          <a:prstGeom prst="rect">
            <a:avLst/>
          </a:prstGeom>
          <a:noFill/>
        </p:spPr>
        <p:txBody>
          <a:bodyPr wrap="square" lIns="91440" tIns="45720" rIns="91440" bIns="45720" rtlCol="0" anchor="t">
            <a:spAutoFit/>
          </a:bodyPr>
          <a:lstStyle/>
          <a:p>
            <a:pPr algn="ctr"/>
            <a:r>
              <a:rPr lang="en-US" sz="1200" dirty="0">
                <a:latin typeface="Arial"/>
                <a:cs typeface="Arial"/>
              </a:rPr>
              <a:t>Content current as of October 2025</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36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dirty="0"/>
              <a:t>Learning </a:t>
            </a:r>
            <a:br>
              <a:rPr lang="en-US" dirty="0"/>
            </a:br>
            <a:r>
              <a:rPr lang="en-US" dirty="0"/>
              <a:t>outcomes</a:t>
            </a:r>
            <a:endParaRPr lang="en-CA" dirty="0"/>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6000" y="414320"/>
            <a:ext cx="5577840" cy="5562000"/>
          </a:xfrm>
        </p:spPr>
        <p:txBody>
          <a:bodyPr/>
          <a:lstStyle/>
          <a:p>
            <a:pPr marL="0" indent="0">
              <a:spcAft>
                <a:spcPts val="1800"/>
              </a:spcAft>
              <a:buNone/>
            </a:pPr>
            <a:r>
              <a:rPr lang="en-US" dirty="0"/>
              <a:t>After completing this module, </a:t>
            </a:r>
            <a:br>
              <a:rPr lang="en-US" dirty="0"/>
            </a:br>
            <a:r>
              <a:rPr lang="en-US" dirty="0"/>
              <a:t>the learner will be able to:</a:t>
            </a:r>
          </a:p>
          <a:p>
            <a:pPr marL="596900" lvl="1" indent="0">
              <a:spcAft>
                <a:spcPts val="900"/>
              </a:spcAft>
              <a:buNone/>
            </a:pPr>
            <a:r>
              <a:rPr lang="en-GB" sz="1600" dirty="0"/>
              <a:t>Understand the diagnostic criteria for obesity </a:t>
            </a:r>
          </a:p>
          <a:p>
            <a:pPr marL="596900" lvl="1" indent="0">
              <a:spcAft>
                <a:spcPts val="900"/>
              </a:spcAft>
              <a:buNone/>
            </a:pPr>
            <a:r>
              <a:rPr lang="en-GB" sz="1600" dirty="0"/>
              <a:t>Assess the patient's readiness to change using </a:t>
            </a:r>
            <a:br>
              <a:rPr lang="en-GB" sz="1600" dirty="0"/>
            </a:br>
            <a:r>
              <a:rPr lang="en-GB" sz="1600" dirty="0"/>
              <a:t>shared-decision making and evidence-based approached such as the 5 As of obesity</a:t>
            </a:r>
          </a:p>
          <a:p>
            <a:pPr marL="596900" lvl="1" indent="0">
              <a:spcAft>
                <a:spcPts val="900"/>
              </a:spcAft>
              <a:buNone/>
            </a:pPr>
            <a:r>
              <a:rPr lang="en-GB" sz="1600" dirty="0"/>
              <a:t>Identify drug classes that can cause medication-induced weight gain</a:t>
            </a:r>
          </a:p>
          <a:p>
            <a:pPr marL="596900" lvl="1" indent="0">
              <a:spcAft>
                <a:spcPts val="900"/>
              </a:spcAft>
              <a:buNone/>
            </a:pPr>
            <a:r>
              <a:rPr lang="en-GB" sz="1600" dirty="0"/>
              <a:t>Understand that obesity is a chronic disease that may require ongoing care</a:t>
            </a:r>
          </a:p>
          <a:p>
            <a:pPr marL="596900" lvl="1" indent="0">
              <a:spcAft>
                <a:spcPts val="900"/>
              </a:spcAft>
              <a:buNone/>
            </a:pPr>
            <a:r>
              <a:rPr lang="en-US" sz="1600" dirty="0"/>
              <a:t>Recognize that chronic disease management involves supporting patients through changing circumstances </a:t>
            </a:r>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717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6485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dirty="0"/>
              <a:t>Es</a:t>
            </a:r>
            <a:r>
              <a:rPr lang="en-GB" sz="1400" dirty="0"/>
              <a:t>timated time to complete: </a:t>
            </a:r>
            <a:r>
              <a:rPr lang="en-GB" sz="1400" b="1" dirty="0"/>
              <a:t>20</a:t>
            </a:r>
            <a:r>
              <a:rPr lang="en-GB" sz="1400" dirty="0"/>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4813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60909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42F8F75-8D24-B7A0-4D81-7F4435FC2BF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1080" y="2117282"/>
            <a:ext cx="467670" cy="467670"/>
          </a:xfrm>
          <a:prstGeom prst="rect">
            <a:avLst/>
          </a:prstGeom>
        </p:spPr>
      </p:pic>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1080" y="2739481"/>
            <a:ext cx="467670" cy="467670"/>
          </a:xfrm>
          <a:prstGeom prst="rect">
            <a:avLst/>
          </a:prstGeom>
        </p:spPr>
      </p:pic>
      <p:pic>
        <p:nvPicPr>
          <p:cNvPr id="6" name="Graphic 5">
            <a:extLst>
              <a:ext uri="{FF2B5EF4-FFF2-40B4-BE49-F238E27FC236}">
                <a16:creationId xmlns:a16="http://schemas.microsoft.com/office/drawing/2014/main" id="{DA9BCA09-F3FE-B615-5948-55DA9E330A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1080" y="3439635"/>
            <a:ext cx="467670" cy="467670"/>
          </a:xfrm>
          <a:prstGeom prst="rect">
            <a:avLst/>
          </a:prstGeom>
        </p:spPr>
      </p:pic>
      <p:pic>
        <p:nvPicPr>
          <p:cNvPr id="7" name="Graphic 6">
            <a:extLst>
              <a:ext uri="{FF2B5EF4-FFF2-40B4-BE49-F238E27FC236}">
                <a16:creationId xmlns:a16="http://schemas.microsoft.com/office/drawing/2014/main" id="{9D923F96-B75F-D48A-A832-DA180A3D030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1080" y="4071465"/>
            <a:ext cx="467670" cy="467670"/>
          </a:xfrm>
          <a:prstGeom prst="rect">
            <a:avLst/>
          </a:prstGeom>
        </p:spPr>
      </p:pic>
      <p:pic>
        <p:nvPicPr>
          <p:cNvPr id="8" name="Graphic 7">
            <a:extLst>
              <a:ext uri="{FF2B5EF4-FFF2-40B4-BE49-F238E27FC236}">
                <a16:creationId xmlns:a16="http://schemas.microsoft.com/office/drawing/2014/main" id="{EC844595-9131-D43E-EC4D-BC06923D061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1080" y="4669736"/>
            <a:ext cx="467670" cy="467670"/>
          </a:xfrm>
          <a:prstGeom prst="rect">
            <a:avLst/>
          </a:prstGeom>
        </p:spPr>
      </p:pic>
    </p:spTree>
    <p:extLst>
      <p:ext uri="{BB962C8B-B14F-4D97-AF65-F5344CB8AC3E}">
        <p14:creationId xmlns:p14="http://schemas.microsoft.com/office/powerpoint/2010/main" val="35644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6888D2-A0E6-58CB-EA84-915813F3F2A4}"/>
              </a:ext>
            </a:extLst>
          </p:cNvPr>
          <p:cNvSpPr/>
          <p:nvPr/>
        </p:nvSpPr>
        <p:spPr>
          <a:xfrm>
            <a:off x="0" y="1995051"/>
            <a:ext cx="12192000" cy="3318164"/>
          </a:xfrm>
          <a:prstGeom prst="rect">
            <a:avLst/>
          </a:prstGeom>
          <a:solidFill>
            <a:schemeClr val="bg2">
              <a:lumMod val="20000"/>
              <a:lumOff val="80000"/>
            </a:schemeClr>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a:xfrm>
            <a:off x="540816" y="393422"/>
            <a:ext cx="10896000" cy="1082209"/>
          </a:xfrm>
        </p:spPr>
        <p:txBody>
          <a:bodyPr/>
          <a:lstStyle/>
          <a:p>
            <a:r>
              <a:rPr lang="en-US" dirty="0"/>
              <a:t>Classification of obesity: BMI</a:t>
            </a:r>
            <a:endParaRPr lang="en-CA" dirty="0"/>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a:xfrm>
            <a:off x="536240" y="5492667"/>
            <a:ext cx="10896000" cy="851393"/>
          </a:xfrm>
        </p:spPr>
        <p:txBody>
          <a:bodyPr/>
          <a:lstStyle/>
          <a:p>
            <a:r>
              <a:rPr lang="en-US" dirty="0"/>
              <a:t>*Pre-obesity, previously called overweight, medicalizes the term, and like prediabetes may assist patients and HCPs in taking their weight more seriously.</a:t>
            </a:r>
            <a:br>
              <a:rPr lang="en-GB" dirty="0"/>
            </a:br>
            <a:r>
              <a:rPr lang="en-GB" dirty="0"/>
              <a:t>HCP, healthcare professional; WHO, World Health Organization.</a:t>
            </a:r>
            <a:br>
              <a:rPr lang="en-GB" dirty="0"/>
            </a:br>
            <a:r>
              <a:rPr lang="en-GB" dirty="0"/>
              <a:t>1. American Medical Association (AMA). </a:t>
            </a:r>
            <a:r>
              <a:rPr lang="en-US" dirty="0"/>
              <a:t>AMA: Use of BMI alone is an imperfect clinical measure. </a:t>
            </a:r>
            <a:r>
              <a:rPr lang="en-GB" dirty="0">
                <a:hlinkClick r:id="rId3"/>
              </a:rPr>
              <a:t>https://www.ama-assn.org/delivering-care/public-health/ama-use-bmi-alone-imperfect-clinical-measure</a:t>
            </a:r>
            <a:r>
              <a:rPr lang="en-GB" dirty="0"/>
              <a:t>. Accessed October 2025; 2. Endocrine Society. Obesity Playbook (2023). </a:t>
            </a:r>
            <a:r>
              <a:rPr lang="en-GB" dirty="0">
                <a:hlinkClick r:id="rId4"/>
              </a:rPr>
              <a:t>https://www.endocrine.org/-/media/endocrine/files/obesity/obesity-playbook-final_use.pdf</a:t>
            </a:r>
            <a:r>
              <a:rPr lang="en-GB" dirty="0"/>
              <a:t>. Accessed October 2025; 3. </a:t>
            </a:r>
            <a:r>
              <a:rPr lang="en-US" dirty="0"/>
              <a:t>Centers for Disease Control and Prevention (CDC). Adult BMI categories. </a:t>
            </a:r>
            <a:r>
              <a:rPr lang="en-US" dirty="0">
                <a:hlinkClick r:id="rId5"/>
              </a:rPr>
              <a:t>https://www.cdc.gov/bmi/adult-calculator/bmi-categories.html?CDC_AAref_Val=https://www.cdc.gov/obesity/basics/adult-defining.html</a:t>
            </a:r>
            <a:r>
              <a:rPr lang="en-US" dirty="0"/>
              <a:t>. Accessed </a:t>
            </a:r>
            <a:r>
              <a:rPr lang="en-GB" dirty="0"/>
              <a:t>October</a:t>
            </a:r>
            <a:r>
              <a:rPr lang="en-US" dirty="0"/>
              <a:t> 2025</a:t>
            </a:r>
            <a:r>
              <a:rPr lang="en-GB" dirty="0"/>
              <a:t>; 4. </a:t>
            </a:r>
            <a:r>
              <a:rPr lang="en-US" noProof="0" dirty="0"/>
              <a:t>Bhaskaran K et al. Lancet Diabetes Endocrinol </a:t>
            </a:r>
            <a:r>
              <a:rPr lang="en-US" dirty="0"/>
              <a:t>2018;6:944–953;</a:t>
            </a:r>
            <a:r>
              <a:rPr lang="en-GB" dirty="0"/>
              <a:t> 5. Misra A et al. J Assoc Physicians India 2009;57:163–170.</a:t>
            </a:r>
          </a:p>
        </p:txBody>
      </p:sp>
      <p:sp>
        <p:nvSpPr>
          <p:cNvPr id="22" name="TextBox 21">
            <a:extLst>
              <a:ext uri="{FF2B5EF4-FFF2-40B4-BE49-F238E27FC236}">
                <a16:creationId xmlns:a16="http://schemas.microsoft.com/office/drawing/2014/main" id="{B35CD7E7-AD73-97D3-B804-686BA14D91B1}"/>
              </a:ext>
            </a:extLst>
          </p:cNvPr>
          <p:cNvSpPr txBox="1"/>
          <p:nvPr/>
        </p:nvSpPr>
        <p:spPr>
          <a:xfrm>
            <a:off x="733530" y="2607203"/>
            <a:ext cx="5255286"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Body mass index (BMI) is correlated to fat mass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 the general population</a:t>
            </a:r>
            <a:r>
              <a:rPr lang="en-US" sz="1400" baseline="30000" dirty="0">
                <a:latin typeface="Arial" panose="020B0604020202020204" pitchFamily="34" charset="0"/>
                <a:cs typeface="Arial" panose="020B0604020202020204" pitchFamily="34" charset="0"/>
              </a:rPr>
              <a:t>1,2</a:t>
            </a:r>
          </a:p>
        </p:txBody>
      </p:sp>
      <p:sp>
        <p:nvSpPr>
          <p:cNvPr id="3" name="Rectangle: Rounded Corners 2">
            <a:extLst>
              <a:ext uri="{FF2B5EF4-FFF2-40B4-BE49-F238E27FC236}">
                <a16:creationId xmlns:a16="http://schemas.microsoft.com/office/drawing/2014/main" id="{6D234030-1CE7-5A62-5E7A-EBAC352CA708}"/>
              </a:ext>
            </a:extLst>
          </p:cNvPr>
          <p:cNvSpPr/>
          <p:nvPr/>
        </p:nvSpPr>
        <p:spPr>
          <a:xfrm>
            <a:off x="522289" y="1849242"/>
            <a:ext cx="11136311" cy="324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CA" sz="1600" b="1" dirty="0">
                <a:solidFill>
                  <a:schemeClr val="bg1"/>
                </a:solidFill>
              </a:rPr>
              <a:t>The first stage of clinical management is evaluation of patient’s level of obesity </a:t>
            </a:r>
          </a:p>
        </p:txBody>
      </p:sp>
      <p:grpSp>
        <p:nvGrpSpPr>
          <p:cNvPr id="6" name="Group 5">
            <a:extLst>
              <a:ext uri="{FF2B5EF4-FFF2-40B4-BE49-F238E27FC236}">
                <a16:creationId xmlns:a16="http://schemas.microsoft.com/office/drawing/2014/main" id="{25B36C28-6ED2-A382-A341-5C2C70896FFF}"/>
              </a:ext>
            </a:extLst>
          </p:cNvPr>
          <p:cNvGrpSpPr/>
          <p:nvPr/>
        </p:nvGrpSpPr>
        <p:grpSpPr>
          <a:xfrm>
            <a:off x="2196303" y="3435840"/>
            <a:ext cx="2329741" cy="584213"/>
            <a:chOff x="2356626" y="3650058"/>
            <a:chExt cx="2329741" cy="584213"/>
          </a:xfrm>
        </p:grpSpPr>
        <p:sp>
          <p:nvSpPr>
            <p:cNvPr id="7" name="TextBox 6">
              <a:extLst>
                <a:ext uri="{FF2B5EF4-FFF2-40B4-BE49-F238E27FC236}">
                  <a16:creationId xmlns:a16="http://schemas.microsoft.com/office/drawing/2014/main" id="{889C3D96-267E-80BE-0915-E26365D789F6}"/>
                </a:ext>
              </a:extLst>
            </p:cNvPr>
            <p:cNvSpPr txBox="1"/>
            <p:nvPr/>
          </p:nvSpPr>
          <p:spPr>
            <a:xfrm>
              <a:off x="3225360" y="3789502"/>
              <a:ext cx="288862" cy="307777"/>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8" name="TextBox 7">
              <a:extLst>
                <a:ext uri="{FF2B5EF4-FFF2-40B4-BE49-F238E27FC236}">
                  <a16:creationId xmlns:a16="http://schemas.microsoft.com/office/drawing/2014/main" id="{4961D21B-AD93-2F7D-EEBB-9820C6082BC2}"/>
                </a:ext>
              </a:extLst>
            </p:cNvPr>
            <p:cNvSpPr txBox="1"/>
            <p:nvPr/>
          </p:nvSpPr>
          <p:spPr>
            <a:xfrm>
              <a:off x="3571738" y="3650058"/>
              <a:ext cx="1059906" cy="307777"/>
            </a:xfrm>
            <a:prstGeom prst="rect">
              <a:avLst/>
            </a:prstGeom>
            <a:noFill/>
          </p:spPr>
          <p:txBody>
            <a:bodyPr wrap="none" rtlCol="0">
              <a:spAutoFit/>
            </a:bodyPr>
            <a:lstStyle/>
            <a:p>
              <a:pPr defTabSz="1219170" fontAlgn="base">
                <a:spcBef>
                  <a:spcPct val="0"/>
                </a:spcBef>
                <a:spcAft>
                  <a:spcPct val="0"/>
                </a:spcAft>
                <a:defRPr/>
              </a:pPr>
              <a:r>
                <a:rPr lang="en-GB" sz="1400" dirty="0">
                  <a:latin typeface="Arial" panose="020B0604020202020204" pitchFamily="34" charset="0"/>
                  <a:ea typeface="Apis For Office" panose="020B0504010101010104" pitchFamily="34" charset="0"/>
                  <a:cs typeface="Arial" panose="020B0604020202020204" pitchFamily="34" charset="0"/>
                </a:rPr>
                <a:t>weight (kg)</a:t>
              </a:r>
            </a:p>
          </p:txBody>
        </p:sp>
        <p:sp>
          <p:nvSpPr>
            <p:cNvPr id="9" name="TextBox 8">
              <a:extLst>
                <a:ext uri="{FF2B5EF4-FFF2-40B4-BE49-F238E27FC236}">
                  <a16:creationId xmlns:a16="http://schemas.microsoft.com/office/drawing/2014/main" id="{90F19AAF-5293-5665-9F70-577DC0AA963B}"/>
                </a:ext>
              </a:extLst>
            </p:cNvPr>
            <p:cNvSpPr txBox="1"/>
            <p:nvPr/>
          </p:nvSpPr>
          <p:spPr>
            <a:xfrm>
              <a:off x="3571738" y="3926494"/>
              <a:ext cx="1056700" cy="307777"/>
            </a:xfrm>
            <a:prstGeom prst="rect">
              <a:avLst/>
            </a:prstGeom>
            <a:noFill/>
          </p:spPr>
          <p:txBody>
            <a:bodyPr wrap="none" rtlCol="0">
              <a:spAutoFit/>
            </a:bodyPr>
            <a:lstStyle/>
            <a:p>
              <a:pPr defTabSz="1219170" fontAlgn="base">
                <a:spcBef>
                  <a:spcPct val="0"/>
                </a:spcBef>
                <a:spcAft>
                  <a:spcPct val="0"/>
                </a:spcAft>
                <a:defRPr/>
              </a:pPr>
              <a:r>
                <a:rPr lang="en-GB" sz="1400" dirty="0">
                  <a:latin typeface="Arial" panose="020B0604020202020204" pitchFamily="34" charset="0"/>
                  <a:ea typeface="Apis For Office" panose="020B0504010101010104" pitchFamily="34" charset="0"/>
                  <a:cs typeface="Arial" panose="020B0604020202020204" pitchFamily="34" charset="0"/>
                </a:rPr>
                <a:t>height (m</a:t>
              </a:r>
              <a:r>
                <a:rPr lang="en-GB" sz="1400" baseline="30000" dirty="0">
                  <a:latin typeface="Arial" panose="020B0604020202020204" pitchFamily="34" charset="0"/>
                  <a:ea typeface="Apis For Office" panose="020B0504010101010104" pitchFamily="34" charset="0"/>
                  <a:cs typeface="Arial" panose="020B0604020202020204" pitchFamily="34" charset="0"/>
                </a:rPr>
                <a:t>2</a:t>
              </a:r>
              <a:r>
                <a:rPr lang="en-GB" sz="1400" dirty="0">
                  <a:latin typeface="Arial" panose="020B0604020202020204" pitchFamily="34" charset="0"/>
                  <a:ea typeface="Apis For Office" panose="020B0504010101010104" pitchFamily="34" charset="0"/>
                  <a:cs typeface="Arial" panose="020B0604020202020204" pitchFamily="34" charset="0"/>
                </a:rPr>
                <a:t>)</a:t>
              </a:r>
            </a:p>
          </p:txBody>
        </p:sp>
        <p:cxnSp>
          <p:nvCxnSpPr>
            <p:cNvPr id="10" name="Straight Connector 9">
              <a:extLst>
                <a:ext uri="{FF2B5EF4-FFF2-40B4-BE49-F238E27FC236}">
                  <a16:creationId xmlns:a16="http://schemas.microsoft.com/office/drawing/2014/main" id="{E89CFBFE-0ED3-C4E6-B035-67D6990101DC}"/>
                </a:ext>
              </a:extLst>
            </p:cNvPr>
            <p:cNvCxnSpPr/>
            <p:nvPr/>
          </p:nvCxnSpPr>
          <p:spPr>
            <a:xfrm>
              <a:off x="3529471" y="3930693"/>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8BC23DB-521C-FB5E-71DD-E4E431A9EE96}"/>
                </a:ext>
              </a:extLst>
            </p:cNvPr>
            <p:cNvGrpSpPr/>
            <p:nvPr/>
          </p:nvGrpSpPr>
          <p:grpSpPr>
            <a:xfrm>
              <a:off x="2356626" y="3701557"/>
              <a:ext cx="471478" cy="471478"/>
              <a:chOff x="1681084" y="3368776"/>
              <a:chExt cx="1020552" cy="1020552"/>
            </a:xfrm>
          </p:grpSpPr>
          <p:sp>
            <p:nvSpPr>
              <p:cNvPr id="13" name="Oval 12">
                <a:extLst>
                  <a:ext uri="{FF2B5EF4-FFF2-40B4-BE49-F238E27FC236}">
                    <a16:creationId xmlns:a16="http://schemas.microsoft.com/office/drawing/2014/main" id="{C232A82B-1B43-7D65-BD7C-F8F87AAC2BF7}"/>
                  </a:ext>
                </a:extLst>
              </p:cNvPr>
              <p:cNvSpPr/>
              <p:nvPr/>
            </p:nvSpPr>
            <p:spPr>
              <a:xfrm>
                <a:off x="1681084" y="3368776"/>
                <a:ext cx="1020552" cy="10205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14" name="Graphic 13">
                <a:extLst>
                  <a:ext uri="{FF2B5EF4-FFF2-40B4-BE49-F238E27FC236}">
                    <a16:creationId xmlns:a16="http://schemas.microsoft.com/office/drawing/2014/main" id="{4371835C-7930-EF19-5A28-6726901F0F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6556" y="3514250"/>
                <a:ext cx="729608" cy="729606"/>
              </a:xfrm>
              <a:prstGeom prst="rect">
                <a:avLst/>
              </a:prstGeom>
            </p:spPr>
          </p:pic>
        </p:grpSp>
        <p:sp>
          <p:nvSpPr>
            <p:cNvPr id="12" name="TextBox 11">
              <a:extLst>
                <a:ext uri="{FF2B5EF4-FFF2-40B4-BE49-F238E27FC236}">
                  <a16:creationId xmlns:a16="http://schemas.microsoft.com/office/drawing/2014/main" id="{7A341601-003E-0C5D-1108-91AFE0C8A597}"/>
                </a:ext>
              </a:extLst>
            </p:cNvPr>
            <p:cNvSpPr txBox="1"/>
            <p:nvPr/>
          </p:nvSpPr>
          <p:spPr>
            <a:xfrm>
              <a:off x="2805841" y="3783408"/>
              <a:ext cx="503664" cy="307777"/>
            </a:xfrm>
            <a:prstGeom prst="rect">
              <a:avLst/>
            </a:prstGeom>
            <a:noFill/>
          </p:spPr>
          <p:txBody>
            <a:bodyPr wrap="none" rtlCol="0">
              <a:spAutoFit/>
            </a:bodyPr>
            <a:lstStyle/>
            <a:p>
              <a:pPr algn="ctr" defTabSz="1219170" fontAlgn="base">
                <a:spcBef>
                  <a:spcPct val="0"/>
                </a:spcBef>
                <a:spcAft>
                  <a:spcPct val="0"/>
                </a:spcAft>
                <a:defRPr/>
              </a:pPr>
              <a:r>
                <a:rPr lang="en-GB" sz="1400" dirty="0">
                  <a:latin typeface="Arial" panose="020B0604020202020204" pitchFamily="34" charset="0"/>
                  <a:ea typeface="Apis For Office" panose="020B0504010101010104" pitchFamily="34" charset="0"/>
                  <a:cs typeface="Arial" panose="020B0604020202020204" pitchFamily="34" charset="0"/>
                </a:rPr>
                <a:t>BMI</a:t>
              </a:r>
            </a:p>
          </p:txBody>
        </p:sp>
      </p:grpSp>
      <p:grpSp>
        <p:nvGrpSpPr>
          <p:cNvPr id="17" name="Group 16">
            <a:extLst>
              <a:ext uri="{FF2B5EF4-FFF2-40B4-BE49-F238E27FC236}">
                <a16:creationId xmlns:a16="http://schemas.microsoft.com/office/drawing/2014/main" id="{70A84624-FBFE-1DB5-A9DC-B84DB38FD227}"/>
              </a:ext>
            </a:extLst>
          </p:cNvPr>
          <p:cNvGrpSpPr/>
          <p:nvPr/>
        </p:nvGrpSpPr>
        <p:grpSpPr>
          <a:xfrm>
            <a:off x="1048834" y="4487652"/>
            <a:ext cx="4725162" cy="728579"/>
            <a:chOff x="733530" y="4404528"/>
            <a:chExt cx="4725162" cy="728579"/>
          </a:xfrm>
        </p:grpSpPr>
        <p:sp>
          <p:nvSpPr>
            <p:cNvPr id="35" name="Rectangle 34">
              <a:extLst>
                <a:ext uri="{FF2B5EF4-FFF2-40B4-BE49-F238E27FC236}">
                  <a16:creationId xmlns:a16="http://schemas.microsoft.com/office/drawing/2014/main" id="{B1209698-EDCD-8129-5A70-62101AE31A76}"/>
                </a:ext>
              </a:extLst>
            </p:cNvPr>
            <p:cNvSpPr/>
            <p:nvPr/>
          </p:nvSpPr>
          <p:spPr>
            <a:xfrm>
              <a:off x="733530" y="4404528"/>
              <a:ext cx="4725162" cy="728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CA" sz="1400" b="1" dirty="0">
                  <a:solidFill>
                    <a:schemeClr val="bg1"/>
                  </a:solidFill>
                </a:rPr>
                <a:t>Limitation:</a:t>
              </a:r>
            </a:p>
            <a:p>
              <a:r>
                <a:rPr lang="en-CA" sz="1400" dirty="0">
                  <a:solidFill>
                    <a:schemeClr val="bg1"/>
                  </a:solidFill>
                </a:rPr>
                <a:t>Represents excess weight and body size rather</a:t>
              </a:r>
              <a:br>
                <a:rPr lang="en-CA" sz="1400" dirty="0">
                  <a:solidFill>
                    <a:schemeClr val="bg1"/>
                  </a:solidFill>
                </a:rPr>
              </a:br>
              <a:r>
                <a:rPr lang="en-CA" sz="1400" dirty="0">
                  <a:solidFill>
                    <a:schemeClr val="bg1"/>
                  </a:solidFill>
                </a:rPr>
                <a:t>than excess body fat/visceral adiposity</a:t>
              </a:r>
            </a:p>
          </p:txBody>
        </p:sp>
        <p:pic>
          <p:nvPicPr>
            <p:cNvPr id="16" name="Graphic 15">
              <a:extLst>
                <a:ext uri="{FF2B5EF4-FFF2-40B4-BE49-F238E27FC236}">
                  <a16:creationId xmlns:a16="http://schemas.microsoft.com/office/drawing/2014/main" id="{CBAA99F5-4108-540D-4754-C0843FA2DB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480" y="4510535"/>
              <a:ext cx="568902" cy="568902"/>
            </a:xfrm>
            <a:prstGeom prst="rect">
              <a:avLst/>
            </a:prstGeom>
          </p:spPr>
        </p:pic>
      </p:grpSp>
      <p:graphicFrame>
        <p:nvGraphicFramePr>
          <p:cNvPr id="18" name="Content Placeholder 9">
            <a:extLst>
              <a:ext uri="{FF2B5EF4-FFF2-40B4-BE49-F238E27FC236}">
                <a16:creationId xmlns:a16="http://schemas.microsoft.com/office/drawing/2014/main" id="{7D131457-6334-1689-C10B-3B5F6D06A826}"/>
              </a:ext>
            </a:extLst>
          </p:cNvPr>
          <p:cNvGraphicFramePr>
            <a:graphicFrameLocks/>
          </p:cNvGraphicFramePr>
          <p:nvPr/>
        </p:nvGraphicFramePr>
        <p:xfrm>
          <a:off x="6395555" y="2235287"/>
          <a:ext cx="4970760" cy="2980944"/>
        </p:xfrm>
        <a:graphic>
          <a:graphicData uri="http://schemas.openxmlformats.org/drawingml/2006/table">
            <a:tbl>
              <a:tblPr firstRow="1" bandRow="1">
                <a:tableStyleId>{073A0DAA-6AF3-43AB-8588-CEC1D06C72B9}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1" u="none" strike="noStrike" cap="none" normalizeH="0" baseline="0" dirty="0">
                          <a:ln>
                            <a:noFill/>
                          </a:ln>
                          <a:effectLst/>
                        </a:rPr>
                        <a:t>Classification</a:t>
                      </a:r>
                      <a:endParaRPr kumimoji="0" lang="en-GB" sz="1200" b="1" i="0" u="none" strike="noStrike" cap="none" normalizeH="0" baseline="0" dirty="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b" horzOverflow="overflow">
                    <a:lnR w="12700" cap="flat" cmpd="sng" algn="ctr">
                      <a:solidFill>
                        <a:schemeClr val="tx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2"/>
                    </a:solidFill>
                  </a:tcPr>
                </a:tc>
                <a:tc gridSpan="2">
                  <a:txBody>
                    <a:bodyPr/>
                    <a:lstStyle/>
                    <a:p>
                      <a:pPr algn="ctr"/>
                      <a:r>
                        <a:rPr lang="en-GB" sz="1200" b="1" dirty="0">
                          <a:solidFill>
                            <a:srgbClr val="FFFFFF"/>
                          </a:solidFill>
                        </a:rPr>
                        <a:t>BMI (kg/m</a:t>
                      </a:r>
                      <a:r>
                        <a:rPr lang="en-GB" sz="1200" b="1" baseline="30000" dirty="0">
                          <a:solidFill>
                            <a:srgbClr val="FFFFFF"/>
                          </a:solidFill>
                        </a:rPr>
                        <a:t>2</a:t>
                      </a:r>
                      <a:r>
                        <a:rPr lang="en-GB" sz="1200" b="1" baseline="0" dirty="0">
                          <a:solidFill>
                            <a:srgbClr val="FFFFFF"/>
                          </a:solidFill>
                        </a:rPr>
                        <a:t>)</a:t>
                      </a:r>
                      <a:endParaRPr lang="en-GB" sz="1200" b="1" baseline="0" dirty="0">
                        <a:solidFill>
                          <a:srgbClr val="FFFFFF"/>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L w="12700" cap="flat" cmpd="sng" algn="ctr">
                      <a:solidFill>
                        <a:schemeClr val="tx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1" u="none" strike="noStrike" cap="none" normalizeH="0" baseline="0" dirty="0">
                          <a:ln>
                            <a:noFill/>
                          </a:ln>
                          <a:solidFill>
                            <a:srgbClr val="FFFFFF"/>
                          </a:solidFill>
                          <a:effectLst/>
                        </a:rPr>
                        <a:t>International classification</a:t>
                      </a:r>
                      <a:r>
                        <a:rPr kumimoji="0" lang="en-GB" sz="1200" b="0" u="none" strike="noStrike" cap="none" normalizeH="0" baseline="30000" dirty="0">
                          <a:ln>
                            <a:noFill/>
                          </a:ln>
                          <a:solidFill>
                            <a:srgbClr val="FFFFFF"/>
                          </a:solidFill>
                          <a:effectLst/>
                        </a:rPr>
                        <a:t>3,4</a:t>
                      </a:r>
                      <a:endParaRPr kumimoji="0" lang="en-GB" sz="1200" b="0" i="0" u="none" strike="noStrike" cap="none" normalizeH="0" baseline="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L w="12700" cap="flat" cmpd="sng" algn="ctr">
                      <a:solidFill>
                        <a:schemeClr val="tx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1" u="none" strike="noStrike" cap="none" normalizeH="0" baseline="0" dirty="0">
                          <a:ln>
                            <a:noFill/>
                          </a:ln>
                          <a:solidFill>
                            <a:srgbClr val="FFFFFF"/>
                          </a:solidFill>
                          <a:effectLst/>
                        </a:rPr>
                        <a:t> Asian </a:t>
                      </a:r>
                      <a:br>
                        <a:rPr kumimoji="0" lang="en-GB" sz="1200" b="1" u="none" strike="noStrike" cap="none" normalizeH="0" baseline="0" dirty="0">
                          <a:ln>
                            <a:noFill/>
                          </a:ln>
                          <a:solidFill>
                            <a:srgbClr val="FFFFFF"/>
                          </a:solidFill>
                          <a:effectLst/>
                        </a:rPr>
                      </a:br>
                      <a:r>
                        <a:rPr kumimoji="0" lang="en-GB" sz="1200" b="1" u="none" strike="noStrike" cap="none" normalizeH="0" baseline="0" dirty="0">
                          <a:ln>
                            <a:noFill/>
                          </a:ln>
                          <a:solidFill>
                            <a:srgbClr val="FFFFFF"/>
                          </a:solidFill>
                          <a:effectLst/>
                        </a:rPr>
                        <a:t>population</a:t>
                      </a:r>
                      <a:r>
                        <a:rPr kumimoji="0" lang="en-GB" sz="1200" b="0" u="none" strike="noStrike" cap="none" normalizeH="0" baseline="30000" dirty="0">
                          <a:ln>
                            <a:noFill/>
                          </a:ln>
                          <a:solidFill>
                            <a:srgbClr val="FFFFFF"/>
                          </a:solidFill>
                          <a:effectLst/>
                        </a:rPr>
                        <a:t>5</a:t>
                      </a:r>
                      <a:endParaRPr kumimoji="0" lang="en-GB" sz="1200" b="0" i="0" u="none" strike="noStrike" cap="none" normalizeH="0" baseline="30000" dirty="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64555418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a:ln>
                            <a:noFill/>
                          </a:ln>
                          <a:solidFill>
                            <a:schemeClr val="tx1"/>
                          </a:solidFill>
                          <a:effectLst/>
                        </a:rPr>
                        <a:t>Underweight</a:t>
                      </a: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a:ln>
                            <a:noFill/>
                          </a:ln>
                          <a:solidFill>
                            <a:schemeClr val="tx1"/>
                          </a:solidFill>
                          <a:effectLst/>
                        </a:rPr>
                        <a:t>&lt;18.5</a:t>
                      </a: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a:ln>
                            <a:noFill/>
                          </a:ln>
                          <a:solidFill>
                            <a:schemeClr val="tx1"/>
                          </a:solidFill>
                          <a:effectLst/>
                        </a:rPr>
                        <a:t>Healthy weight</a:t>
                      </a: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≥18.5 to &lt;25</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200" u="none" dirty="0">
                          <a:solidFill>
                            <a:schemeClr val="tx1"/>
                          </a:solidFill>
                        </a:rPr>
                        <a:t>≥18 to &lt;23</a:t>
                      </a:r>
                      <a:endParaRPr lang="en-GB" sz="1200" b="0" i="0" u="none" dirty="0">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dirty="0">
                          <a:ln>
                            <a:noFill/>
                          </a:ln>
                          <a:solidFill>
                            <a:schemeClr val="tx1"/>
                          </a:solidFill>
                          <a:effectLst/>
                        </a:rPr>
                        <a:t>Overweight*</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≥25 to &lt;30</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200" u="none" dirty="0">
                          <a:solidFill>
                            <a:schemeClr val="tx1"/>
                          </a:solidFill>
                        </a:rPr>
                        <a:t>≥23 to &lt;25</a:t>
                      </a:r>
                      <a:endParaRPr lang="en-GB" sz="1200" b="0" i="0" u="none" dirty="0">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Obesity</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a:ln>
                            <a:noFill/>
                          </a:ln>
                          <a:solidFill>
                            <a:schemeClr val="tx1"/>
                          </a:solidFill>
                          <a:effectLst/>
                        </a:rPr>
                        <a:t>≥30</a:t>
                      </a: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a:ln>
                            <a:noFill/>
                          </a:ln>
                          <a:solidFill>
                            <a:schemeClr val="tx1"/>
                          </a:solidFill>
                          <a:effectLst/>
                        </a:rPr>
                        <a:t>&gt;25</a:t>
                      </a: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4"/>
                  </a:ext>
                </a:extLst>
              </a:tr>
              <a:tr h="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200" u="none" strike="noStrike" cap="none" normalizeH="0" baseline="0" dirty="0">
                          <a:ln>
                            <a:noFill/>
                          </a:ln>
                          <a:solidFill>
                            <a:schemeClr val="tx1"/>
                          </a:solidFill>
                          <a:effectLst/>
                        </a:rPr>
                        <a:t>Obesity class 1</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≥30 to &lt;35</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5"/>
                  </a:ext>
                </a:extLst>
              </a:tr>
              <a:tr h="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200" u="none" strike="noStrike" cap="none" normalizeH="0" baseline="0" dirty="0">
                          <a:ln>
                            <a:noFill/>
                          </a:ln>
                          <a:solidFill>
                            <a:schemeClr val="tx1"/>
                          </a:solidFill>
                          <a:effectLst/>
                        </a:rPr>
                        <a:t>Obesity class 2</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≥35 to &lt;40</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2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6"/>
                  </a:ext>
                </a:extLst>
              </a:tr>
              <a:tr h="0">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200" u="none" strike="noStrike" kern="1200" cap="none" normalizeH="0" baseline="0" dirty="0">
                          <a:ln>
                            <a:noFill/>
                          </a:ln>
                          <a:solidFill>
                            <a:schemeClr val="tx1"/>
                          </a:solidFill>
                          <a:effectLst/>
                        </a:rPr>
                        <a:t>Obesit</a:t>
                      </a:r>
                      <a:r>
                        <a:rPr kumimoji="0" lang="en-GB" sz="1200" u="none" strike="noStrike" cap="none" normalizeH="0" baseline="0" dirty="0">
                          <a:ln>
                            <a:noFill/>
                          </a:ln>
                          <a:solidFill>
                            <a:schemeClr val="tx1"/>
                          </a:solidFill>
                          <a:effectLst/>
                        </a:rPr>
                        <a:t>y class 3</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u="none" strike="noStrike" cap="none" normalizeH="0" baseline="0" dirty="0">
                          <a:ln>
                            <a:noFill/>
                          </a:ln>
                          <a:solidFill>
                            <a:schemeClr val="tx1"/>
                          </a:solidFill>
                          <a:effectLst/>
                        </a:rPr>
                        <a:t>≥40</a:t>
                      </a: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64008" marB="64008"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644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95B6-ECDF-9246-688A-4719310C9F3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8B2F2006-5991-3F6E-96E7-4E2446090930}"/>
              </a:ext>
            </a:extLst>
          </p:cNvPr>
          <p:cNvSpPr/>
          <p:nvPr/>
        </p:nvSpPr>
        <p:spPr>
          <a:xfrm>
            <a:off x="671575" y="2040691"/>
            <a:ext cx="5774674" cy="32232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F0355F10-A468-1952-2B8E-D23592E6FFEA}"/>
              </a:ext>
            </a:extLst>
          </p:cNvPr>
          <p:cNvSpPr>
            <a:spLocks noGrp="1"/>
          </p:cNvSpPr>
          <p:nvPr>
            <p:ph type="title"/>
          </p:nvPr>
        </p:nvSpPr>
        <p:spPr>
          <a:xfrm>
            <a:off x="536240" y="414320"/>
            <a:ext cx="10896000" cy="1082209"/>
          </a:xfrm>
        </p:spPr>
        <p:txBody>
          <a:bodyPr/>
          <a:lstStyle/>
          <a:p>
            <a:r>
              <a:rPr lang="en-US" dirty="0"/>
              <a:t>Limitations of BMI on an individual level</a:t>
            </a:r>
          </a:p>
        </p:txBody>
      </p:sp>
      <p:sp>
        <p:nvSpPr>
          <p:cNvPr id="3" name="Text Placeholder 2">
            <a:extLst>
              <a:ext uri="{FF2B5EF4-FFF2-40B4-BE49-F238E27FC236}">
                <a16:creationId xmlns:a16="http://schemas.microsoft.com/office/drawing/2014/main" id="{FDDF25C2-95A4-EA41-3FEE-48113BBB5F6D}"/>
              </a:ext>
            </a:extLst>
          </p:cNvPr>
          <p:cNvSpPr>
            <a:spLocks noGrp="1"/>
          </p:cNvSpPr>
          <p:nvPr>
            <p:ph type="body" sz="quarter" idx="13"/>
          </p:nvPr>
        </p:nvSpPr>
        <p:spPr>
          <a:xfrm>
            <a:off x="536240" y="6020060"/>
            <a:ext cx="10896000" cy="324000"/>
          </a:xfrm>
        </p:spPr>
        <p:txBody>
          <a:bodyPr/>
          <a:lstStyle/>
          <a:p>
            <a:pPr>
              <a:spcAft>
                <a:spcPts val="300"/>
              </a:spcAft>
            </a:pPr>
            <a:r>
              <a:rPr lang="en-GB" dirty="0"/>
              <a:t>BMI, body mass index.</a:t>
            </a:r>
            <a:br>
              <a:rPr lang="en-GB" dirty="0"/>
            </a:br>
            <a:r>
              <a:rPr lang="en-US" dirty="0"/>
              <a:t>1. Wu Y et al. Int J Environ Res Public Health 2024;21:757; 2. Holmes CJ et al. Nutrients 2021;13:2493; 3. </a:t>
            </a:r>
            <a:r>
              <a:rPr lang="en-US" dirty="0">
                <a:solidFill>
                  <a:schemeClr val="tx1"/>
                </a:solidFill>
              </a:rPr>
              <a:t>Nadolsky K et al. Endocr Pract 2025:S1530-891X(25)00977-2; </a:t>
            </a:r>
            <a:r>
              <a:rPr lang="en-US" dirty="0"/>
              <a:t>4. Byker Shanks C et al. Int J </a:t>
            </a:r>
            <a:r>
              <a:rPr lang="en-US" dirty="0" err="1"/>
              <a:t>Behav</a:t>
            </a:r>
            <a:r>
              <a:rPr lang="en-US" dirty="0"/>
              <a:t> </a:t>
            </a:r>
            <a:r>
              <a:rPr lang="en-US" dirty="0" err="1"/>
              <a:t>Nutr</a:t>
            </a:r>
            <a:r>
              <a:rPr lang="en-US" dirty="0"/>
              <a:t> Phys Act 2025;22:23. </a:t>
            </a:r>
          </a:p>
        </p:txBody>
      </p:sp>
      <p:sp>
        <p:nvSpPr>
          <p:cNvPr id="7" name="Rectangle: Rounded Corners 6">
            <a:extLst>
              <a:ext uri="{FF2B5EF4-FFF2-40B4-BE49-F238E27FC236}">
                <a16:creationId xmlns:a16="http://schemas.microsoft.com/office/drawing/2014/main" id="{9968A489-060A-F910-6F87-6AF5C0A7C247}"/>
              </a:ext>
            </a:extLst>
          </p:cNvPr>
          <p:cNvSpPr/>
          <p:nvPr/>
        </p:nvSpPr>
        <p:spPr>
          <a:xfrm>
            <a:off x="522290" y="1736237"/>
            <a:ext cx="6073244" cy="86374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solidFill>
                  <a:schemeClr val="bg1"/>
                </a:solidFill>
              </a:rPr>
              <a:t>BMI loses predictability in assessing fat mass in individuals due to body variation among different </a:t>
            </a:r>
            <a:br>
              <a:rPr lang="en-GB" sz="1600" b="1" dirty="0">
                <a:solidFill>
                  <a:schemeClr val="bg1"/>
                </a:solidFill>
              </a:rPr>
            </a:br>
            <a:r>
              <a:rPr lang="en-GB" sz="1600" b="1" dirty="0">
                <a:solidFill>
                  <a:schemeClr val="bg1"/>
                </a:solidFill>
              </a:rPr>
              <a:t>age, sex, and race/ethnicity groups</a:t>
            </a:r>
            <a:r>
              <a:rPr lang="en-GB" sz="1600" baseline="30000" dirty="0">
                <a:solidFill>
                  <a:schemeClr val="bg1"/>
                </a:solidFill>
              </a:rPr>
              <a:t>1</a:t>
            </a:r>
            <a:endParaRPr lang="en-US" sz="1600" baseline="30000" dirty="0">
              <a:solidFill>
                <a:schemeClr val="bg1"/>
              </a:solidFill>
            </a:endParaRPr>
          </a:p>
        </p:txBody>
      </p:sp>
      <p:sp>
        <p:nvSpPr>
          <p:cNvPr id="26" name="Rectangle: Rounded Corners 25">
            <a:extLst>
              <a:ext uri="{FF2B5EF4-FFF2-40B4-BE49-F238E27FC236}">
                <a16:creationId xmlns:a16="http://schemas.microsoft.com/office/drawing/2014/main" id="{FFD8AC82-3642-7D5E-A509-2A8F944C8289}"/>
              </a:ext>
            </a:extLst>
          </p:cNvPr>
          <p:cNvSpPr/>
          <p:nvPr/>
        </p:nvSpPr>
        <p:spPr>
          <a:xfrm>
            <a:off x="522288" y="5400630"/>
            <a:ext cx="11136311" cy="5571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dirty="0">
                <a:solidFill>
                  <a:schemeClr val="bg1"/>
                </a:solidFill>
              </a:rPr>
              <a:t>As a proxy measure of adiposity, BMI does not account for body composition (ie, lean mass and bone) </a:t>
            </a:r>
            <a:br>
              <a:rPr lang="en-US" sz="1600" b="1" dirty="0">
                <a:solidFill>
                  <a:schemeClr val="bg1"/>
                </a:solidFill>
              </a:rPr>
            </a:br>
            <a:r>
              <a:rPr lang="en-US" sz="1600" b="1" dirty="0">
                <a:solidFill>
                  <a:schemeClr val="bg1"/>
                </a:solidFill>
              </a:rPr>
              <a:t>nor distribution of body fat (ie, does not identify harmful abdominal fat)</a:t>
            </a:r>
            <a:r>
              <a:rPr lang="en-US" sz="1600" baseline="30000" dirty="0">
                <a:solidFill>
                  <a:schemeClr val="bg1"/>
                </a:solidFill>
              </a:rPr>
              <a:t>4</a:t>
            </a:r>
          </a:p>
        </p:txBody>
      </p:sp>
      <p:grpSp>
        <p:nvGrpSpPr>
          <p:cNvPr id="34" name="Group 33">
            <a:extLst>
              <a:ext uri="{FF2B5EF4-FFF2-40B4-BE49-F238E27FC236}">
                <a16:creationId xmlns:a16="http://schemas.microsoft.com/office/drawing/2014/main" id="{CB06EA13-DE23-FF06-B77A-B4C07DC24D18}"/>
              </a:ext>
            </a:extLst>
          </p:cNvPr>
          <p:cNvGrpSpPr/>
          <p:nvPr/>
        </p:nvGrpSpPr>
        <p:grpSpPr>
          <a:xfrm>
            <a:off x="940566" y="4384689"/>
            <a:ext cx="5350065" cy="830997"/>
            <a:chOff x="940566" y="4322771"/>
            <a:chExt cx="5350065" cy="830997"/>
          </a:xfrm>
        </p:grpSpPr>
        <p:sp>
          <p:nvSpPr>
            <p:cNvPr id="15" name="TextBox 14">
              <a:extLst>
                <a:ext uri="{FF2B5EF4-FFF2-40B4-BE49-F238E27FC236}">
                  <a16:creationId xmlns:a16="http://schemas.microsoft.com/office/drawing/2014/main" id="{BB175E1A-AABA-D204-B5B7-8E2FB4BDB744}"/>
                </a:ext>
              </a:extLst>
            </p:cNvPr>
            <p:cNvSpPr txBox="1"/>
            <p:nvPr/>
          </p:nvSpPr>
          <p:spPr>
            <a:xfrm>
              <a:off x="1539377" y="4322771"/>
              <a:ext cx="4751254" cy="830997"/>
            </a:xfrm>
            <a:prstGeom prst="rect">
              <a:avLst/>
            </a:prstGeom>
            <a:noFill/>
          </p:spPr>
          <p:txBody>
            <a:bodyPr wrap="square">
              <a:spAutoFit/>
            </a:bodyPr>
            <a:lstStyle/>
            <a:p>
              <a:r>
                <a:rPr lang="en-US" sz="1600" dirty="0"/>
                <a:t>Asian populations have a greater health risk at lower BMI levels than European populations, and therefore lower cut-offs for obesity are used</a:t>
              </a:r>
              <a:r>
                <a:rPr lang="en-US" sz="1600" baseline="30000" dirty="0"/>
                <a:t>3,4</a:t>
              </a:r>
            </a:p>
          </p:txBody>
        </p:sp>
        <p:grpSp>
          <p:nvGrpSpPr>
            <p:cNvPr id="10" name="Group 9">
              <a:extLst>
                <a:ext uri="{FF2B5EF4-FFF2-40B4-BE49-F238E27FC236}">
                  <a16:creationId xmlns:a16="http://schemas.microsoft.com/office/drawing/2014/main" id="{106B0F0B-C424-3FFA-E824-A5235C98F8A1}"/>
                </a:ext>
              </a:extLst>
            </p:cNvPr>
            <p:cNvGrpSpPr/>
            <p:nvPr/>
          </p:nvGrpSpPr>
          <p:grpSpPr>
            <a:xfrm>
              <a:off x="940566" y="4433469"/>
              <a:ext cx="609600" cy="609600"/>
              <a:chOff x="3826985" y="3378208"/>
              <a:chExt cx="609600" cy="609600"/>
            </a:xfrm>
          </p:grpSpPr>
          <p:sp>
            <p:nvSpPr>
              <p:cNvPr id="31" name="Oval 30">
                <a:extLst>
                  <a:ext uri="{FF2B5EF4-FFF2-40B4-BE49-F238E27FC236}">
                    <a16:creationId xmlns:a16="http://schemas.microsoft.com/office/drawing/2014/main" id="{570358F3-EC6A-AF6D-E672-4D99E01153A6}"/>
                  </a:ext>
                </a:extLst>
              </p:cNvPr>
              <p:cNvSpPr/>
              <p:nvPr/>
            </p:nvSpPr>
            <p:spPr>
              <a:xfrm>
                <a:off x="3826985" y="3378208"/>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53" name="Graphic 52">
                <a:extLst>
                  <a:ext uri="{FF2B5EF4-FFF2-40B4-BE49-F238E27FC236}">
                    <a16:creationId xmlns:a16="http://schemas.microsoft.com/office/drawing/2014/main" id="{3BEABDEE-8750-F968-D4B3-DF168B4BC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5585" y="3456808"/>
                <a:ext cx="452400" cy="452400"/>
              </a:xfrm>
              <a:prstGeom prst="rect">
                <a:avLst/>
              </a:prstGeom>
            </p:spPr>
          </p:pic>
        </p:grpSp>
      </p:grpSp>
      <p:grpSp>
        <p:nvGrpSpPr>
          <p:cNvPr id="32" name="Group 31">
            <a:extLst>
              <a:ext uri="{FF2B5EF4-FFF2-40B4-BE49-F238E27FC236}">
                <a16:creationId xmlns:a16="http://schemas.microsoft.com/office/drawing/2014/main" id="{20D70861-595B-45AC-8CB0-2E74DBF14A3F}"/>
              </a:ext>
            </a:extLst>
          </p:cNvPr>
          <p:cNvGrpSpPr/>
          <p:nvPr/>
        </p:nvGrpSpPr>
        <p:grpSpPr>
          <a:xfrm>
            <a:off x="965282" y="3432116"/>
            <a:ext cx="5358400" cy="830997"/>
            <a:chOff x="965282" y="3153361"/>
            <a:chExt cx="5358400" cy="830997"/>
          </a:xfrm>
        </p:grpSpPr>
        <p:sp>
          <p:nvSpPr>
            <p:cNvPr id="14" name="TextBox 13">
              <a:extLst>
                <a:ext uri="{FF2B5EF4-FFF2-40B4-BE49-F238E27FC236}">
                  <a16:creationId xmlns:a16="http://schemas.microsoft.com/office/drawing/2014/main" id="{07B5D79D-FB5E-E918-7DCB-95B7A9E2B6DE}"/>
                </a:ext>
              </a:extLst>
            </p:cNvPr>
            <p:cNvSpPr txBox="1"/>
            <p:nvPr/>
          </p:nvSpPr>
          <p:spPr>
            <a:xfrm>
              <a:off x="1601312" y="3153361"/>
              <a:ext cx="4722370" cy="830997"/>
            </a:xfrm>
            <a:prstGeom prst="rect">
              <a:avLst/>
            </a:prstGeom>
            <a:noFill/>
          </p:spPr>
          <p:txBody>
            <a:bodyPr wrap="square">
              <a:spAutoFit/>
            </a:bodyPr>
            <a:lstStyle/>
            <a:p>
              <a:r>
                <a:rPr lang="en-US" sz="1600" dirty="0"/>
                <a:t>Differences in muscle mass and body fat between men and women mean BMI cut-offs associated with health risks may be less accurate for women</a:t>
              </a:r>
              <a:r>
                <a:rPr lang="en-US" sz="1600" baseline="30000" dirty="0"/>
                <a:t>4</a:t>
              </a:r>
              <a:endParaRPr lang="en-US" sz="1600" dirty="0"/>
            </a:p>
          </p:txBody>
        </p:sp>
        <p:grpSp>
          <p:nvGrpSpPr>
            <p:cNvPr id="8" name="Group 7">
              <a:extLst>
                <a:ext uri="{FF2B5EF4-FFF2-40B4-BE49-F238E27FC236}">
                  <a16:creationId xmlns:a16="http://schemas.microsoft.com/office/drawing/2014/main" id="{E58125D8-6E43-376F-26F7-C3D51245F819}"/>
                </a:ext>
              </a:extLst>
            </p:cNvPr>
            <p:cNvGrpSpPr/>
            <p:nvPr/>
          </p:nvGrpSpPr>
          <p:grpSpPr>
            <a:xfrm>
              <a:off x="965282" y="3264059"/>
              <a:ext cx="609600" cy="609600"/>
              <a:chOff x="965282" y="3741578"/>
              <a:chExt cx="609600" cy="609600"/>
            </a:xfrm>
          </p:grpSpPr>
          <p:sp>
            <p:nvSpPr>
              <p:cNvPr id="30" name="Oval 29">
                <a:extLst>
                  <a:ext uri="{FF2B5EF4-FFF2-40B4-BE49-F238E27FC236}">
                    <a16:creationId xmlns:a16="http://schemas.microsoft.com/office/drawing/2014/main" id="{991B0452-BD42-1EC6-DFF5-0A002C875593}"/>
                  </a:ext>
                </a:extLst>
              </p:cNvPr>
              <p:cNvSpPr/>
              <p:nvPr/>
            </p:nvSpPr>
            <p:spPr>
              <a:xfrm>
                <a:off x="965282" y="3741578"/>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51" name="Graphic 50">
                <a:extLst>
                  <a:ext uri="{FF2B5EF4-FFF2-40B4-BE49-F238E27FC236}">
                    <a16:creationId xmlns:a16="http://schemas.microsoft.com/office/drawing/2014/main" id="{5BA056D6-C6D5-0BA9-27F0-9D27FFAFE9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882" y="3820178"/>
                <a:ext cx="452400" cy="452400"/>
              </a:xfrm>
              <a:prstGeom prst="rect">
                <a:avLst/>
              </a:prstGeom>
            </p:spPr>
          </p:pic>
        </p:grpSp>
      </p:grpSp>
      <p:grpSp>
        <p:nvGrpSpPr>
          <p:cNvPr id="35" name="Group 34">
            <a:extLst>
              <a:ext uri="{FF2B5EF4-FFF2-40B4-BE49-F238E27FC236}">
                <a16:creationId xmlns:a16="http://schemas.microsoft.com/office/drawing/2014/main" id="{AEDF68DE-6810-FCDD-A0BD-301462A1A3F3}"/>
              </a:ext>
            </a:extLst>
          </p:cNvPr>
          <p:cNvGrpSpPr/>
          <p:nvPr/>
        </p:nvGrpSpPr>
        <p:grpSpPr>
          <a:xfrm>
            <a:off x="931856" y="2700940"/>
            <a:ext cx="5164144" cy="609600"/>
            <a:chOff x="931856" y="2760209"/>
            <a:chExt cx="5164144" cy="609600"/>
          </a:xfrm>
        </p:grpSpPr>
        <p:sp>
          <p:nvSpPr>
            <p:cNvPr id="13" name="TextBox 12">
              <a:extLst>
                <a:ext uri="{FF2B5EF4-FFF2-40B4-BE49-F238E27FC236}">
                  <a16:creationId xmlns:a16="http://schemas.microsoft.com/office/drawing/2014/main" id="{FBA074D1-AD60-3651-29C7-A3A223FC4EC6}"/>
                </a:ext>
              </a:extLst>
            </p:cNvPr>
            <p:cNvSpPr txBox="1"/>
            <p:nvPr/>
          </p:nvSpPr>
          <p:spPr>
            <a:xfrm>
              <a:off x="1562565" y="2772622"/>
              <a:ext cx="4533435" cy="584775"/>
            </a:xfrm>
            <a:prstGeom prst="rect">
              <a:avLst/>
            </a:prstGeom>
            <a:noFill/>
          </p:spPr>
          <p:txBody>
            <a:bodyPr wrap="square">
              <a:spAutoFit/>
            </a:bodyPr>
            <a:lstStyle/>
            <a:p>
              <a:r>
                <a:rPr lang="en-US" sz="1600" dirty="0"/>
                <a:t>BMI may underestimate adiposity in people due to sarcopenia</a:t>
              </a:r>
              <a:r>
                <a:rPr lang="en-US" sz="1600" baseline="30000" dirty="0"/>
                <a:t>2,3</a:t>
              </a:r>
              <a:r>
                <a:rPr lang="en-US" sz="1600" dirty="0"/>
                <a:t> </a:t>
              </a:r>
            </a:p>
          </p:txBody>
        </p:sp>
        <p:grpSp>
          <p:nvGrpSpPr>
            <p:cNvPr id="9" name="Group 8">
              <a:extLst>
                <a:ext uri="{FF2B5EF4-FFF2-40B4-BE49-F238E27FC236}">
                  <a16:creationId xmlns:a16="http://schemas.microsoft.com/office/drawing/2014/main" id="{086B0BD1-A2F4-27F0-706F-CE7E7E45CFF3}"/>
                </a:ext>
              </a:extLst>
            </p:cNvPr>
            <p:cNvGrpSpPr/>
            <p:nvPr/>
          </p:nvGrpSpPr>
          <p:grpSpPr>
            <a:xfrm>
              <a:off x="931856" y="2760209"/>
              <a:ext cx="609600" cy="609600"/>
              <a:chOff x="953889" y="3046383"/>
              <a:chExt cx="609600" cy="609600"/>
            </a:xfrm>
          </p:grpSpPr>
          <p:sp>
            <p:nvSpPr>
              <p:cNvPr id="29" name="Oval 28">
                <a:extLst>
                  <a:ext uri="{FF2B5EF4-FFF2-40B4-BE49-F238E27FC236}">
                    <a16:creationId xmlns:a16="http://schemas.microsoft.com/office/drawing/2014/main" id="{8B3D0871-CE69-4766-D40D-EBDEB1A145EE}"/>
                  </a:ext>
                </a:extLst>
              </p:cNvPr>
              <p:cNvSpPr/>
              <p:nvPr/>
            </p:nvSpPr>
            <p:spPr>
              <a:xfrm>
                <a:off x="953889" y="3046383"/>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56" name="Graphic 55">
                <a:extLst>
                  <a:ext uri="{FF2B5EF4-FFF2-40B4-BE49-F238E27FC236}">
                    <a16:creationId xmlns:a16="http://schemas.microsoft.com/office/drawing/2014/main" id="{CB89831D-938D-FE75-62C4-2E0B88095194}"/>
                  </a:ext>
                </a:extLst>
              </p:cNvPr>
              <p:cNvPicPr>
                <a:picLocks noChangeAspect="1"/>
              </p:cNvPicPr>
              <p:nvPr/>
            </p:nvPicPr>
            <p:blipFill>
              <a:blip r:embed="rId7">
                <a:extLst>
                  <a:ext uri="{96DAC541-7B7A-43D3-8B79-37D633B846F1}">
                    <asvg:svgBlip xmlns:asvg="http://schemas.microsoft.com/office/drawing/2016/SVG/main" r:embed="rId8"/>
                  </a:ext>
                </a:extLst>
              </a:blip>
              <a:srcRect l="23272" r="13"/>
              <a:stretch>
                <a:fillRect/>
              </a:stretch>
            </p:blipFill>
            <p:spPr>
              <a:xfrm>
                <a:off x="1110706" y="3158283"/>
                <a:ext cx="295967" cy="385800"/>
              </a:xfrm>
              <a:prstGeom prst="rect">
                <a:avLst/>
              </a:prstGeom>
            </p:spPr>
          </p:pic>
        </p:grpSp>
      </p:grpSp>
      <p:sp>
        <p:nvSpPr>
          <p:cNvPr id="36" name="Rectangle: Rounded Corners 35">
            <a:extLst>
              <a:ext uri="{FF2B5EF4-FFF2-40B4-BE49-F238E27FC236}">
                <a16:creationId xmlns:a16="http://schemas.microsoft.com/office/drawing/2014/main" id="{AD78D3C5-4CFD-10F9-CBE6-356970193D99}"/>
              </a:ext>
            </a:extLst>
          </p:cNvPr>
          <p:cNvSpPr/>
          <p:nvPr/>
        </p:nvSpPr>
        <p:spPr>
          <a:xfrm>
            <a:off x="7436386" y="2555914"/>
            <a:ext cx="5012675" cy="2441766"/>
          </a:xfrm>
          <a:prstGeom prst="roundRect">
            <a:avLst>
              <a:gd name="adj" fmla="val 49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t>BMI is not a diagnostic tool, it </a:t>
            </a:r>
            <a:br>
              <a:rPr lang="en-US" b="1" dirty="0"/>
            </a:br>
            <a:r>
              <a:rPr lang="en-US" b="1" dirty="0"/>
              <a:t>should be used with other measures</a:t>
            </a:r>
            <a:br>
              <a:rPr lang="en-US" b="1" dirty="0"/>
            </a:br>
            <a:r>
              <a:rPr lang="en-US" b="1" dirty="0"/>
              <a:t>to confirm excess adiposity:</a:t>
            </a:r>
            <a:r>
              <a:rPr lang="en-US" baseline="30000" dirty="0"/>
              <a:t>2-4</a:t>
            </a:r>
          </a:p>
          <a:p>
            <a:endParaRPr lang="en-US" dirty="0"/>
          </a:p>
          <a:p>
            <a:r>
              <a:rPr lang="en-GB" dirty="0"/>
              <a:t>Waist circumference</a:t>
            </a:r>
          </a:p>
          <a:p>
            <a:r>
              <a:rPr lang="en-GB" dirty="0"/>
              <a:t>Waist-to-height ratio</a:t>
            </a:r>
          </a:p>
          <a:p>
            <a:r>
              <a:rPr lang="en-GB" dirty="0"/>
              <a:t>Waist-to-hip ratio</a:t>
            </a:r>
          </a:p>
          <a:p>
            <a:endParaRPr lang="en-US" baseline="30000" dirty="0"/>
          </a:p>
        </p:txBody>
      </p:sp>
      <p:pic>
        <p:nvPicPr>
          <p:cNvPr id="38" name="Graphic 37" descr="Alterations &amp; Tailoring outline">
            <a:extLst>
              <a:ext uri="{FF2B5EF4-FFF2-40B4-BE49-F238E27FC236}">
                <a16:creationId xmlns:a16="http://schemas.microsoft.com/office/drawing/2014/main" id="{DAE47EEF-C91E-B8BA-A1E5-6B06EEFA1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2975" y="3434508"/>
            <a:ext cx="1474424" cy="1474424"/>
          </a:xfrm>
          <a:prstGeom prst="rect">
            <a:avLst/>
          </a:prstGeom>
        </p:spPr>
      </p:pic>
    </p:spTree>
    <p:extLst>
      <p:ext uri="{BB962C8B-B14F-4D97-AF65-F5344CB8AC3E}">
        <p14:creationId xmlns:p14="http://schemas.microsoft.com/office/powerpoint/2010/main" val="25995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0915-6409-FE01-B554-087D6EB228D2}"/>
              </a:ext>
            </a:extLst>
          </p:cNvPr>
          <p:cNvSpPr>
            <a:spLocks noGrp="1"/>
          </p:cNvSpPr>
          <p:nvPr>
            <p:ph type="title"/>
          </p:nvPr>
        </p:nvSpPr>
        <p:spPr>
          <a:xfrm>
            <a:off x="536240" y="414320"/>
            <a:ext cx="10896000" cy="1082209"/>
          </a:xfrm>
        </p:spPr>
        <p:txBody>
          <a:bodyPr>
            <a:normAutofit/>
          </a:bodyPr>
          <a:lstStyle/>
          <a:p>
            <a:r>
              <a:rPr lang="en-CA" dirty="0"/>
              <a:t>Classification of obesity: Waist circumference </a:t>
            </a:r>
          </a:p>
        </p:txBody>
      </p:sp>
      <p:sp>
        <p:nvSpPr>
          <p:cNvPr id="3" name="Text Placeholder 2">
            <a:extLst>
              <a:ext uri="{FF2B5EF4-FFF2-40B4-BE49-F238E27FC236}">
                <a16:creationId xmlns:a16="http://schemas.microsoft.com/office/drawing/2014/main" id="{1FFC35FE-96AB-EED8-E1E8-0540EA790B34}"/>
              </a:ext>
            </a:extLst>
          </p:cNvPr>
          <p:cNvSpPr>
            <a:spLocks noGrp="1"/>
          </p:cNvSpPr>
          <p:nvPr>
            <p:ph type="body" sz="quarter" idx="13"/>
          </p:nvPr>
        </p:nvSpPr>
        <p:spPr>
          <a:xfrm>
            <a:off x="536240" y="6020060"/>
            <a:ext cx="10896000" cy="324000"/>
          </a:xfrm>
        </p:spPr>
        <p:txBody>
          <a:bodyPr/>
          <a:lstStyle/>
          <a:p>
            <a:r>
              <a:rPr lang="en-CA" dirty="0"/>
              <a:t>*These values are based on Caucasian individuals; other thresholds are recommended for non-Caucasian individuals. </a:t>
            </a:r>
            <a:br>
              <a:rPr lang="en-CA" dirty="0"/>
            </a:br>
            <a:r>
              <a:rPr lang="en-CA" dirty="0"/>
              <a:t>BMI, body mass index.</a:t>
            </a:r>
            <a:br>
              <a:rPr lang="en-CA" dirty="0"/>
            </a:br>
            <a:r>
              <a:rPr lang="en-CA" dirty="0"/>
              <a:t>1. Padwal RS et al. CMAJ 2011;183:E1059–E1066; 2. Kushner R et al. </a:t>
            </a:r>
            <a:r>
              <a:rPr lang="en-CA" i="1" dirty="0"/>
              <a:t>Practical Manual of Clinical Obesity</a:t>
            </a:r>
            <a:r>
              <a:rPr lang="en-CA" dirty="0"/>
              <a:t>. Hoboken, NJ: Wiley-Blackwell, 2013; 3.</a:t>
            </a:r>
            <a:r>
              <a:rPr lang="en-US" dirty="0"/>
              <a:t> NIH, National Heart, Lung and Blood Institute. Aim for a Healthy Weight. </a:t>
            </a:r>
            <a:r>
              <a:rPr lang="en-US" dirty="0">
                <a:hlinkClick r:id="rId3"/>
              </a:rPr>
              <a:t>https://www.nhlbi.nih.gov/health/educational/lose_wt/BMI/bmi_dis.htm</a:t>
            </a:r>
            <a:r>
              <a:rPr lang="en-US" dirty="0"/>
              <a:t>. Accessed October 2025; 4. Garvey WT et al. Endocr Pract 2016;22(suppl 3):1–203.​</a:t>
            </a:r>
            <a:endParaRPr lang="en-CA" dirty="0"/>
          </a:p>
        </p:txBody>
      </p:sp>
      <p:sp>
        <p:nvSpPr>
          <p:cNvPr id="52" name="Rectangle 1">
            <a:extLst>
              <a:ext uri="{FF2B5EF4-FFF2-40B4-BE49-F238E27FC236}">
                <a16:creationId xmlns:a16="http://schemas.microsoft.com/office/drawing/2014/main" id="{CC9668B8-55AE-DE5E-8A43-023F2E84D00F}"/>
              </a:ext>
            </a:extLst>
          </p:cNvPr>
          <p:cNvSpPr>
            <a:spLocks noChangeArrowheads="1"/>
          </p:cNvSpPr>
          <p:nvPr/>
        </p:nvSpPr>
        <p:spPr bwMode="auto">
          <a:xfrm>
            <a:off x="3470275" y="2011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19AB4D6E-035A-E609-6848-E5376CDBA65F}"/>
              </a:ext>
            </a:extLst>
          </p:cNvPr>
          <p:cNvGrpSpPr/>
          <p:nvPr/>
        </p:nvGrpSpPr>
        <p:grpSpPr>
          <a:xfrm>
            <a:off x="515626" y="1814513"/>
            <a:ext cx="1487632" cy="1487632"/>
            <a:chOff x="6700924" y="2918378"/>
            <a:chExt cx="609600" cy="609600"/>
          </a:xfrm>
        </p:grpSpPr>
        <p:sp>
          <p:nvSpPr>
            <p:cNvPr id="8" name="Oval 7">
              <a:extLst>
                <a:ext uri="{FF2B5EF4-FFF2-40B4-BE49-F238E27FC236}">
                  <a16:creationId xmlns:a16="http://schemas.microsoft.com/office/drawing/2014/main" id="{A52DCA79-94C0-4B6D-4ECA-F0FE3AC8C703}"/>
                </a:ext>
              </a:extLst>
            </p:cNvPr>
            <p:cNvSpPr/>
            <p:nvPr/>
          </p:nvSpPr>
          <p:spPr>
            <a:xfrm>
              <a:off x="6700924" y="2918378"/>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9" name="Graphic 8">
              <a:extLst>
                <a:ext uri="{FF2B5EF4-FFF2-40B4-BE49-F238E27FC236}">
                  <a16:creationId xmlns:a16="http://schemas.microsoft.com/office/drawing/2014/main" id="{319F3BF7-A820-38AD-5783-CE65B2860396}"/>
                </a:ext>
              </a:extLst>
            </p:cNvPr>
            <p:cNvPicPr>
              <a:picLocks noChangeAspect="1"/>
            </p:cNvPicPr>
            <p:nvPr/>
          </p:nvPicPr>
          <p:blipFill>
            <a:blip r:embed="rId4">
              <a:extLst>
                <a:ext uri="{96DAC541-7B7A-43D3-8B79-37D633B846F1}">
                  <asvg:svgBlip xmlns:asvg="http://schemas.microsoft.com/office/drawing/2016/SVG/main" r:embed="rId5"/>
                </a:ext>
              </a:extLst>
            </a:blip>
            <a:srcRect l="13" r="13"/>
            <a:stretch/>
          </p:blipFill>
          <p:spPr>
            <a:xfrm>
              <a:off x="6808452" y="3000375"/>
              <a:ext cx="431106" cy="431218"/>
            </a:xfrm>
            <a:prstGeom prst="rect">
              <a:avLst/>
            </a:prstGeom>
          </p:spPr>
        </p:pic>
      </p:grpSp>
      <p:sp>
        <p:nvSpPr>
          <p:cNvPr id="32" name="Text Placeholder 5">
            <a:extLst>
              <a:ext uri="{FF2B5EF4-FFF2-40B4-BE49-F238E27FC236}">
                <a16:creationId xmlns:a16="http://schemas.microsoft.com/office/drawing/2014/main" id="{F2D32C86-4C7B-842D-A31E-B46A94B70CBA}"/>
              </a:ext>
            </a:extLst>
          </p:cNvPr>
          <p:cNvSpPr txBox="1">
            <a:spLocks/>
          </p:cNvSpPr>
          <p:nvPr/>
        </p:nvSpPr>
        <p:spPr>
          <a:xfrm>
            <a:off x="2243120" y="1827675"/>
            <a:ext cx="4028140" cy="3375660"/>
          </a:xfrm>
          <a:prstGeom prst="rect">
            <a:avLst/>
          </a:prstGeom>
        </p:spPr>
        <p:txBody>
          <a:bodyPr vert="horz" lIns="0" tIns="0" rIns="0" bIns="0" rtlCol="0">
            <a:noAutofit/>
          </a:bodyPr>
          <a:lst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a:spcAft>
                <a:spcPts val="1600"/>
              </a:spcAft>
            </a:pPr>
            <a:r>
              <a:rPr lang="en-US" sz="1800" dirty="0">
                <a:solidFill>
                  <a:schemeClr val="tx1"/>
                </a:solidFill>
              </a:rPr>
              <a:t>Waist circumference measures central/visceral obesity and predicts risk independent of BMI, so </a:t>
            </a:r>
            <a:r>
              <a:rPr lang="en-US" sz="1800" b="1" dirty="0">
                <a:solidFill>
                  <a:schemeClr val="tx1"/>
                </a:solidFill>
              </a:rPr>
              <a:t>measuring both BMI and waist circumference is recommended</a:t>
            </a:r>
            <a:r>
              <a:rPr lang="en-US" sz="1800" baseline="30000" dirty="0">
                <a:solidFill>
                  <a:schemeClr val="tx1"/>
                </a:solidFill>
              </a:rPr>
              <a:t>1,2</a:t>
            </a:r>
          </a:p>
          <a:p>
            <a:pPr>
              <a:spcAft>
                <a:spcPts val="1600"/>
              </a:spcAft>
            </a:pPr>
            <a:r>
              <a:rPr lang="en-US" sz="1800" dirty="0">
                <a:solidFill>
                  <a:schemeClr val="tx1"/>
                </a:solidFill>
              </a:rPr>
              <a:t>Waist circumference is measured by placing a tape measure around the middle while standing, just above the hip bones. Take the measurement just after breathing out</a:t>
            </a:r>
            <a:r>
              <a:rPr lang="en-US" sz="1800" baseline="30000" dirty="0">
                <a:solidFill>
                  <a:schemeClr val="tx1"/>
                </a:solidFill>
              </a:rPr>
              <a:t>3</a:t>
            </a:r>
            <a:endParaRPr lang="en-GB" sz="2000" dirty="0"/>
          </a:p>
        </p:txBody>
      </p:sp>
      <p:sp>
        <p:nvSpPr>
          <p:cNvPr id="33" name="Text Placeholder 5">
            <a:extLst>
              <a:ext uri="{FF2B5EF4-FFF2-40B4-BE49-F238E27FC236}">
                <a16:creationId xmlns:a16="http://schemas.microsoft.com/office/drawing/2014/main" id="{7490C77D-5549-5A72-805E-7326E30437EF}"/>
              </a:ext>
            </a:extLst>
          </p:cNvPr>
          <p:cNvSpPr txBox="1">
            <a:spLocks/>
          </p:cNvSpPr>
          <p:nvPr/>
        </p:nvSpPr>
        <p:spPr>
          <a:xfrm>
            <a:off x="6878805" y="1827675"/>
            <a:ext cx="4701157" cy="2744325"/>
          </a:xfrm>
          <a:prstGeom prst="rect">
            <a:avLst/>
          </a:prstGeom>
        </p:spPr>
        <p:txBody>
          <a:bodyPr vert="horz" lIns="0" tIns="0" rIns="0" bIns="0" rtlCol="0">
            <a:noAutofit/>
          </a:bodyPr>
          <a:lst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339725" indent="-339725">
              <a:spcAft>
                <a:spcPts val="1600"/>
              </a:spcAft>
            </a:pPr>
            <a:r>
              <a:rPr lang="en-US" sz="1800" dirty="0">
                <a:solidFill>
                  <a:schemeClr val="tx1"/>
                </a:solidFill>
              </a:rPr>
              <a:t>This risk goes up with waist size that is </a:t>
            </a:r>
            <a:r>
              <a:rPr lang="en-US" sz="1800" b="1" dirty="0">
                <a:solidFill>
                  <a:schemeClr val="tx1"/>
                </a:solidFill>
              </a:rPr>
              <a:t>&gt;88 cm for women </a:t>
            </a:r>
            <a:r>
              <a:rPr lang="en-US" sz="1800" dirty="0">
                <a:solidFill>
                  <a:schemeClr val="tx1"/>
                </a:solidFill>
              </a:rPr>
              <a:t>or </a:t>
            </a:r>
            <a:r>
              <a:rPr lang="en-US" sz="1800" b="1" dirty="0">
                <a:solidFill>
                  <a:schemeClr val="tx1"/>
                </a:solidFill>
              </a:rPr>
              <a:t>&gt;102 cm for men</a:t>
            </a:r>
            <a:r>
              <a:rPr lang="en-US" sz="1800" dirty="0">
                <a:solidFill>
                  <a:schemeClr val="tx1"/>
                </a:solidFill>
              </a:rPr>
              <a:t>*</a:t>
            </a:r>
            <a:r>
              <a:rPr lang="en-US" sz="1800" baseline="30000" dirty="0">
                <a:solidFill>
                  <a:schemeClr val="tx1"/>
                </a:solidFill>
              </a:rPr>
              <a:t>,3</a:t>
            </a:r>
            <a:endParaRPr lang="en-US" sz="1800" dirty="0">
              <a:solidFill>
                <a:schemeClr val="tx1"/>
              </a:solidFill>
            </a:endParaRPr>
          </a:p>
          <a:p>
            <a:pPr marL="339725" indent="-339725"/>
            <a:r>
              <a:rPr lang="en-US" sz="1800" dirty="0">
                <a:solidFill>
                  <a:schemeClr val="tx1"/>
                </a:solidFill>
              </a:rPr>
              <a:t>The threshold for waist circumference depends on race and ethnicity</a:t>
            </a:r>
            <a:r>
              <a:rPr lang="en-US" sz="1800" baseline="30000" dirty="0">
                <a:solidFill>
                  <a:schemeClr val="tx1"/>
                </a:solidFill>
              </a:rPr>
              <a:t>4</a:t>
            </a:r>
            <a:r>
              <a:rPr lang="en-US" sz="1800" dirty="0">
                <a:solidFill>
                  <a:schemeClr val="tx1"/>
                </a:solidFill>
              </a:rPr>
              <a:t> </a:t>
            </a:r>
          </a:p>
          <a:p>
            <a:pPr marL="639763" lvl="1" indent="-304800"/>
            <a:r>
              <a:rPr lang="en-US" sz="1600" dirty="0">
                <a:solidFill>
                  <a:schemeClr val="tx1"/>
                </a:solidFill>
              </a:rPr>
              <a:t>In South Asian, Southeast Asian, and East Asian adults, women ≥74 to 80 cm and men with values ≥85 cm should be considered at risk</a:t>
            </a:r>
          </a:p>
        </p:txBody>
      </p:sp>
    </p:spTree>
    <p:extLst>
      <p:ext uri="{BB962C8B-B14F-4D97-AF65-F5344CB8AC3E}">
        <p14:creationId xmlns:p14="http://schemas.microsoft.com/office/powerpoint/2010/main" val="119018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D98B5-D3D5-CCA0-B4FA-1FAA36D0A803}"/>
            </a:ext>
          </a:extLst>
        </p:cNvPr>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8920C78E-0AD6-7D7B-60E9-4BB589024BA4}"/>
              </a:ext>
            </a:extLst>
          </p:cNvPr>
          <p:cNvSpPr/>
          <p:nvPr/>
        </p:nvSpPr>
        <p:spPr>
          <a:xfrm>
            <a:off x="0" y="3398128"/>
            <a:ext cx="12192000" cy="120435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69732649-7CE4-D1EF-291B-ECD06818507C}"/>
              </a:ext>
            </a:extLst>
          </p:cNvPr>
          <p:cNvSpPr>
            <a:spLocks noGrp="1"/>
          </p:cNvSpPr>
          <p:nvPr>
            <p:ph type="title"/>
          </p:nvPr>
        </p:nvSpPr>
        <p:spPr>
          <a:xfrm>
            <a:off x="536240" y="414320"/>
            <a:ext cx="10896000" cy="1082209"/>
          </a:xfrm>
        </p:spPr>
        <p:txBody>
          <a:bodyPr>
            <a:normAutofit/>
          </a:bodyPr>
          <a:lstStyle/>
          <a:p>
            <a:r>
              <a:rPr lang="en-CA" dirty="0"/>
              <a:t>Classification of obesity: Waist-to-height ratio</a:t>
            </a:r>
          </a:p>
        </p:txBody>
      </p:sp>
      <p:sp>
        <p:nvSpPr>
          <p:cNvPr id="32" name="Text Placeholder 31">
            <a:extLst>
              <a:ext uri="{FF2B5EF4-FFF2-40B4-BE49-F238E27FC236}">
                <a16:creationId xmlns:a16="http://schemas.microsoft.com/office/drawing/2014/main" id="{3F69BC17-E7F2-212A-EA7E-6A175D53F991}"/>
              </a:ext>
            </a:extLst>
          </p:cNvPr>
          <p:cNvSpPr>
            <a:spLocks noGrp="1"/>
          </p:cNvSpPr>
          <p:nvPr>
            <p:ph type="body" sz="quarter" idx="14"/>
          </p:nvPr>
        </p:nvSpPr>
        <p:spPr>
          <a:xfrm>
            <a:off x="536239" y="1821180"/>
            <a:ext cx="11130827" cy="1463037"/>
          </a:xfrm>
        </p:spPr>
        <p:txBody>
          <a:bodyPr/>
          <a:lstStyle/>
          <a:p>
            <a:pPr marL="274638" indent="-274638">
              <a:spcAft>
                <a:spcPts val="1600"/>
              </a:spcAft>
            </a:pPr>
            <a:r>
              <a:rPr lang="en-US" sz="1800" dirty="0">
                <a:solidFill>
                  <a:schemeClr val="tx1"/>
                </a:solidFill>
              </a:rPr>
              <a:t>Waist-to-height ratio was introduced instead of waist circumference in the diagnosis process due to its </a:t>
            </a:r>
            <a:r>
              <a:rPr lang="en-US" sz="1800" b="1" dirty="0">
                <a:solidFill>
                  <a:schemeClr val="tx1"/>
                </a:solidFill>
              </a:rPr>
              <a:t>superiority as a cardiometabolic risk marker</a:t>
            </a:r>
            <a:r>
              <a:rPr lang="en-US" sz="1800" baseline="30000" dirty="0">
                <a:solidFill>
                  <a:schemeClr val="tx1"/>
                </a:solidFill>
              </a:rPr>
              <a:t>1</a:t>
            </a:r>
          </a:p>
          <a:p>
            <a:pPr marL="274638" indent="-274638">
              <a:spcAft>
                <a:spcPts val="1600"/>
              </a:spcAft>
            </a:pPr>
            <a:r>
              <a:rPr lang="en-US" sz="1800" dirty="0">
                <a:solidFill>
                  <a:schemeClr val="tx1"/>
                </a:solidFill>
              </a:rPr>
              <a:t>People of European, Asian, Central American descent and adults with a </a:t>
            </a:r>
            <a:r>
              <a:rPr lang="en-US" sz="1800" b="1" dirty="0">
                <a:solidFill>
                  <a:schemeClr val="tx1"/>
                </a:solidFill>
              </a:rPr>
              <a:t>waist-to-height ratio &gt;0.5</a:t>
            </a:r>
            <a:r>
              <a:rPr lang="en-US" sz="1800" dirty="0">
                <a:solidFill>
                  <a:schemeClr val="tx1"/>
                </a:solidFill>
              </a:rPr>
              <a:t> and the presence of any medical, functional, or psychological impairments are given a </a:t>
            </a:r>
            <a:r>
              <a:rPr lang="en-US" sz="1800" b="1" dirty="0">
                <a:solidFill>
                  <a:schemeClr val="tx1"/>
                </a:solidFill>
              </a:rPr>
              <a:t>diagnosis of obesity</a:t>
            </a:r>
            <a:r>
              <a:rPr lang="en-US" sz="1800" baseline="30000" dirty="0">
                <a:solidFill>
                  <a:schemeClr val="tx1"/>
                </a:solidFill>
              </a:rPr>
              <a:t>1,2</a:t>
            </a:r>
            <a:endParaRPr lang="en-US" sz="1800" dirty="0">
              <a:solidFill>
                <a:schemeClr val="tx1"/>
              </a:solidFill>
            </a:endParaRPr>
          </a:p>
        </p:txBody>
      </p:sp>
      <p:sp>
        <p:nvSpPr>
          <p:cNvPr id="3" name="Text Placeholder 2">
            <a:extLst>
              <a:ext uri="{FF2B5EF4-FFF2-40B4-BE49-F238E27FC236}">
                <a16:creationId xmlns:a16="http://schemas.microsoft.com/office/drawing/2014/main" id="{16F1E9DD-91B3-3BA9-C414-9729B0A8D125}"/>
              </a:ext>
            </a:extLst>
          </p:cNvPr>
          <p:cNvSpPr>
            <a:spLocks noGrp="1"/>
          </p:cNvSpPr>
          <p:nvPr>
            <p:ph type="body" sz="quarter" idx="13"/>
          </p:nvPr>
        </p:nvSpPr>
        <p:spPr>
          <a:xfrm>
            <a:off x="536575" y="6019800"/>
            <a:ext cx="10895013" cy="323850"/>
          </a:xfrm>
        </p:spPr>
        <p:txBody>
          <a:bodyPr/>
          <a:lstStyle/>
          <a:p>
            <a:r>
              <a:rPr lang="en-CA" dirty="0" err="1"/>
              <a:t>WHtR</a:t>
            </a:r>
            <a:r>
              <a:rPr lang="en-CA" dirty="0"/>
              <a:t>, waist-to-height ratio.</a:t>
            </a:r>
            <a:br>
              <a:rPr lang="en-CA" dirty="0"/>
            </a:br>
            <a:r>
              <a:rPr lang="en-CA" dirty="0"/>
              <a:t>1. </a:t>
            </a:r>
            <a:r>
              <a:rPr lang="en-CA" dirty="0" err="1"/>
              <a:t>Busetto</a:t>
            </a:r>
            <a:r>
              <a:rPr lang="en-CA" dirty="0"/>
              <a:t> L et al. Nature Med 2024;30:2395–2399; 2. Ashwell M and Gibson S. BMJ Open 2016;6:e010159.</a:t>
            </a:r>
          </a:p>
        </p:txBody>
      </p:sp>
      <p:sp>
        <p:nvSpPr>
          <p:cNvPr id="52" name="Rectangle 1">
            <a:extLst>
              <a:ext uri="{FF2B5EF4-FFF2-40B4-BE49-F238E27FC236}">
                <a16:creationId xmlns:a16="http://schemas.microsoft.com/office/drawing/2014/main" id="{7D5A9D0B-3971-AC62-EFD4-965B58E5988E}"/>
              </a:ext>
            </a:extLst>
          </p:cNvPr>
          <p:cNvSpPr>
            <a:spLocks noChangeArrowheads="1"/>
          </p:cNvSpPr>
          <p:nvPr/>
        </p:nvSpPr>
        <p:spPr bwMode="auto">
          <a:xfrm>
            <a:off x="3470275" y="2011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EFE8D945-57BB-EC90-8DB4-73256F972FA8}"/>
              </a:ext>
            </a:extLst>
          </p:cNvPr>
          <p:cNvSpPr txBox="1"/>
          <p:nvPr/>
        </p:nvSpPr>
        <p:spPr>
          <a:xfrm>
            <a:off x="6937808" y="3708303"/>
            <a:ext cx="4522672" cy="584775"/>
          </a:xfrm>
          <a:prstGeom prst="rect">
            <a:avLst/>
          </a:prstGeom>
          <a:noFill/>
        </p:spPr>
        <p:txBody>
          <a:bodyPr wrap="square" rtlCol="0">
            <a:spAutoFit/>
          </a:bodyPr>
          <a:lstStyle/>
          <a:p>
            <a:r>
              <a:rPr lang="en-US" sz="1600" b="1" dirty="0">
                <a:solidFill>
                  <a:schemeClr val="bg1"/>
                </a:solidFill>
              </a:rPr>
              <a:t>Any</a:t>
            </a:r>
            <a:r>
              <a:rPr lang="en-US" sz="1600" dirty="0">
                <a:solidFill>
                  <a:schemeClr val="bg1"/>
                </a:solidFill>
              </a:rPr>
              <a:t> unit of measure can be used, </a:t>
            </a:r>
            <a:r>
              <a:rPr lang="en-US" sz="1600" b="1" dirty="0">
                <a:solidFill>
                  <a:schemeClr val="bg1"/>
                </a:solidFill>
              </a:rPr>
              <a:t>as long as it is the same for both measurements</a:t>
            </a:r>
            <a:endParaRPr lang="en-GB" sz="1600" b="1" dirty="0">
              <a:solidFill>
                <a:schemeClr val="bg1"/>
              </a:solidFill>
            </a:endParaRPr>
          </a:p>
        </p:txBody>
      </p:sp>
      <p:sp>
        <p:nvSpPr>
          <p:cNvPr id="35" name="Text Placeholder 31">
            <a:extLst>
              <a:ext uri="{FF2B5EF4-FFF2-40B4-BE49-F238E27FC236}">
                <a16:creationId xmlns:a16="http://schemas.microsoft.com/office/drawing/2014/main" id="{0A7D8F48-2DDF-F11C-AF13-5220765C8197}"/>
              </a:ext>
            </a:extLst>
          </p:cNvPr>
          <p:cNvSpPr txBox="1">
            <a:spLocks/>
          </p:cNvSpPr>
          <p:nvPr/>
        </p:nvSpPr>
        <p:spPr>
          <a:xfrm>
            <a:off x="1470660" y="4975860"/>
            <a:ext cx="9961580" cy="584775"/>
          </a:xfrm>
          <a:prstGeom prst="rect">
            <a:avLst/>
          </a:prstGeom>
        </p:spPr>
        <p:txBody>
          <a:bodyPr vert="horz" lIns="0" tIns="0" rIns="0" bIns="0" rtlCol="0">
            <a:noAutofit/>
          </a:bodyPr>
          <a:lst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indent="0">
              <a:buNone/>
            </a:pPr>
            <a:r>
              <a:rPr lang="en-US" sz="1800" dirty="0">
                <a:solidFill>
                  <a:schemeClr val="tx1"/>
                </a:solidFill>
              </a:rPr>
              <a:t>There </a:t>
            </a:r>
            <a:r>
              <a:rPr lang="en-US" sz="1800" b="1" dirty="0">
                <a:solidFill>
                  <a:schemeClr val="tx1"/>
                </a:solidFill>
              </a:rPr>
              <a:t>do not appear to be any ethnicity- or race-based limitations </a:t>
            </a:r>
            <a:r>
              <a:rPr lang="en-US" sz="1800" dirty="0">
                <a:solidFill>
                  <a:schemeClr val="tx1"/>
                </a:solidFill>
              </a:rPr>
              <a:t>in waist-to-height ratio, making it a simpler measure that can be applied universally</a:t>
            </a:r>
            <a:r>
              <a:rPr lang="en-US" sz="1800" baseline="30000" dirty="0">
                <a:solidFill>
                  <a:schemeClr val="tx1"/>
                </a:solidFill>
              </a:rPr>
              <a:t>2</a:t>
            </a:r>
            <a:endParaRPr lang="en-US" sz="1800" b="1" dirty="0">
              <a:solidFill>
                <a:schemeClr val="tx1"/>
              </a:solidFill>
            </a:endParaRPr>
          </a:p>
        </p:txBody>
      </p:sp>
      <p:grpSp>
        <p:nvGrpSpPr>
          <p:cNvPr id="62" name="Group 61">
            <a:extLst>
              <a:ext uri="{FF2B5EF4-FFF2-40B4-BE49-F238E27FC236}">
                <a16:creationId xmlns:a16="http://schemas.microsoft.com/office/drawing/2014/main" id="{123759D6-E219-10ED-884B-7E6998217496}"/>
              </a:ext>
            </a:extLst>
          </p:cNvPr>
          <p:cNvGrpSpPr/>
          <p:nvPr/>
        </p:nvGrpSpPr>
        <p:grpSpPr>
          <a:xfrm>
            <a:off x="1373918" y="3657597"/>
            <a:ext cx="4283390" cy="811274"/>
            <a:chOff x="1083946" y="3657597"/>
            <a:chExt cx="4283390" cy="811274"/>
          </a:xfrm>
        </p:grpSpPr>
        <p:sp>
          <p:nvSpPr>
            <p:cNvPr id="15" name="TextBox 14">
              <a:extLst>
                <a:ext uri="{FF2B5EF4-FFF2-40B4-BE49-F238E27FC236}">
                  <a16:creationId xmlns:a16="http://schemas.microsoft.com/office/drawing/2014/main" id="{D552446A-3DCD-A8E4-5206-A8EA1DA45167}"/>
                </a:ext>
              </a:extLst>
            </p:cNvPr>
            <p:cNvSpPr txBox="1"/>
            <p:nvPr/>
          </p:nvSpPr>
          <p:spPr>
            <a:xfrm>
              <a:off x="1083946" y="3751253"/>
              <a:ext cx="1538288" cy="523220"/>
            </a:xfrm>
            <a:prstGeom prst="rect">
              <a:avLst/>
            </a:prstGeom>
            <a:noFill/>
          </p:spPr>
          <p:txBody>
            <a:bodyPr wrap="square" rtlCol="0">
              <a:spAutoFit/>
            </a:bodyPr>
            <a:lstStyle/>
            <a:p>
              <a:r>
                <a:rPr lang="en-US" sz="2800" b="1" dirty="0" err="1">
                  <a:solidFill>
                    <a:schemeClr val="bg1"/>
                  </a:solidFill>
                </a:rPr>
                <a:t>WHtR</a:t>
              </a:r>
              <a:r>
                <a:rPr lang="en-US" sz="2800" dirty="0">
                  <a:solidFill>
                    <a:schemeClr val="bg1"/>
                  </a:solidFill>
                </a:rPr>
                <a:t> =</a:t>
              </a:r>
              <a:endParaRPr lang="en-GB" sz="2800" dirty="0">
                <a:solidFill>
                  <a:schemeClr val="bg1"/>
                </a:solidFill>
              </a:endParaRPr>
            </a:p>
          </p:txBody>
        </p:sp>
        <p:pic>
          <p:nvPicPr>
            <p:cNvPr id="43" name="Graphic 42">
              <a:extLst>
                <a:ext uri="{FF2B5EF4-FFF2-40B4-BE49-F238E27FC236}">
                  <a16:creationId xmlns:a16="http://schemas.microsoft.com/office/drawing/2014/main" id="{388F3C86-6162-C48E-1C5C-7A87F7C0F6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0134" y="3657597"/>
              <a:ext cx="330788" cy="330788"/>
            </a:xfrm>
            <a:prstGeom prst="rect">
              <a:avLst/>
            </a:prstGeom>
          </p:spPr>
        </p:pic>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12B6C21-D24B-5384-5DF2-9922A5E92EC3}"/>
                    </a:ext>
                  </a:extLst>
                </p:cNvPr>
                <p:cNvSpPr txBox="1"/>
                <p:nvPr/>
              </p:nvSpPr>
              <p:spPr>
                <a:xfrm>
                  <a:off x="2947988" y="3695070"/>
                  <a:ext cx="2419348" cy="6674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𝑤𝑎𝑖𝑠𝑡</m:t>
                            </m:r>
                            <m:r>
                              <a:rPr lang="en-US" sz="1800" b="0" i="1"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𝑐𝑖𝑟𝑐𝑢𝑚𝑓𝑒𝑟𝑒𝑛𝑐𝑒</m:t>
                            </m:r>
                          </m:num>
                          <m:den>
                            <m:r>
                              <a:rPr lang="en-US" sz="1800" b="0" i="1" smtClean="0">
                                <a:solidFill>
                                  <a:schemeClr val="bg1"/>
                                </a:solidFill>
                                <a:latin typeface="Cambria Math" panose="02040503050406030204" pitchFamily="18" charset="0"/>
                              </a:rPr>
                              <m:t>h𝑒𝑖𝑔h𝑡</m:t>
                            </m:r>
                          </m:den>
                        </m:f>
                      </m:oMath>
                    </m:oMathPara>
                  </a14:m>
                  <a:endParaRPr lang="en-GB" dirty="0"/>
                </a:p>
              </p:txBody>
            </p:sp>
          </mc:Choice>
          <mc:Fallback xmlns="">
            <p:sp>
              <p:nvSpPr>
                <p:cNvPr id="46" name="TextBox 45">
                  <a:extLst>
                    <a:ext uri="{FF2B5EF4-FFF2-40B4-BE49-F238E27FC236}">
                      <a16:creationId xmlns:a16="http://schemas.microsoft.com/office/drawing/2014/main" id="{912B6C21-D24B-5384-5DF2-9922A5E92EC3}"/>
                    </a:ext>
                  </a:extLst>
                </p:cNvPr>
                <p:cNvSpPr txBox="1">
                  <a:spLocks noRot="1" noChangeAspect="1" noMove="1" noResize="1" noEditPoints="1" noAdjustHandles="1" noChangeArrowheads="1" noChangeShapeType="1" noTextEdit="1"/>
                </p:cNvSpPr>
                <p:nvPr/>
              </p:nvSpPr>
              <p:spPr>
                <a:xfrm>
                  <a:off x="2947988" y="3695070"/>
                  <a:ext cx="2419348" cy="667490"/>
                </a:xfrm>
                <a:prstGeom prst="rect">
                  <a:avLst/>
                </a:prstGeom>
                <a:blipFill>
                  <a:blip r:embed="rId6"/>
                  <a:stretch>
                    <a:fillRect/>
                  </a:stretch>
                </a:blipFill>
              </p:spPr>
              <p:txBody>
                <a:bodyPr/>
                <a:lstStyle/>
                <a:p>
                  <a:r>
                    <a:rPr lang="en-US">
                      <a:noFill/>
                    </a:rPr>
                    <a:t> </a:t>
                  </a:r>
                </a:p>
              </p:txBody>
            </p:sp>
          </mc:Fallback>
        </mc:AlternateContent>
        <p:pic>
          <p:nvPicPr>
            <p:cNvPr id="47" name="Graphic 46">
              <a:extLst>
                <a:ext uri="{FF2B5EF4-FFF2-40B4-BE49-F238E27FC236}">
                  <a16:creationId xmlns:a16="http://schemas.microsoft.com/office/drawing/2014/main" id="{E91C0AA7-A19C-2C3E-2B75-E32D24596C2C}"/>
                </a:ext>
              </a:extLst>
            </p:cNvPr>
            <p:cNvPicPr>
              <a:picLocks noChangeAspect="1"/>
            </p:cNvPicPr>
            <p:nvPr/>
          </p:nvPicPr>
          <p:blipFill>
            <a:blip r:embed="rId7">
              <a:extLst>
                <a:ext uri="{96DAC541-7B7A-43D3-8B79-37D633B846F1}">
                  <asvg:svgBlip xmlns:asvg="http://schemas.microsoft.com/office/drawing/2016/SVG/main" r:embed="rId8"/>
                </a:ext>
              </a:extLst>
            </a:blip>
            <a:srcRect l="13" r="13"/>
            <a:stretch/>
          </p:blipFill>
          <p:spPr>
            <a:xfrm>
              <a:off x="2552998" y="4086805"/>
              <a:ext cx="381967" cy="382066"/>
            </a:xfrm>
            <a:prstGeom prst="rect">
              <a:avLst/>
            </a:prstGeom>
          </p:spPr>
        </p:pic>
      </p:grpSp>
      <p:pic>
        <p:nvPicPr>
          <p:cNvPr id="53" name="Graphic 52">
            <a:extLst>
              <a:ext uri="{FF2B5EF4-FFF2-40B4-BE49-F238E27FC236}">
                <a16:creationId xmlns:a16="http://schemas.microsoft.com/office/drawing/2014/main" id="{E573209B-197E-7756-C95E-428B097FB4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4838" y="3752330"/>
            <a:ext cx="522490" cy="522490"/>
          </a:xfrm>
          <a:prstGeom prst="rect">
            <a:avLst/>
          </a:prstGeom>
        </p:spPr>
      </p:pic>
      <p:cxnSp>
        <p:nvCxnSpPr>
          <p:cNvPr id="59" name="Straight Connector 58">
            <a:extLst>
              <a:ext uri="{FF2B5EF4-FFF2-40B4-BE49-F238E27FC236}">
                <a16:creationId xmlns:a16="http://schemas.microsoft.com/office/drawing/2014/main" id="{EF654D48-F10E-7D9C-1CB7-58CA1EBCF643}"/>
              </a:ext>
            </a:extLst>
          </p:cNvPr>
          <p:cNvCxnSpPr>
            <a:cxnSpLocks/>
          </p:cNvCxnSpPr>
          <p:nvPr/>
        </p:nvCxnSpPr>
        <p:spPr>
          <a:xfrm>
            <a:off x="6084141" y="3524250"/>
            <a:ext cx="0" cy="97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92671252-E9B7-6D3F-7ABE-5B96AA7DCAA8}"/>
              </a:ext>
            </a:extLst>
          </p:cNvPr>
          <p:cNvSpPr/>
          <p:nvPr/>
        </p:nvSpPr>
        <p:spPr>
          <a:xfrm>
            <a:off x="759760" y="4951035"/>
            <a:ext cx="609600" cy="609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64" name="Graphic 63">
            <a:extLst>
              <a:ext uri="{FF2B5EF4-FFF2-40B4-BE49-F238E27FC236}">
                <a16:creationId xmlns:a16="http://schemas.microsoft.com/office/drawing/2014/main" id="{4E3A1235-6D4E-78EA-B4FF-315D44A847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360" y="5027235"/>
            <a:ext cx="452400" cy="452400"/>
          </a:xfrm>
          <a:prstGeom prst="rect">
            <a:avLst/>
          </a:prstGeom>
        </p:spPr>
      </p:pic>
    </p:spTree>
    <p:extLst>
      <p:ext uri="{BB962C8B-B14F-4D97-AF65-F5344CB8AC3E}">
        <p14:creationId xmlns:p14="http://schemas.microsoft.com/office/powerpoint/2010/main" val="37006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BC5C-6A68-23A7-BCF1-190585138646}"/>
              </a:ext>
            </a:extLst>
          </p:cNvPr>
          <p:cNvSpPr>
            <a:spLocks noGrp="1"/>
          </p:cNvSpPr>
          <p:nvPr>
            <p:ph type="title"/>
          </p:nvPr>
        </p:nvSpPr>
        <p:spPr>
          <a:xfrm>
            <a:off x="536240" y="414320"/>
            <a:ext cx="10896000" cy="1082209"/>
          </a:xfrm>
        </p:spPr>
        <p:txBody>
          <a:bodyPr/>
          <a:lstStyle/>
          <a:p>
            <a:r>
              <a:rPr lang="en-US" dirty="0"/>
              <a:t>Consider two patients with excess body fat</a:t>
            </a:r>
            <a:endParaRPr lang="en-CA" dirty="0"/>
          </a:p>
        </p:txBody>
      </p:sp>
      <p:sp>
        <p:nvSpPr>
          <p:cNvPr id="3" name="Text Placeholder 2">
            <a:extLst>
              <a:ext uri="{FF2B5EF4-FFF2-40B4-BE49-F238E27FC236}">
                <a16:creationId xmlns:a16="http://schemas.microsoft.com/office/drawing/2014/main" id="{315458D8-BC06-514B-8B41-E2C2B125069A}"/>
              </a:ext>
            </a:extLst>
          </p:cNvPr>
          <p:cNvSpPr>
            <a:spLocks noGrp="1"/>
          </p:cNvSpPr>
          <p:nvPr>
            <p:ph type="body" sz="quarter" idx="13"/>
          </p:nvPr>
        </p:nvSpPr>
        <p:spPr>
          <a:xfrm>
            <a:off x="536240" y="6020060"/>
            <a:ext cx="10896000" cy="324000"/>
          </a:xfrm>
        </p:spPr>
        <p:txBody>
          <a:bodyPr/>
          <a:lstStyle/>
          <a:p>
            <a:r>
              <a:rPr lang="en-CA" dirty="0"/>
              <a:t>BMI, body mass index; BP, blood pressure; EOSS, Edmonton Obesity Staging System; FPG, fasting plasma glucose; HDL-C, high-density lipoprotein cholesterol; LDL-C, low-density lipoprotein cholesterol; TG, triglycerides; </a:t>
            </a:r>
            <a:br>
              <a:rPr lang="en-CA" dirty="0"/>
            </a:br>
            <a:r>
              <a:rPr lang="en-CA" dirty="0"/>
              <a:t>WC, waist circumference.</a:t>
            </a:r>
            <a:br>
              <a:rPr lang="en-CA" dirty="0"/>
            </a:br>
            <a:r>
              <a:rPr lang="en-CA" dirty="0"/>
              <a:t>1. </a:t>
            </a:r>
            <a:r>
              <a:rPr lang="en-US" dirty="0"/>
              <a:t>Kodsi R et al. Nutrients 2022;14:967; 2. Sharma AM and Kushner RF. Int J </a:t>
            </a:r>
            <a:r>
              <a:rPr lang="en-US" dirty="0" err="1"/>
              <a:t>Obes</a:t>
            </a:r>
            <a:r>
              <a:rPr lang="en-US" dirty="0"/>
              <a:t> (Lond) 2009;33:289–295.</a:t>
            </a:r>
            <a:endParaRPr lang="en-CA" dirty="0"/>
          </a:p>
        </p:txBody>
      </p:sp>
      <p:sp>
        <p:nvSpPr>
          <p:cNvPr id="95" name="Rectangle: Rounded Corners 94">
            <a:extLst>
              <a:ext uri="{FF2B5EF4-FFF2-40B4-BE49-F238E27FC236}">
                <a16:creationId xmlns:a16="http://schemas.microsoft.com/office/drawing/2014/main" id="{8FEAE273-2EA7-0C94-CAF9-518A24BBEB16}"/>
              </a:ext>
            </a:extLst>
          </p:cNvPr>
          <p:cNvSpPr/>
          <p:nvPr/>
        </p:nvSpPr>
        <p:spPr>
          <a:xfrm>
            <a:off x="522289" y="1766118"/>
            <a:ext cx="11136311" cy="54801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dirty="0">
                <a:solidFill>
                  <a:schemeClr val="bg1"/>
                </a:solidFill>
              </a:rPr>
              <a:t>Some staging systems (e.g., EOSS) assess the effect of obesity-related complications on individuals, beyond weight. This combined with BMI enables improved functional and prognostic assessment for patients</a:t>
            </a:r>
            <a:r>
              <a:rPr lang="en-US" sz="1600" baseline="30000" dirty="0">
                <a:solidFill>
                  <a:schemeClr val="bg1"/>
                </a:solidFill>
              </a:rPr>
              <a:t>1,2</a:t>
            </a:r>
            <a:endParaRPr lang="en-US" sz="1600" dirty="0">
              <a:solidFill>
                <a:schemeClr val="bg1"/>
              </a:solidFill>
            </a:endParaRPr>
          </a:p>
        </p:txBody>
      </p:sp>
      <p:sp>
        <p:nvSpPr>
          <p:cNvPr id="109" name="Rectangle 108">
            <a:extLst>
              <a:ext uri="{FF2B5EF4-FFF2-40B4-BE49-F238E27FC236}">
                <a16:creationId xmlns:a16="http://schemas.microsoft.com/office/drawing/2014/main" id="{DA3FA9F0-0BAA-46EC-B98D-16F856A5BDB3}"/>
              </a:ext>
            </a:extLst>
          </p:cNvPr>
          <p:cNvSpPr>
            <a:spLocks/>
          </p:cNvSpPr>
          <p:nvPr/>
        </p:nvSpPr>
        <p:spPr>
          <a:xfrm>
            <a:off x="952796" y="3204346"/>
            <a:ext cx="4695529" cy="252198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spcAft>
                <a:spcPts val="300"/>
              </a:spcAft>
            </a:pPr>
            <a:r>
              <a:rPr lang="en-US" b="1" dirty="0">
                <a:solidFill>
                  <a:schemeClr val="accent4"/>
                </a:solidFill>
              </a:rPr>
              <a:t>Patient A</a:t>
            </a:r>
          </a:p>
          <a:p>
            <a:pPr>
              <a:spcAft>
                <a:spcPts val="300"/>
              </a:spcAft>
            </a:pPr>
            <a:r>
              <a:rPr lang="en-US" sz="1400" b="0" dirty="0">
                <a:solidFill>
                  <a:schemeClr val="accent4"/>
                </a:solidFill>
              </a:rPr>
              <a:t>BMI = 37 kg/m</a:t>
            </a:r>
            <a:r>
              <a:rPr lang="en-US" sz="1400" b="0" baseline="30000" dirty="0">
                <a:solidFill>
                  <a:schemeClr val="accent4"/>
                </a:solidFill>
              </a:rPr>
              <a:t>2</a:t>
            </a:r>
            <a:endParaRPr lang="en-US" sz="1400" b="0" dirty="0">
              <a:solidFill>
                <a:schemeClr val="accent4"/>
              </a:solidFill>
            </a:endParaRPr>
          </a:p>
          <a:p>
            <a:pPr>
              <a:spcAft>
                <a:spcPts val="300"/>
              </a:spcAft>
            </a:pPr>
            <a:r>
              <a:rPr lang="en-US" sz="1400" b="0" dirty="0">
                <a:solidFill>
                  <a:schemeClr val="accent4"/>
                </a:solidFill>
              </a:rPr>
              <a:t>FPG = 92 mg/dL</a:t>
            </a:r>
          </a:p>
          <a:p>
            <a:pPr>
              <a:spcAft>
                <a:spcPts val="300"/>
              </a:spcAft>
            </a:pPr>
            <a:r>
              <a:rPr lang="en-US" sz="1400" b="0" dirty="0">
                <a:solidFill>
                  <a:schemeClr val="accent4"/>
                </a:solidFill>
              </a:rPr>
              <a:t>HDL-C = 54 mg/dL</a:t>
            </a:r>
          </a:p>
          <a:p>
            <a:pPr>
              <a:spcAft>
                <a:spcPts val="300"/>
              </a:spcAft>
            </a:pPr>
            <a:r>
              <a:rPr lang="en-US" sz="1400" b="0" dirty="0">
                <a:solidFill>
                  <a:schemeClr val="accent4"/>
                </a:solidFill>
              </a:rPr>
              <a:t>LDL-C = 125 mg/dL</a:t>
            </a:r>
          </a:p>
          <a:p>
            <a:pPr>
              <a:spcAft>
                <a:spcPts val="300"/>
              </a:spcAft>
            </a:pPr>
            <a:r>
              <a:rPr lang="en-US" sz="1400" b="0" dirty="0">
                <a:solidFill>
                  <a:schemeClr val="accent4"/>
                </a:solidFill>
              </a:rPr>
              <a:t>TG = 131 mg/dL</a:t>
            </a:r>
          </a:p>
          <a:p>
            <a:pPr>
              <a:spcAft>
                <a:spcPts val="300"/>
              </a:spcAft>
            </a:pPr>
            <a:r>
              <a:rPr lang="en-US" sz="1400" b="0" dirty="0">
                <a:solidFill>
                  <a:schemeClr val="accent4"/>
                </a:solidFill>
              </a:rPr>
              <a:t>BP = 122/78</a:t>
            </a:r>
          </a:p>
          <a:p>
            <a:pPr>
              <a:spcAft>
                <a:spcPts val="300"/>
              </a:spcAft>
            </a:pPr>
            <a:r>
              <a:rPr lang="en-US" sz="1400" dirty="0">
                <a:solidFill>
                  <a:schemeClr val="accent4"/>
                </a:solidFill>
              </a:rPr>
              <a:t>WC = 108 cm </a:t>
            </a:r>
            <a:endParaRPr lang="en-US" sz="1600" b="0" dirty="0">
              <a:solidFill>
                <a:schemeClr val="accent4"/>
              </a:solidFill>
            </a:endParaRPr>
          </a:p>
        </p:txBody>
      </p:sp>
      <p:sp>
        <p:nvSpPr>
          <p:cNvPr id="197" name="Rectangle 196">
            <a:extLst>
              <a:ext uri="{FF2B5EF4-FFF2-40B4-BE49-F238E27FC236}">
                <a16:creationId xmlns:a16="http://schemas.microsoft.com/office/drawing/2014/main" id="{FD7EBDF2-0749-2D74-A74F-FFB09064EB04}"/>
              </a:ext>
            </a:extLst>
          </p:cNvPr>
          <p:cNvSpPr/>
          <p:nvPr/>
        </p:nvSpPr>
        <p:spPr>
          <a:xfrm>
            <a:off x="647996" y="2367733"/>
            <a:ext cx="2159127" cy="301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Stage 0</a:t>
            </a:r>
          </a:p>
        </p:txBody>
      </p:sp>
      <p:sp>
        <p:nvSpPr>
          <p:cNvPr id="198" name="Rectangle 197">
            <a:extLst>
              <a:ext uri="{FF2B5EF4-FFF2-40B4-BE49-F238E27FC236}">
                <a16:creationId xmlns:a16="http://schemas.microsoft.com/office/drawing/2014/main" id="{17DF2038-8B98-9349-683F-A03F62B80D02}"/>
              </a:ext>
            </a:extLst>
          </p:cNvPr>
          <p:cNvSpPr/>
          <p:nvPr/>
        </p:nvSpPr>
        <p:spPr>
          <a:xfrm>
            <a:off x="2832216" y="2367733"/>
            <a:ext cx="2159127" cy="301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Stage 1</a:t>
            </a:r>
          </a:p>
        </p:txBody>
      </p:sp>
      <p:sp>
        <p:nvSpPr>
          <p:cNvPr id="199" name="Rectangle 198">
            <a:extLst>
              <a:ext uri="{FF2B5EF4-FFF2-40B4-BE49-F238E27FC236}">
                <a16:creationId xmlns:a16="http://schemas.microsoft.com/office/drawing/2014/main" id="{8ACF0B5F-9B7C-7C5E-BD7C-EB3172A0F8D9}"/>
              </a:ext>
            </a:extLst>
          </p:cNvPr>
          <p:cNvSpPr/>
          <p:nvPr/>
        </p:nvSpPr>
        <p:spPr>
          <a:xfrm>
            <a:off x="5016436" y="2367733"/>
            <a:ext cx="2159127" cy="301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Stage 2</a:t>
            </a:r>
          </a:p>
        </p:txBody>
      </p:sp>
      <p:sp>
        <p:nvSpPr>
          <p:cNvPr id="200" name="Rectangle 199">
            <a:extLst>
              <a:ext uri="{FF2B5EF4-FFF2-40B4-BE49-F238E27FC236}">
                <a16:creationId xmlns:a16="http://schemas.microsoft.com/office/drawing/2014/main" id="{D29877E7-3B5D-F1FB-B1B3-565EEFC0BF31}"/>
              </a:ext>
            </a:extLst>
          </p:cNvPr>
          <p:cNvSpPr/>
          <p:nvPr/>
        </p:nvSpPr>
        <p:spPr>
          <a:xfrm>
            <a:off x="7200656" y="2367733"/>
            <a:ext cx="2159127" cy="301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Stage 3</a:t>
            </a:r>
          </a:p>
        </p:txBody>
      </p:sp>
      <p:sp>
        <p:nvSpPr>
          <p:cNvPr id="201" name="Rectangle 200">
            <a:extLst>
              <a:ext uri="{FF2B5EF4-FFF2-40B4-BE49-F238E27FC236}">
                <a16:creationId xmlns:a16="http://schemas.microsoft.com/office/drawing/2014/main" id="{8E4FCA8C-45E2-9707-1196-3FD643B7CB45}"/>
              </a:ext>
            </a:extLst>
          </p:cNvPr>
          <p:cNvSpPr/>
          <p:nvPr/>
        </p:nvSpPr>
        <p:spPr>
          <a:xfrm>
            <a:off x="9384876" y="2367733"/>
            <a:ext cx="2159127" cy="301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Stage 4</a:t>
            </a:r>
          </a:p>
        </p:txBody>
      </p:sp>
      <p:sp>
        <p:nvSpPr>
          <p:cNvPr id="192" name="Rectangle 191">
            <a:extLst>
              <a:ext uri="{FF2B5EF4-FFF2-40B4-BE49-F238E27FC236}">
                <a16:creationId xmlns:a16="http://schemas.microsoft.com/office/drawing/2014/main" id="{D7D4DB73-46FB-9BAC-D058-CB61D88F1C1F}"/>
              </a:ext>
            </a:extLst>
          </p:cNvPr>
          <p:cNvSpPr/>
          <p:nvPr/>
        </p:nvSpPr>
        <p:spPr>
          <a:xfrm>
            <a:off x="647996" y="2691818"/>
            <a:ext cx="2159127" cy="19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tx1"/>
                </a:solidFill>
              </a:rPr>
              <a:t>No clinical risk factors</a:t>
            </a:r>
          </a:p>
        </p:txBody>
      </p:sp>
      <p:sp>
        <p:nvSpPr>
          <p:cNvPr id="193" name="Rectangle 192">
            <a:extLst>
              <a:ext uri="{FF2B5EF4-FFF2-40B4-BE49-F238E27FC236}">
                <a16:creationId xmlns:a16="http://schemas.microsoft.com/office/drawing/2014/main" id="{04A79B25-188C-6B64-D1E9-4064EDE13BC4}"/>
              </a:ext>
            </a:extLst>
          </p:cNvPr>
          <p:cNvSpPr/>
          <p:nvPr/>
        </p:nvSpPr>
        <p:spPr>
          <a:xfrm>
            <a:off x="2832216" y="2691818"/>
            <a:ext cx="2159127" cy="19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rPr>
              <a:t>Obesity-related risk factors</a:t>
            </a:r>
          </a:p>
        </p:txBody>
      </p:sp>
      <p:sp>
        <p:nvSpPr>
          <p:cNvPr id="194" name="Rectangle 193">
            <a:extLst>
              <a:ext uri="{FF2B5EF4-FFF2-40B4-BE49-F238E27FC236}">
                <a16:creationId xmlns:a16="http://schemas.microsoft.com/office/drawing/2014/main" id="{61154C30-118E-8C53-8D19-5236E7BB5DE7}"/>
              </a:ext>
            </a:extLst>
          </p:cNvPr>
          <p:cNvSpPr/>
          <p:nvPr/>
        </p:nvSpPr>
        <p:spPr>
          <a:xfrm>
            <a:off x="5016436" y="2691818"/>
            <a:ext cx="2159127" cy="19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tx1"/>
                </a:solidFill>
              </a:rPr>
              <a:t>Established disease</a:t>
            </a:r>
          </a:p>
        </p:txBody>
      </p:sp>
      <p:sp>
        <p:nvSpPr>
          <p:cNvPr id="195" name="Rectangle 194">
            <a:extLst>
              <a:ext uri="{FF2B5EF4-FFF2-40B4-BE49-F238E27FC236}">
                <a16:creationId xmlns:a16="http://schemas.microsoft.com/office/drawing/2014/main" id="{347AC314-E9D5-9F99-951C-7432908BD92B}"/>
              </a:ext>
            </a:extLst>
          </p:cNvPr>
          <p:cNvSpPr/>
          <p:nvPr/>
        </p:nvSpPr>
        <p:spPr>
          <a:xfrm>
            <a:off x="7200656" y="2691818"/>
            <a:ext cx="2159127" cy="19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i="1" dirty="0">
                <a:solidFill>
                  <a:schemeClr val="tx1"/>
                </a:solidFill>
              </a:rPr>
              <a:t>Severe disease</a:t>
            </a:r>
          </a:p>
        </p:txBody>
      </p:sp>
      <p:sp>
        <p:nvSpPr>
          <p:cNvPr id="196" name="Rectangle 195">
            <a:extLst>
              <a:ext uri="{FF2B5EF4-FFF2-40B4-BE49-F238E27FC236}">
                <a16:creationId xmlns:a16="http://schemas.microsoft.com/office/drawing/2014/main" id="{055B545C-30C6-AA18-B96B-1110D2A66EFE}"/>
              </a:ext>
            </a:extLst>
          </p:cNvPr>
          <p:cNvSpPr/>
          <p:nvPr/>
        </p:nvSpPr>
        <p:spPr>
          <a:xfrm>
            <a:off x="9384876" y="2691818"/>
            <a:ext cx="2159127" cy="1927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a:solidFill>
                  <a:schemeClr val="tx1"/>
                </a:solidFill>
              </a:rPr>
              <a:t>End-stage, disabling</a:t>
            </a:r>
          </a:p>
        </p:txBody>
      </p:sp>
      <p:sp>
        <p:nvSpPr>
          <p:cNvPr id="203" name="Rectangle 202">
            <a:extLst>
              <a:ext uri="{FF2B5EF4-FFF2-40B4-BE49-F238E27FC236}">
                <a16:creationId xmlns:a16="http://schemas.microsoft.com/office/drawing/2014/main" id="{86A1A548-54E3-18D9-E3D6-F37E757B2D0B}"/>
              </a:ext>
            </a:extLst>
          </p:cNvPr>
          <p:cNvSpPr/>
          <p:nvPr/>
        </p:nvSpPr>
        <p:spPr>
          <a:xfrm>
            <a:off x="6495467" y="3204346"/>
            <a:ext cx="4695529" cy="252198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spcAft>
                <a:spcPts val="300"/>
              </a:spcAft>
            </a:pPr>
            <a:r>
              <a:rPr lang="en-US" b="1" dirty="0">
                <a:solidFill>
                  <a:schemeClr val="accent2">
                    <a:lumMod val="75000"/>
                  </a:schemeClr>
                </a:solidFill>
              </a:rPr>
              <a:t>Patient B</a:t>
            </a:r>
          </a:p>
          <a:p>
            <a:pPr>
              <a:spcAft>
                <a:spcPts val="300"/>
              </a:spcAft>
            </a:pPr>
            <a:r>
              <a:rPr lang="en-US" sz="1400" dirty="0">
                <a:solidFill>
                  <a:schemeClr val="accent2">
                    <a:lumMod val="75000"/>
                  </a:schemeClr>
                </a:solidFill>
              </a:rPr>
              <a:t>BMI = 31 kg/m</a:t>
            </a:r>
            <a:r>
              <a:rPr lang="en-US" sz="1400" baseline="30000" dirty="0">
                <a:solidFill>
                  <a:schemeClr val="accent2">
                    <a:lumMod val="75000"/>
                  </a:schemeClr>
                </a:solidFill>
              </a:rPr>
              <a:t>2</a:t>
            </a:r>
          </a:p>
          <a:p>
            <a:pPr>
              <a:spcAft>
                <a:spcPts val="300"/>
              </a:spcAft>
            </a:pPr>
            <a:r>
              <a:rPr lang="en-US" sz="1400" dirty="0">
                <a:solidFill>
                  <a:schemeClr val="accent2">
                    <a:lumMod val="75000"/>
                  </a:schemeClr>
                </a:solidFill>
              </a:rPr>
              <a:t>FPG = 110 mg/dL (</a:t>
            </a:r>
            <a:r>
              <a:rPr lang="en-US" sz="1400" b="1" dirty="0">
                <a:solidFill>
                  <a:schemeClr val="accent2">
                    <a:lumMod val="75000"/>
                  </a:schemeClr>
                </a:solidFill>
              </a:rPr>
              <a:t>prediabetes</a:t>
            </a:r>
            <a:r>
              <a:rPr lang="en-US" sz="1400" dirty="0">
                <a:solidFill>
                  <a:schemeClr val="accent2">
                    <a:lumMod val="75000"/>
                  </a:schemeClr>
                </a:solidFill>
              </a:rPr>
              <a:t>)</a:t>
            </a:r>
          </a:p>
          <a:p>
            <a:pPr>
              <a:spcAft>
                <a:spcPts val="300"/>
              </a:spcAft>
            </a:pPr>
            <a:r>
              <a:rPr lang="en-US" sz="1400" dirty="0">
                <a:solidFill>
                  <a:schemeClr val="accent2">
                    <a:lumMod val="75000"/>
                  </a:schemeClr>
                </a:solidFill>
              </a:rPr>
              <a:t>HDL-C = 38 mg/dL</a:t>
            </a:r>
          </a:p>
          <a:p>
            <a:pPr>
              <a:spcAft>
                <a:spcPts val="300"/>
              </a:spcAft>
            </a:pPr>
            <a:r>
              <a:rPr lang="en-US" sz="1400" dirty="0">
                <a:solidFill>
                  <a:schemeClr val="accent2">
                    <a:lumMod val="75000"/>
                  </a:schemeClr>
                </a:solidFill>
              </a:rPr>
              <a:t>LDL-C = 125 mg/dL</a:t>
            </a:r>
          </a:p>
          <a:p>
            <a:pPr>
              <a:spcAft>
                <a:spcPts val="300"/>
              </a:spcAft>
            </a:pPr>
            <a:r>
              <a:rPr lang="en-US" sz="1400" dirty="0">
                <a:solidFill>
                  <a:schemeClr val="accent2">
                    <a:lumMod val="75000"/>
                  </a:schemeClr>
                </a:solidFill>
              </a:rPr>
              <a:t>TG = 301 mg/dL</a:t>
            </a:r>
          </a:p>
          <a:p>
            <a:pPr>
              <a:spcAft>
                <a:spcPts val="300"/>
              </a:spcAft>
            </a:pPr>
            <a:r>
              <a:rPr lang="en-US" sz="1400" dirty="0">
                <a:solidFill>
                  <a:schemeClr val="accent2">
                    <a:lumMod val="75000"/>
                  </a:schemeClr>
                </a:solidFill>
              </a:rPr>
              <a:t>BP = 138/84 (</a:t>
            </a:r>
            <a:r>
              <a:rPr lang="en-US" sz="1400" b="1" dirty="0">
                <a:solidFill>
                  <a:schemeClr val="accent2">
                    <a:lumMod val="75000"/>
                  </a:schemeClr>
                </a:solidFill>
              </a:rPr>
              <a:t>stage I hypertension</a:t>
            </a:r>
            <a:r>
              <a:rPr lang="en-US" sz="1400" dirty="0">
                <a:solidFill>
                  <a:schemeClr val="accent2">
                    <a:lumMod val="75000"/>
                  </a:schemeClr>
                </a:solidFill>
              </a:rPr>
              <a:t>)</a:t>
            </a:r>
          </a:p>
          <a:p>
            <a:pPr>
              <a:spcAft>
                <a:spcPts val="300"/>
              </a:spcAft>
            </a:pPr>
            <a:r>
              <a:rPr lang="en-US" sz="1400" dirty="0">
                <a:solidFill>
                  <a:schemeClr val="accent2">
                    <a:lumMod val="75000"/>
                  </a:schemeClr>
                </a:solidFill>
              </a:rPr>
              <a:t>WC = 125 cm</a:t>
            </a:r>
          </a:p>
        </p:txBody>
      </p:sp>
      <p:cxnSp>
        <p:nvCxnSpPr>
          <p:cNvPr id="204" name="Straight Connector 203">
            <a:extLst>
              <a:ext uri="{FF2B5EF4-FFF2-40B4-BE49-F238E27FC236}">
                <a16:creationId xmlns:a16="http://schemas.microsoft.com/office/drawing/2014/main" id="{435F8316-D2B0-0EBD-AF53-CC3682CD8D5D}"/>
              </a:ext>
            </a:extLst>
          </p:cNvPr>
          <p:cNvCxnSpPr>
            <a:cxnSpLocks/>
          </p:cNvCxnSpPr>
          <p:nvPr/>
        </p:nvCxnSpPr>
        <p:spPr>
          <a:xfrm>
            <a:off x="2832216" y="2440704"/>
            <a:ext cx="0" cy="389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C79BEBD-7D03-769C-4F55-16D7274BD382}"/>
              </a:ext>
            </a:extLst>
          </p:cNvPr>
          <p:cNvCxnSpPr>
            <a:cxnSpLocks/>
          </p:cNvCxnSpPr>
          <p:nvPr/>
        </p:nvCxnSpPr>
        <p:spPr>
          <a:xfrm>
            <a:off x="5007379" y="2440704"/>
            <a:ext cx="0" cy="389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E375ABD-FC38-3229-59B6-4ADD7E2FBDE5}"/>
              </a:ext>
            </a:extLst>
          </p:cNvPr>
          <p:cNvCxnSpPr>
            <a:cxnSpLocks/>
          </p:cNvCxnSpPr>
          <p:nvPr/>
        </p:nvCxnSpPr>
        <p:spPr>
          <a:xfrm>
            <a:off x="7220398" y="2440704"/>
            <a:ext cx="0" cy="389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7907F7AB-9998-F4A5-C582-A39AAE6E93FC}"/>
              </a:ext>
            </a:extLst>
          </p:cNvPr>
          <p:cNvCxnSpPr>
            <a:cxnSpLocks/>
          </p:cNvCxnSpPr>
          <p:nvPr/>
        </p:nvCxnSpPr>
        <p:spPr>
          <a:xfrm>
            <a:off x="9288433" y="2440704"/>
            <a:ext cx="0" cy="389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Rectangle: Rounded Corners 201">
            <a:extLst>
              <a:ext uri="{FF2B5EF4-FFF2-40B4-BE49-F238E27FC236}">
                <a16:creationId xmlns:a16="http://schemas.microsoft.com/office/drawing/2014/main" id="{A51FB3AA-C0F9-41AE-EAC8-2D5279C01264}"/>
              </a:ext>
            </a:extLst>
          </p:cNvPr>
          <p:cNvSpPr/>
          <p:nvPr/>
        </p:nvSpPr>
        <p:spPr>
          <a:xfrm>
            <a:off x="522289" y="5482092"/>
            <a:ext cx="11136311" cy="31443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solidFill>
                  <a:schemeClr val="bg1"/>
                </a:solidFill>
              </a:rPr>
              <a:t>Patient B has a more metabolically severe presentation of obesity despite having a lower BMI</a:t>
            </a:r>
          </a:p>
        </p:txBody>
      </p:sp>
      <p:sp>
        <p:nvSpPr>
          <p:cNvPr id="209" name="Oval 208">
            <a:extLst>
              <a:ext uri="{FF2B5EF4-FFF2-40B4-BE49-F238E27FC236}">
                <a16:creationId xmlns:a16="http://schemas.microsoft.com/office/drawing/2014/main" id="{ACB42E23-E75D-121C-59F3-CF0B28709971}"/>
              </a:ext>
            </a:extLst>
          </p:cNvPr>
          <p:cNvSpPr/>
          <p:nvPr/>
        </p:nvSpPr>
        <p:spPr>
          <a:xfrm>
            <a:off x="3852636" y="3567545"/>
            <a:ext cx="1676400" cy="1676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213" name="Graphic 212">
            <a:extLst>
              <a:ext uri="{FF2B5EF4-FFF2-40B4-BE49-F238E27FC236}">
                <a16:creationId xmlns:a16="http://schemas.microsoft.com/office/drawing/2014/main" id="{889DF52E-F0A1-AB2E-A4B2-ED53F6ABB0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7124" y="3782866"/>
            <a:ext cx="1152434" cy="1152434"/>
          </a:xfrm>
          <a:prstGeom prst="rect">
            <a:avLst/>
          </a:prstGeom>
        </p:spPr>
      </p:pic>
      <p:sp>
        <p:nvSpPr>
          <p:cNvPr id="214" name="Oval 213">
            <a:extLst>
              <a:ext uri="{FF2B5EF4-FFF2-40B4-BE49-F238E27FC236}">
                <a16:creationId xmlns:a16="http://schemas.microsoft.com/office/drawing/2014/main" id="{EC148C2A-8B45-D442-F0E3-E3E3CD2A6D94}"/>
              </a:ext>
            </a:extLst>
          </p:cNvPr>
          <p:cNvSpPr/>
          <p:nvPr/>
        </p:nvSpPr>
        <p:spPr>
          <a:xfrm>
            <a:off x="9392371" y="3567545"/>
            <a:ext cx="1676400" cy="1676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211" name="Graphic 210">
            <a:extLst>
              <a:ext uri="{FF2B5EF4-FFF2-40B4-BE49-F238E27FC236}">
                <a16:creationId xmlns:a16="http://schemas.microsoft.com/office/drawing/2014/main" id="{7FE8DCA5-4790-AC2E-EB7E-728061346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4029" y="3775980"/>
            <a:ext cx="1189958" cy="1189958"/>
          </a:xfrm>
          <a:prstGeom prst="rect">
            <a:avLst/>
          </a:prstGeom>
        </p:spPr>
      </p:pic>
    </p:spTree>
    <p:extLst>
      <p:ext uri="{BB962C8B-B14F-4D97-AF65-F5344CB8AC3E}">
        <p14:creationId xmlns:p14="http://schemas.microsoft.com/office/powerpoint/2010/main" val="243472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3D4A620-B5B1-D305-8A41-34F593F7D030}"/>
              </a:ext>
            </a:extLst>
          </p:cNvPr>
          <p:cNvSpPr/>
          <p:nvPr/>
        </p:nvSpPr>
        <p:spPr>
          <a:xfrm>
            <a:off x="0" y="1858586"/>
            <a:ext cx="12192000" cy="3879273"/>
          </a:xfrm>
          <a:prstGeom prst="rect">
            <a:avLst/>
          </a:prstGeom>
          <a:solidFill>
            <a:schemeClr val="bg2">
              <a:lumMod val="20000"/>
              <a:lumOff val="80000"/>
            </a:schemeClr>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7478EF1-04D9-9AFB-955E-98B5BE10A576}"/>
              </a:ext>
            </a:extLst>
          </p:cNvPr>
          <p:cNvSpPr>
            <a:spLocks noGrp="1"/>
          </p:cNvSpPr>
          <p:nvPr>
            <p:ph type="title"/>
          </p:nvPr>
        </p:nvSpPr>
        <p:spPr>
          <a:xfrm>
            <a:off x="536240" y="414320"/>
            <a:ext cx="10896000" cy="1082209"/>
          </a:xfrm>
        </p:spPr>
        <p:txBody>
          <a:bodyPr/>
          <a:lstStyle/>
          <a:p>
            <a:r>
              <a:rPr lang="en-CA" dirty="0"/>
              <a:t>Medication-induced weight gain</a:t>
            </a:r>
            <a:r>
              <a:rPr lang="en-CA" baseline="30000" dirty="0"/>
              <a:t>1</a:t>
            </a:r>
            <a:r>
              <a:rPr lang="en-CA" baseline="30000" dirty="0">
                <a:latin typeface="Arial" panose="020B0604020202020204" pitchFamily="34" charset="0"/>
                <a:cs typeface="Arial" panose="020B0604020202020204" pitchFamily="34" charset="0"/>
              </a:rPr>
              <a:t>‒4</a:t>
            </a:r>
            <a:r>
              <a:rPr lang="en-CA" dirty="0"/>
              <a:t> </a:t>
            </a:r>
          </a:p>
        </p:txBody>
      </p:sp>
      <p:sp>
        <p:nvSpPr>
          <p:cNvPr id="3" name="Text Placeholder 2">
            <a:extLst>
              <a:ext uri="{FF2B5EF4-FFF2-40B4-BE49-F238E27FC236}">
                <a16:creationId xmlns:a16="http://schemas.microsoft.com/office/drawing/2014/main" id="{78989E01-A2EF-9F01-D108-AD5987F020F7}"/>
              </a:ext>
            </a:extLst>
          </p:cNvPr>
          <p:cNvSpPr>
            <a:spLocks noGrp="1"/>
          </p:cNvSpPr>
          <p:nvPr>
            <p:ph type="body" sz="quarter" idx="13"/>
          </p:nvPr>
        </p:nvSpPr>
        <p:spPr>
          <a:xfrm>
            <a:off x="536240" y="5961096"/>
            <a:ext cx="10896000" cy="382964"/>
          </a:xfrm>
        </p:spPr>
        <p:txBody>
          <a:bodyPr/>
          <a:lstStyle/>
          <a:p>
            <a:r>
              <a:rPr lang="en-CA" dirty="0"/>
              <a:t>ACE, angiotensin-converting enzyme; ARB, angiotensin II receptor blocker; CNS, central nervous system; DMARD, disease-modifying antirheumatic drug; DPP-4, dipeptidyl peptidase-4; GIP, glucose-dependent insulinotropic polypeptide; GLP-1, glucagon-like peptide-1; HCP, healthcare professional; MAOI, monoamine oxidase inhibitor; NSAID, non-steroidal anti-inflammatory drug; SGLT2, sodium-glucose co-transporter 2; SSRI, selective serotonin reuptake inhibitor. </a:t>
            </a:r>
            <a:br>
              <a:rPr lang="en-CA" dirty="0"/>
            </a:br>
            <a:r>
              <a:rPr lang="en-CA" dirty="0"/>
              <a:t>1. Saunders KH et al. J Fam </a:t>
            </a:r>
            <a:r>
              <a:rPr lang="en-CA" dirty="0" err="1"/>
              <a:t>Pract</a:t>
            </a:r>
            <a:r>
              <a:rPr lang="en-CA" dirty="0"/>
              <a:t> 2016;65:780–788; 2. </a:t>
            </a:r>
            <a:r>
              <a:rPr lang="en-CA" dirty="0" err="1"/>
              <a:t>Apovian</a:t>
            </a:r>
            <a:r>
              <a:rPr lang="en-CA" dirty="0"/>
              <a:t> CM et al. </a:t>
            </a:r>
            <a:r>
              <a:rPr lang="en-CA" i="1" dirty="0"/>
              <a:t>Clinical Management of Obesity</a:t>
            </a:r>
            <a:r>
              <a:rPr lang="en-CA" dirty="0"/>
              <a:t>. West Islip, NY: Professional Communications, 2015; 3. </a:t>
            </a:r>
            <a:r>
              <a:rPr lang="en-GB" dirty="0">
                <a:solidFill>
                  <a:schemeClr val="tx1"/>
                </a:solidFill>
                <a:latin typeface="Arial" panose="020B0604020202020204" pitchFamily="34" charset="0"/>
              </a:rPr>
              <a:t>Pereira Oliva HN et al. JAMA Netw Open 2025;8(5):e25949; </a:t>
            </a:r>
            <a:br>
              <a:rPr lang="en-GB" dirty="0">
                <a:solidFill>
                  <a:schemeClr val="tx1"/>
                </a:solidFill>
                <a:latin typeface="Arial" panose="020B0604020202020204" pitchFamily="34" charset="0"/>
              </a:rPr>
            </a:br>
            <a:r>
              <a:rPr lang="en-GB" dirty="0">
                <a:solidFill>
                  <a:schemeClr val="tx1"/>
                </a:solidFill>
                <a:latin typeface="Arial" panose="020B0604020202020204" pitchFamily="34" charset="0"/>
              </a:rPr>
              <a:t>4. Rosenstock J et al. Lancet 2021;398:143</a:t>
            </a:r>
            <a:r>
              <a:rPr lang="en-CA" dirty="0"/>
              <a:t>–</a:t>
            </a:r>
            <a:r>
              <a:rPr lang="en-GB" dirty="0">
                <a:solidFill>
                  <a:schemeClr val="tx1"/>
                </a:solidFill>
                <a:latin typeface="Arial" panose="020B0604020202020204" pitchFamily="34" charset="0"/>
              </a:rPr>
              <a:t>155.</a:t>
            </a:r>
            <a:endParaRPr lang="en-CA" dirty="0"/>
          </a:p>
        </p:txBody>
      </p:sp>
      <p:sp>
        <p:nvSpPr>
          <p:cNvPr id="15" name="Rectangle 14">
            <a:extLst>
              <a:ext uri="{FF2B5EF4-FFF2-40B4-BE49-F238E27FC236}">
                <a16:creationId xmlns:a16="http://schemas.microsoft.com/office/drawing/2014/main" id="{99424826-8923-DD1E-82B3-BE42CE1FB453}"/>
              </a:ext>
            </a:extLst>
          </p:cNvPr>
          <p:cNvSpPr/>
          <p:nvPr/>
        </p:nvSpPr>
        <p:spPr>
          <a:xfrm>
            <a:off x="1161507" y="2081823"/>
            <a:ext cx="3117584" cy="3423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CA" sz="1700" b="1" dirty="0">
                <a:solidFill>
                  <a:schemeClr val="tx1"/>
                </a:solidFill>
              </a:rPr>
              <a:t>Medication-induced weight gain</a:t>
            </a:r>
            <a:r>
              <a:rPr lang="en-CA" sz="1700" dirty="0">
                <a:solidFill>
                  <a:schemeClr val="tx1"/>
                </a:solidFill>
              </a:rPr>
              <a:t> is a serious side effect </a:t>
            </a:r>
            <a:br>
              <a:rPr lang="en-CA" sz="1700" dirty="0">
                <a:solidFill>
                  <a:schemeClr val="tx1"/>
                </a:solidFill>
              </a:rPr>
            </a:br>
            <a:r>
              <a:rPr lang="en-CA" sz="1700" dirty="0">
                <a:solidFill>
                  <a:schemeClr val="tx1"/>
                </a:solidFill>
              </a:rPr>
              <a:t>of many commonly used drugs leading to exacerbation of complications and conditions related to obesity</a:t>
            </a:r>
          </a:p>
          <a:p>
            <a:endParaRPr lang="en-CA" sz="1700" dirty="0">
              <a:solidFill>
                <a:schemeClr val="tx1"/>
              </a:solidFill>
            </a:endParaRPr>
          </a:p>
          <a:p>
            <a:r>
              <a:rPr lang="en-CA" sz="1700" dirty="0">
                <a:solidFill>
                  <a:schemeClr val="tx1"/>
                </a:solidFill>
              </a:rPr>
              <a:t>It is important for HCPs to </a:t>
            </a:r>
            <a:r>
              <a:rPr lang="en-CA" sz="1700" b="1" dirty="0">
                <a:solidFill>
                  <a:schemeClr val="tx1"/>
                </a:solidFill>
              </a:rPr>
              <a:t>consider the weight effects of medications</a:t>
            </a:r>
            <a:r>
              <a:rPr lang="en-CA" sz="1700" dirty="0">
                <a:solidFill>
                  <a:schemeClr val="tx1"/>
                </a:solidFill>
              </a:rPr>
              <a:t> </a:t>
            </a:r>
            <a:r>
              <a:rPr lang="en-US" sz="1700" dirty="0">
                <a:solidFill>
                  <a:schemeClr val="tx1"/>
                </a:solidFill>
              </a:rPr>
              <a:t>before prescribing or during treatment</a:t>
            </a:r>
            <a:r>
              <a:rPr lang="en-CA" sz="1700" dirty="0">
                <a:solidFill>
                  <a:schemeClr val="tx1"/>
                </a:solidFill>
              </a:rPr>
              <a:t> and </a:t>
            </a:r>
            <a:r>
              <a:rPr lang="en-CA" sz="1700" b="1" dirty="0">
                <a:solidFill>
                  <a:schemeClr val="tx1"/>
                </a:solidFill>
              </a:rPr>
              <a:t>provide alternatives, if appropriate</a:t>
            </a:r>
            <a:endParaRPr lang="en-CA" sz="1700" b="1" dirty="0">
              <a:solidFill>
                <a:schemeClr val="tx1"/>
              </a:solidFill>
              <a:cs typeface="Arial"/>
            </a:endParaRPr>
          </a:p>
        </p:txBody>
      </p:sp>
      <p:graphicFrame>
        <p:nvGraphicFramePr>
          <p:cNvPr id="16" name="Table 6">
            <a:extLst>
              <a:ext uri="{FF2B5EF4-FFF2-40B4-BE49-F238E27FC236}">
                <a16:creationId xmlns:a16="http://schemas.microsoft.com/office/drawing/2014/main" id="{E2C934C3-5D30-4180-B1CB-55AB2240D3C9}"/>
              </a:ext>
            </a:extLst>
          </p:cNvPr>
          <p:cNvGraphicFramePr>
            <a:graphicFrameLocks noGrp="1"/>
          </p:cNvGraphicFramePr>
          <p:nvPr>
            <p:extLst>
              <p:ext uri="{D42A27DB-BD31-4B8C-83A1-F6EECF244321}">
                <p14:modId xmlns:p14="http://schemas.microsoft.com/office/powerpoint/2010/main" val="3420138172"/>
              </p:ext>
            </p:extLst>
          </p:nvPr>
        </p:nvGraphicFramePr>
        <p:xfrm>
          <a:off x="4246418" y="1882794"/>
          <a:ext cx="7714201" cy="3830435"/>
        </p:xfrm>
        <a:graphic>
          <a:graphicData uri="http://schemas.openxmlformats.org/drawingml/2006/table">
            <a:tbl>
              <a:tblPr firstRow="1" bandRow="1">
                <a:tableStyleId>{073A0DAA-6AF3-43AB-8588-CEC1D06C72B9}</a:tableStyleId>
              </a:tblPr>
              <a:tblGrid>
                <a:gridCol w="1525842">
                  <a:extLst>
                    <a:ext uri="{9D8B030D-6E8A-4147-A177-3AD203B41FA5}">
                      <a16:colId xmlns:a16="http://schemas.microsoft.com/office/drawing/2014/main" val="3574830475"/>
                    </a:ext>
                  </a:extLst>
                </a:gridCol>
                <a:gridCol w="2110268">
                  <a:extLst>
                    <a:ext uri="{9D8B030D-6E8A-4147-A177-3AD203B41FA5}">
                      <a16:colId xmlns:a16="http://schemas.microsoft.com/office/drawing/2014/main" val="263022973"/>
                    </a:ext>
                  </a:extLst>
                </a:gridCol>
                <a:gridCol w="2142500">
                  <a:extLst>
                    <a:ext uri="{9D8B030D-6E8A-4147-A177-3AD203B41FA5}">
                      <a16:colId xmlns:a16="http://schemas.microsoft.com/office/drawing/2014/main" val="742746264"/>
                    </a:ext>
                  </a:extLst>
                </a:gridCol>
                <a:gridCol w="1935591">
                  <a:extLst>
                    <a:ext uri="{9D8B030D-6E8A-4147-A177-3AD203B41FA5}">
                      <a16:colId xmlns:a16="http://schemas.microsoft.com/office/drawing/2014/main" val="4234662327"/>
                    </a:ext>
                  </a:extLst>
                </a:gridCol>
              </a:tblGrid>
              <a:tr h="151440">
                <a:tc>
                  <a:txBody>
                    <a:bodyPr/>
                    <a:lstStyle/>
                    <a:p>
                      <a:r>
                        <a:rPr lang="en-CA" sz="900" dirty="0">
                          <a:latin typeface="+mj-lt"/>
                        </a:rPr>
                        <a:t>Medication type</a:t>
                      </a:r>
                    </a:p>
                  </a:txBody>
                  <a:tcPr marT="18288" marB="18288"/>
                </a:tc>
                <a:tc>
                  <a:txBody>
                    <a:bodyPr/>
                    <a:lstStyle/>
                    <a:p>
                      <a:r>
                        <a:rPr lang="en-CA" sz="900" dirty="0">
                          <a:latin typeface="+mj-lt"/>
                        </a:rPr>
                        <a:t>Weight gain</a:t>
                      </a:r>
                    </a:p>
                  </a:txBody>
                  <a:tcPr marT="18288" marB="18288"/>
                </a:tc>
                <a:tc>
                  <a:txBody>
                    <a:bodyPr/>
                    <a:lstStyle/>
                    <a:p>
                      <a:r>
                        <a:rPr lang="en-CA" sz="900" dirty="0">
                          <a:latin typeface="+mj-lt"/>
                        </a:rPr>
                        <a:t>Weight neutral/less weight gain</a:t>
                      </a:r>
                    </a:p>
                  </a:txBody>
                  <a:tcPr marT="18288" marB="18288"/>
                </a:tc>
                <a:tc>
                  <a:txBody>
                    <a:bodyPr/>
                    <a:lstStyle/>
                    <a:p>
                      <a:r>
                        <a:rPr lang="en-CA" sz="900" dirty="0">
                          <a:latin typeface="+mj-lt"/>
                        </a:rPr>
                        <a:t>Weight loss</a:t>
                      </a:r>
                    </a:p>
                  </a:txBody>
                  <a:tcPr marT="18288" marB="18288"/>
                </a:tc>
                <a:extLst>
                  <a:ext uri="{0D108BD9-81ED-4DB2-BD59-A6C34878D82A}">
                    <a16:rowId xmlns:a16="http://schemas.microsoft.com/office/drawing/2014/main" val="3088775460"/>
                  </a:ext>
                </a:extLst>
              </a:tr>
              <a:tr h="390557">
                <a:tc>
                  <a:txBody>
                    <a:bodyPr/>
                    <a:lstStyle/>
                    <a:p>
                      <a:r>
                        <a:rPr lang="en-CA" sz="900" b="1" kern="1200" dirty="0">
                          <a:solidFill>
                            <a:schemeClr val="tx1"/>
                          </a:solidFill>
                          <a:effectLst/>
                          <a:latin typeface="+mj-lt"/>
                        </a:rPr>
                        <a:t>Glucose-lowering</a:t>
                      </a:r>
                      <a:endParaRPr lang="en-CA" sz="900" b="1"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dirty="0">
                          <a:solidFill>
                            <a:schemeClr val="tx1"/>
                          </a:solidFill>
                          <a:effectLst/>
                          <a:latin typeface="+mj-lt"/>
                        </a:rPr>
                        <a:t>Insulin, sulfonylureas, pioglitazone</a:t>
                      </a:r>
                      <a:endParaRPr lang="en-CA" sz="900" dirty="0">
                        <a:solidFill>
                          <a:schemeClr val="tx1"/>
                        </a:solidFill>
                        <a:effectLst/>
                        <a:latin typeface="+mj-lt"/>
                        <a:ea typeface="Apis For Office" panose="020B0504010101010104" pitchFamily="34" charset="0"/>
                        <a:cs typeface="Apis For Office" panose="020B0504010101010104" pitchFamily="34" charset="0"/>
                      </a:endParaRPr>
                    </a:p>
                  </a:txBody>
                  <a:tcPr marR="31751" marT="18288" marB="18288" anchor="ctr"/>
                </a:tc>
                <a:tc>
                  <a:txBody>
                    <a:bodyPr/>
                    <a:lstStyle/>
                    <a:p>
                      <a:r>
                        <a:rPr lang="el-GR" sz="900" b="0" kern="1200" dirty="0">
                          <a:solidFill>
                            <a:schemeClr val="tx1"/>
                          </a:solidFill>
                          <a:effectLst/>
                          <a:latin typeface="+mj-lt"/>
                        </a:rPr>
                        <a:t>α-</a:t>
                      </a:r>
                      <a:r>
                        <a:rPr lang="en-CA" sz="900" b="0" kern="1200" dirty="0">
                          <a:solidFill>
                            <a:schemeClr val="tx1"/>
                          </a:solidFill>
                          <a:effectLst/>
                          <a:latin typeface="+mj-lt"/>
                        </a:rPr>
                        <a:t>glucosidase inhibitors, DPP-4 inhibitors</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GLP-1 agonists, GLP-1/GIP agonists, metformin, SGLT2 inhibitors</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extLst>
                  <a:ext uri="{0D108BD9-81ED-4DB2-BD59-A6C34878D82A}">
                    <a16:rowId xmlns:a16="http://schemas.microsoft.com/office/drawing/2014/main" val="4130717590"/>
                  </a:ext>
                </a:extLst>
              </a:tr>
              <a:tr h="510115">
                <a:tc>
                  <a:txBody>
                    <a:bodyPr/>
                    <a:lstStyle/>
                    <a:p>
                      <a:r>
                        <a:rPr lang="en-CA" sz="900" b="1" kern="1200" dirty="0">
                          <a:solidFill>
                            <a:schemeClr val="tx1"/>
                          </a:solidFill>
                          <a:effectLst/>
                          <a:latin typeface="+mj-lt"/>
                        </a:rPr>
                        <a:t>Antihypertensives</a:t>
                      </a:r>
                      <a:endParaRPr lang="en-CA" sz="900" b="1"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l-GR" sz="900" b="0" kern="1200" dirty="0">
                          <a:solidFill>
                            <a:schemeClr val="tx1"/>
                          </a:solidFill>
                          <a:effectLst/>
                          <a:latin typeface="+mj-lt"/>
                        </a:rPr>
                        <a:t>α-</a:t>
                      </a:r>
                      <a:r>
                        <a:rPr lang="en-CA" sz="900" b="0" kern="1200" dirty="0">
                          <a:solidFill>
                            <a:schemeClr val="tx1"/>
                          </a:solidFill>
                          <a:effectLst/>
                          <a:latin typeface="+mj-lt"/>
                        </a:rPr>
                        <a:t>adrenergic blockers, </a:t>
                      </a:r>
                      <a:r>
                        <a:rPr lang="el-GR" sz="900" b="0" kern="1200" dirty="0">
                          <a:solidFill>
                            <a:schemeClr val="tx1"/>
                          </a:solidFill>
                          <a:effectLst/>
                          <a:latin typeface="+mj-lt"/>
                        </a:rPr>
                        <a:t>β-</a:t>
                      </a:r>
                      <a:r>
                        <a:rPr lang="en-CA" sz="900" b="0" kern="1200" dirty="0">
                          <a:solidFill>
                            <a:schemeClr val="tx1"/>
                          </a:solidFill>
                          <a:effectLst/>
                          <a:latin typeface="+mj-lt"/>
                        </a:rPr>
                        <a:t>adrenergic blockers (atenolol, metoprolol, nadolol, propranolol)</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ACE inhibitors, ARBs, </a:t>
                      </a:r>
                      <a:r>
                        <a:rPr lang="el-GR" sz="900" b="0" kern="1200" dirty="0">
                          <a:solidFill>
                            <a:schemeClr val="tx1"/>
                          </a:solidFill>
                          <a:effectLst/>
                          <a:latin typeface="+mj-lt"/>
                        </a:rPr>
                        <a:t>β-</a:t>
                      </a:r>
                      <a:r>
                        <a:rPr lang="en-CA" sz="900" b="0" kern="1200" dirty="0">
                          <a:solidFill>
                            <a:schemeClr val="tx1"/>
                          </a:solidFill>
                          <a:effectLst/>
                          <a:latin typeface="+mj-lt"/>
                        </a:rPr>
                        <a:t>adrenergic blockers (carvedilol, nebivolol), calcium channel blockers (amlodipine, diltiazem), thiazides</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extLst>
                  <a:ext uri="{0D108BD9-81ED-4DB2-BD59-A6C34878D82A}">
                    <a16:rowId xmlns:a16="http://schemas.microsoft.com/office/drawing/2014/main" val="4066824397"/>
                  </a:ext>
                </a:extLst>
              </a:tr>
              <a:tr h="510115">
                <a:tc>
                  <a:txBody>
                    <a:bodyPr/>
                    <a:lstStyle/>
                    <a:p>
                      <a:r>
                        <a:rPr lang="en-CA" sz="900" b="1" kern="1200" dirty="0">
                          <a:solidFill>
                            <a:schemeClr val="tx1"/>
                          </a:solidFill>
                          <a:effectLst/>
                          <a:latin typeface="+mj-lt"/>
                        </a:rPr>
                        <a:t>Antidepressants</a:t>
                      </a:r>
                      <a:endParaRPr lang="en-CA" sz="900" b="1"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Lithium, MAOIs, mirtazapine, SSRIs (paroxetine), tricyclic antidepressants (amitriptyline, doxepin, imipramine, nortriptyline)</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SSRIs (fluoxetine, sertraline)</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a:solidFill>
                            <a:schemeClr val="tx1"/>
                          </a:solidFill>
                          <a:effectLst/>
                          <a:latin typeface="+mj-lt"/>
                        </a:rPr>
                        <a:t>Bupropion</a:t>
                      </a:r>
                      <a:endParaRPr lang="en-CA" sz="90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extLst>
                  <a:ext uri="{0D108BD9-81ED-4DB2-BD59-A6C34878D82A}">
                    <a16:rowId xmlns:a16="http://schemas.microsoft.com/office/drawing/2014/main" val="112770682"/>
                  </a:ext>
                </a:extLst>
              </a:tr>
              <a:tr h="270999">
                <a:tc>
                  <a:txBody>
                    <a:bodyPr/>
                    <a:lstStyle/>
                    <a:p>
                      <a:r>
                        <a:rPr lang="en-CA" sz="900" b="1" kern="1200" dirty="0">
                          <a:solidFill>
                            <a:schemeClr val="tx1"/>
                          </a:solidFill>
                          <a:effectLst/>
                          <a:latin typeface="+mj-lt"/>
                        </a:rPr>
                        <a:t>Antipsychotics</a:t>
                      </a:r>
                      <a:endParaRPr lang="en-CA" sz="900" b="1"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Clozapine, olanzapine, quetiapine, risperidone</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r>
                        <a:rPr lang="en-CA" sz="900" b="0" kern="1200" dirty="0">
                          <a:solidFill>
                            <a:schemeClr val="tx1"/>
                          </a:solidFill>
                          <a:effectLst/>
                          <a:latin typeface="+mj-lt"/>
                        </a:rPr>
                        <a:t>Aripiprazole, lurasidone, ziprasidone</a:t>
                      </a:r>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tc>
                  <a:txBody>
                    <a:bodyPr/>
                    <a:lstStyle/>
                    <a:p>
                      <a:endParaRPr lang="en-CA" sz="900" dirty="0">
                        <a:solidFill>
                          <a:schemeClr val="tx1"/>
                        </a:solidFill>
                        <a:latin typeface="+mj-lt"/>
                        <a:ea typeface="Apis For Office" panose="020B0504010101010104" pitchFamily="34" charset="0"/>
                        <a:cs typeface="Apis For Office" panose="020B0504010101010104" pitchFamily="34" charset="0"/>
                      </a:endParaRPr>
                    </a:p>
                  </a:txBody>
                  <a:tcPr marT="18288" marB="18288" anchor="ctr"/>
                </a:tc>
                <a:extLst>
                  <a:ext uri="{0D108BD9-81ED-4DB2-BD59-A6C34878D82A}">
                    <a16:rowId xmlns:a16="http://schemas.microsoft.com/office/drawing/2014/main" val="2975888962"/>
                  </a:ext>
                </a:extLst>
              </a:tr>
              <a:tr h="270999">
                <a:tc>
                  <a:txBody>
                    <a:bodyPr/>
                    <a:lstStyle/>
                    <a:p>
                      <a:r>
                        <a:rPr lang="en-CA" sz="900" b="1" kern="1200" dirty="0">
                          <a:solidFill>
                            <a:schemeClr val="tx1"/>
                          </a:solidFill>
                          <a:effectLst/>
                          <a:latin typeface="+mj-lt"/>
                        </a:rPr>
                        <a:t>Anti-epileptics</a:t>
                      </a:r>
                      <a:endParaRPr lang="en-CA" sz="900" b="1" dirty="0">
                        <a:solidFill>
                          <a:schemeClr val="tx1"/>
                        </a:solidFill>
                        <a:latin typeface="+mj-lt"/>
                      </a:endParaRPr>
                    </a:p>
                  </a:txBody>
                  <a:tcPr marT="18288" marB="18288" anchor="ctr"/>
                </a:tc>
                <a:tc>
                  <a:txBody>
                    <a:bodyPr/>
                    <a:lstStyle/>
                    <a:p>
                      <a:r>
                        <a:rPr lang="en-CA" sz="900" b="0" kern="1200" dirty="0">
                          <a:solidFill>
                            <a:schemeClr val="tx1"/>
                          </a:solidFill>
                          <a:effectLst/>
                          <a:latin typeface="+mj-lt"/>
                        </a:rPr>
                        <a:t>Carbamazepine, gabapentin, pregabalin, valproic acid</a:t>
                      </a:r>
                      <a:endParaRPr lang="en-CA" sz="900" dirty="0">
                        <a:solidFill>
                          <a:schemeClr val="tx1"/>
                        </a:solidFill>
                        <a:latin typeface="+mj-lt"/>
                      </a:endParaRPr>
                    </a:p>
                  </a:txBody>
                  <a:tcPr marT="18288" marB="18288" anchor="ctr"/>
                </a:tc>
                <a:tc>
                  <a:txBody>
                    <a:bodyPr/>
                    <a:lstStyle/>
                    <a:p>
                      <a:r>
                        <a:rPr lang="en-CA" sz="900" b="0" kern="1200" dirty="0">
                          <a:solidFill>
                            <a:schemeClr val="tx1"/>
                          </a:solidFill>
                          <a:effectLst/>
                          <a:latin typeface="+mj-lt"/>
                        </a:rPr>
                        <a:t>Lamotrigine, levetiracetam, phenytoin</a:t>
                      </a:r>
                      <a:endParaRPr lang="en-CA" sz="900" dirty="0">
                        <a:solidFill>
                          <a:schemeClr val="tx1"/>
                        </a:solidFill>
                        <a:latin typeface="+mj-lt"/>
                      </a:endParaRPr>
                    </a:p>
                  </a:txBody>
                  <a:tcPr marT="18288" marB="18288" anchor="ctr"/>
                </a:tc>
                <a:tc>
                  <a:txBody>
                    <a:bodyPr/>
                    <a:lstStyle/>
                    <a:p>
                      <a:r>
                        <a:rPr lang="en-CA" sz="900" b="0" kern="1200" dirty="0">
                          <a:solidFill>
                            <a:schemeClr val="tx1"/>
                          </a:solidFill>
                          <a:effectLst/>
                          <a:latin typeface="+mj-lt"/>
                        </a:rPr>
                        <a:t>Topiramate, zonisamide</a:t>
                      </a:r>
                      <a:endParaRPr lang="en-CA" sz="900" dirty="0">
                        <a:solidFill>
                          <a:schemeClr val="tx1"/>
                        </a:solidFill>
                        <a:latin typeface="+mj-lt"/>
                      </a:endParaRPr>
                    </a:p>
                  </a:txBody>
                  <a:tcPr marT="18288" marB="18288" anchor="ctr"/>
                </a:tc>
                <a:extLst>
                  <a:ext uri="{0D108BD9-81ED-4DB2-BD59-A6C34878D82A}">
                    <a16:rowId xmlns:a16="http://schemas.microsoft.com/office/drawing/2014/main" val="1821269127"/>
                  </a:ext>
                </a:extLst>
              </a:tr>
              <a:tr h="346571">
                <a:tc>
                  <a:txBody>
                    <a:bodyPr/>
                    <a:lstStyle/>
                    <a:p>
                      <a:r>
                        <a:rPr lang="en-CA" sz="900" b="1" dirty="0">
                          <a:solidFill>
                            <a:schemeClr val="tx1"/>
                          </a:solidFill>
                          <a:latin typeface="+mj-lt"/>
                        </a:rPr>
                        <a:t>CNS stimulants</a:t>
                      </a:r>
                    </a:p>
                  </a:txBody>
                  <a:tcPr marT="18288" marB="18288" anchor="ctr"/>
                </a:tc>
                <a:tc>
                  <a:txBody>
                    <a:bodyPr/>
                    <a:lstStyle/>
                    <a:p>
                      <a:endParaRPr lang="en-CA" sz="900" dirty="0">
                        <a:solidFill>
                          <a:schemeClr val="tx1"/>
                        </a:solidFill>
                        <a:latin typeface="+mj-lt"/>
                      </a:endParaRPr>
                    </a:p>
                  </a:txBody>
                  <a:tcPr marT="18288" marB="18288" anchor="ctr"/>
                </a:tc>
                <a:tc>
                  <a:txBody>
                    <a:bodyPr/>
                    <a:lstStyle/>
                    <a:p>
                      <a:endParaRPr lang="en-CA" sz="900" dirty="0">
                        <a:solidFill>
                          <a:schemeClr val="tx1"/>
                        </a:solidFill>
                        <a:latin typeface="+mj-lt"/>
                      </a:endParaRPr>
                    </a:p>
                  </a:txBody>
                  <a:tcPr marT="18288" marB="18288" anchor="ctr"/>
                </a:tc>
                <a:tc>
                  <a:txBody>
                    <a:bodyPr/>
                    <a:lstStyle/>
                    <a:p>
                      <a:r>
                        <a:rPr lang="en-CA" sz="900" dirty="0">
                          <a:solidFill>
                            <a:schemeClr val="tx1"/>
                          </a:solidFill>
                          <a:latin typeface="+mj-lt"/>
                        </a:rPr>
                        <a:t>Methylphenidate, amphetamine/dextroamphetamine </a:t>
                      </a:r>
                    </a:p>
                  </a:txBody>
                  <a:tcPr marT="18288" marB="18288" anchor="ctr"/>
                </a:tc>
                <a:extLst>
                  <a:ext uri="{0D108BD9-81ED-4DB2-BD59-A6C34878D82A}">
                    <a16:rowId xmlns:a16="http://schemas.microsoft.com/office/drawing/2014/main" val="3647482632"/>
                  </a:ext>
                </a:extLst>
              </a:tr>
              <a:tr h="390557">
                <a:tc>
                  <a:txBody>
                    <a:bodyPr/>
                    <a:lstStyle/>
                    <a:p>
                      <a:r>
                        <a:rPr lang="en-CA" sz="900" b="1" kern="1200" dirty="0">
                          <a:solidFill>
                            <a:schemeClr val="tx1"/>
                          </a:solidFill>
                          <a:effectLst/>
                          <a:latin typeface="+mj-lt"/>
                        </a:rPr>
                        <a:t>Contraceptives</a:t>
                      </a:r>
                      <a:endParaRPr lang="en-CA" sz="900" b="1" dirty="0">
                        <a:solidFill>
                          <a:schemeClr val="tx1"/>
                        </a:solidFill>
                        <a:latin typeface="+mj-lt"/>
                      </a:endParaRPr>
                    </a:p>
                  </a:txBody>
                  <a:tcPr marT="18288" marB="18288" anchor="ctr"/>
                </a:tc>
                <a:tc>
                  <a:txBody>
                    <a:bodyPr/>
                    <a:lstStyle/>
                    <a:p>
                      <a:r>
                        <a:rPr lang="en-CA" sz="900" b="0" kern="1200" dirty="0">
                          <a:solidFill>
                            <a:schemeClr val="tx1"/>
                          </a:solidFill>
                          <a:effectLst/>
                          <a:latin typeface="+mj-lt"/>
                        </a:rPr>
                        <a:t>Medroxyprogesterone acetate</a:t>
                      </a:r>
                      <a:endParaRPr lang="en-CA" sz="900" dirty="0">
                        <a:solidFill>
                          <a:schemeClr val="tx1"/>
                        </a:solidFill>
                        <a:latin typeface="+mj-lt"/>
                      </a:endParaRPr>
                    </a:p>
                  </a:txBody>
                  <a:tcPr marT="18288" marB="18288" anchor="ctr"/>
                </a:tc>
                <a:tc>
                  <a:txBody>
                    <a:bodyPr/>
                    <a:lstStyle/>
                    <a:p>
                      <a:r>
                        <a:rPr lang="en-CA" sz="900" b="0" kern="1200" dirty="0">
                          <a:solidFill>
                            <a:schemeClr val="tx1"/>
                          </a:solidFill>
                          <a:effectLst/>
                          <a:latin typeface="+mj-lt"/>
                        </a:rPr>
                        <a:t>Barrier methods, intrauterine device, surgical sterilization (hysteroscopic sterilization, tubal ligation)</a:t>
                      </a:r>
                      <a:endParaRPr lang="en-CA" sz="900" dirty="0">
                        <a:solidFill>
                          <a:schemeClr val="tx1"/>
                        </a:solidFill>
                        <a:latin typeface="+mj-lt"/>
                      </a:endParaRPr>
                    </a:p>
                  </a:txBody>
                  <a:tcPr marT="18288" marB="18288" anchor="ctr"/>
                </a:tc>
                <a:tc>
                  <a:txBody>
                    <a:bodyPr/>
                    <a:lstStyle/>
                    <a:p>
                      <a:endParaRPr lang="en-CA" sz="900" dirty="0">
                        <a:solidFill>
                          <a:schemeClr val="tx1"/>
                        </a:solidFill>
                        <a:latin typeface="+mj-lt"/>
                      </a:endParaRPr>
                    </a:p>
                  </a:txBody>
                  <a:tcPr marT="18288" marB="18288" anchor="ctr"/>
                </a:tc>
                <a:extLst>
                  <a:ext uri="{0D108BD9-81ED-4DB2-BD59-A6C34878D82A}">
                    <a16:rowId xmlns:a16="http://schemas.microsoft.com/office/drawing/2014/main" val="2739902231"/>
                  </a:ext>
                </a:extLst>
              </a:tr>
              <a:tr h="270999">
                <a:tc>
                  <a:txBody>
                    <a:bodyPr/>
                    <a:lstStyle/>
                    <a:p>
                      <a:r>
                        <a:rPr lang="en-CA" sz="900" b="1" kern="1200">
                          <a:solidFill>
                            <a:schemeClr val="tx1"/>
                          </a:solidFill>
                          <a:effectLst/>
                          <a:latin typeface="+mj-lt"/>
                        </a:rPr>
                        <a:t>Antihistamines</a:t>
                      </a:r>
                      <a:endParaRPr lang="en-CA" sz="900" b="1">
                        <a:solidFill>
                          <a:schemeClr val="tx1"/>
                        </a:solidFill>
                        <a:latin typeface="+mj-lt"/>
                      </a:endParaRPr>
                    </a:p>
                  </a:txBody>
                  <a:tcPr marT="18288" marB="18288" anchor="ctr"/>
                </a:tc>
                <a:tc>
                  <a:txBody>
                    <a:bodyPr/>
                    <a:lstStyle/>
                    <a:p>
                      <a:r>
                        <a:rPr lang="en-CA" sz="900" b="0" kern="1200" dirty="0">
                          <a:solidFill>
                            <a:schemeClr val="tx1"/>
                          </a:solidFill>
                          <a:effectLst/>
                          <a:latin typeface="+mj-lt"/>
                        </a:rPr>
                        <a:t>First-generation antihistamines (diphenhydramine)</a:t>
                      </a:r>
                      <a:endParaRPr lang="en-CA" sz="900" dirty="0">
                        <a:solidFill>
                          <a:schemeClr val="tx1"/>
                        </a:solidFill>
                        <a:latin typeface="+mj-lt"/>
                      </a:endParaRPr>
                    </a:p>
                  </a:txBody>
                  <a:tcPr marT="18288" marB="18288" anchor="ctr"/>
                </a:tc>
                <a:tc>
                  <a:txBody>
                    <a:bodyPr/>
                    <a:lstStyle/>
                    <a:p>
                      <a:r>
                        <a:rPr lang="en-US" sz="900" b="0" kern="1200" dirty="0">
                          <a:solidFill>
                            <a:schemeClr val="tx1"/>
                          </a:solidFill>
                          <a:effectLst/>
                          <a:latin typeface="+mj-lt"/>
                        </a:rPr>
                        <a:t>Second- and third-generation antihistamines </a:t>
                      </a:r>
                      <a:endParaRPr lang="en-CA" sz="900" dirty="0">
                        <a:solidFill>
                          <a:schemeClr val="tx1"/>
                        </a:solidFill>
                        <a:latin typeface="+mj-lt"/>
                      </a:endParaRPr>
                    </a:p>
                  </a:txBody>
                  <a:tcPr marT="18288" marB="18288" anchor="ctr"/>
                </a:tc>
                <a:tc>
                  <a:txBody>
                    <a:bodyPr/>
                    <a:lstStyle/>
                    <a:p>
                      <a:endParaRPr lang="en-CA" sz="900" dirty="0">
                        <a:solidFill>
                          <a:schemeClr val="tx1"/>
                        </a:solidFill>
                        <a:latin typeface="+mj-lt"/>
                      </a:endParaRPr>
                    </a:p>
                  </a:txBody>
                  <a:tcPr marT="18288" marB="18288" anchor="ctr"/>
                </a:tc>
                <a:extLst>
                  <a:ext uri="{0D108BD9-81ED-4DB2-BD59-A6C34878D82A}">
                    <a16:rowId xmlns:a16="http://schemas.microsoft.com/office/drawing/2014/main" val="3041549712"/>
                  </a:ext>
                </a:extLst>
              </a:tr>
              <a:tr h="270999">
                <a:tc>
                  <a:txBody>
                    <a:bodyPr/>
                    <a:lstStyle/>
                    <a:p>
                      <a:r>
                        <a:rPr lang="en-CA" sz="900" b="1" kern="1200" dirty="0">
                          <a:solidFill>
                            <a:schemeClr val="tx1"/>
                          </a:solidFill>
                          <a:effectLst/>
                          <a:latin typeface="+mj-lt"/>
                        </a:rPr>
                        <a:t>Anti-inflammatories</a:t>
                      </a:r>
                      <a:endParaRPr lang="en-CA" sz="900" b="1" dirty="0">
                        <a:solidFill>
                          <a:schemeClr val="tx1"/>
                        </a:solidFill>
                        <a:latin typeface="+mj-lt"/>
                      </a:endParaRPr>
                    </a:p>
                  </a:txBody>
                  <a:tcPr marR="0" marT="18288" marB="18288" anchor="ctr"/>
                </a:tc>
                <a:tc>
                  <a:txBody>
                    <a:bodyPr/>
                    <a:lstStyle/>
                    <a:p>
                      <a:r>
                        <a:rPr lang="en-CA" sz="900" b="0" kern="1200" dirty="0">
                          <a:solidFill>
                            <a:schemeClr val="tx1"/>
                          </a:solidFill>
                          <a:effectLst/>
                          <a:latin typeface="+mj-lt"/>
                        </a:rPr>
                        <a:t>Glucocorticoids</a:t>
                      </a:r>
                      <a:endParaRPr lang="en-CA" sz="900" dirty="0">
                        <a:solidFill>
                          <a:schemeClr val="tx1"/>
                        </a:solidFill>
                        <a:latin typeface="+mj-lt"/>
                      </a:endParaRPr>
                    </a:p>
                  </a:txBody>
                  <a:tcPr marT="18288" marB="18288" anchor="ctr"/>
                </a:tc>
                <a:tc>
                  <a:txBody>
                    <a:bodyPr/>
                    <a:lstStyle/>
                    <a:p>
                      <a:r>
                        <a:rPr lang="en-CA" sz="900" b="0" kern="1200">
                          <a:solidFill>
                            <a:schemeClr val="tx1"/>
                          </a:solidFill>
                          <a:effectLst/>
                          <a:latin typeface="+mj-lt"/>
                        </a:rPr>
                        <a:t>Inhaled steroids, topical steroids, NSAIDs, DMARDs</a:t>
                      </a:r>
                      <a:endParaRPr lang="en-CA" sz="900">
                        <a:solidFill>
                          <a:schemeClr val="tx1"/>
                        </a:solidFill>
                        <a:latin typeface="+mj-lt"/>
                      </a:endParaRPr>
                    </a:p>
                  </a:txBody>
                  <a:tcPr marT="18288" marB="18288" anchor="ctr"/>
                </a:tc>
                <a:tc>
                  <a:txBody>
                    <a:bodyPr/>
                    <a:lstStyle/>
                    <a:p>
                      <a:endParaRPr lang="en-CA" sz="900" dirty="0">
                        <a:solidFill>
                          <a:schemeClr val="tx1"/>
                        </a:solidFill>
                        <a:latin typeface="+mj-lt"/>
                      </a:endParaRPr>
                    </a:p>
                  </a:txBody>
                  <a:tcPr marT="18288" marB="18288" anchor="ctr"/>
                </a:tc>
                <a:extLst>
                  <a:ext uri="{0D108BD9-81ED-4DB2-BD59-A6C34878D82A}">
                    <a16:rowId xmlns:a16="http://schemas.microsoft.com/office/drawing/2014/main" val="2258892537"/>
                  </a:ext>
                </a:extLst>
              </a:tr>
            </a:tbl>
          </a:graphicData>
        </a:graphic>
      </p:graphicFrame>
      <p:grpSp>
        <p:nvGrpSpPr>
          <p:cNvPr id="18" name="Group 17">
            <a:extLst>
              <a:ext uri="{FF2B5EF4-FFF2-40B4-BE49-F238E27FC236}">
                <a16:creationId xmlns:a16="http://schemas.microsoft.com/office/drawing/2014/main" id="{8706615B-A3AE-31B2-A94D-4532D39A1508}"/>
              </a:ext>
            </a:extLst>
          </p:cNvPr>
          <p:cNvGrpSpPr/>
          <p:nvPr/>
        </p:nvGrpSpPr>
        <p:grpSpPr>
          <a:xfrm>
            <a:off x="429219" y="1995054"/>
            <a:ext cx="724764" cy="724764"/>
            <a:chOff x="6700924" y="2918377"/>
            <a:chExt cx="609600" cy="609600"/>
          </a:xfrm>
        </p:grpSpPr>
        <p:sp>
          <p:nvSpPr>
            <p:cNvPr id="19" name="Oval 18">
              <a:extLst>
                <a:ext uri="{FF2B5EF4-FFF2-40B4-BE49-F238E27FC236}">
                  <a16:creationId xmlns:a16="http://schemas.microsoft.com/office/drawing/2014/main" id="{338EADC3-E4AB-4570-8D0C-247622CD6762}"/>
                </a:ext>
              </a:extLst>
            </p:cNvPr>
            <p:cNvSpPr/>
            <p:nvPr/>
          </p:nvSpPr>
          <p:spPr>
            <a:xfrm>
              <a:off x="6700924" y="2918377"/>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20" name="Graphic 19">
              <a:extLst>
                <a:ext uri="{FF2B5EF4-FFF2-40B4-BE49-F238E27FC236}">
                  <a16:creationId xmlns:a16="http://schemas.microsoft.com/office/drawing/2014/main" id="{BC292DBB-CB2B-2ED2-20D1-F18A83327B8B}"/>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6808452" y="3000375"/>
              <a:ext cx="431106" cy="431218"/>
            </a:xfrm>
            <a:prstGeom prst="rect">
              <a:avLst/>
            </a:prstGeom>
          </p:spPr>
        </p:pic>
      </p:grpSp>
      <p:grpSp>
        <p:nvGrpSpPr>
          <p:cNvPr id="24" name="Group 23">
            <a:extLst>
              <a:ext uri="{FF2B5EF4-FFF2-40B4-BE49-F238E27FC236}">
                <a16:creationId xmlns:a16="http://schemas.microsoft.com/office/drawing/2014/main" id="{41F3B2EE-74A3-C612-57F8-583EDA4A8E1E}"/>
              </a:ext>
            </a:extLst>
          </p:cNvPr>
          <p:cNvGrpSpPr>
            <a:grpSpLocks/>
          </p:cNvGrpSpPr>
          <p:nvPr/>
        </p:nvGrpSpPr>
        <p:grpSpPr>
          <a:xfrm>
            <a:off x="429219" y="2668929"/>
            <a:ext cx="724764" cy="724764"/>
            <a:chOff x="6700924" y="2918378"/>
            <a:chExt cx="609600" cy="609600"/>
          </a:xfrm>
        </p:grpSpPr>
        <p:sp>
          <p:nvSpPr>
            <p:cNvPr id="25" name="Oval 24">
              <a:extLst>
                <a:ext uri="{FF2B5EF4-FFF2-40B4-BE49-F238E27FC236}">
                  <a16:creationId xmlns:a16="http://schemas.microsoft.com/office/drawing/2014/main" id="{E5C5A6A3-D88D-C52C-27B3-4192596367C7}"/>
                </a:ext>
              </a:extLst>
            </p:cNvPr>
            <p:cNvSpPr/>
            <p:nvPr/>
          </p:nvSpPr>
          <p:spPr>
            <a:xfrm>
              <a:off x="6700924" y="2918378"/>
              <a:ext cx="609600" cy="6096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26" name="Graphic 25">
              <a:extLst>
                <a:ext uri="{FF2B5EF4-FFF2-40B4-BE49-F238E27FC236}">
                  <a16:creationId xmlns:a16="http://schemas.microsoft.com/office/drawing/2014/main" id="{421195D5-10FC-7E88-C907-8795A1E513C5}"/>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6808452" y="3000375"/>
              <a:ext cx="431106" cy="431218"/>
            </a:xfrm>
            <a:prstGeom prst="rect">
              <a:avLst/>
            </a:prstGeom>
          </p:spPr>
        </p:pic>
      </p:grpSp>
    </p:spTree>
    <p:extLst>
      <p:ext uri="{BB962C8B-B14F-4D97-AF65-F5344CB8AC3E}">
        <p14:creationId xmlns:p14="http://schemas.microsoft.com/office/powerpoint/2010/main" val="25352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5d1d173a3691fe61260de076dd751b80">
  <xsd:schema xmlns:xsd="http://www.w3.org/2001/XMLSchema" xmlns:xs="http://www.w3.org/2001/XMLSchema" xmlns:p="http://schemas.microsoft.com/office/2006/metadata/properties" xmlns:ns2="3d6b1136-a40e-46b2-9d95-1587dba324ed" targetNamespace="http://schemas.microsoft.com/office/2006/metadata/properties" ma:root="true" ma:fieldsID="89cc7d38506f89590cf77008d27c2bf6"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2.xml><?xml version="1.0" encoding="utf-8"?>
<ds:datastoreItem xmlns:ds="http://schemas.openxmlformats.org/officeDocument/2006/customXml" ds:itemID="{E9786B1F-88E1-45A0-82F9-20D7FD34F087}">
  <ds:schemaRefs>
    <ds:schemaRef ds:uri="http://schemas.microsoft.com/office/infopath/2007/PartnerControls"/>
    <ds:schemaRef ds:uri="3d6b1136-a40e-46b2-9d95-1587dba324ed"/>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78FB5BB8-559E-41F2-A60A-D4250FED2153}"/>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3920</TotalTime>
  <Words>3530</Words>
  <Application>Microsoft Office PowerPoint</Application>
  <PresentationFormat>Widescreen</PresentationFormat>
  <Paragraphs>322</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Apis For Office</vt:lpstr>
      <vt:lpstr>Arial</vt:lpstr>
      <vt:lpstr>Arial Nova Light</vt:lpstr>
      <vt:lpstr>Calibri</vt:lpstr>
      <vt:lpstr>Cambria Math</vt:lpstr>
      <vt:lpstr>Times New Roman</vt:lpstr>
      <vt:lpstr>1_FORWARD Master Template</vt:lpstr>
      <vt:lpstr>Acrobat Document</vt:lpstr>
      <vt:lpstr>PowerPoint Presentation</vt:lpstr>
      <vt:lpstr>PowerPoint Presentation</vt:lpstr>
      <vt:lpstr>Learning  outcomes</vt:lpstr>
      <vt:lpstr>Classification of obesity: BMI</vt:lpstr>
      <vt:lpstr>Limitations of BMI on an individual level</vt:lpstr>
      <vt:lpstr>Classification of obesity: Waist circumference </vt:lpstr>
      <vt:lpstr>Classification of obesity: Waist-to-height ratio</vt:lpstr>
      <vt:lpstr>Consider two patients with excess body fat</vt:lpstr>
      <vt:lpstr>Medication-induced weight gain1‒4 </vt:lpstr>
      <vt:lpstr>Principles of care Suggestions from the Obesity Medicine Association</vt:lpstr>
      <vt:lpstr>Motivational interviewing and goal-setting are effective strategies to promote weight loss </vt:lpstr>
      <vt:lpstr>Example of an encounter using the 5 As of  obesity management</vt:lpstr>
      <vt:lpstr>Pharmacokinetic and pharmacodynamic challenges  in people with obesity </vt:lpstr>
      <vt:lpstr>Obesity is a chronic disease and requires ongoing care </vt:lpstr>
      <vt:lpstr>Obesity in older adults </vt:lpstr>
      <vt:lpstr>Obesity complications in older adults </vt:lpstr>
      <vt:lpstr>Addressing barriers to accessing obesity support  across the lifespan</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Lisa Thomas</dc:creator>
  <cp:lastModifiedBy>Melissa Lohmann</cp:lastModifiedBy>
  <cp:revision>235</cp:revision>
  <dcterms:created xsi:type="dcterms:W3CDTF">2022-03-01T17:08:55Z</dcterms:created>
  <dcterms:modified xsi:type="dcterms:W3CDTF">2025-11-25T21:21:10Z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