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1" r:id="rId4"/>
  </p:sldMasterIdLst>
  <p:notesMasterIdLst>
    <p:notesMasterId r:id="rId28"/>
  </p:notesMasterIdLst>
  <p:sldIdLst>
    <p:sldId id="273" r:id="rId5"/>
    <p:sldId id="2147374555" r:id="rId6"/>
    <p:sldId id="2147374556" r:id="rId7"/>
    <p:sldId id="2147374506" r:id="rId8"/>
    <p:sldId id="2147374561" r:id="rId9"/>
    <p:sldId id="2147374509" r:id="rId10"/>
    <p:sldId id="2147374522" r:id="rId11"/>
    <p:sldId id="2147374558" r:id="rId12"/>
    <p:sldId id="2147374559" r:id="rId13"/>
    <p:sldId id="2147374512" r:id="rId14"/>
    <p:sldId id="2147374534" r:id="rId15"/>
    <p:sldId id="2147374530" r:id="rId16"/>
    <p:sldId id="2147374514" r:id="rId17"/>
    <p:sldId id="2147374521" r:id="rId18"/>
    <p:sldId id="2147374515" r:id="rId19"/>
    <p:sldId id="2147374547" r:id="rId20"/>
    <p:sldId id="2147374513" r:id="rId21"/>
    <p:sldId id="2147374564" r:id="rId22"/>
    <p:sldId id="2147374502" r:id="rId23"/>
    <p:sldId id="2147374560" r:id="rId24"/>
    <p:sldId id="2147374510" r:id="rId25"/>
    <p:sldId id="2134804947" r:id="rId26"/>
    <p:sldId id="2147374565" r:id="rId27"/>
  </p:sldIdLst>
  <p:sldSz cx="12192000" cy="6858000"/>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and Objectives" id="{B0421AC6-D8A0-4897-B300-ADFC934ED1B0}">
          <p14:sldIdLst>
            <p14:sldId id="273"/>
            <p14:sldId id="2147374555"/>
            <p14:sldId id="2147374556"/>
          </p14:sldIdLst>
        </p14:section>
        <p14:section name="Introduction" id="{30A13F6F-EFB9-471D-B044-E278FDDBDA38}">
          <p14:sldIdLst>
            <p14:sldId id="2147374506"/>
            <p14:sldId id="2147374561"/>
          </p14:sldIdLst>
        </p14:section>
        <p14:section name="Nutritional interventions" id="{F2E3D1E3-D640-4214-A3DD-5271357E9F8B}">
          <p14:sldIdLst>
            <p14:sldId id="2147374509"/>
            <p14:sldId id="2147374522"/>
            <p14:sldId id="2147374558"/>
            <p14:sldId id="2147374559"/>
            <p14:sldId id="2147374512"/>
            <p14:sldId id="2147374534"/>
            <p14:sldId id="2147374530"/>
          </p14:sldIdLst>
        </p14:section>
        <p14:section name="Physical activity" id="{A698B7C2-4836-44E3-9733-365A9ECFCCB6}">
          <p14:sldIdLst>
            <p14:sldId id="2147374514"/>
            <p14:sldId id="2147374521"/>
            <p14:sldId id="2147374515"/>
            <p14:sldId id="2147374547"/>
            <p14:sldId id="2147374513"/>
            <p14:sldId id="2147374564"/>
          </p14:sldIdLst>
        </p14:section>
        <p14:section name="Psychological interventions and sleep hygiene" id="{3FD04D24-0698-4231-9429-63CB386FDFDF}">
          <p14:sldIdLst>
            <p14:sldId id="2147374502"/>
            <p14:sldId id="2147374560"/>
          </p14:sldIdLst>
        </p14:section>
        <p14:section name="Role of patient-led health tracking" id="{AA3E35FB-A87B-499F-B5A7-D12232BA228A}">
          <p14:sldIdLst>
            <p14:sldId id="2147374510"/>
          </p14:sldIdLst>
        </p14:section>
        <p14:section name="Key takeaways" id="{70F3252D-D88A-477D-A394-424D5C502AC0}">
          <p14:sldIdLst>
            <p14:sldId id="2134804947"/>
            <p14:sldId id="2147374565"/>
          </p14:sldIdLst>
        </p14:section>
      </p14:sectionLst>
    </p:ext>
    <p:ext uri="{EFAFB233-063F-42B5-8137-9DF3F51BA10A}">
      <p15:sldGuideLst xmlns:p15="http://schemas.microsoft.com/office/powerpoint/2012/main">
        <p15:guide id="8" pos="336" userDrawn="1">
          <p15:clr>
            <a:srgbClr val="A4A3A4"/>
          </p15:clr>
        </p15:guide>
        <p15:guide id="10" orient="horz" pos="1502" userDrawn="1">
          <p15:clr>
            <a:srgbClr val="A4A3A4"/>
          </p15:clr>
        </p15:guide>
        <p15:guide id="13" pos="7320" userDrawn="1">
          <p15:clr>
            <a:srgbClr val="A4A3A4"/>
          </p15:clr>
        </p15:guide>
        <p15:guide id="14" pos="3816" userDrawn="1">
          <p15:clr>
            <a:srgbClr val="A4A3A4"/>
          </p15:clr>
        </p15:guide>
        <p15:guide id="16" pos="4498"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E7E4C12-938B-0A7B-4C64-3D83C0D79B4A}" name="LDTS (Lauren Self)" initials="LS" userId="S::ldts@novonordisk.com::c7a98653-8b81-43d7-872d-392454deb22b" providerId="AD"/>
  <p188:author id="{806AC013-869C-B6EB-DCAC-53190E5C176A}" name="O'Llenecia Walker" initials="OW" userId="S::owalker@sixdegreesmed.com::04887c83-c392-4689-abfd-e284f8142aeb" providerId="AD"/>
  <p188:author id="{30D2AF1C-972C-331F-4446-0D38A947512A}" name="Sally Johnson-Majewski" initials="SJM" userId="Sally Johnson-Majewski" providerId="None"/>
  <p188:author id="{BDB94521-57F1-29B4-4240-578F34024B2B}" name="Martha Downen" initials="MD" userId="S::martha@downenconsults.com::72ea58f5-a10c-443d-bdc1-dd7dddb558b6" providerId="AD"/>
  <p188:author id="{4FB6B23C-2DE5-4E5F-7817-723DFFC851D3}" name="CIR (Cindy Rockoff)" initials="C(R" userId="S::CIR@novonordisk.com::4625a6b0-1628-469a-af8c-a3929d32e6d3" providerId="AD"/>
  <p188:author id="{D14CC345-72CD-854B-4F9B-BAB58BA971EA}" name="Sara Wootten" initials="SW" userId="2d1ff85c5309ca61" providerId="Windows Live"/>
  <p188:author id="{8065794B-1C42-C3EA-3DA3-523D35A5E89F}" name="mwcollabllc@gmail.com" initials="mw" userId="S::urn:spo:guest#mwcollabllc@gmail.com::" providerId="AD"/>
  <p188:author id="{7F3DA34C-8094-A8C2-2352-0016259BC8A2}" name="A Terry" initials="AT" userId="A Terry" providerId="None"/>
  <p188:author id="{473D5053-9AFB-3D66-95E5-FC4E6E84D316}" name="cornier@musc.edu" initials="co" userId="S::urn:spo:guest#cornier@musc.edu::" providerId="AD"/>
  <p188:author id="{5681AC69-2D96-BD7A-58A4-AF57D8298DE7}" name="BRSZ (Gabriel Smolarz)" initials="BS" userId="S::brsz_novonordisk.com#ext#@sixdegreesmed.com::fe3a2788-a25e-430b-ab55-086b4040e359" providerId="AD"/>
  <p188:author id="{53FB578E-439B-66BB-018F-8A201732EE8D}" name="LT (GS)" initials="LT" userId="LT (GS)" providerId="None"/>
  <p188:author id="{AD746296-9BAD-8EAB-FC46-97D0808E8ACD}" name="Robin Edwards" initials="RE" userId="275a01684d148080" providerId="Windows Live"/>
  <p188:author id="{DBC5319F-8119-722E-99E2-C96E7E0C77CE}" name="Nikta Tamashekan" initials="NT" userId="Nikta Tamashekan" providerId="None"/>
  <p188:author id="{660B61A7-3A8D-B6B9-3D5E-57B26B7F5813}" name="Six Degrees Medical " initials="SDM" userId="Six Degrees Medical " providerId="None"/>
  <p188:author id="{EAFBFDC6-5188-E3BB-1EF4-0B4680E9760B}" name="Herron, Genevieve" initials="GH" userId="S::gherron@middlebury.edu::ac43cc25-fc82-4c63-a452-984e5553e0a6" providerId="AD"/>
  <p188:author id="{E260DECF-5D16-C129-D53D-9510B96293D3}" name="Melissa Lohmann" initials="ML" userId="1ab7e9b8f9dc23b1" providerId="Windows Live"/>
  <p188:author id="{C38856D3-27A9-77F2-4676-840C3EB4FE90}" name="jtir@novonordisk.com" initials="jt" userId="S::urn:spo:guest#jtir@novonordisk.com::" providerId="AD"/>
  <p188:author id="{43A959E2-2DDD-0507-DF1B-159094AA8C69}" name="LT" initials="LT" userId="LT" providerId="None"/>
  <p188:author id="{F12158E4-1962-E187-B8D7-238C4D79B815}" name="sally.majewski@hotmail.com" initials="sa" userId="S::urn:spo:guest#sally.majewski@hotmail.com::" providerId="AD"/>
  <p188:author id="{C71BF0EF-F165-52C9-45C1-5E73B47E4C7C}" name="BRSZ (Gabriel Smolarz)" initials="B(S" userId="S::BRSZ@novonordisk.com::0bb70a97-6657-4730-aa20-f334c76ea33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66687B"/>
    <a:srgbClr val="5B9BD5"/>
    <a:srgbClr val="FFFFFF"/>
    <a:srgbClr val="2A918B"/>
    <a:srgbClr val="27B0BB"/>
    <a:srgbClr val="FE90E6"/>
    <a:srgbClr val="EC02BA"/>
    <a:srgbClr val="FD03C7"/>
    <a:srgbClr val="EA0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FB4E05-3EA4-44CD-B7C1-871323D81F55}" v="3" dt="2026-03-06T18:05:31.722"/>
  </p1510:revLst>
</p1510:revInfo>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47" autoAdjust="0"/>
    <p:restoredTop sz="91742" autoAdjust="0"/>
  </p:normalViewPr>
  <p:slideViewPr>
    <p:cSldViewPr snapToGrid="0">
      <p:cViewPr varScale="1">
        <p:scale>
          <a:sx n="69" d="100"/>
          <a:sy n="69" d="100"/>
        </p:scale>
        <p:origin x="768" y="288"/>
      </p:cViewPr>
      <p:guideLst>
        <p:guide pos="336"/>
        <p:guide orient="horz" pos="1502"/>
        <p:guide pos="7320"/>
        <p:guide pos="3816"/>
        <p:guide pos="4498"/>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1" d="100"/>
          <a:sy n="81" d="100"/>
        </p:scale>
        <p:origin x="3260" y="6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95833472677917"/>
          <c:y val="5.4958688398309759E-2"/>
          <c:w val="0.80831943696929265"/>
          <c:h val="0.68856163039171026"/>
        </c:manualLayout>
      </c:layout>
      <c:barChart>
        <c:barDir val="col"/>
        <c:grouping val="clustered"/>
        <c:varyColors val="0"/>
        <c:ser>
          <c:idx val="0"/>
          <c:order val="0"/>
          <c:tx>
            <c:strRef>
              <c:f>Sheet1!$B$1</c:f>
              <c:strCache>
                <c:ptCount val="1"/>
                <c:pt idx="0">
                  <c:v>Placebo</c:v>
                </c:pt>
              </c:strCache>
            </c:strRef>
          </c:tx>
          <c:spPr>
            <a:solidFill>
              <a:schemeClr val="tx2"/>
            </a:solidFill>
            <a:ln>
              <a:noFill/>
            </a:ln>
            <a:effectLst/>
          </c:spPr>
          <c:invertIfNegative val="0"/>
          <c:cat>
            <c:numRef>
              <c:f>Sheet1!$A$2:$A$9</c:f>
              <c:numCache>
                <c:formatCode>General</c:formatCode>
                <c:ptCount val="8"/>
                <c:pt idx="0">
                  <c:v>0.5</c:v>
                </c:pt>
                <c:pt idx="1">
                  <c:v>1</c:v>
                </c:pt>
                <c:pt idx="2">
                  <c:v>1.5</c:v>
                </c:pt>
                <c:pt idx="3">
                  <c:v>2</c:v>
                </c:pt>
                <c:pt idx="4">
                  <c:v>2.5</c:v>
                </c:pt>
                <c:pt idx="5">
                  <c:v>3</c:v>
                </c:pt>
                <c:pt idx="6">
                  <c:v>3.5</c:v>
                </c:pt>
                <c:pt idx="7">
                  <c:v>4</c:v>
                </c:pt>
              </c:numCache>
            </c:numRef>
          </c:cat>
          <c:val>
            <c:numRef>
              <c:f>Sheet1!$B$2:$B$9</c:f>
              <c:numCache>
                <c:formatCode>General</c:formatCode>
                <c:ptCount val="8"/>
                <c:pt idx="0">
                  <c:v>-0.1</c:v>
                </c:pt>
                <c:pt idx="1">
                  <c:v>-0.2</c:v>
                </c:pt>
                <c:pt idx="2">
                  <c:v>0</c:v>
                </c:pt>
                <c:pt idx="3">
                  <c:v>0.1</c:v>
                </c:pt>
                <c:pt idx="4">
                  <c:v>0.2</c:v>
                </c:pt>
                <c:pt idx="5">
                  <c:v>0.3</c:v>
                </c:pt>
                <c:pt idx="6">
                  <c:v>0.4</c:v>
                </c:pt>
                <c:pt idx="7">
                  <c:v>-0.1</c:v>
                </c:pt>
              </c:numCache>
            </c:numRef>
          </c:val>
          <c:extLst>
            <c:ext xmlns:c16="http://schemas.microsoft.com/office/drawing/2014/chart" uri="{C3380CC4-5D6E-409C-BE32-E72D297353CC}">
              <c16:uniqueId val="{00000000-2456-44B1-A262-15035CCE6CEE}"/>
            </c:ext>
          </c:extLst>
        </c:ser>
        <c:ser>
          <c:idx val="1"/>
          <c:order val="1"/>
          <c:tx>
            <c:strRef>
              <c:f>Sheet1!$C$1</c:f>
              <c:strCache>
                <c:ptCount val="1"/>
                <c:pt idx="0">
                  <c:v>Metformin</c:v>
                </c:pt>
              </c:strCache>
            </c:strRef>
          </c:tx>
          <c:spPr>
            <a:solidFill>
              <a:schemeClr val="accent2"/>
            </a:solidFill>
            <a:ln>
              <a:noFill/>
            </a:ln>
            <a:effectLst/>
          </c:spPr>
          <c:invertIfNegative val="0"/>
          <c:cat>
            <c:numRef>
              <c:f>Sheet1!$A$2:$A$9</c:f>
              <c:numCache>
                <c:formatCode>General</c:formatCode>
                <c:ptCount val="8"/>
                <c:pt idx="0">
                  <c:v>0.5</c:v>
                </c:pt>
                <c:pt idx="1">
                  <c:v>1</c:v>
                </c:pt>
                <c:pt idx="2">
                  <c:v>1.5</c:v>
                </c:pt>
                <c:pt idx="3">
                  <c:v>2</c:v>
                </c:pt>
                <c:pt idx="4">
                  <c:v>2.5</c:v>
                </c:pt>
                <c:pt idx="5">
                  <c:v>3</c:v>
                </c:pt>
                <c:pt idx="6">
                  <c:v>3.5</c:v>
                </c:pt>
                <c:pt idx="7">
                  <c:v>4</c:v>
                </c:pt>
              </c:numCache>
            </c:numRef>
          </c:cat>
          <c:val>
            <c:numRef>
              <c:f>Sheet1!$C$2:$C$9</c:f>
              <c:numCache>
                <c:formatCode>General</c:formatCode>
                <c:ptCount val="8"/>
                <c:pt idx="0">
                  <c:v>-2.1</c:v>
                </c:pt>
                <c:pt idx="1">
                  <c:v>-2.5</c:v>
                </c:pt>
                <c:pt idx="2">
                  <c:v>-2</c:v>
                </c:pt>
                <c:pt idx="3">
                  <c:v>-1.8</c:v>
                </c:pt>
                <c:pt idx="4">
                  <c:v>-1.5</c:v>
                </c:pt>
                <c:pt idx="5">
                  <c:v>-1</c:v>
                </c:pt>
                <c:pt idx="6">
                  <c:v>-1.45</c:v>
                </c:pt>
                <c:pt idx="7">
                  <c:v>-1</c:v>
                </c:pt>
              </c:numCache>
            </c:numRef>
          </c:val>
          <c:extLst>
            <c:ext xmlns:c16="http://schemas.microsoft.com/office/drawing/2014/chart" uri="{C3380CC4-5D6E-409C-BE32-E72D297353CC}">
              <c16:uniqueId val="{00000001-2456-44B1-A262-15035CCE6CEE}"/>
            </c:ext>
          </c:extLst>
        </c:ser>
        <c:ser>
          <c:idx val="2"/>
          <c:order val="2"/>
          <c:tx>
            <c:strRef>
              <c:f>Sheet1!$D$1</c:f>
              <c:strCache>
                <c:ptCount val="1"/>
                <c:pt idx="0">
                  <c:v>Lifestyle</c:v>
                </c:pt>
              </c:strCache>
            </c:strRef>
          </c:tx>
          <c:spPr>
            <a:solidFill>
              <a:schemeClr val="accent1"/>
            </a:solidFill>
            <a:ln>
              <a:noFill/>
            </a:ln>
            <a:effectLst/>
          </c:spPr>
          <c:invertIfNegative val="0"/>
          <c:cat>
            <c:numRef>
              <c:f>Sheet1!$A$2:$A$9</c:f>
              <c:numCache>
                <c:formatCode>General</c:formatCode>
                <c:ptCount val="8"/>
                <c:pt idx="0">
                  <c:v>0.5</c:v>
                </c:pt>
                <c:pt idx="1">
                  <c:v>1</c:v>
                </c:pt>
                <c:pt idx="2">
                  <c:v>1.5</c:v>
                </c:pt>
                <c:pt idx="3">
                  <c:v>2</c:v>
                </c:pt>
                <c:pt idx="4">
                  <c:v>2.5</c:v>
                </c:pt>
                <c:pt idx="5">
                  <c:v>3</c:v>
                </c:pt>
                <c:pt idx="6">
                  <c:v>3.5</c:v>
                </c:pt>
                <c:pt idx="7">
                  <c:v>4</c:v>
                </c:pt>
              </c:numCache>
            </c:numRef>
          </c:cat>
          <c:val>
            <c:numRef>
              <c:f>Sheet1!$D$2:$D$9</c:f>
              <c:numCache>
                <c:formatCode>General</c:formatCode>
                <c:ptCount val="8"/>
                <c:pt idx="0">
                  <c:v>-6.9</c:v>
                </c:pt>
                <c:pt idx="1">
                  <c:v>-6.75</c:v>
                </c:pt>
                <c:pt idx="2">
                  <c:v>-6</c:v>
                </c:pt>
                <c:pt idx="3">
                  <c:v>-5</c:v>
                </c:pt>
                <c:pt idx="4">
                  <c:v>-4.3</c:v>
                </c:pt>
                <c:pt idx="5">
                  <c:v>-4.2</c:v>
                </c:pt>
                <c:pt idx="6">
                  <c:v>-4.05</c:v>
                </c:pt>
                <c:pt idx="7">
                  <c:v>-4.05</c:v>
                </c:pt>
              </c:numCache>
            </c:numRef>
          </c:val>
          <c:extLst>
            <c:ext xmlns:c16="http://schemas.microsoft.com/office/drawing/2014/chart" uri="{C3380CC4-5D6E-409C-BE32-E72D297353CC}">
              <c16:uniqueId val="{00000002-2456-44B1-A262-15035CCE6CEE}"/>
            </c:ext>
          </c:extLst>
        </c:ser>
        <c:dLbls>
          <c:showLegendKey val="0"/>
          <c:showVal val="0"/>
          <c:showCatName val="0"/>
          <c:showSerName val="0"/>
          <c:showPercent val="0"/>
          <c:showBubbleSize val="0"/>
        </c:dLbls>
        <c:gapWidth val="219"/>
        <c:overlap val="-27"/>
        <c:axId val="1109693248"/>
        <c:axId val="1109714464"/>
      </c:barChart>
      <c:catAx>
        <c:axId val="1109693248"/>
        <c:scaling>
          <c:orientation val="minMax"/>
        </c:scaling>
        <c:delete val="0"/>
        <c:axPos val="b"/>
        <c:title>
          <c:tx>
            <c:rich>
              <a:bodyPr rot="0" spcFirstLastPara="1" vertOverflow="ellipsis" vert="horz" wrap="square" anchor="ctr" anchorCtr="1"/>
              <a:lstStyle/>
              <a:p>
                <a:pPr>
                  <a:defRPr sz="1330" b="1" i="0" u="none" strike="noStrike" kern="1200" baseline="0">
                    <a:solidFill>
                      <a:schemeClr val="tx1"/>
                    </a:solidFill>
                    <a:latin typeface="+mn-lt"/>
                    <a:ea typeface="+mn-ea"/>
                    <a:cs typeface="+mn-cs"/>
                  </a:defRPr>
                </a:pPr>
                <a:r>
                  <a:rPr lang="en-US" sz="1200" b="1" noProof="0">
                    <a:solidFill>
                      <a:schemeClr val="tx1"/>
                    </a:solidFill>
                  </a:rPr>
                  <a:t>Years</a:t>
                </a:r>
              </a:p>
            </c:rich>
          </c:tx>
          <c:overlay val="0"/>
          <c:spPr>
            <a:noFill/>
            <a:ln>
              <a:noFill/>
            </a:ln>
            <a:effectLst/>
          </c:spPr>
          <c:txPr>
            <a:bodyPr rot="0" spcFirstLastPara="1" vertOverflow="ellipsis" vert="horz" wrap="square" anchor="ctr" anchorCtr="1"/>
            <a:lstStyle/>
            <a:p>
              <a:pPr>
                <a:defRPr sz="1330" b="1"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low"/>
        <c:spPr>
          <a:noFill/>
          <a:ln w="19050" cap="flat" cmpd="sng" algn="ctr">
            <a:solidFill>
              <a:schemeClr val="accent2">
                <a:lumMod val="40000"/>
                <a:lumOff val="60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109714464"/>
        <c:crosses val="autoZero"/>
        <c:auto val="1"/>
        <c:lblAlgn val="ctr"/>
        <c:lblOffset val="100"/>
        <c:noMultiLvlLbl val="0"/>
      </c:catAx>
      <c:valAx>
        <c:axId val="1109714464"/>
        <c:scaling>
          <c:orientation val="minMax"/>
        </c:scaling>
        <c:delete val="0"/>
        <c:axPos val="l"/>
        <c:majorGridlines>
          <c:spPr>
            <a:ln w="9525" cap="flat" cmpd="sng" algn="ctr">
              <a:solidFill>
                <a:schemeClr val="accent2">
                  <a:lumMod val="40000"/>
                  <a:lumOff val="60000"/>
                </a:schemeClr>
              </a:solidFill>
              <a:round/>
            </a:ln>
            <a:effectLst/>
          </c:spPr>
        </c:majorGridlines>
        <c:title>
          <c:tx>
            <c:rich>
              <a:bodyPr rot="-5400000" spcFirstLastPara="1" vertOverflow="ellipsis" vert="horz" wrap="square" anchor="ctr" anchorCtr="1"/>
              <a:lstStyle/>
              <a:p>
                <a:pPr>
                  <a:defRPr sz="1330" b="1" i="0" u="none" strike="noStrike" kern="1200" baseline="0">
                    <a:solidFill>
                      <a:schemeClr val="tx1"/>
                    </a:solidFill>
                    <a:latin typeface="+mn-lt"/>
                    <a:ea typeface="+mn-ea"/>
                    <a:cs typeface="+mn-cs"/>
                  </a:defRPr>
                </a:pPr>
                <a:r>
                  <a:rPr lang="en-US" sz="1200" b="1" noProof="0">
                    <a:solidFill>
                      <a:schemeClr val="tx1"/>
                    </a:solidFill>
                  </a:rPr>
                  <a:t>Change in weight (kg)</a:t>
                </a:r>
              </a:p>
            </c:rich>
          </c:tx>
          <c:layout>
            <c:manualLayout>
              <c:xMode val="edge"/>
              <c:yMode val="edge"/>
              <c:x val="4.7804592788044435E-2"/>
              <c:y val="0.12003376499589372"/>
            </c:manualLayout>
          </c:layout>
          <c:overlay val="0"/>
          <c:spPr>
            <a:noFill/>
            <a:ln>
              <a:noFill/>
            </a:ln>
            <a:effectLst/>
          </c:spPr>
          <c:txPr>
            <a:bodyPr rot="-5400000" spcFirstLastPara="1" vertOverflow="ellipsis" vert="horz" wrap="square" anchor="ctr" anchorCtr="1"/>
            <a:lstStyle/>
            <a:p>
              <a:pPr>
                <a:defRPr sz="1330" b="1"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10969324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95833472677917"/>
          <c:y val="5.4958688398309759E-2"/>
          <c:w val="0.80831943696929265"/>
          <c:h val="0.68856163039171026"/>
        </c:manualLayout>
      </c:layout>
      <c:barChart>
        <c:barDir val="col"/>
        <c:grouping val="clustered"/>
        <c:varyColors val="0"/>
        <c:ser>
          <c:idx val="0"/>
          <c:order val="0"/>
          <c:tx>
            <c:strRef>
              <c:f>Sheet1!$B$1</c:f>
              <c:strCache>
                <c:ptCount val="1"/>
                <c:pt idx="0">
                  <c:v>Placebo</c:v>
                </c:pt>
              </c:strCache>
            </c:strRef>
          </c:tx>
          <c:spPr>
            <a:solidFill>
              <a:schemeClr val="tx2"/>
            </a:solidFill>
            <a:ln>
              <a:noFill/>
            </a:ln>
            <a:effectLst/>
          </c:spPr>
          <c:invertIfNegative val="0"/>
          <c:cat>
            <c:numRef>
              <c:f>Sheet1!$A$2:$A$9</c:f>
              <c:numCache>
                <c:formatCode>General</c:formatCode>
                <c:ptCount val="8"/>
                <c:pt idx="0">
                  <c:v>0.5</c:v>
                </c:pt>
                <c:pt idx="1">
                  <c:v>1</c:v>
                </c:pt>
                <c:pt idx="2">
                  <c:v>1.5</c:v>
                </c:pt>
                <c:pt idx="3">
                  <c:v>2</c:v>
                </c:pt>
                <c:pt idx="4">
                  <c:v>2.5</c:v>
                </c:pt>
                <c:pt idx="5">
                  <c:v>3</c:v>
                </c:pt>
                <c:pt idx="6">
                  <c:v>3.5</c:v>
                </c:pt>
                <c:pt idx="7">
                  <c:v>4</c:v>
                </c:pt>
              </c:numCache>
            </c:numRef>
          </c:cat>
          <c:val>
            <c:numRef>
              <c:f>Sheet1!$B$2:$B$9</c:f>
              <c:numCache>
                <c:formatCode>General</c:formatCode>
                <c:ptCount val="8"/>
                <c:pt idx="0">
                  <c:v>4.5</c:v>
                </c:pt>
                <c:pt idx="1">
                  <c:v>13</c:v>
                </c:pt>
                <c:pt idx="2">
                  <c:v>15</c:v>
                </c:pt>
                <c:pt idx="3">
                  <c:v>23</c:v>
                </c:pt>
                <c:pt idx="4">
                  <c:v>25</c:v>
                </c:pt>
                <c:pt idx="5">
                  <c:v>30</c:v>
                </c:pt>
                <c:pt idx="6">
                  <c:v>32</c:v>
                </c:pt>
                <c:pt idx="7">
                  <c:v>37</c:v>
                </c:pt>
              </c:numCache>
            </c:numRef>
          </c:val>
          <c:extLst>
            <c:ext xmlns:c16="http://schemas.microsoft.com/office/drawing/2014/chart" uri="{C3380CC4-5D6E-409C-BE32-E72D297353CC}">
              <c16:uniqueId val="{00000000-05AE-4C80-8DA4-509D0D8A9E73}"/>
            </c:ext>
          </c:extLst>
        </c:ser>
        <c:ser>
          <c:idx val="1"/>
          <c:order val="1"/>
          <c:tx>
            <c:strRef>
              <c:f>Sheet1!$C$1</c:f>
              <c:strCache>
                <c:ptCount val="1"/>
                <c:pt idx="0">
                  <c:v>Metformin</c:v>
                </c:pt>
              </c:strCache>
            </c:strRef>
          </c:tx>
          <c:spPr>
            <a:solidFill>
              <a:schemeClr val="accent2"/>
            </a:solidFill>
            <a:ln>
              <a:noFill/>
            </a:ln>
            <a:effectLst/>
          </c:spPr>
          <c:invertIfNegative val="0"/>
          <c:cat>
            <c:numRef>
              <c:f>Sheet1!$A$2:$A$9</c:f>
              <c:numCache>
                <c:formatCode>General</c:formatCode>
                <c:ptCount val="8"/>
                <c:pt idx="0">
                  <c:v>0.5</c:v>
                </c:pt>
                <c:pt idx="1">
                  <c:v>1</c:v>
                </c:pt>
                <c:pt idx="2">
                  <c:v>1.5</c:v>
                </c:pt>
                <c:pt idx="3">
                  <c:v>2</c:v>
                </c:pt>
                <c:pt idx="4">
                  <c:v>2.5</c:v>
                </c:pt>
                <c:pt idx="5">
                  <c:v>3</c:v>
                </c:pt>
                <c:pt idx="6">
                  <c:v>3.5</c:v>
                </c:pt>
                <c:pt idx="7">
                  <c:v>4</c:v>
                </c:pt>
              </c:numCache>
            </c:numRef>
          </c:cat>
          <c:val>
            <c:numRef>
              <c:f>Sheet1!$C$2:$C$9</c:f>
              <c:numCache>
                <c:formatCode>General</c:formatCode>
                <c:ptCount val="8"/>
                <c:pt idx="0">
                  <c:v>1</c:v>
                </c:pt>
                <c:pt idx="1">
                  <c:v>7</c:v>
                </c:pt>
                <c:pt idx="2">
                  <c:v>9</c:v>
                </c:pt>
                <c:pt idx="3">
                  <c:v>15</c:v>
                </c:pt>
                <c:pt idx="4">
                  <c:v>17</c:v>
                </c:pt>
                <c:pt idx="5">
                  <c:v>22.5</c:v>
                </c:pt>
                <c:pt idx="6">
                  <c:v>25</c:v>
                </c:pt>
                <c:pt idx="7">
                  <c:v>30</c:v>
                </c:pt>
              </c:numCache>
            </c:numRef>
          </c:val>
          <c:extLst>
            <c:ext xmlns:c16="http://schemas.microsoft.com/office/drawing/2014/chart" uri="{C3380CC4-5D6E-409C-BE32-E72D297353CC}">
              <c16:uniqueId val="{00000001-05AE-4C80-8DA4-509D0D8A9E73}"/>
            </c:ext>
          </c:extLst>
        </c:ser>
        <c:ser>
          <c:idx val="2"/>
          <c:order val="2"/>
          <c:tx>
            <c:strRef>
              <c:f>Sheet1!$D$1</c:f>
              <c:strCache>
                <c:ptCount val="1"/>
                <c:pt idx="0">
                  <c:v>Lifestyle</c:v>
                </c:pt>
              </c:strCache>
            </c:strRef>
          </c:tx>
          <c:spPr>
            <a:solidFill>
              <a:schemeClr val="accent1"/>
            </a:solidFill>
            <a:ln>
              <a:noFill/>
            </a:ln>
            <a:effectLst/>
          </c:spPr>
          <c:invertIfNegative val="0"/>
          <c:cat>
            <c:numRef>
              <c:f>Sheet1!$A$2:$A$9</c:f>
              <c:numCache>
                <c:formatCode>General</c:formatCode>
                <c:ptCount val="8"/>
                <c:pt idx="0">
                  <c:v>0.5</c:v>
                </c:pt>
                <c:pt idx="1">
                  <c:v>1</c:v>
                </c:pt>
                <c:pt idx="2">
                  <c:v>1.5</c:v>
                </c:pt>
                <c:pt idx="3">
                  <c:v>2</c:v>
                </c:pt>
                <c:pt idx="4">
                  <c:v>2.5</c:v>
                </c:pt>
                <c:pt idx="5">
                  <c:v>3</c:v>
                </c:pt>
                <c:pt idx="6">
                  <c:v>3.5</c:v>
                </c:pt>
                <c:pt idx="7">
                  <c:v>4</c:v>
                </c:pt>
              </c:numCache>
            </c:numRef>
          </c:cat>
          <c:val>
            <c:numRef>
              <c:f>Sheet1!$D$2:$D$9</c:f>
              <c:numCache>
                <c:formatCode>General</c:formatCode>
                <c:ptCount val="8"/>
                <c:pt idx="0">
                  <c:v>1</c:v>
                </c:pt>
                <c:pt idx="1">
                  <c:v>4</c:v>
                </c:pt>
                <c:pt idx="2">
                  <c:v>5</c:v>
                </c:pt>
                <c:pt idx="3">
                  <c:v>8</c:v>
                </c:pt>
                <c:pt idx="4">
                  <c:v>11</c:v>
                </c:pt>
                <c:pt idx="5">
                  <c:v>15</c:v>
                </c:pt>
                <c:pt idx="6">
                  <c:v>17</c:v>
                </c:pt>
                <c:pt idx="7">
                  <c:v>20</c:v>
                </c:pt>
              </c:numCache>
            </c:numRef>
          </c:val>
          <c:extLst>
            <c:ext xmlns:c16="http://schemas.microsoft.com/office/drawing/2014/chart" uri="{C3380CC4-5D6E-409C-BE32-E72D297353CC}">
              <c16:uniqueId val="{00000002-05AE-4C80-8DA4-509D0D8A9E73}"/>
            </c:ext>
          </c:extLst>
        </c:ser>
        <c:dLbls>
          <c:showLegendKey val="0"/>
          <c:showVal val="0"/>
          <c:showCatName val="0"/>
          <c:showSerName val="0"/>
          <c:showPercent val="0"/>
          <c:showBubbleSize val="0"/>
        </c:dLbls>
        <c:gapWidth val="219"/>
        <c:overlap val="-27"/>
        <c:axId val="1109693248"/>
        <c:axId val="1109714464"/>
      </c:barChart>
      <c:catAx>
        <c:axId val="1109693248"/>
        <c:scaling>
          <c:orientation val="minMax"/>
        </c:scaling>
        <c:delete val="0"/>
        <c:axPos val="b"/>
        <c:title>
          <c:tx>
            <c:rich>
              <a:bodyPr rot="0" spcFirstLastPara="1" vertOverflow="ellipsis" vert="horz" wrap="square" anchor="ctr" anchorCtr="1"/>
              <a:lstStyle/>
              <a:p>
                <a:pPr>
                  <a:defRPr sz="1330" b="1" i="0" u="none" strike="noStrike" kern="1200" baseline="0">
                    <a:solidFill>
                      <a:schemeClr val="tx1"/>
                    </a:solidFill>
                    <a:latin typeface="+mn-lt"/>
                    <a:ea typeface="+mn-ea"/>
                    <a:cs typeface="+mn-cs"/>
                  </a:defRPr>
                </a:pPr>
                <a:r>
                  <a:rPr lang="en-US" sz="1200" b="1" noProof="0">
                    <a:solidFill>
                      <a:schemeClr val="tx1"/>
                    </a:solidFill>
                  </a:rPr>
                  <a:t>Years</a:t>
                </a:r>
                <a:endParaRPr lang="en-US" b="1" noProof="0">
                  <a:solidFill>
                    <a:schemeClr val="tx1"/>
                  </a:solidFill>
                </a:endParaRPr>
              </a:p>
            </c:rich>
          </c:tx>
          <c:overlay val="0"/>
          <c:spPr>
            <a:noFill/>
            <a:ln>
              <a:noFill/>
            </a:ln>
            <a:effectLst/>
          </c:spPr>
          <c:txPr>
            <a:bodyPr rot="0" spcFirstLastPara="1" vertOverflow="ellipsis" vert="horz" wrap="square" anchor="ctr" anchorCtr="1"/>
            <a:lstStyle/>
            <a:p>
              <a:pPr>
                <a:defRPr sz="1330" b="1"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low"/>
        <c:spPr>
          <a:noFill/>
          <a:ln w="12700" cap="flat" cmpd="sng" algn="ctr">
            <a:solidFill>
              <a:schemeClr val="accent2">
                <a:lumMod val="40000"/>
                <a:lumOff val="60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109714464"/>
        <c:crosses val="autoZero"/>
        <c:auto val="1"/>
        <c:lblAlgn val="ctr"/>
        <c:lblOffset val="100"/>
        <c:noMultiLvlLbl val="0"/>
      </c:catAx>
      <c:valAx>
        <c:axId val="1109714464"/>
        <c:scaling>
          <c:orientation val="minMax"/>
        </c:scaling>
        <c:delete val="0"/>
        <c:axPos val="l"/>
        <c:majorGridlines>
          <c:spPr>
            <a:ln w="9525" cap="flat" cmpd="sng" algn="ctr">
              <a:solidFill>
                <a:schemeClr val="accent2">
                  <a:lumMod val="40000"/>
                  <a:lumOff val="60000"/>
                </a:schemeClr>
              </a:solidFill>
              <a:round/>
            </a:ln>
            <a:effectLst/>
          </c:spPr>
        </c:majorGridlines>
        <c:title>
          <c:tx>
            <c:rich>
              <a:bodyPr rot="-5400000" spcFirstLastPara="1" vertOverflow="ellipsis" vert="horz" wrap="square" anchor="ctr" anchorCtr="1"/>
              <a:lstStyle/>
              <a:p>
                <a:pPr>
                  <a:defRPr sz="1330" b="1" i="0" u="none" strike="noStrike" kern="1200" baseline="0">
                    <a:solidFill>
                      <a:schemeClr val="tx1"/>
                    </a:solidFill>
                    <a:latin typeface="+mn-lt"/>
                    <a:ea typeface="+mn-ea"/>
                    <a:cs typeface="+mn-cs"/>
                  </a:defRPr>
                </a:pPr>
                <a:r>
                  <a:rPr lang="en-US" sz="1200" b="1" noProof="0">
                    <a:solidFill>
                      <a:schemeClr val="tx1"/>
                    </a:solidFill>
                  </a:rPr>
                  <a:t>Cumulative incidence</a:t>
                </a:r>
                <a:r>
                  <a:rPr lang="en-US" sz="1200" b="1" baseline="0" noProof="0">
                    <a:solidFill>
                      <a:schemeClr val="tx1"/>
                    </a:solidFill>
                  </a:rPr>
                  <a:t> of diabetes (%)</a:t>
                </a:r>
              </a:p>
              <a:p>
                <a:pPr>
                  <a:defRPr b="1">
                    <a:solidFill>
                      <a:schemeClr val="tx1"/>
                    </a:solidFill>
                  </a:defRPr>
                </a:pPr>
                <a:endParaRPr lang="en-US" b="1" noProof="0">
                  <a:solidFill>
                    <a:schemeClr val="tx1"/>
                  </a:solidFill>
                </a:endParaRPr>
              </a:p>
            </c:rich>
          </c:tx>
          <c:layout>
            <c:manualLayout>
              <c:xMode val="edge"/>
              <c:yMode val="edge"/>
              <c:x val="0"/>
              <c:y val="6.9068702063913551E-2"/>
            </c:manualLayout>
          </c:layout>
          <c:overlay val="0"/>
          <c:spPr>
            <a:noFill/>
            <a:ln>
              <a:noFill/>
            </a:ln>
            <a:effectLst/>
          </c:spPr>
          <c:txPr>
            <a:bodyPr rot="-5400000" spcFirstLastPara="1" vertOverflow="ellipsis" vert="horz" wrap="square" anchor="ctr" anchorCtr="1"/>
            <a:lstStyle/>
            <a:p>
              <a:pPr>
                <a:defRPr sz="1330" b="1"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10969324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5C05D315-F0E8-46B4-81B5-9D21FF04829D}" type="datetimeFigureOut">
              <a:rPr lang="en-CA" smtClean="0"/>
              <a:pPr/>
              <a:t>2026-03-06</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3175">
            <a:solidFill>
              <a:schemeClr val="accent3"/>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0" tIns="45720" rIns="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F55C3A4A-438B-4C02-AD11-AE32F1D429DA}" type="slidenum">
              <a:rPr lang="en-CA" smtClean="0"/>
              <a:pPr/>
              <a:t>‹#›</a:t>
            </a:fld>
            <a:endParaRPr lang="en-CA"/>
          </a:p>
        </p:txBody>
      </p:sp>
    </p:spTree>
    <p:extLst>
      <p:ext uri="{BB962C8B-B14F-4D97-AF65-F5344CB8AC3E}">
        <p14:creationId xmlns:p14="http://schemas.microsoft.com/office/powerpoint/2010/main" val="738258016"/>
      </p:ext>
    </p:extLst>
  </p:cSld>
  <p:clrMap bg1="lt1" tx1="dk1" bg2="lt2" tx2="dk2" accent1="accent1" accent2="accent2" accent3="accent3" accent4="accent4" accent5="accent5" accent6="accent6" hlink="hlink" folHlink="folHlink"/>
  <p:notesStyle>
    <a:lvl1pPr marL="136525" indent="-136525"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mn-cs"/>
      </a:defRPr>
    </a:lvl1pPr>
    <a:lvl2pPr marL="333375" indent="-195263"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mn-cs"/>
      </a:defRPr>
    </a:lvl2pPr>
    <a:lvl3pPr marL="509588" indent="-166688"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mn-cs"/>
      </a:defRPr>
    </a:lvl3pPr>
    <a:lvl4pPr marL="693738" indent="-18415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mn-cs"/>
      </a:defRPr>
    </a:lvl4pPr>
    <a:lvl5pPr marL="850900" indent="-150813"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F55C3A4A-438B-4C02-AD11-AE32F1D429DA}" type="slidenum">
              <a:rPr lang="en-CA" smtClean="0"/>
              <a:pPr/>
              <a:t>1</a:t>
            </a:fld>
            <a:endParaRPr lang="en-CA"/>
          </a:p>
        </p:txBody>
      </p:sp>
    </p:spTree>
    <p:extLst>
      <p:ext uri="{BB962C8B-B14F-4D97-AF65-F5344CB8AC3E}">
        <p14:creationId xmlns:p14="http://schemas.microsoft.com/office/powerpoint/2010/main" val="2518665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cs typeface="Arial" panose="020B0604020202020204" pitchFamily="34" charset="0"/>
              </a:rPr>
              <a:t>Most people with obesity try caloric restriction as a means for weight management and most need pharmacotherapy to help MAKE IT HAPPEN. (Need to always keep in mind the reality that people with obesity may know what to do but their bodies don't allow them to do it and can’t just achieve “caloric restriction” – we need to flip the narrative that we’re treating a disease, not a choice</a:t>
            </a:r>
          </a:p>
        </p:txBody>
      </p:sp>
      <p:sp>
        <p:nvSpPr>
          <p:cNvPr id="4" name="Slide Number Placeholder 3"/>
          <p:cNvSpPr>
            <a:spLocks noGrp="1"/>
          </p:cNvSpPr>
          <p:nvPr>
            <p:ph type="sldNum" sz="quarter" idx="5"/>
          </p:nvPr>
        </p:nvSpPr>
        <p:spPr/>
        <p:txBody>
          <a:bodyPr/>
          <a:lstStyle/>
          <a:p>
            <a:fld id="{F9C68C10-FADA-4BD9-8008-C07576D19059}" type="slidenum">
              <a:rPr lang="en-CA" smtClean="0"/>
              <a:t>10</a:t>
            </a:fld>
            <a:endParaRPr lang="en-CA"/>
          </a:p>
        </p:txBody>
      </p:sp>
    </p:spTree>
    <p:extLst>
      <p:ext uri="{BB962C8B-B14F-4D97-AF65-F5344CB8AC3E}">
        <p14:creationId xmlns:p14="http://schemas.microsoft.com/office/powerpoint/2010/main" val="2135125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5C3A4A-438B-4C02-AD11-AE32F1D429DA}" type="slidenum">
              <a:rPr lang="en-CA" smtClean="0"/>
              <a:pPr/>
              <a:t>11</a:t>
            </a:fld>
            <a:endParaRPr lang="en-CA"/>
          </a:p>
        </p:txBody>
      </p:sp>
    </p:spTree>
    <p:extLst>
      <p:ext uri="{BB962C8B-B14F-4D97-AF65-F5344CB8AC3E}">
        <p14:creationId xmlns:p14="http://schemas.microsoft.com/office/powerpoint/2010/main" val="36829002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5C3A4A-438B-4C02-AD11-AE32F1D429DA}" type="slidenum">
              <a:rPr lang="en-CA" smtClean="0"/>
              <a:pPr/>
              <a:t>12</a:t>
            </a:fld>
            <a:endParaRPr lang="en-CA"/>
          </a:p>
        </p:txBody>
      </p:sp>
    </p:spTree>
    <p:extLst>
      <p:ext uri="{BB962C8B-B14F-4D97-AF65-F5344CB8AC3E}">
        <p14:creationId xmlns:p14="http://schemas.microsoft.com/office/powerpoint/2010/main" val="27690346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a:p>
        </p:txBody>
      </p:sp>
      <p:sp>
        <p:nvSpPr>
          <p:cNvPr id="4" name="Slide Number Placeholder 3"/>
          <p:cNvSpPr>
            <a:spLocks noGrp="1"/>
          </p:cNvSpPr>
          <p:nvPr>
            <p:ph type="sldNum" sz="quarter" idx="5"/>
          </p:nvPr>
        </p:nvSpPr>
        <p:spPr/>
        <p:txBody>
          <a:bodyPr/>
          <a:lstStyle/>
          <a:p>
            <a:fld id="{F9C68C10-FADA-4BD9-8008-C07576D19059}" type="slidenum">
              <a:rPr lang="en-CA" smtClean="0"/>
              <a:t>13</a:t>
            </a:fld>
            <a:endParaRPr lang="en-CA"/>
          </a:p>
        </p:txBody>
      </p:sp>
    </p:spTree>
    <p:extLst>
      <p:ext uri="{BB962C8B-B14F-4D97-AF65-F5344CB8AC3E}">
        <p14:creationId xmlns:p14="http://schemas.microsoft.com/office/powerpoint/2010/main" val="3486344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F9C68C10-FADA-4BD9-8008-C07576D19059}" type="slidenum">
              <a:rPr lang="en-CA" smtClean="0"/>
              <a:t>14</a:t>
            </a:fld>
            <a:endParaRPr lang="en-CA"/>
          </a:p>
        </p:txBody>
      </p:sp>
    </p:spTree>
    <p:extLst>
      <p:ext uri="{BB962C8B-B14F-4D97-AF65-F5344CB8AC3E}">
        <p14:creationId xmlns:p14="http://schemas.microsoft.com/office/powerpoint/2010/main" val="4267369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a:p>
        </p:txBody>
      </p:sp>
      <p:sp>
        <p:nvSpPr>
          <p:cNvPr id="4" name="Slide Number Placeholder 3"/>
          <p:cNvSpPr>
            <a:spLocks noGrp="1"/>
          </p:cNvSpPr>
          <p:nvPr>
            <p:ph type="sldNum" sz="quarter" idx="5"/>
          </p:nvPr>
        </p:nvSpPr>
        <p:spPr/>
        <p:txBody>
          <a:bodyPr/>
          <a:lstStyle/>
          <a:p>
            <a:fld id="{F9C68C10-FADA-4BD9-8008-C07576D19059}" type="slidenum">
              <a:rPr lang="en-CA" smtClean="0"/>
              <a:t>15</a:t>
            </a:fld>
            <a:endParaRPr lang="en-CA"/>
          </a:p>
        </p:txBody>
      </p:sp>
    </p:spTree>
    <p:extLst>
      <p:ext uri="{BB962C8B-B14F-4D97-AF65-F5344CB8AC3E}">
        <p14:creationId xmlns:p14="http://schemas.microsoft.com/office/powerpoint/2010/main" val="665303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C68C10-FADA-4BD9-8008-C07576D19059}" type="slidenum">
              <a:rPr lang="en-CA" smtClean="0"/>
              <a:pPr/>
              <a:t>16</a:t>
            </a:fld>
            <a:endParaRPr lang="en-CA"/>
          </a:p>
        </p:txBody>
      </p:sp>
    </p:spTree>
    <p:extLst>
      <p:ext uri="{BB962C8B-B14F-4D97-AF65-F5344CB8AC3E}">
        <p14:creationId xmlns:p14="http://schemas.microsoft.com/office/powerpoint/2010/main" val="2803609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5"/>
          </p:nvPr>
        </p:nvSpPr>
        <p:spPr/>
        <p:txBody>
          <a:bodyPr/>
          <a:lstStyle/>
          <a:p>
            <a:fld id="{F9C68C10-FADA-4BD9-8008-C07576D19059}" type="slidenum">
              <a:rPr lang="en-CA" smtClean="0"/>
              <a:t>17</a:t>
            </a:fld>
            <a:endParaRPr lang="en-CA"/>
          </a:p>
        </p:txBody>
      </p:sp>
    </p:spTree>
    <p:extLst>
      <p:ext uri="{BB962C8B-B14F-4D97-AF65-F5344CB8AC3E}">
        <p14:creationId xmlns:p14="http://schemas.microsoft.com/office/powerpoint/2010/main" val="9899345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55C3A4A-438B-4C02-AD11-AE32F1D429DA}" type="slidenum">
              <a:rPr lang="en-CA" smtClean="0"/>
              <a:pPr/>
              <a:t>18</a:t>
            </a:fld>
            <a:endParaRPr lang="en-CA"/>
          </a:p>
        </p:txBody>
      </p:sp>
    </p:spTree>
    <p:extLst>
      <p:ext uri="{BB962C8B-B14F-4D97-AF65-F5344CB8AC3E}">
        <p14:creationId xmlns:p14="http://schemas.microsoft.com/office/powerpoint/2010/main" val="36309274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F9C68C10-FADA-4BD9-8008-C07576D19059}" type="slidenum">
              <a:rPr lang="en-CA" smtClean="0"/>
              <a:t>19</a:t>
            </a:fld>
            <a:endParaRPr lang="en-CA"/>
          </a:p>
        </p:txBody>
      </p:sp>
    </p:spTree>
    <p:extLst>
      <p:ext uri="{BB962C8B-B14F-4D97-AF65-F5344CB8AC3E}">
        <p14:creationId xmlns:p14="http://schemas.microsoft.com/office/powerpoint/2010/main" val="1649730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55C3A4A-438B-4C02-AD11-AE32F1D429DA}" type="slidenum">
              <a:rPr lang="en-CA" smtClean="0"/>
              <a:pPr/>
              <a:t>2</a:t>
            </a:fld>
            <a:endParaRPr lang="en-CA"/>
          </a:p>
        </p:txBody>
      </p:sp>
    </p:spTree>
    <p:extLst>
      <p:ext uri="{BB962C8B-B14F-4D97-AF65-F5344CB8AC3E}">
        <p14:creationId xmlns:p14="http://schemas.microsoft.com/office/powerpoint/2010/main" val="18204915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6E2857-5FB1-3AA5-BA31-A378BDEDCC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509B6B-9055-1BB0-EF6E-9B826A67DF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EE5A50-AE26-BCE5-E4A6-8D3B60D2BDC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a:extLst>
              <a:ext uri="{FF2B5EF4-FFF2-40B4-BE49-F238E27FC236}">
                <a16:creationId xmlns:a16="http://schemas.microsoft.com/office/drawing/2014/main" id="{23D1BFDD-5825-2580-04B3-4F8D4BEFA1E7}"/>
              </a:ext>
            </a:extLst>
          </p:cNvPr>
          <p:cNvSpPr>
            <a:spLocks noGrp="1"/>
          </p:cNvSpPr>
          <p:nvPr>
            <p:ph type="sldNum" sz="quarter" idx="5"/>
          </p:nvPr>
        </p:nvSpPr>
        <p:spPr/>
        <p:txBody>
          <a:bodyPr/>
          <a:lstStyle/>
          <a:p>
            <a:fld id="{F9C68C10-FADA-4BD9-8008-C07576D19059}" type="slidenum">
              <a:rPr lang="en-CA" smtClean="0"/>
              <a:t>20</a:t>
            </a:fld>
            <a:endParaRPr lang="en-CA"/>
          </a:p>
        </p:txBody>
      </p:sp>
    </p:spTree>
    <p:extLst>
      <p:ext uri="{BB962C8B-B14F-4D97-AF65-F5344CB8AC3E}">
        <p14:creationId xmlns:p14="http://schemas.microsoft.com/office/powerpoint/2010/main" val="15068953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a:p>
        </p:txBody>
      </p:sp>
      <p:sp>
        <p:nvSpPr>
          <p:cNvPr id="4" name="Slide Number Placeholder 3"/>
          <p:cNvSpPr>
            <a:spLocks noGrp="1"/>
          </p:cNvSpPr>
          <p:nvPr>
            <p:ph type="sldNum" sz="quarter" idx="5"/>
          </p:nvPr>
        </p:nvSpPr>
        <p:spPr/>
        <p:txBody>
          <a:bodyPr/>
          <a:lstStyle/>
          <a:p>
            <a:fld id="{F9C68C10-FADA-4BD9-8008-C07576D19059}" type="slidenum">
              <a:rPr lang="en-CA" smtClean="0"/>
              <a:t>21</a:t>
            </a:fld>
            <a:endParaRPr lang="en-CA"/>
          </a:p>
        </p:txBody>
      </p:sp>
    </p:spTree>
    <p:extLst>
      <p:ext uri="{BB962C8B-B14F-4D97-AF65-F5344CB8AC3E}">
        <p14:creationId xmlns:p14="http://schemas.microsoft.com/office/powerpoint/2010/main" val="22264739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5C3A4A-438B-4C02-AD11-AE32F1D429DA}" type="slidenum">
              <a:rPr lang="en-CA" smtClean="0"/>
              <a:pPr/>
              <a:t>22</a:t>
            </a:fld>
            <a:endParaRPr lang="en-CA"/>
          </a:p>
        </p:txBody>
      </p:sp>
    </p:spTree>
    <p:extLst>
      <p:ext uri="{BB962C8B-B14F-4D97-AF65-F5344CB8AC3E}">
        <p14:creationId xmlns:p14="http://schemas.microsoft.com/office/powerpoint/2010/main" val="40043830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CC9140-C157-815E-1DE0-AA5AD25D64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799855-2635-A595-0FF3-297235ACEC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571088-BD94-7737-039A-D9C94FB5A3DE}"/>
              </a:ext>
            </a:extLst>
          </p:cNvPr>
          <p:cNvSpPr>
            <a:spLocks noGrp="1"/>
          </p:cNvSpPr>
          <p:nvPr>
            <p:ph type="body" idx="1"/>
          </p:nvPr>
        </p:nvSpPr>
        <p:spPr/>
        <p:txBody>
          <a:bodyPr/>
          <a:lstStyle/>
          <a:p>
            <a:pPr marL="0" indent="0">
              <a:buNone/>
            </a:pPr>
            <a:r>
              <a:rPr lang="en-US" b="1" dirty="0"/>
              <a:t>Answer key:</a:t>
            </a:r>
          </a:p>
          <a:p>
            <a:pPr marL="228600" indent="-228600">
              <a:buAutoNum type="arabicPeriod"/>
            </a:pPr>
            <a:r>
              <a:rPr lang="en-GB" b="1" dirty="0">
                <a:highlight>
                  <a:srgbClr val="FFFF00"/>
                </a:highlight>
              </a:rPr>
              <a:t>b</a:t>
            </a:r>
            <a:r>
              <a:rPr lang="en-GB" dirty="0"/>
              <a:t> (slide 6; all other statements are false)</a:t>
            </a:r>
          </a:p>
          <a:p>
            <a:pPr marL="228600" indent="-228600">
              <a:buAutoNum type="arabicPeriod"/>
            </a:pPr>
            <a:r>
              <a:rPr lang="en-GB" b="1" dirty="0">
                <a:highlight>
                  <a:srgbClr val="FFFF00"/>
                </a:highlight>
              </a:rPr>
              <a:t>a</a:t>
            </a:r>
            <a:r>
              <a:rPr lang="en-GB" dirty="0"/>
              <a:t> (slide 7-9; regular exercise improves sleep extension)</a:t>
            </a:r>
          </a:p>
          <a:p>
            <a:pPr marL="228600" indent="-228600">
              <a:buAutoNum type="arabicPeriod"/>
            </a:pPr>
            <a:r>
              <a:rPr lang="en-GB" b="1" dirty="0">
                <a:highlight>
                  <a:srgbClr val="FFFF00"/>
                </a:highlight>
              </a:rPr>
              <a:t>c</a:t>
            </a:r>
            <a:r>
              <a:rPr lang="en-GB" dirty="0"/>
              <a:t> (slide 18; motivational interviewing techniques and realistic goal-setting are effective strategies to motivate patients)</a:t>
            </a:r>
          </a:p>
        </p:txBody>
      </p:sp>
      <p:sp>
        <p:nvSpPr>
          <p:cNvPr id="4" name="Slide Number Placeholder 3">
            <a:extLst>
              <a:ext uri="{FF2B5EF4-FFF2-40B4-BE49-F238E27FC236}">
                <a16:creationId xmlns:a16="http://schemas.microsoft.com/office/drawing/2014/main" id="{3660EABA-1317-7646-34AA-3F5B318542AC}"/>
              </a:ext>
            </a:extLst>
          </p:cNvPr>
          <p:cNvSpPr>
            <a:spLocks noGrp="1"/>
          </p:cNvSpPr>
          <p:nvPr>
            <p:ph type="sldNum" sz="quarter" idx="5"/>
          </p:nvPr>
        </p:nvSpPr>
        <p:spPr/>
        <p:txBody>
          <a:bodyPr/>
          <a:lstStyle/>
          <a:p>
            <a:fld id="{55832E42-BD01-4652-99BC-29345047F757}" type="slidenum">
              <a:rPr lang="en-CA" smtClean="0"/>
              <a:pPr/>
              <a:t>23</a:t>
            </a:fld>
            <a:endParaRPr lang="en-CA"/>
          </a:p>
        </p:txBody>
      </p:sp>
    </p:spTree>
    <p:extLst>
      <p:ext uri="{BB962C8B-B14F-4D97-AF65-F5344CB8AC3E}">
        <p14:creationId xmlns:p14="http://schemas.microsoft.com/office/powerpoint/2010/main" val="2959467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55C3A4A-438B-4C02-AD11-AE32F1D429DA}" type="slidenum">
              <a:rPr lang="en-CA" smtClean="0"/>
              <a:pPr/>
              <a:t>3</a:t>
            </a:fld>
            <a:endParaRPr lang="en-CA"/>
          </a:p>
        </p:txBody>
      </p:sp>
    </p:spTree>
    <p:extLst>
      <p:ext uri="{BB962C8B-B14F-4D97-AF65-F5344CB8AC3E}">
        <p14:creationId xmlns:p14="http://schemas.microsoft.com/office/powerpoint/2010/main" val="1963365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F9C68C10-FADA-4BD9-8008-C07576D19059}" type="slidenum">
              <a:rPr lang="en-CA" smtClean="0"/>
              <a:t>4</a:t>
            </a:fld>
            <a:endParaRPr lang="en-CA"/>
          </a:p>
        </p:txBody>
      </p:sp>
    </p:spTree>
    <p:extLst>
      <p:ext uri="{BB962C8B-B14F-4D97-AF65-F5344CB8AC3E}">
        <p14:creationId xmlns:p14="http://schemas.microsoft.com/office/powerpoint/2010/main" val="1615879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FD288D-1CFF-F4C4-AC85-6461E0D9B7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9FD463-60A4-4B69-E1DC-FE05B2C310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225A22-ADA2-5CE0-F9E7-E6E61DB1E33E}"/>
              </a:ext>
            </a:extLst>
          </p:cNvPr>
          <p:cNvSpPr>
            <a:spLocks noGrp="1"/>
          </p:cNvSpPr>
          <p:nvPr>
            <p:ph type="body" idx="1"/>
          </p:nvPr>
        </p:nvSpPr>
        <p:spPr/>
        <p:txBody>
          <a:bodyPr/>
          <a:lstStyle/>
          <a:p>
            <a:pPr marL="0" indent="0">
              <a:buNone/>
            </a:pPr>
            <a:endParaRPr lang="en-US" dirty="0"/>
          </a:p>
        </p:txBody>
      </p:sp>
      <p:sp>
        <p:nvSpPr>
          <p:cNvPr id="4" name="Slide Number Placeholder 3">
            <a:extLst>
              <a:ext uri="{FF2B5EF4-FFF2-40B4-BE49-F238E27FC236}">
                <a16:creationId xmlns:a16="http://schemas.microsoft.com/office/drawing/2014/main" id="{0716ED7B-DA78-C547-3CD8-645C72AAFBB5}"/>
              </a:ext>
            </a:extLst>
          </p:cNvPr>
          <p:cNvSpPr>
            <a:spLocks noGrp="1"/>
          </p:cNvSpPr>
          <p:nvPr>
            <p:ph type="sldNum" sz="quarter" idx="5"/>
          </p:nvPr>
        </p:nvSpPr>
        <p:spPr/>
        <p:txBody>
          <a:bodyPr/>
          <a:lstStyle/>
          <a:p>
            <a:fld id="{F55C3A4A-438B-4C02-AD11-AE32F1D429DA}" type="slidenum">
              <a:rPr lang="en-CA" smtClean="0"/>
              <a:pPr/>
              <a:t>5</a:t>
            </a:fld>
            <a:endParaRPr lang="en-CA"/>
          </a:p>
        </p:txBody>
      </p:sp>
    </p:spTree>
    <p:extLst>
      <p:ext uri="{BB962C8B-B14F-4D97-AF65-F5344CB8AC3E}">
        <p14:creationId xmlns:p14="http://schemas.microsoft.com/office/powerpoint/2010/main" val="3100928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CKD, chronic kidney disease.</a:t>
            </a:r>
          </a:p>
        </p:txBody>
      </p:sp>
      <p:sp>
        <p:nvSpPr>
          <p:cNvPr id="4" name="Slide Number Placeholder 3"/>
          <p:cNvSpPr>
            <a:spLocks noGrp="1"/>
          </p:cNvSpPr>
          <p:nvPr>
            <p:ph type="sldNum" sz="quarter" idx="5"/>
          </p:nvPr>
        </p:nvSpPr>
        <p:spPr/>
        <p:txBody>
          <a:bodyPr/>
          <a:lstStyle/>
          <a:p>
            <a:fld id="{F9C68C10-FADA-4BD9-8008-C07576D19059}" type="slidenum">
              <a:rPr lang="en-CA" smtClean="0"/>
              <a:pPr/>
              <a:t>6</a:t>
            </a:fld>
            <a:endParaRPr lang="en-CA"/>
          </a:p>
        </p:txBody>
      </p:sp>
    </p:spTree>
    <p:extLst>
      <p:ext uri="{BB962C8B-B14F-4D97-AF65-F5344CB8AC3E}">
        <p14:creationId xmlns:p14="http://schemas.microsoft.com/office/powerpoint/2010/main" val="1666768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a:p>
        </p:txBody>
      </p:sp>
      <p:sp>
        <p:nvSpPr>
          <p:cNvPr id="4" name="Slide Number Placeholder 3"/>
          <p:cNvSpPr>
            <a:spLocks noGrp="1"/>
          </p:cNvSpPr>
          <p:nvPr>
            <p:ph type="sldNum" sz="quarter" idx="5"/>
          </p:nvPr>
        </p:nvSpPr>
        <p:spPr/>
        <p:txBody>
          <a:bodyPr/>
          <a:lstStyle/>
          <a:p>
            <a:fld id="{F9C68C10-FADA-4BD9-8008-C07576D19059}" type="slidenum">
              <a:rPr lang="en-CA" smtClean="0"/>
              <a:t>7</a:t>
            </a:fld>
            <a:endParaRPr lang="en-CA"/>
          </a:p>
        </p:txBody>
      </p:sp>
    </p:spTree>
    <p:extLst>
      <p:ext uri="{BB962C8B-B14F-4D97-AF65-F5344CB8AC3E}">
        <p14:creationId xmlns:p14="http://schemas.microsoft.com/office/powerpoint/2010/main" val="1791525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2B38C2-3F4F-778B-4310-6D3FD5E79A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9364C-C8FA-B828-2014-3146EE4EEE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BE7B3B-D9FF-C91C-2736-606F329964A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a:p>
        </p:txBody>
      </p:sp>
      <p:sp>
        <p:nvSpPr>
          <p:cNvPr id="4" name="Slide Number Placeholder 3">
            <a:extLst>
              <a:ext uri="{FF2B5EF4-FFF2-40B4-BE49-F238E27FC236}">
                <a16:creationId xmlns:a16="http://schemas.microsoft.com/office/drawing/2014/main" id="{B932FB04-9026-49AC-F3E4-F354FF1D33CA}"/>
              </a:ext>
            </a:extLst>
          </p:cNvPr>
          <p:cNvSpPr>
            <a:spLocks noGrp="1"/>
          </p:cNvSpPr>
          <p:nvPr>
            <p:ph type="sldNum" sz="quarter" idx="5"/>
          </p:nvPr>
        </p:nvSpPr>
        <p:spPr/>
        <p:txBody>
          <a:bodyPr/>
          <a:lstStyle/>
          <a:p>
            <a:fld id="{F9C68C10-FADA-4BD9-8008-C07576D19059}" type="slidenum">
              <a:rPr lang="en-CA" smtClean="0"/>
              <a:t>8</a:t>
            </a:fld>
            <a:endParaRPr lang="en-CA"/>
          </a:p>
        </p:txBody>
      </p:sp>
    </p:spTree>
    <p:extLst>
      <p:ext uri="{BB962C8B-B14F-4D97-AF65-F5344CB8AC3E}">
        <p14:creationId xmlns:p14="http://schemas.microsoft.com/office/powerpoint/2010/main" val="3220749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FA93BC-E0BD-E9F3-79D0-5A875F4167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58E9BC-CBAF-7BEE-179D-7E968422FF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614602-45AB-45FE-90F3-8F94BE0F817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a:extLst>
              <a:ext uri="{FF2B5EF4-FFF2-40B4-BE49-F238E27FC236}">
                <a16:creationId xmlns:a16="http://schemas.microsoft.com/office/drawing/2014/main" id="{BA242BB6-F99C-91B2-13A4-EDA66BFA91AB}"/>
              </a:ext>
            </a:extLst>
          </p:cNvPr>
          <p:cNvSpPr>
            <a:spLocks noGrp="1"/>
          </p:cNvSpPr>
          <p:nvPr>
            <p:ph type="sldNum" sz="quarter" idx="5"/>
          </p:nvPr>
        </p:nvSpPr>
        <p:spPr/>
        <p:txBody>
          <a:bodyPr/>
          <a:lstStyle/>
          <a:p>
            <a:fld id="{F9C68C10-FADA-4BD9-8008-C07576D19059}" type="slidenum">
              <a:rPr lang="en-CA" smtClean="0"/>
              <a:t>9</a:t>
            </a:fld>
            <a:endParaRPr lang="en-CA"/>
          </a:p>
        </p:txBody>
      </p:sp>
    </p:spTree>
    <p:extLst>
      <p:ext uri="{BB962C8B-B14F-4D97-AF65-F5344CB8AC3E}">
        <p14:creationId xmlns:p14="http://schemas.microsoft.com/office/powerpoint/2010/main" val="33305624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8">
            <a:extLst>
              <a:ext uri="{FF2B5EF4-FFF2-40B4-BE49-F238E27FC236}">
                <a16:creationId xmlns:a16="http://schemas.microsoft.com/office/drawing/2014/main" id="{A04A2FAC-A0EA-2D4A-C472-C61D2BF075E4}"/>
              </a:ext>
            </a:extLst>
          </p:cNvPr>
          <p:cNvSpPr>
            <a:spLocks noGrp="1"/>
          </p:cNvSpPr>
          <p:nvPr>
            <p:ph type="body" sz="quarter" idx="10"/>
          </p:nvPr>
        </p:nvSpPr>
        <p:spPr>
          <a:xfrm>
            <a:off x="553980" y="1910218"/>
            <a:ext cx="5505508" cy="1814512"/>
          </a:xfrm>
        </p:spPr>
        <p:txBody>
          <a:bodyPr anchor="b"/>
          <a:lstStyle>
            <a:lvl1pPr marL="0" indent="0">
              <a:buNone/>
              <a:defRPr sz="3600">
                <a:solidFill>
                  <a:schemeClr val="bg1"/>
                </a:solidFill>
              </a:defRPr>
            </a:lvl1pPr>
          </a:lstStyle>
          <a:p>
            <a:pPr lvl="0"/>
            <a:r>
              <a:rPr lang="en-US"/>
              <a:t>Click to edit Master text styles</a:t>
            </a:r>
          </a:p>
        </p:txBody>
      </p:sp>
      <p:sp>
        <p:nvSpPr>
          <p:cNvPr id="11" name="Text Placeholder 8">
            <a:extLst>
              <a:ext uri="{FF2B5EF4-FFF2-40B4-BE49-F238E27FC236}">
                <a16:creationId xmlns:a16="http://schemas.microsoft.com/office/drawing/2014/main" id="{5FBE5829-B806-81D6-105E-738C6499BE4A}"/>
              </a:ext>
            </a:extLst>
          </p:cNvPr>
          <p:cNvSpPr>
            <a:spLocks noGrp="1"/>
          </p:cNvSpPr>
          <p:nvPr>
            <p:ph type="body" sz="quarter" idx="11"/>
          </p:nvPr>
        </p:nvSpPr>
        <p:spPr>
          <a:xfrm>
            <a:off x="553980" y="3883932"/>
            <a:ext cx="5505508" cy="1655309"/>
          </a:xfrm>
        </p:spPr>
        <p:txBody>
          <a:bodyPr anchor="t"/>
          <a:lstStyle>
            <a:lvl1pPr marL="0" indent="0">
              <a:buNone/>
              <a:defRPr sz="1800" i="0">
                <a:solidFill>
                  <a:schemeClr val="bg1"/>
                </a:solidFill>
              </a:defRPr>
            </a:lvl1pPr>
          </a:lstStyle>
          <a:p>
            <a:pPr lvl="0"/>
            <a:r>
              <a:rPr lang="en-US"/>
              <a:t>Click to edit Master text styles</a:t>
            </a:r>
          </a:p>
        </p:txBody>
      </p:sp>
      <p:pic>
        <p:nvPicPr>
          <p:cNvPr id="10" name="Picture 9" descr="A black and white sign&#10;&#10;Description automatically generated with low confidence">
            <a:extLst>
              <a:ext uri="{FF2B5EF4-FFF2-40B4-BE49-F238E27FC236}">
                <a16:creationId xmlns:a16="http://schemas.microsoft.com/office/drawing/2014/main" id="{C0D68EB5-DC4C-A2E3-4B2A-C1078754EA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15735" y="4162425"/>
            <a:ext cx="2776184" cy="781050"/>
          </a:xfrm>
          <a:prstGeom prst="rect">
            <a:avLst/>
          </a:prstGeom>
        </p:spPr>
      </p:pic>
    </p:spTree>
    <p:extLst>
      <p:ext uri="{BB962C8B-B14F-4D97-AF65-F5344CB8AC3E}">
        <p14:creationId xmlns:p14="http://schemas.microsoft.com/office/powerpoint/2010/main" val="3139358647"/>
      </p:ext>
    </p:extLst>
  </p:cSld>
  <p:clrMapOvr>
    <a:masterClrMapping/>
  </p:clrMapOvr>
  <p:extLst>
    <p:ext uri="{DCECCB84-F9BA-43D5-87BE-67443E8EF086}">
      <p15:sldGuideLst xmlns:p15="http://schemas.microsoft.com/office/powerpoint/2012/main">
        <p15:guide id="1" pos="3840">
          <p15:clr>
            <a:srgbClr val="FBAE40"/>
          </p15:clr>
        </p15:guide>
        <p15:guide id="3" pos="347">
          <p15:clr>
            <a:srgbClr val="FBAE40"/>
          </p15:clr>
        </p15:guide>
        <p15:guide id="4" pos="749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90668-148F-4493-82AB-9AF132BA83C6}"/>
              </a:ext>
            </a:extLst>
          </p:cNvPr>
          <p:cNvSpPr>
            <a:spLocks noGrp="1"/>
          </p:cNvSpPr>
          <p:nvPr>
            <p:ph type="title"/>
          </p:nvPr>
        </p:nvSpPr>
        <p:spPr/>
        <p:txBody>
          <a:bodyPr/>
          <a:lstStyle/>
          <a:p>
            <a:r>
              <a:rPr lang="en-US"/>
              <a:t>Click to edit Master title style</a:t>
            </a:r>
            <a:endParaRPr lang="en-CA"/>
          </a:p>
        </p:txBody>
      </p:sp>
      <p:sp>
        <p:nvSpPr>
          <p:cNvPr id="4" name="Text Placeholder 4">
            <a:extLst>
              <a:ext uri="{FF2B5EF4-FFF2-40B4-BE49-F238E27FC236}">
                <a16:creationId xmlns:a16="http://schemas.microsoft.com/office/drawing/2014/main" id="{4AC8FED8-495A-3A22-B8D5-B68A708BDF93}"/>
              </a:ext>
            </a:extLst>
          </p:cNvPr>
          <p:cNvSpPr>
            <a:spLocks noGrp="1"/>
          </p:cNvSpPr>
          <p:nvPr>
            <p:ph type="body" sz="quarter" idx="13" hasCustomPrompt="1"/>
          </p:nvPr>
        </p:nvSpPr>
        <p:spPr>
          <a:xfrm>
            <a:off x="536240" y="6020060"/>
            <a:ext cx="10896000" cy="324000"/>
          </a:xfrm>
        </p:spPr>
        <p:txBody>
          <a:bodyPr vert="horz" lIns="0" tIns="0" rIns="0" bIns="0" rtlCol="0" anchor="b">
            <a:noAutofit/>
          </a:bodyPr>
          <a:lstStyle>
            <a:lvl1pPr marL="0" indent="0">
              <a:buNone/>
              <a:defRPr lang="en-GB" sz="800" i="0" dirty="0"/>
            </a:lvl1pPr>
          </a:lstStyle>
          <a:p>
            <a:pPr marL="269993" lvl="0" indent="-269993"/>
            <a:r>
              <a:rPr lang="en-GB"/>
              <a:t>Insert notes</a:t>
            </a:r>
          </a:p>
        </p:txBody>
      </p:sp>
    </p:spTree>
    <p:extLst>
      <p:ext uri="{BB962C8B-B14F-4D97-AF65-F5344CB8AC3E}">
        <p14:creationId xmlns:p14="http://schemas.microsoft.com/office/powerpoint/2010/main" val="3534402761"/>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plit Layout Whit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E7C9FB-125E-2FD9-3DF3-743247610BF8}"/>
              </a:ext>
            </a:extLst>
          </p:cNvPr>
          <p:cNvSpPr/>
          <p:nvPr userDrawn="1"/>
        </p:nvSpPr>
        <p:spPr>
          <a:xfrm rot="10800000">
            <a:off x="5494020" y="-1"/>
            <a:ext cx="669798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 name="Title 1">
            <a:extLst>
              <a:ext uri="{FF2B5EF4-FFF2-40B4-BE49-F238E27FC236}">
                <a16:creationId xmlns:a16="http://schemas.microsoft.com/office/drawing/2014/main" id="{7CC90668-148F-4493-82AB-9AF132BA83C6}"/>
              </a:ext>
            </a:extLst>
          </p:cNvPr>
          <p:cNvSpPr>
            <a:spLocks noGrp="1"/>
          </p:cNvSpPr>
          <p:nvPr>
            <p:ph type="title"/>
          </p:nvPr>
        </p:nvSpPr>
        <p:spPr>
          <a:xfrm>
            <a:off x="536240" y="414320"/>
            <a:ext cx="4630120" cy="5562000"/>
          </a:xfrm>
        </p:spPr>
        <p:txBody>
          <a:bodyPr anchor="ctr"/>
          <a:lstStyle>
            <a:lvl1pPr>
              <a:defRPr>
                <a:solidFill>
                  <a:schemeClr val="tx1"/>
                </a:solidFill>
              </a:defRPr>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E917A454-11CE-4911-8072-E36A62CC890F}"/>
              </a:ext>
            </a:extLst>
          </p:cNvPr>
          <p:cNvSpPr>
            <a:spLocks noGrp="1"/>
          </p:cNvSpPr>
          <p:nvPr>
            <p:ph idx="1"/>
          </p:nvPr>
        </p:nvSpPr>
        <p:spPr>
          <a:xfrm>
            <a:off x="5854400" y="414320"/>
            <a:ext cx="5577840" cy="5562000"/>
          </a:xfrm>
        </p:spPr>
        <p:txBody>
          <a:bodyPr anchor="ct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5" name="Picture 4" descr="A black and white sign&#10;&#10;Description automatically generated with low confidence">
            <a:extLst>
              <a:ext uri="{FF2B5EF4-FFF2-40B4-BE49-F238E27FC236}">
                <a16:creationId xmlns:a16="http://schemas.microsoft.com/office/drawing/2014/main" id="{1B80BD61-E30F-2A95-C59D-CEDFE22944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275" y="6324604"/>
            <a:ext cx="1368625" cy="385048"/>
          </a:xfrm>
          <a:prstGeom prst="rect">
            <a:avLst/>
          </a:prstGeom>
        </p:spPr>
      </p:pic>
      <p:sp>
        <p:nvSpPr>
          <p:cNvPr id="7" name="Rectangle: Rounded Corners 6">
            <a:extLst>
              <a:ext uri="{FF2B5EF4-FFF2-40B4-BE49-F238E27FC236}">
                <a16:creationId xmlns:a16="http://schemas.microsoft.com/office/drawing/2014/main" id="{B5843F24-14ED-1567-865A-B1BE6586FD9D}"/>
              </a:ext>
            </a:extLst>
          </p:cNvPr>
          <p:cNvSpPr/>
          <p:nvPr userDrawn="1"/>
        </p:nvSpPr>
        <p:spPr>
          <a:xfrm>
            <a:off x="10406766" y="102833"/>
            <a:ext cx="1669241" cy="414319"/>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r"/>
            <a:fld id="{D480EB9D-6FFB-4D18-8E39-690EB422845D}" type="slidenum">
              <a:rPr lang="en-GB" sz="1600" b="0" noProof="0" smtClean="0"/>
              <a:t>‹#›</a:t>
            </a:fld>
            <a:endParaRPr lang="en-GB" sz="1600" b="0" noProof="0"/>
          </a:p>
        </p:txBody>
      </p:sp>
      <p:sp>
        <p:nvSpPr>
          <p:cNvPr id="9" name="Text Placeholder 4">
            <a:extLst>
              <a:ext uri="{FF2B5EF4-FFF2-40B4-BE49-F238E27FC236}">
                <a16:creationId xmlns:a16="http://schemas.microsoft.com/office/drawing/2014/main" id="{BA02ACCB-FF32-050F-F2FD-3596172EA62D}"/>
              </a:ext>
            </a:extLst>
          </p:cNvPr>
          <p:cNvSpPr>
            <a:spLocks noGrp="1"/>
          </p:cNvSpPr>
          <p:nvPr>
            <p:ph type="body" sz="quarter" idx="13" hasCustomPrompt="1"/>
          </p:nvPr>
        </p:nvSpPr>
        <p:spPr>
          <a:xfrm>
            <a:off x="5854400" y="6401983"/>
            <a:ext cx="4893527" cy="324000"/>
          </a:xfrm>
        </p:spPr>
        <p:txBody>
          <a:bodyPr vert="horz" lIns="0" tIns="0" rIns="0" bIns="0" rtlCol="0" anchor="b">
            <a:noAutofit/>
          </a:bodyPr>
          <a:lstStyle>
            <a:lvl1pPr marL="0" indent="0">
              <a:buNone/>
              <a:defRPr lang="en-GB" sz="800" i="0" dirty="0">
                <a:solidFill>
                  <a:schemeClr val="bg1"/>
                </a:solidFill>
              </a:defRPr>
            </a:lvl1pPr>
          </a:lstStyle>
          <a:p>
            <a:pPr marL="269993" lvl="0" indent="-269993"/>
            <a:r>
              <a:rPr lang="en-GB"/>
              <a:t>Insert notes</a:t>
            </a:r>
          </a:p>
        </p:txBody>
      </p:sp>
      <p:pic>
        <p:nvPicPr>
          <p:cNvPr id="10" name="Picture 9" descr="A black and white sign&#10;&#10;Description automatically generated with low confidence">
            <a:extLst>
              <a:ext uri="{FF2B5EF4-FFF2-40B4-BE49-F238E27FC236}">
                <a16:creationId xmlns:a16="http://schemas.microsoft.com/office/drawing/2014/main" id="{0078288B-17C4-AEC1-5B44-26B83BFF65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47927" y="6339844"/>
            <a:ext cx="1368625" cy="385048"/>
          </a:xfrm>
          <a:prstGeom prst="rect">
            <a:avLst/>
          </a:prstGeom>
        </p:spPr>
      </p:pic>
      <p:sp>
        <p:nvSpPr>
          <p:cNvPr id="6" name="Rectangle: Rounded Corners 5">
            <a:extLst>
              <a:ext uri="{FF2B5EF4-FFF2-40B4-BE49-F238E27FC236}">
                <a16:creationId xmlns:a16="http://schemas.microsoft.com/office/drawing/2014/main" id="{03B6DC3B-91BE-4CAE-B790-38D4E2F921B6}"/>
              </a:ext>
            </a:extLst>
          </p:cNvPr>
          <p:cNvSpPr/>
          <p:nvPr userDrawn="1"/>
        </p:nvSpPr>
        <p:spPr>
          <a:xfrm>
            <a:off x="9589008" y="102833"/>
            <a:ext cx="1959226" cy="41431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1400" cap="all" spc="100" baseline="0" noProof="0">
                <a:solidFill>
                  <a:schemeClr val="tx1"/>
                </a:solidFill>
              </a:rPr>
              <a:t>Interventions</a:t>
            </a:r>
            <a:r>
              <a:rPr lang="en-GB" sz="1400" spc="100" baseline="0" noProof="0">
                <a:solidFill>
                  <a:schemeClr val="tx1"/>
                </a:solidFill>
              </a:rPr>
              <a:t>​</a:t>
            </a:r>
            <a:endParaRPr lang="en-GB" sz="1400" b="1" noProof="0">
              <a:solidFill>
                <a:schemeClr val="tx1"/>
              </a:solidFill>
            </a:endParaRPr>
          </a:p>
        </p:txBody>
      </p:sp>
    </p:spTree>
    <p:extLst>
      <p:ext uri="{BB962C8B-B14F-4D97-AF65-F5344CB8AC3E}">
        <p14:creationId xmlns:p14="http://schemas.microsoft.com/office/powerpoint/2010/main" val="3888141834"/>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plit Layout Colou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E7C9FB-125E-2FD9-3DF3-743247610BF8}"/>
              </a:ext>
            </a:extLst>
          </p:cNvPr>
          <p:cNvSpPr/>
          <p:nvPr userDrawn="1"/>
        </p:nvSpPr>
        <p:spPr>
          <a:xfrm>
            <a:off x="0" y="0"/>
            <a:ext cx="557784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 name="Title 1">
            <a:extLst>
              <a:ext uri="{FF2B5EF4-FFF2-40B4-BE49-F238E27FC236}">
                <a16:creationId xmlns:a16="http://schemas.microsoft.com/office/drawing/2014/main" id="{7CC90668-148F-4493-82AB-9AF132BA83C6}"/>
              </a:ext>
            </a:extLst>
          </p:cNvPr>
          <p:cNvSpPr>
            <a:spLocks noGrp="1"/>
          </p:cNvSpPr>
          <p:nvPr>
            <p:ph type="title"/>
          </p:nvPr>
        </p:nvSpPr>
        <p:spPr>
          <a:xfrm>
            <a:off x="536240" y="414320"/>
            <a:ext cx="4630120" cy="5562000"/>
          </a:xfrm>
        </p:spPr>
        <p:txBody>
          <a:bodyPr anchor="ctr"/>
          <a:lstStyle>
            <a:lvl1pPr>
              <a:defRPr>
                <a:solidFill>
                  <a:schemeClr val="bg1"/>
                </a:solidFill>
              </a:defRPr>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E917A454-11CE-4911-8072-E36A62CC890F}"/>
              </a:ext>
            </a:extLst>
          </p:cNvPr>
          <p:cNvSpPr>
            <a:spLocks noGrp="1"/>
          </p:cNvSpPr>
          <p:nvPr>
            <p:ph idx="1"/>
          </p:nvPr>
        </p:nvSpPr>
        <p:spPr>
          <a:xfrm>
            <a:off x="5854400" y="414320"/>
            <a:ext cx="5577840" cy="5562000"/>
          </a:xfrm>
        </p:spPr>
        <p:txBody>
          <a:bodyPr anchor="ctr"/>
          <a:lstStyle>
            <a:lvl1pPr>
              <a:defRPr>
                <a:solidFill>
                  <a:schemeClr val="tx1"/>
                </a:solidFill>
              </a:defRPr>
            </a:lvl1pPr>
            <a:lvl2pPr>
              <a:defRPr>
                <a:solidFill>
                  <a:schemeClr val="tx1"/>
                </a:solidFill>
              </a:defRPr>
            </a:lvl2pPr>
            <a:lvl3pPr>
              <a:defRPr>
                <a:solidFill>
                  <a:schemeClr val="tx1"/>
                </a:solidFill>
              </a:defRPr>
            </a:lvl3pPr>
          </a:lstStyle>
          <a:p>
            <a:pPr lvl="0"/>
            <a:r>
              <a:rPr lang="en-US"/>
              <a:t>Click to edit Master text styles</a:t>
            </a:r>
          </a:p>
          <a:p>
            <a:pPr lvl="1"/>
            <a:r>
              <a:rPr lang="en-US"/>
              <a:t>Second level</a:t>
            </a:r>
          </a:p>
          <a:p>
            <a:pPr lvl="2"/>
            <a:r>
              <a:rPr lang="en-US"/>
              <a:t>Third level</a:t>
            </a:r>
          </a:p>
        </p:txBody>
      </p:sp>
      <p:sp>
        <p:nvSpPr>
          <p:cNvPr id="7" name="Rectangle: Rounded Corners 6">
            <a:extLst>
              <a:ext uri="{FF2B5EF4-FFF2-40B4-BE49-F238E27FC236}">
                <a16:creationId xmlns:a16="http://schemas.microsoft.com/office/drawing/2014/main" id="{5AE96110-CFA7-98D2-9389-37DB37699819}"/>
              </a:ext>
            </a:extLst>
          </p:cNvPr>
          <p:cNvSpPr/>
          <p:nvPr userDrawn="1"/>
        </p:nvSpPr>
        <p:spPr>
          <a:xfrm>
            <a:off x="10406766" y="102833"/>
            <a:ext cx="1669241" cy="414319"/>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r"/>
            <a:fld id="{D480EB9D-6FFB-4D18-8E39-690EB422845D}" type="slidenum">
              <a:rPr lang="en-GB" sz="1600" b="0" noProof="0" smtClean="0"/>
              <a:t>‹#›</a:t>
            </a:fld>
            <a:endParaRPr lang="en-GB" sz="1600" b="0" noProof="0"/>
          </a:p>
        </p:txBody>
      </p:sp>
      <p:sp>
        <p:nvSpPr>
          <p:cNvPr id="9" name="Text Placeholder 4">
            <a:extLst>
              <a:ext uri="{FF2B5EF4-FFF2-40B4-BE49-F238E27FC236}">
                <a16:creationId xmlns:a16="http://schemas.microsoft.com/office/drawing/2014/main" id="{B511BDAC-A7E9-8605-7131-93B5D0D02E76}"/>
              </a:ext>
            </a:extLst>
          </p:cNvPr>
          <p:cNvSpPr>
            <a:spLocks noGrp="1"/>
          </p:cNvSpPr>
          <p:nvPr>
            <p:ph type="body" sz="quarter" idx="13" hasCustomPrompt="1"/>
          </p:nvPr>
        </p:nvSpPr>
        <p:spPr>
          <a:xfrm>
            <a:off x="5854400" y="6401983"/>
            <a:ext cx="5577840" cy="324000"/>
          </a:xfrm>
        </p:spPr>
        <p:txBody>
          <a:bodyPr vert="horz" lIns="0" tIns="0" rIns="0" bIns="0" rtlCol="0" anchor="b">
            <a:noAutofit/>
          </a:bodyPr>
          <a:lstStyle>
            <a:lvl1pPr marL="0" indent="0">
              <a:buNone/>
              <a:defRPr lang="en-GB" sz="800" i="0" dirty="0">
                <a:solidFill>
                  <a:schemeClr val="tx1"/>
                </a:solidFill>
              </a:defRPr>
            </a:lvl1pPr>
          </a:lstStyle>
          <a:p>
            <a:pPr marL="269993" lvl="0" indent="-269993"/>
            <a:r>
              <a:rPr lang="en-GB"/>
              <a:t>Insert notes</a:t>
            </a:r>
          </a:p>
        </p:txBody>
      </p:sp>
      <p:pic>
        <p:nvPicPr>
          <p:cNvPr id="6" name="Picture 5" descr="A black and white sign&#10;&#10;Description automatically generated with low confidence">
            <a:extLst>
              <a:ext uri="{FF2B5EF4-FFF2-40B4-BE49-F238E27FC236}">
                <a16:creationId xmlns:a16="http://schemas.microsoft.com/office/drawing/2014/main" id="{3CCF2D27-6A7E-125E-2090-35C5E0EB27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275" y="6339844"/>
            <a:ext cx="1368625" cy="385048"/>
          </a:xfrm>
          <a:prstGeom prst="rect">
            <a:avLst/>
          </a:prstGeom>
        </p:spPr>
      </p:pic>
      <p:sp>
        <p:nvSpPr>
          <p:cNvPr id="5" name="Rectangle: Rounded Corners 4">
            <a:extLst>
              <a:ext uri="{FF2B5EF4-FFF2-40B4-BE49-F238E27FC236}">
                <a16:creationId xmlns:a16="http://schemas.microsoft.com/office/drawing/2014/main" id="{9A9C9713-579F-F9E7-F862-8A83B4CDD339}"/>
              </a:ext>
            </a:extLst>
          </p:cNvPr>
          <p:cNvSpPr/>
          <p:nvPr userDrawn="1"/>
        </p:nvSpPr>
        <p:spPr>
          <a:xfrm>
            <a:off x="9589008" y="102833"/>
            <a:ext cx="1959226" cy="414319"/>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1400" cap="all" spc="100" baseline="0" noProof="0"/>
              <a:t>Interventions</a:t>
            </a:r>
            <a:r>
              <a:rPr lang="en-GB" sz="1400" spc="100" baseline="0" noProof="0"/>
              <a:t>​</a:t>
            </a:r>
            <a:endParaRPr lang="en-GB" sz="1400" b="1" noProof="0"/>
          </a:p>
        </p:txBody>
      </p:sp>
    </p:spTree>
    <p:extLst>
      <p:ext uri="{BB962C8B-B14F-4D97-AF65-F5344CB8AC3E}">
        <p14:creationId xmlns:p14="http://schemas.microsoft.com/office/powerpoint/2010/main" val="413717140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Split Layout Colou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5F23BD9-21BC-9AD6-C1A7-C35F566A0BD0}"/>
              </a:ext>
            </a:extLst>
          </p:cNvPr>
          <p:cNvSpPr/>
          <p:nvPr userDrawn="1"/>
        </p:nvSpPr>
        <p:spPr>
          <a:xfrm>
            <a:off x="5577840" y="0"/>
            <a:ext cx="661416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 name="Rectangle 3">
            <a:extLst>
              <a:ext uri="{FF2B5EF4-FFF2-40B4-BE49-F238E27FC236}">
                <a16:creationId xmlns:a16="http://schemas.microsoft.com/office/drawing/2014/main" id="{05E7C9FB-125E-2FD9-3DF3-743247610BF8}"/>
              </a:ext>
            </a:extLst>
          </p:cNvPr>
          <p:cNvSpPr/>
          <p:nvPr userDrawn="1"/>
        </p:nvSpPr>
        <p:spPr>
          <a:xfrm>
            <a:off x="0" y="0"/>
            <a:ext cx="4424714"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 name="Title 1">
            <a:extLst>
              <a:ext uri="{FF2B5EF4-FFF2-40B4-BE49-F238E27FC236}">
                <a16:creationId xmlns:a16="http://schemas.microsoft.com/office/drawing/2014/main" id="{7CC90668-148F-4493-82AB-9AF132BA83C6}"/>
              </a:ext>
            </a:extLst>
          </p:cNvPr>
          <p:cNvSpPr>
            <a:spLocks noGrp="1"/>
          </p:cNvSpPr>
          <p:nvPr>
            <p:ph type="title"/>
          </p:nvPr>
        </p:nvSpPr>
        <p:spPr>
          <a:xfrm>
            <a:off x="213134" y="414320"/>
            <a:ext cx="3998446" cy="5562000"/>
          </a:xfrm>
        </p:spPr>
        <p:txBody>
          <a:bodyPr anchor="t"/>
          <a:lstStyle>
            <a:lvl1pPr algn="ctr">
              <a:defRPr>
                <a:solidFill>
                  <a:schemeClr val="bg1"/>
                </a:solidFill>
              </a:defRPr>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E917A454-11CE-4911-8072-E36A62CC890F}"/>
              </a:ext>
            </a:extLst>
          </p:cNvPr>
          <p:cNvSpPr>
            <a:spLocks noGrp="1"/>
          </p:cNvSpPr>
          <p:nvPr>
            <p:ph idx="1"/>
          </p:nvPr>
        </p:nvSpPr>
        <p:spPr>
          <a:xfrm>
            <a:off x="4565863" y="414320"/>
            <a:ext cx="6866377" cy="5562000"/>
          </a:xfrm>
        </p:spPr>
        <p:txBody>
          <a:bodyPr anchor="ctr"/>
          <a:lstStyle>
            <a:lvl1pPr>
              <a:defRPr>
                <a:solidFill>
                  <a:schemeClr val="tx1"/>
                </a:solidFill>
              </a:defRPr>
            </a:lvl1pPr>
            <a:lvl2pPr>
              <a:defRPr>
                <a:solidFill>
                  <a:schemeClr val="tx1"/>
                </a:solidFill>
              </a:defRPr>
            </a:lvl2pPr>
            <a:lvl3pPr>
              <a:defRPr>
                <a:solidFill>
                  <a:schemeClr val="tx1"/>
                </a:solidFill>
              </a:defRPr>
            </a:lvl3pPr>
          </a:lstStyle>
          <a:p>
            <a:pPr lvl="0"/>
            <a:r>
              <a:rPr lang="en-US"/>
              <a:t>Click to edit Master text styles</a:t>
            </a:r>
          </a:p>
          <a:p>
            <a:pPr lvl="1"/>
            <a:r>
              <a:rPr lang="en-US"/>
              <a:t>Second level</a:t>
            </a:r>
          </a:p>
          <a:p>
            <a:pPr lvl="2"/>
            <a:r>
              <a:rPr lang="en-US"/>
              <a:t>Third level</a:t>
            </a:r>
          </a:p>
        </p:txBody>
      </p:sp>
      <p:sp>
        <p:nvSpPr>
          <p:cNvPr id="7" name="Rectangle: Rounded Corners 6">
            <a:extLst>
              <a:ext uri="{FF2B5EF4-FFF2-40B4-BE49-F238E27FC236}">
                <a16:creationId xmlns:a16="http://schemas.microsoft.com/office/drawing/2014/main" id="{0D8FEFDC-8097-C8E0-7872-E40962FCD507}"/>
              </a:ext>
            </a:extLst>
          </p:cNvPr>
          <p:cNvSpPr/>
          <p:nvPr userDrawn="1"/>
        </p:nvSpPr>
        <p:spPr>
          <a:xfrm>
            <a:off x="10406766" y="102833"/>
            <a:ext cx="1669241" cy="414319"/>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r"/>
            <a:fld id="{D480EB9D-6FFB-4D18-8E39-690EB422845D}" type="slidenum">
              <a:rPr lang="en-GB" sz="1600" b="0" noProof="0" smtClean="0"/>
              <a:t>‹#›</a:t>
            </a:fld>
            <a:endParaRPr lang="en-GB" sz="1600" b="0" noProof="0"/>
          </a:p>
        </p:txBody>
      </p:sp>
      <p:sp>
        <p:nvSpPr>
          <p:cNvPr id="9" name="Text Placeholder 4">
            <a:extLst>
              <a:ext uri="{FF2B5EF4-FFF2-40B4-BE49-F238E27FC236}">
                <a16:creationId xmlns:a16="http://schemas.microsoft.com/office/drawing/2014/main" id="{3AB91836-7546-5272-AE91-CCF5245ABE55}"/>
              </a:ext>
            </a:extLst>
          </p:cNvPr>
          <p:cNvSpPr>
            <a:spLocks noGrp="1"/>
          </p:cNvSpPr>
          <p:nvPr>
            <p:ph type="body" sz="quarter" idx="13" hasCustomPrompt="1"/>
          </p:nvPr>
        </p:nvSpPr>
        <p:spPr>
          <a:xfrm>
            <a:off x="4565863" y="6401983"/>
            <a:ext cx="6866377" cy="324000"/>
          </a:xfrm>
        </p:spPr>
        <p:txBody>
          <a:bodyPr vert="horz" lIns="0" tIns="0" rIns="0" bIns="0" rtlCol="0" anchor="b">
            <a:noAutofit/>
          </a:bodyPr>
          <a:lstStyle>
            <a:lvl1pPr marL="0" indent="0">
              <a:buNone/>
              <a:defRPr lang="en-GB" sz="800" i="0" dirty="0">
                <a:solidFill>
                  <a:schemeClr val="tx1"/>
                </a:solidFill>
              </a:defRPr>
            </a:lvl1pPr>
          </a:lstStyle>
          <a:p>
            <a:pPr marL="269993" lvl="0" indent="-269993"/>
            <a:r>
              <a:rPr lang="en-GB"/>
              <a:t>Insert notes</a:t>
            </a:r>
          </a:p>
        </p:txBody>
      </p:sp>
      <p:pic>
        <p:nvPicPr>
          <p:cNvPr id="11" name="Picture 10" descr="A black and white sign&#10;&#10;Description automatically generated with low confidence">
            <a:extLst>
              <a:ext uri="{FF2B5EF4-FFF2-40B4-BE49-F238E27FC236}">
                <a16:creationId xmlns:a16="http://schemas.microsoft.com/office/drawing/2014/main" id="{CD514EE2-2D7B-F98A-056E-F86464C0F4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275" y="6339844"/>
            <a:ext cx="1368625" cy="385048"/>
          </a:xfrm>
          <a:prstGeom prst="rect">
            <a:avLst/>
          </a:prstGeom>
        </p:spPr>
      </p:pic>
      <p:sp>
        <p:nvSpPr>
          <p:cNvPr id="5" name="Rectangle: Rounded Corners 4">
            <a:extLst>
              <a:ext uri="{FF2B5EF4-FFF2-40B4-BE49-F238E27FC236}">
                <a16:creationId xmlns:a16="http://schemas.microsoft.com/office/drawing/2014/main" id="{C4DC26FA-AE34-9B61-14D4-B5FFF1367BF5}"/>
              </a:ext>
            </a:extLst>
          </p:cNvPr>
          <p:cNvSpPr/>
          <p:nvPr userDrawn="1"/>
        </p:nvSpPr>
        <p:spPr>
          <a:xfrm>
            <a:off x="9589008" y="102833"/>
            <a:ext cx="1959226" cy="414319"/>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1400" cap="all" spc="100" baseline="0" noProof="0"/>
              <a:t>Interventions</a:t>
            </a:r>
            <a:r>
              <a:rPr lang="en-GB" sz="1400" spc="100" baseline="0" noProof="0"/>
              <a:t>​</a:t>
            </a:r>
            <a:endParaRPr lang="en-GB" sz="1400" b="1" noProof="0"/>
          </a:p>
        </p:txBody>
      </p:sp>
    </p:spTree>
    <p:extLst>
      <p:ext uri="{BB962C8B-B14F-4D97-AF65-F5344CB8AC3E}">
        <p14:creationId xmlns:p14="http://schemas.microsoft.com/office/powerpoint/2010/main" val="2791001705"/>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26" Type="http://schemas.openxmlformats.org/officeDocument/2006/relationships/tags" Target="../tags/tag21.xml"/><Relationship Id="rId21" Type="http://schemas.openxmlformats.org/officeDocument/2006/relationships/tags" Target="../tags/tag16.xml"/><Relationship Id="rId42" Type="http://schemas.openxmlformats.org/officeDocument/2006/relationships/tags" Target="../tags/tag37.xml"/><Relationship Id="rId47" Type="http://schemas.openxmlformats.org/officeDocument/2006/relationships/tags" Target="../tags/tag42.xml"/><Relationship Id="rId63" Type="http://schemas.openxmlformats.org/officeDocument/2006/relationships/tags" Target="../tags/tag58.xml"/><Relationship Id="rId68" Type="http://schemas.openxmlformats.org/officeDocument/2006/relationships/tags" Target="../tags/tag63.xml"/><Relationship Id="rId84" Type="http://schemas.openxmlformats.org/officeDocument/2006/relationships/tags" Target="../tags/tag79.xml"/><Relationship Id="rId89" Type="http://schemas.openxmlformats.org/officeDocument/2006/relationships/tags" Target="../tags/tag84.xml"/><Relationship Id="rId16" Type="http://schemas.openxmlformats.org/officeDocument/2006/relationships/tags" Target="../tags/tag11.xml"/><Relationship Id="rId11" Type="http://schemas.openxmlformats.org/officeDocument/2006/relationships/tags" Target="../tags/tag6.xml"/><Relationship Id="rId32" Type="http://schemas.openxmlformats.org/officeDocument/2006/relationships/tags" Target="../tags/tag27.xml"/><Relationship Id="rId37" Type="http://schemas.openxmlformats.org/officeDocument/2006/relationships/tags" Target="../tags/tag32.xml"/><Relationship Id="rId53" Type="http://schemas.openxmlformats.org/officeDocument/2006/relationships/tags" Target="../tags/tag48.xml"/><Relationship Id="rId58" Type="http://schemas.openxmlformats.org/officeDocument/2006/relationships/tags" Target="../tags/tag53.xml"/><Relationship Id="rId74" Type="http://schemas.openxmlformats.org/officeDocument/2006/relationships/tags" Target="../tags/tag69.xml"/><Relationship Id="rId79" Type="http://schemas.openxmlformats.org/officeDocument/2006/relationships/tags" Target="../tags/tag74.xml"/><Relationship Id="rId5" Type="http://schemas.openxmlformats.org/officeDocument/2006/relationships/slideLayout" Target="../slideLayouts/slideLayout5.xml"/><Relationship Id="rId90" Type="http://schemas.openxmlformats.org/officeDocument/2006/relationships/tags" Target="../tags/tag85.xml"/><Relationship Id="rId95" Type="http://schemas.openxmlformats.org/officeDocument/2006/relationships/image" Target="../media/image1.png"/><Relationship Id="rId22" Type="http://schemas.openxmlformats.org/officeDocument/2006/relationships/tags" Target="../tags/tag17.xml"/><Relationship Id="rId27" Type="http://schemas.openxmlformats.org/officeDocument/2006/relationships/tags" Target="../tags/tag22.xml"/><Relationship Id="rId43" Type="http://schemas.openxmlformats.org/officeDocument/2006/relationships/tags" Target="../tags/tag38.xml"/><Relationship Id="rId48" Type="http://schemas.openxmlformats.org/officeDocument/2006/relationships/tags" Target="../tags/tag43.xml"/><Relationship Id="rId64" Type="http://schemas.openxmlformats.org/officeDocument/2006/relationships/tags" Target="../tags/tag59.xml"/><Relationship Id="rId69" Type="http://schemas.openxmlformats.org/officeDocument/2006/relationships/tags" Target="../tags/tag64.xml"/><Relationship Id="rId8" Type="http://schemas.openxmlformats.org/officeDocument/2006/relationships/tags" Target="../tags/tag3.xml"/><Relationship Id="rId51" Type="http://schemas.openxmlformats.org/officeDocument/2006/relationships/tags" Target="../tags/tag46.xml"/><Relationship Id="rId72" Type="http://schemas.openxmlformats.org/officeDocument/2006/relationships/tags" Target="../tags/tag67.xml"/><Relationship Id="rId80" Type="http://schemas.openxmlformats.org/officeDocument/2006/relationships/tags" Target="../tags/tag75.xml"/><Relationship Id="rId85" Type="http://schemas.openxmlformats.org/officeDocument/2006/relationships/tags" Target="../tags/tag80.xml"/><Relationship Id="rId93" Type="http://schemas.openxmlformats.org/officeDocument/2006/relationships/tags" Target="../tags/tag88.xml"/><Relationship Id="rId3" Type="http://schemas.openxmlformats.org/officeDocument/2006/relationships/slideLayout" Target="../slideLayouts/slideLayout3.xml"/><Relationship Id="rId12" Type="http://schemas.openxmlformats.org/officeDocument/2006/relationships/tags" Target="../tags/tag7.xml"/><Relationship Id="rId17" Type="http://schemas.openxmlformats.org/officeDocument/2006/relationships/tags" Target="../tags/tag12.xml"/><Relationship Id="rId25" Type="http://schemas.openxmlformats.org/officeDocument/2006/relationships/tags" Target="../tags/tag20.xml"/><Relationship Id="rId33" Type="http://schemas.openxmlformats.org/officeDocument/2006/relationships/tags" Target="../tags/tag28.xml"/><Relationship Id="rId38" Type="http://schemas.openxmlformats.org/officeDocument/2006/relationships/tags" Target="../tags/tag33.xml"/><Relationship Id="rId46" Type="http://schemas.openxmlformats.org/officeDocument/2006/relationships/tags" Target="../tags/tag41.xml"/><Relationship Id="rId59" Type="http://schemas.openxmlformats.org/officeDocument/2006/relationships/tags" Target="../tags/tag54.xml"/><Relationship Id="rId67" Type="http://schemas.openxmlformats.org/officeDocument/2006/relationships/tags" Target="../tags/tag62.xml"/><Relationship Id="rId20" Type="http://schemas.openxmlformats.org/officeDocument/2006/relationships/tags" Target="../tags/tag15.xml"/><Relationship Id="rId41" Type="http://schemas.openxmlformats.org/officeDocument/2006/relationships/tags" Target="../tags/tag36.xml"/><Relationship Id="rId54" Type="http://schemas.openxmlformats.org/officeDocument/2006/relationships/tags" Target="../tags/tag49.xml"/><Relationship Id="rId62" Type="http://schemas.openxmlformats.org/officeDocument/2006/relationships/tags" Target="../tags/tag57.xml"/><Relationship Id="rId70" Type="http://schemas.openxmlformats.org/officeDocument/2006/relationships/tags" Target="../tags/tag65.xml"/><Relationship Id="rId75" Type="http://schemas.openxmlformats.org/officeDocument/2006/relationships/tags" Target="../tags/tag70.xml"/><Relationship Id="rId83" Type="http://schemas.openxmlformats.org/officeDocument/2006/relationships/tags" Target="../tags/tag78.xml"/><Relationship Id="rId88" Type="http://schemas.openxmlformats.org/officeDocument/2006/relationships/tags" Target="../tags/tag83.xml"/><Relationship Id="rId91" Type="http://schemas.openxmlformats.org/officeDocument/2006/relationships/tags" Target="../tags/tag86.xml"/><Relationship Id="rId1" Type="http://schemas.openxmlformats.org/officeDocument/2006/relationships/slideLayout" Target="../slideLayouts/slideLayout1.xml"/><Relationship Id="rId6" Type="http://schemas.openxmlformats.org/officeDocument/2006/relationships/theme" Target="../theme/theme1.xml"/><Relationship Id="rId15" Type="http://schemas.openxmlformats.org/officeDocument/2006/relationships/tags" Target="../tags/tag10.xml"/><Relationship Id="rId23" Type="http://schemas.openxmlformats.org/officeDocument/2006/relationships/tags" Target="../tags/tag18.xml"/><Relationship Id="rId28" Type="http://schemas.openxmlformats.org/officeDocument/2006/relationships/tags" Target="../tags/tag23.xml"/><Relationship Id="rId36" Type="http://schemas.openxmlformats.org/officeDocument/2006/relationships/tags" Target="../tags/tag31.xml"/><Relationship Id="rId49" Type="http://schemas.openxmlformats.org/officeDocument/2006/relationships/tags" Target="../tags/tag44.xml"/><Relationship Id="rId57" Type="http://schemas.openxmlformats.org/officeDocument/2006/relationships/tags" Target="../tags/tag52.xml"/><Relationship Id="rId10" Type="http://schemas.openxmlformats.org/officeDocument/2006/relationships/tags" Target="../tags/tag5.xml"/><Relationship Id="rId31" Type="http://schemas.openxmlformats.org/officeDocument/2006/relationships/tags" Target="../tags/tag26.xml"/><Relationship Id="rId44" Type="http://schemas.openxmlformats.org/officeDocument/2006/relationships/tags" Target="../tags/tag39.xml"/><Relationship Id="rId52" Type="http://schemas.openxmlformats.org/officeDocument/2006/relationships/tags" Target="../tags/tag47.xml"/><Relationship Id="rId60" Type="http://schemas.openxmlformats.org/officeDocument/2006/relationships/tags" Target="../tags/tag55.xml"/><Relationship Id="rId65" Type="http://schemas.openxmlformats.org/officeDocument/2006/relationships/tags" Target="../tags/tag60.xml"/><Relationship Id="rId73" Type="http://schemas.openxmlformats.org/officeDocument/2006/relationships/tags" Target="../tags/tag68.xml"/><Relationship Id="rId78" Type="http://schemas.openxmlformats.org/officeDocument/2006/relationships/tags" Target="../tags/tag73.xml"/><Relationship Id="rId81" Type="http://schemas.openxmlformats.org/officeDocument/2006/relationships/tags" Target="../tags/tag76.xml"/><Relationship Id="rId86" Type="http://schemas.openxmlformats.org/officeDocument/2006/relationships/tags" Target="../tags/tag81.xml"/><Relationship Id="rId94" Type="http://schemas.openxmlformats.org/officeDocument/2006/relationships/tags" Target="../tags/tag89.xml"/><Relationship Id="rId4" Type="http://schemas.openxmlformats.org/officeDocument/2006/relationships/slideLayout" Target="../slideLayouts/slideLayout4.xml"/><Relationship Id="rId9" Type="http://schemas.openxmlformats.org/officeDocument/2006/relationships/tags" Target="../tags/tag4.xml"/><Relationship Id="rId13" Type="http://schemas.openxmlformats.org/officeDocument/2006/relationships/tags" Target="../tags/tag8.xml"/><Relationship Id="rId18" Type="http://schemas.openxmlformats.org/officeDocument/2006/relationships/tags" Target="../tags/tag13.xml"/><Relationship Id="rId39" Type="http://schemas.openxmlformats.org/officeDocument/2006/relationships/tags" Target="../tags/tag34.xml"/><Relationship Id="rId34" Type="http://schemas.openxmlformats.org/officeDocument/2006/relationships/tags" Target="../tags/tag29.xml"/><Relationship Id="rId50" Type="http://schemas.openxmlformats.org/officeDocument/2006/relationships/tags" Target="../tags/tag45.xml"/><Relationship Id="rId55" Type="http://schemas.openxmlformats.org/officeDocument/2006/relationships/tags" Target="../tags/tag50.xml"/><Relationship Id="rId76" Type="http://schemas.openxmlformats.org/officeDocument/2006/relationships/tags" Target="../tags/tag71.xml"/><Relationship Id="rId7" Type="http://schemas.openxmlformats.org/officeDocument/2006/relationships/tags" Target="../tags/tag2.xml"/><Relationship Id="rId71" Type="http://schemas.openxmlformats.org/officeDocument/2006/relationships/tags" Target="../tags/tag66.xml"/><Relationship Id="rId92" Type="http://schemas.openxmlformats.org/officeDocument/2006/relationships/tags" Target="../tags/tag87.xml"/><Relationship Id="rId2" Type="http://schemas.openxmlformats.org/officeDocument/2006/relationships/slideLayout" Target="../slideLayouts/slideLayout2.xml"/><Relationship Id="rId29" Type="http://schemas.openxmlformats.org/officeDocument/2006/relationships/tags" Target="../tags/tag24.xml"/><Relationship Id="rId24" Type="http://schemas.openxmlformats.org/officeDocument/2006/relationships/tags" Target="../tags/tag19.xml"/><Relationship Id="rId40" Type="http://schemas.openxmlformats.org/officeDocument/2006/relationships/tags" Target="../tags/tag35.xml"/><Relationship Id="rId45" Type="http://schemas.openxmlformats.org/officeDocument/2006/relationships/tags" Target="../tags/tag40.xml"/><Relationship Id="rId66" Type="http://schemas.openxmlformats.org/officeDocument/2006/relationships/tags" Target="../tags/tag61.xml"/><Relationship Id="rId87" Type="http://schemas.openxmlformats.org/officeDocument/2006/relationships/tags" Target="../tags/tag82.xml"/><Relationship Id="rId61" Type="http://schemas.openxmlformats.org/officeDocument/2006/relationships/tags" Target="../tags/tag56.xml"/><Relationship Id="rId82" Type="http://schemas.openxmlformats.org/officeDocument/2006/relationships/tags" Target="../tags/tag77.xml"/><Relationship Id="rId19" Type="http://schemas.openxmlformats.org/officeDocument/2006/relationships/tags" Target="../tags/tag14.xml"/><Relationship Id="rId14" Type="http://schemas.openxmlformats.org/officeDocument/2006/relationships/tags" Target="../tags/tag9.xml"/><Relationship Id="rId30" Type="http://schemas.openxmlformats.org/officeDocument/2006/relationships/tags" Target="../tags/tag25.xml"/><Relationship Id="rId35" Type="http://schemas.openxmlformats.org/officeDocument/2006/relationships/tags" Target="../tags/tag30.xml"/><Relationship Id="rId56" Type="http://schemas.openxmlformats.org/officeDocument/2006/relationships/tags" Target="../tags/tag51.xml"/><Relationship Id="rId77" Type="http://schemas.openxmlformats.org/officeDocument/2006/relationships/tags" Target="../tags/tag7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9" name="Rectangle: Rounded Corners 28">
            <a:extLst>
              <a:ext uri="{FF2B5EF4-FFF2-40B4-BE49-F238E27FC236}">
                <a16:creationId xmlns:a16="http://schemas.microsoft.com/office/drawing/2014/main" id="{95330BF5-0E49-6F2F-FBFB-A4C627C5AEFD}"/>
              </a:ext>
            </a:extLst>
          </p:cNvPr>
          <p:cNvSpPr/>
          <p:nvPr userDrawn="1"/>
        </p:nvSpPr>
        <p:spPr>
          <a:xfrm>
            <a:off x="10406766" y="102833"/>
            <a:ext cx="1669241" cy="414319"/>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r"/>
            <a:fld id="{D480EB9D-6FFB-4D18-8E39-690EB422845D}" type="slidenum">
              <a:rPr lang="en-GB" sz="1600" b="0" noProof="0" smtClean="0"/>
              <a:t>‹#›</a:t>
            </a:fld>
            <a:endParaRPr lang="en-GB" sz="1600" b="0" noProof="0"/>
          </a:p>
        </p:txBody>
      </p:sp>
      <p:sp>
        <p:nvSpPr>
          <p:cNvPr id="3" name="Text Placeholder 2"/>
          <p:cNvSpPr>
            <a:spLocks noGrp="1"/>
          </p:cNvSpPr>
          <p:nvPr>
            <p:ph type="body" idx="1"/>
          </p:nvPr>
        </p:nvSpPr>
        <p:spPr>
          <a:xfrm>
            <a:off x="536240" y="1661160"/>
            <a:ext cx="10896000" cy="4315160"/>
          </a:xfrm>
          <a:prstGeom prst="rect">
            <a:avLst/>
          </a:prstGeom>
        </p:spPr>
        <p:txBody>
          <a:bodyPr vert="horz" lIns="0" tIns="0" rIns="0" bIns="0" rtlCol="0">
            <a:noAutofit/>
          </a:bodyPr>
          <a:lstStyle/>
          <a:p>
            <a:pPr lvl="0"/>
            <a:r>
              <a:rPr lang="en-GB" noProof="0"/>
              <a:t>Level 1</a:t>
            </a:r>
          </a:p>
          <a:p>
            <a:pPr lvl="1"/>
            <a:r>
              <a:rPr lang="en-GB" noProof="0"/>
              <a:t>Level 2</a:t>
            </a:r>
          </a:p>
          <a:p>
            <a:pPr lvl="2"/>
            <a:r>
              <a:rPr lang="en-GB" noProof="0"/>
              <a:t>Level 3</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536240" y="414320"/>
            <a:ext cx="10896000" cy="1082209"/>
          </a:xfrm>
          <a:prstGeom prst="rect">
            <a:avLst/>
          </a:prstGeom>
        </p:spPr>
        <p:txBody>
          <a:bodyPr vert="horz" lIns="0" tIns="0" rIns="0" bIns="0" rtlCol="0" anchor="b" anchorCtr="0">
            <a:noAutofit/>
          </a:bodyPr>
          <a:lstStyle/>
          <a:p>
            <a:r>
              <a:rPr lang="en-GB"/>
              <a:t>Click to edit Master title style</a:t>
            </a:r>
          </a:p>
        </p:txBody>
      </p:sp>
      <p:sp>
        <p:nvSpPr>
          <p:cNvPr id="4" name="[WorkArea]" descr="&lt;?xml version=&quot;1.0&quot; encoding=&quot;utf-16&quot;?&gt;&#10;&lt;GridTheme xmlns:xsi=&quot;http://www.w3.org/2001/XMLSchema-instance&quot; xmlns:xsd=&quot;http://www.w3.org/2001/XMLSchema&quot;&gt;&#10;  &lt;GuideLines /&gt;&#10;  &lt;SubGrids&gt;&#10;    &lt;SubGrid&gt;&#10;      &lt;Left&gt;25.51181&lt;/Left&gt;&#10;      &lt;Top&gt;25.51181&lt;/Top&gt;&#10;      &lt;Width&gt;25.51181&lt;/Width&gt;&#10;      &lt;Height&gt;25.51181&lt;/Height&gt;&#10;    &lt;/SubGrid&gt;&#10;    &lt;SubGrid&gt;&#10;      &lt;Left&gt;51.02362&lt;/Left&gt;&#10;      &lt;Top&gt;25.51181&lt;/Top&gt;&#10;      &lt;Width&gt;151.1811&lt;/Width&gt;&#10;      &lt;Height&gt;25.51181&lt;/Height&gt;&#10;    &lt;/SubGrid&gt;&#10;    &lt;SubGrid&gt;&#10;      &lt;Left&gt;202.204727&lt;/Left&gt;&#10;      &lt;Top&gt;25.51181&lt;/Top&gt;&#10;      &lt;Width&gt;25.51181&lt;/Width&gt;&#10;      &lt;Height&gt;25.51181&lt;/Height&gt;&#10;    &lt;/SubGrid&gt;&#10;    &lt;SubGrid&gt;&#10;      &lt;Left&gt;227.716537&lt;/Left&gt;&#10;      &lt;Top&gt;25.51181&lt;/Top&gt;&#10;      &lt;Width&gt;151.1811&lt;/Width&gt;&#10;      &lt;Height&gt;25.51181&lt;/Height&gt;&#10;    &lt;/SubGrid&gt;&#10;    &lt;SubGrid&gt;&#10;      &lt;Left&gt;378.897644&lt;/Left&gt;&#10;      &lt;Top&gt;25.51181&lt;/Top&gt;&#10;      &lt;Width&gt;25.51181&lt;/Width&gt;&#10;      &lt;Height&gt;25.51181&lt;/Height&gt;&#10;    &lt;/SubGrid&gt;&#10;    &lt;SubGrid&gt;&#10;      &lt;Left&gt;404.409454&lt;/Left&gt;&#10;      &lt;Top&gt;25.51181&lt;/Top&gt;&#10;      &lt;Width&gt;151.1811&lt;/Width&gt;&#10;      &lt;Height&gt;25.51181&lt;/Height&gt;&#10;    &lt;/SubGrid&gt;&#10;    &lt;SubGrid&gt;&#10;      &lt;Left&gt;555.5906&lt;/Left&gt;&#10;      &lt;Top&gt;25.51181&lt;/Top&gt;&#10;      &lt;Width&gt;25.51181&lt;/Width&gt;&#10;      &lt;Height&gt;25.51181&lt;/Height&gt;&#10;    &lt;/SubGrid&gt;&#10;    &lt;SubGrid&gt;&#10;      &lt;Left&gt;581.102356&lt;/Left&gt;&#10;      &lt;Top&gt;25.51181&lt;/Top&gt;&#10;      &lt;Width&gt;151.1811&lt;/Width&gt;&#10;      &lt;Height&gt;25.51181&lt;/Height&gt;&#10;    &lt;/SubGrid&gt;&#10;    &lt;SubGrid&gt;&#10;      &lt;Left&gt;732.283447&lt;/Left&gt;&#10;      &lt;Top&gt;25.51181&lt;/Top&gt;&#10;      &lt;Width&gt;25.51181&lt;/Width&gt;&#10;      &lt;Height&gt;25.51181&lt;/Height&gt;&#10;    &lt;/SubGrid&gt;&#10;    &lt;SubGrid&gt;&#10;      &lt;Left&gt;757.7953&lt;/Left&gt;&#10;      &lt;Top&gt;25.51181&lt;/Top&gt;&#10;      &lt;Width&gt;151.1811&lt;/Width&gt;&#10;      &lt;Height&gt;25.51181&lt;/Height&gt;&#10;    &lt;/SubGrid&gt;&#10;    &lt;SubGrid&gt;&#10;      &lt;Left&gt;908.9764&lt;/Left&gt;&#10;      &lt;Top&gt;25.51181&lt;/Top&gt;&#10;      &lt;Width&gt;25.51181&lt;/Width&gt;&#10;      &lt;Height&gt;25.51181&lt;/Height&gt;&#10;    &lt;/SubGrid&gt;&#10;    &lt;SubGrid&gt;&#10;      &lt;Left&gt;25.51181&lt;/Left&gt;&#10;      &lt;Top&gt;218.976379&lt;/Top&gt;&#10;      &lt;Width&gt;25.51181&lt;/Width&gt;&#10;      &lt;Height&gt;25.51181&lt;/Height&gt;&#10;    &lt;/SubGrid&gt;&#10;    &lt;SubGrid&gt;&#10;      &lt;Left&gt;25.51181&lt;/Left&gt;&#10;      &lt;Top&gt;244.48819&lt;/Top&gt;&#10;      &lt;Width&gt;25.51181&lt;/Width&gt;&#10;      &lt;Height&gt;25.51181&lt;/Height&gt;&#10;    &lt;/SubGrid&gt;&#10;    &lt;SubGrid&gt;&#10;      &lt;Left&gt;25.51181&lt;/Left&gt;&#10;      &lt;Top&gt;270&lt;/Top&gt;&#10;      &lt;Width&gt;25.51181&lt;/Width&gt;&#10;      &lt;Height&gt;25.51181&lt;/Height&gt;&#10;    &lt;/SubGrid&gt;&#10;    &lt;SubGrid&gt;&#10;      &lt;Left&gt;25.51181&lt;/Left&gt;&#10;      &lt;Top&gt;295.5118&lt;/Top&gt;&#10;      &lt;Width&gt;25.51181&lt;/Width&gt;&#10;      &lt;Height&gt;25.51181&lt;/Height&gt;&#10;    &lt;/SubGrid&gt;&#10;    &lt;SubGrid&gt;&#10;      &lt;Left&gt;51.02362&lt;/Left&gt;&#10;      &lt;Top&gt;295.5118&lt;/Top&gt;&#10;      &lt;Width&gt;151.1811&lt;/Width&gt;&#10;      &lt;Height&gt;25.51181&lt;/Height&gt;&#10;    &lt;/SubGrid&gt;&#10;    &lt;SubGrid&gt;&#10;      &lt;Left&gt;202.204727&lt;/Left&gt;&#10;      &lt;Top&gt;295.5118&lt;/Top&gt;&#10;      &lt;Width&gt;25.51181&lt;/Width&gt;&#10;      &lt;Height&gt;25.51181&lt;/Height&gt;&#10;    &lt;/SubGrid&gt;&#10;    &lt;SubGrid&gt;&#10;      &lt;Left&gt;51.02362&lt;/Left&gt;&#10;      &lt;Top&gt;270&lt;/Top&gt;&#10;      &lt;Width&gt;151.1811&lt;/Width&gt;&#10;      &lt;Height&gt;25.51181&lt;/Height&gt;&#10;    &lt;/SubGrid&gt;&#10;    &lt;SubGrid&gt;&#10;      &lt;Left&gt;202.204727&lt;/Left&gt;&#10;      &lt;Top&gt;270&lt;/Top&gt;&#10;      &lt;Width&gt;25.51181&lt;/Width&gt;&#10;      &lt;Height&gt;25.51181&lt;/Height&gt;&#10;    &lt;/SubGrid&gt;&#10;    &lt;SubGrid&gt;&#10;      &lt;Left&gt;51.02362&lt;/Left&gt;&#10;      &lt;Top&gt;244.48819&lt;/Top&gt;&#10;      &lt;Width&gt;151.1811&lt;/Width&gt;&#10;      &lt;Height&gt;25.51181&lt;/Height&gt;&#10;    &lt;/SubGrid&gt;&#10;    &lt;SubGrid&gt;&#10;      &lt;Left&gt;202.204727&lt;/Left&gt;&#10;      &lt;Top&gt;244.48819&lt;/Top&gt;&#10;      &lt;Width&gt;25.51181&lt;/Width&gt;&#10;      &lt;Height&gt;25.51181&lt;/Height&gt;&#10;    &lt;/SubGrid&gt;&#10;    &lt;SubGrid&gt;&#10;      &lt;Left&gt;51.02362&lt;/Left&gt;&#10;      &lt;Top&gt;218.976379&lt;/Top&gt;&#10;      &lt;Width&gt;151.1811&lt;/Width&gt;&#10;      &lt;Height&gt;25.51181&lt;/Height&gt;&#10;    &lt;/SubGrid&gt;&#10;    &lt;SubGrid&gt;&#10;      &lt;Left&gt;202.204727&lt;/Left&gt;&#10;      &lt;Top&gt;218.976379&lt;/Top&gt;&#10;      &lt;Width&gt;25.51181&lt;/Width&gt;&#10;      &lt;Height&gt;25.51181&lt;/Height&gt;&#10;    &lt;/SubGrid&gt;&#10;    &lt;SubGrid&gt;&#10;      &lt;Left&gt;25.51181&lt;/Left&gt;&#10;      &lt;Top&gt;488.976379&lt;/Top&gt;&#10;      &lt;Width&gt;25.51181&lt;/Width&gt;&#10;      &lt;Height&gt;25.51181&lt;/Height&gt;&#10;    &lt;/SubGrid&gt;&#10;    &lt;SubGrid&gt;&#10;      &lt;Left&gt;51.02362&lt;/Left&gt;&#10;      &lt;Top&gt;488.976379&lt;/Top&gt;&#10;      &lt;Width&gt;151.1811&lt;/Width&gt;&#10;      &lt;Height&gt;25.51181&lt;/Height&gt;&#10;    &lt;/SubGrid&gt;&#10;    &lt;SubGrid&gt;&#10;      &lt;Left&gt;202.204727&lt;/Left&gt;&#10;      &lt;Top&gt;488.976379&lt;/Top&gt;&#10;      &lt;Width&gt;25.51181&lt;/Width&gt;&#10;      &lt;Height&gt;25.51181&lt;/Height&gt;&#10;    &lt;/SubGrid&gt;&#10;    &lt;SubGrid&gt;&#10;      &lt;Left&gt;227.716537&lt;/Left&gt;&#10;      &lt;Top&gt;488.976379&lt;/Top&gt;&#10;      &lt;Width&gt;151.1811&lt;/Width&gt;&#10;      &lt;Height&gt;25.51181&lt;/Height&gt;&#10;    &lt;/SubGrid&gt;&#10;    &lt;SubGrid&gt;&#10;      &lt;Left&gt;378.897644&lt;/Left&gt;&#10;      &lt;Top&gt;488.976379&lt;/Top&gt;&#10;      &lt;Width&gt;25.51181&lt;/Width&gt;&#10;      &lt;Height&gt;25.51181&lt;/Height&gt;&#10;    &lt;/SubGrid&gt;&#10;    &lt;SubGrid&gt;&#10;      &lt;Left&gt;404.409454&lt;/Left&gt;&#10;      &lt;Top&gt;488.976379&lt;/Top&gt;&#10;      &lt;Width&gt;151.1811&lt;/Width&gt;&#10;      &lt;Height&gt;25.51181&lt;/Height&gt;&#10;    &lt;/SubGrid&gt;&#10;    &lt;SubGrid&gt;&#10;      &lt;Left&gt;555.5906&lt;/Left&gt;&#10;      &lt;Top&gt;488.976379&lt;/Top&gt;&#10;      &lt;Width&gt;25.51181&lt;/Width&gt;&#10;      &lt;Height&gt;25.51181&lt;/Height&gt;&#10;    &lt;/SubGrid&gt;&#10;    &lt;SubGrid&gt;&#10;      &lt;Left&gt;581.102356&lt;/Left&gt;&#10;      &lt;Top&gt;488.976379&lt;/Top&gt;&#10;      &lt;Width&gt;151.1811&lt;/Width&gt;&#10;      &lt;Height&gt;25.51181&lt;/Height&gt;&#10;    &lt;/SubGrid&gt;&#10;    &lt;SubGrid&gt;&#10;      &lt;Left&gt;732.283447&lt;/Left&gt;&#10;      &lt;Top&gt;488.976379&lt;/Top&gt;&#10;      &lt;Width&gt;25.51181&lt;/Width&gt;&#10;      &lt;Height&gt;25.51181&lt;/Height&gt;&#10;    &lt;/SubGrid&gt;&#10;    &lt;SubGrid&gt;&#10;      &lt;Left&gt;757.7953&lt;/Left&gt;&#10;      &lt;Top&gt;488.976379&lt;/Top&gt;&#10;      &lt;Width&gt;151.1811&lt;/Width&gt;&#10;      &lt;Height&gt;25.51181&lt;/Height&gt;&#10;    &lt;/SubGrid&gt;&#10;    &lt;SubGrid&gt;&#10;      &lt;Left&gt;908.9764&lt;/Left&gt;&#10;      &lt;Top&gt;488.976379&lt;/Top&gt;&#10;      &lt;Width&gt;25.51181&lt;/Width&gt;&#10;      &lt;Height&gt;25.51181&lt;/Height&gt;&#10;    &lt;/SubGrid&gt;&#10;    &lt;SubGrid&gt;&#10;      &lt;Left&gt;227.716537&lt;/Left&gt;&#10;      &lt;Top&gt;295.5118&lt;/Top&gt;&#10;      &lt;Width&gt;151.1811&lt;/Width&gt;&#10;      &lt;Height&gt;25.51181&lt;/Height&gt;&#10;    &lt;/SubGrid&gt;&#10;    &lt;SubGrid&gt;&#10;      &lt;Left&gt;378.897644&lt;/Left&gt;&#10;      &lt;Top&gt;295.5118&lt;/Top&gt;&#10;      &lt;Width&gt;25.51181&lt;/Width&gt;&#10;      &lt;Height&gt;25.51181&lt;/Height&gt;&#10;    &lt;/SubGrid&gt;&#10;    &lt;SubGrid&gt;&#10;      &lt;Left&gt;227.716537&lt;/Left&gt;&#10;      &lt;Top&gt;270&lt;/Top&gt;&#10;      &lt;Width&gt;151.1811&lt;/Width&gt;&#10;      &lt;Height&gt;25.51181&lt;/Height&gt;&#10;    &lt;/SubGrid&gt;&#10;    &lt;SubGrid&gt;&#10;      &lt;Left&gt;378.897644&lt;/Left&gt;&#10;      &lt;Top&gt;270&lt;/Top&gt;&#10;      &lt;Width&gt;25.51181&lt;/Width&gt;&#10;      &lt;Height&gt;25.51181&lt;/Height&gt;&#10;    &lt;/SubGrid&gt;&#10;    &lt;SubGrid&gt;&#10;      &lt;Left&gt;227.716537&lt;/Left&gt;&#10;      &lt;Top&gt;244.48819&lt;/Top&gt;&#10;      &lt;Width&gt;151.1811&lt;/Width&gt;&#10;      &lt;Height&gt;25.51181&lt;/Height&gt;&#10;    &lt;/SubGrid&gt;&#10;    &lt;SubGrid&gt;&#10;      &lt;Left&gt;378.897644&lt;/Left&gt;&#10;      &lt;Top&gt;244.48819&lt;/Top&gt;&#10;      &lt;Width&gt;25.51181&lt;/Width&gt;&#10;      &lt;Height&gt;25.51181&lt;/Height&gt;&#10;    &lt;/SubGrid&gt;&#10;    &lt;SubGrid&gt;&#10;      &lt;Left&gt;227.716537&lt;/Left&gt;&#10;      &lt;Top&gt;218.976379&lt;/Top&gt;&#10;      &lt;Width&gt;151.1811&lt;/Width&gt;&#10;      &lt;Height&gt;25.51181&lt;/Height&gt;&#10;    &lt;/SubGrid&gt;&#10;    &lt;SubGrid&gt;&#10;      &lt;Left&gt;378.897644&lt;/Left&gt;&#10;      &lt;Top&gt;218.976379&lt;/Top&gt;&#10;      &lt;Width&gt;25.51181&lt;/Width&gt;&#10;      &lt;Height&gt;25.51181&lt;/Height&gt;&#10;    &lt;/SubGrid&gt;&#10;    &lt;SubGrid&gt;&#10;      &lt;Left&gt;404.409454&lt;/Left&gt;&#10;      &lt;Top&gt;295.5118&lt;/Top&gt;&#10;      &lt;Width&gt;151.1811&lt;/Width&gt;&#10;      &lt;Height&gt;25.51181&lt;/Height&gt;&#10;    &lt;/SubGrid&gt;&#10;    &lt;SubGrid&gt;&#10;      &lt;Left&gt;555.5906&lt;/Left&gt;&#10;      &lt;Top&gt;295.5118&lt;/Top&gt;&#10;      &lt;Width&gt;25.51181&lt;/Width&gt;&#10;      &lt;Height&gt;25.51181&lt;/Height&gt;&#10;    &lt;/SubGrid&gt;&#10;    &lt;SubGrid&gt;&#10;      &lt;Left&gt;404.409454&lt;/Left&gt;&#10;      &lt;Top&gt;270&lt;/Top&gt;&#10;      &lt;Width&gt;151.1811&lt;/Width&gt;&#10;      &lt;Height&gt;25.51181&lt;/Height&gt;&#10;    &lt;/SubGrid&gt;&#10;    &lt;SubGrid&gt;&#10;      &lt;Left&gt;555.5906&lt;/Left&gt;&#10;      &lt;Top&gt;270&lt;/Top&gt;&#10;      &lt;Width&gt;25.51181&lt;/Width&gt;&#10;      &lt;Height&gt;25.51181&lt;/Height&gt;&#10;    &lt;/SubGrid&gt;&#10;    &lt;SubGrid&gt;&#10;      &lt;Left&gt;404.409454&lt;/Left&gt;&#10;      &lt;Top&gt;244.48819&lt;/Top&gt;&#10;      &lt;Width&gt;151.1811&lt;/Width&gt;&#10;      &lt;Height&gt;25.51181&lt;/Height&gt;&#10;    &lt;/SubGrid&gt;&#10;    &lt;SubGrid&gt;&#10;      &lt;Left&gt;555.5906&lt;/Left&gt;&#10;      &lt;Top&gt;244.48819&lt;/Top&gt;&#10;      &lt;Width&gt;25.51181&lt;/Width&gt;&#10;      &lt;Height&gt;25.51181&lt;/Height&gt;&#10;    &lt;/SubGrid&gt;&#10;    &lt;SubGrid&gt;&#10;      &lt;Left&gt;404.409454&lt;/Left&gt;&#10;      &lt;Top&gt;218.976379&lt;/Top&gt;&#10;      &lt;Width&gt;151.1811&lt;/Width&gt;&#10;      &lt;Height&gt;25.51181&lt;/Height&gt;&#10;    &lt;/SubGrid&gt;&#10;    &lt;SubGrid&gt;&#10;      &lt;Left&gt;555.5906&lt;/Left&gt;&#10;      &lt;Top&gt;218.976379&lt;/Top&gt;&#10;      &lt;Width&gt;25.51181&lt;/Width&gt;&#10;      &lt;Height&gt;25.51181&lt;/Height&gt;&#10;    &lt;/SubGrid&gt;&#10;    &lt;SubGrid&gt;&#10;      &lt;Left&gt;581.102356&lt;/Left&gt;&#10;      &lt;Top&gt;295.5118&lt;/Top&gt;&#10;      &lt;Width&gt;151.1811&lt;/Width&gt;&#10;      &lt;Height&gt;25.51181&lt;/Height&gt;&#10;    &lt;/SubGrid&gt;&#10;    &lt;SubGrid&gt;&#10;      &lt;Left&gt;732.283447&lt;/Left&gt;&#10;      &lt;Top&gt;295.5118&lt;/Top&gt;&#10;      &lt;Width&gt;25.51181&lt;/Width&gt;&#10;      &lt;Height&gt;25.51181&lt;/Height&gt;&#10;    &lt;/SubGrid&gt;&#10;    &lt;SubGrid&gt;&#10;      &lt;Left&gt;581.102356&lt;/Left&gt;&#10;      &lt;Top&gt;270&lt;/Top&gt;&#10;      &lt;Width&gt;151.1811&lt;/Width&gt;&#10;      &lt;Height&gt;25.51181&lt;/Height&gt;&#10;    &lt;/SubGrid&gt;&#10;    &lt;SubGrid&gt;&#10;      &lt;Left&gt;732.283447&lt;/Left&gt;&#10;      &lt;Top&gt;270&lt;/Top&gt;&#10;      &lt;Width&gt;25.51181&lt;/Width&gt;&#10;      &lt;Height&gt;25.51181&lt;/Height&gt;&#10;    &lt;/SubGrid&gt;&#10;    &lt;SubGrid&gt;&#10;      &lt;Left&gt;581.102356&lt;/Left&gt;&#10;      &lt;Top&gt;244.48819&lt;/Top&gt;&#10;      &lt;Width&gt;151.1811&lt;/Width&gt;&#10;      &lt;Height&gt;25.51181&lt;/Height&gt;&#10;    &lt;/SubGrid&gt;&#10;    &lt;SubGrid&gt;&#10;      &lt;Left&gt;732.283447&lt;/Left&gt;&#10;      &lt;Top&gt;244.48819&lt;/Top&gt;&#10;      &lt;Width&gt;25.51181&lt;/Width&gt;&#10;      &lt;Height&gt;25.51181&lt;/Height&gt;&#10;    &lt;/SubGrid&gt;&#10;    &lt;SubGrid&gt;&#10;      &lt;Left&gt;581.102356&lt;/Left&gt;&#10;      &lt;Top&gt;218.976379&lt;/Top&gt;&#10;      &lt;Width&gt;151.1811&lt;/Width&gt;&#10;      &lt;Height&gt;25.51181&lt;/Height&gt;&#10;    &lt;/SubGrid&gt;&#10;    &lt;SubGrid&gt;&#10;      &lt;Left&gt;732.283447&lt;/Left&gt;&#10;      &lt;Top&gt;218.976379&lt;/Top&gt;&#10;      &lt;Width&gt;25.51181&lt;/Width&gt;&#10;      &lt;Height&gt;25.51181&lt;/Height&gt;&#10;    &lt;/SubGrid&gt;&#10;    &lt;SubGrid&gt;&#10;      &lt;Left&gt;757.7953&lt;/Left&gt;&#10;      &lt;Top&gt;295.5118&lt;/Top&gt;&#10;      &lt;Width&gt;151.1811&lt;/Width&gt;&#10;      &lt;Height&gt;25.51181&lt;/Height&gt;&#10;    &lt;/SubGrid&gt;&#10;    &lt;SubGrid&gt;&#10;      &lt;Left&gt;908.9764&lt;/Left&gt;&#10;      &lt;Top&gt;295.5118&lt;/Top&gt;&#10;      &lt;Width&gt;25.51181&lt;/Width&gt;&#10;      &lt;Height&gt;25.51181&lt;/Height&gt;&#10;    &lt;/SubGrid&gt;&#10;    &lt;SubGrid&gt;&#10;      &lt;Left&gt;757.7953&lt;/Left&gt;&#10;      &lt;Top&gt;270&lt;/Top&gt;&#10;      &lt;Width&gt;151.1811&lt;/Width&gt;&#10;      &lt;Height&gt;25.51181&lt;/Height&gt;&#10;    &lt;/SubGrid&gt;&#10;    &lt;SubGrid&gt;&#10;      &lt;Left&gt;908.9764&lt;/Left&gt;&#10;      &lt;Top&gt;270&lt;/Top&gt;&#10;      &lt;Width&gt;25.51181&lt;/Width&gt;&#10;      &lt;Height&gt;25.51181&lt;/Height&gt;&#10;    &lt;/SubGrid&gt;&#10;    &lt;SubGrid&gt;&#10;      &lt;Left&gt;757.7953&lt;/Left&gt;&#10;      &lt;Top&gt;244.48819&lt;/Top&gt;&#10;      &lt;Width&gt;151.1811&lt;/Width&gt;&#10;      &lt;Height&gt;25.51181&lt;/Height&gt;&#10;    &lt;/SubGrid&gt;&#10;    &lt;SubGrid&gt;&#10;      &lt;Left&gt;908.9764&lt;/Left&gt;&#10;      &lt;Top&gt;244.48819&lt;/Top&gt;&#10;      &lt;Width&gt;25.51181&lt;/Width&gt;&#10;      &lt;Height&gt;25.51181&lt;/Height&gt;&#10;    &lt;/SubGrid&gt;&#10;    &lt;SubGrid&gt;&#10;      &lt;Left&gt;757.7953&lt;/Left&gt;&#10;      &lt;Top&gt;218.976379&lt;/Top&gt;&#10;      &lt;Width&gt;151.1811&lt;/Width&gt;&#10;      &lt;Height&gt;25.51181&lt;/Height&gt;&#10;    &lt;/SubGrid&gt;&#10;    &lt;SubGrid&gt;&#10;      &lt;Left&gt;908.9764&lt;/Left&gt;&#10;      &lt;Top&gt;218.976379&lt;/Top&gt;&#10;      &lt;Width&gt;25.51181&lt;/Width&gt;&#10;      &lt;Height&gt;25.51181&lt;/Height&gt;&#10;    &lt;/SubGrid&gt;&#10;    &lt;SubGrid&gt;&#10;      &lt;Left&gt;25.51181&lt;/Left&gt;&#10;      &lt;Top&gt;51.02362&lt;/Top&gt;&#10;      &lt;Width&gt;25.51181&lt;/Width&gt;&#10;      &lt;Height&gt;167.952759&lt;/Height&gt;&#10;    &lt;/SubGrid&gt;&#10;    &lt;SubGrid&gt;&#10;      &lt;Left&gt;202.204727&lt;/Left&gt;&#10;      &lt;Top&gt;51.02362&lt;/Top&gt;&#10;      &lt;Width&gt;25.51181&lt;/Width&gt;&#10;      &lt;Height&gt;167.952759&lt;/Height&gt;&#10;    &lt;/SubGrid&gt;&#10;    &lt;SubGrid&gt;&#10;      &lt;Left&gt;378.897644&lt;/Left&gt;&#10;      &lt;Top&gt;51.02362&lt;/Top&gt;&#10;      &lt;Width&gt;25.51181&lt;/Width&gt;&#10;      &lt;Height&gt;167.952759&lt;/Height&gt;&#10;    &lt;/SubGrid&gt;&#10;    &lt;SubGrid&gt;&#10;      &lt;Left&gt;555.5906&lt;/Left&gt;&#10;      &lt;Top&gt;51.02362&lt;/Top&gt;&#10;      &lt;Width&gt;25.51181&lt;/Width&gt;&#10;      &lt;Height&gt;167.952759&lt;/Height&gt;&#10;    &lt;/SubGrid&gt;&#10;    &lt;SubGrid&gt;&#10;      &lt;Left&gt;732.283447&lt;/Left&gt;&#10;      &lt;Top&gt;51.02362&lt;/Top&gt;&#10;      &lt;Width&gt;25.51181&lt;/Width&gt;&#10;      &lt;Height&gt;167.952759&lt;/Height&gt;&#10;    &lt;/SubGrid&gt;&#10;    &lt;SubGrid&gt;&#10;      &lt;Left&gt;908.9764&lt;/Left&gt;&#10;      &lt;Top&gt;51.02362&lt;/Top&gt;&#10;      &lt;Width&gt;25.51181&lt;/Width&gt;&#10;      &lt;Height&gt;167.952759&lt;/Height&gt;&#10;    &lt;/SubGrid&gt;&#10;    &lt;SubGrid&gt;&#10;      &lt;Left&gt;25.51181&lt;/Left&gt;&#10;      &lt;Top&gt;321.023621&lt;/Top&gt;&#10;      &lt;Width&gt;25.51181&lt;/Width&gt;&#10;      &lt;Height&gt;167.952759&lt;/Height&gt;&#10;    &lt;/SubGrid&gt;&#10;    &lt;SubGrid&gt;&#10;      &lt;Left&gt;202.204727&lt;/Left&gt;&#10;      &lt;Top&gt;321.023621&lt;/Top&gt;&#10;      &lt;Width&gt;25.51181&lt;/Width&gt;&#10;      &lt;Height&gt;167.952759&lt;/Height&gt;&#10;    &lt;/SubGrid&gt;&#10;    &lt;SubGrid&gt;&#10;      &lt;Left&gt;378.897644&lt;/Left&gt;&#10;      &lt;Top&gt;321.023621&lt;/Top&gt;&#10;      &lt;Width&gt;25.51181&lt;/Width&gt;&#10;      &lt;Height&gt;167.952759&lt;/Height&gt;&#10;    &lt;/SubGrid&gt;&#10;    &lt;SubGrid&gt;&#10;      &lt;Left&gt;555.5906&lt;/Left&gt;&#10;      &lt;Top&gt;321.023621&lt;/Top&gt;&#10;      &lt;Width&gt;25.51181&lt;/Width&gt;&#10;      &lt;Height&gt;167.952759&lt;/Height&gt;&#10;    &lt;/SubGrid&gt;&#10;    &lt;SubGrid&gt;&#10;      &lt;Left&gt;732.283447&lt;/Left&gt;&#10;      &lt;Top&gt;321.023621&lt;/Top&gt;&#10;      &lt;Width&gt;25.51181&lt;/Width&gt;&#10;      &lt;Height&gt;167.952759&lt;/Height&gt;&#10;    &lt;/SubGrid&gt;&#10;    &lt;SubGrid&gt;&#10;      &lt;Left&gt;908.9764&lt;/Left&gt;&#10;      &lt;Top&gt;321.023621&lt;/Top&gt;&#10;      &lt;Width&gt;25.51181&lt;/Width&gt;&#10;      &lt;Height&gt;167.952759&lt;/Height&gt;&#10;    &lt;/SubGrid&gt;&#10;    &lt;SubGrid&gt;&#10;      &lt;Left&gt;51.02362&lt;/Left&gt;&#10;      &lt;Top&gt;51.02362&lt;/Top&gt;&#10;      &lt;Width&gt;151.1811&lt;/Width&gt;&#10;      &lt;Height&gt;167.952759&lt;/Height&gt;&#10;    &lt;/SubGrid&gt;&#10;    &lt;SubGrid&gt;&#10;      &lt;Left&gt;227.716537&lt;/Left&gt;&#10;      &lt;Top&gt;51.02362&lt;/Top&gt;&#10;      &lt;Width&gt;151.1811&lt;/Width&gt;&#10;      &lt;Height&gt;167.952759&lt;/Height&gt;&#10;    &lt;/SubGrid&gt;&#10;    &lt;SubGrid&gt;&#10;      &lt;Left&gt;404.409454&lt;/Left&gt;&#10;      &lt;Top&gt;51.02362&lt;/Top&gt;&#10;      &lt;Width&gt;151.1811&lt;/Width&gt;&#10;      &lt;Height&gt;167.952759&lt;/Height&gt;&#10;    &lt;/SubGrid&gt;&#10;    &lt;SubGrid&gt;&#10;      &lt;Left&gt;581.102356&lt;/Left&gt;&#10;      &lt;Top&gt;51.02362&lt;/Top&gt;&#10;      &lt;Width&gt;151.1811&lt;/Width&gt;&#10;      &lt;Height&gt;167.952759&lt;/Height&gt;&#10;    &lt;/SubGrid&gt;&#10;    &lt;SubGrid&gt;&#10;      &lt;Left&gt;757.7953&lt;/Left&gt;&#10;      &lt;Top&gt;51.02362&lt;/Top&gt;&#10;      &lt;Width&gt;151.1811&lt;/Width&gt;&#10;      &lt;Height&gt;167.952759&lt;/Height&gt;&#10;    &lt;/SubGrid&gt;&#10;    &lt;SubGrid&gt;&#10;      &lt;Left&gt;51.02362&lt;/Left&gt;&#10;      &lt;Top&gt;321.023621&lt;/Top&gt;&#10;      &lt;Width&gt;151.1811&lt;/Width&gt;&#10;      &lt;Height&gt;167.952759&lt;/Height&gt;&#10;    &lt;/SubGrid&gt;&#10;    &lt;SubGrid&gt;&#10;      &lt;Left&gt;227.716537&lt;/Left&gt;&#10;      &lt;Top&gt;321.023621&lt;/Top&gt;&#10;      &lt;Width&gt;151.1811&lt;/Width&gt;&#10;      &lt;Height&gt;167.952759&lt;/Height&gt;&#10;    &lt;/SubGrid&gt;&#10;    &lt;SubGrid&gt;&#10;      &lt;Left&gt;404.409454&lt;/Left&gt;&#10;      &lt;Top&gt;321.023621&lt;/Top&gt;&#10;      &lt;Width&gt;151.1811&lt;/Width&gt;&#10;      &lt;Height&gt;167.952759&lt;/Height&gt;&#10;    &lt;/SubGrid&gt;&#10;    &lt;SubGrid&gt;&#10;      &lt;Left&gt;581.102356&lt;/Left&gt;&#10;      &lt;Top&gt;321.023621&lt;/Top&gt;&#10;      &lt;Width&gt;151.1811&lt;/Width&gt;&#10;      &lt;Height&gt;167.952759&lt;/Height&gt;&#10;    &lt;/SubGrid&gt;&#10;    &lt;SubGrid&gt;&#10;      &lt;Left&gt;757.7953&lt;/Left&gt;&#10;      &lt;Top&gt;321.023621&lt;/Top&gt;&#10;      &lt;Width&gt;151.1811&lt;/Width&gt;&#10;      &lt;Height&gt;167.952759&lt;/Height&gt;&#10;    &lt;/SubGrid&gt;&#10;  &lt;/SubGrids&gt;&#10;  &lt;WorkArea&gt;&#10;    &lt;Top&gt;25.51181&lt;/Top&gt;&#10;    &lt;Left&gt;25.51181&lt;/Left&gt;&#10;    &lt;Width&gt;908.9764&lt;/Width&gt;&#10;    &lt;Height&gt;488.976379&lt;/Height&gt;&#10;  &lt;/WorkArea&gt;&#10;  &lt;AspectW&gt;-1&lt;/AspectW&gt;&#10;  &lt;AspectH&gt;-1&lt;/AspectH&gt;&#10;  &lt;Width&gt;960&lt;/Width&gt;&#10;  &lt;Height&gt;540&lt;/Height&gt;&#10;  &lt;HGap&gt;5&lt;/HGap&gt;&#10;  &lt;VGap&gt;5&lt;/VGap&gt;&#10;  &lt;OfficeVersion&gt;-1&lt;/OfficeVersion&gt;&#10;&lt;/GridTheme&gt;" hidden="1">
            <a:extLst>
              <a:ext uri="{FF2B5EF4-FFF2-40B4-BE49-F238E27FC236}">
                <a16:creationId xmlns:a16="http://schemas.microsoft.com/office/drawing/2014/main" id="{F5F0A4E1-4330-49F4-88F5-A83195F8511C}"/>
              </a:ext>
            </a:extLst>
          </p:cNvPr>
          <p:cNvSpPr/>
          <p:nvPr userDrawn="1"/>
        </p:nvSpPr>
        <p:spPr>
          <a:xfrm>
            <a:off x="324000" y="324000"/>
            <a:ext cx="11544000" cy="6210000"/>
          </a:xfrm>
          <a:prstGeom prst="rect">
            <a:avLst/>
          </a:prstGeom>
          <a:solidFill>
            <a:srgbClr val="E6E6E6"/>
          </a:solidFill>
          <a:ln w="317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 name="Rectangle 4" hidden="1">
            <a:extLst>
              <a:ext uri="{FF2B5EF4-FFF2-40B4-BE49-F238E27FC236}">
                <a16:creationId xmlns:a16="http://schemas.microsoft.com/office/drawing/2014/main" id="{F30BD45F-E3FD-4877-8E01-D258D6C49ED2}"/>
              </a:ext>
            </a:extLst>
          </p:cNvPr>
          <p:cNvSpPr/>
          <p:nvPr userDrawn="1">
            <p:custDataLst>
              <p:tags r:id="rId7"/>
            </p:custDataLst>
          </p:nvPr>
        </p:nvSpPr>
        <p:spPr>
          <a:xfrm>
            <a:off x="324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 name="Rectangle 5" hidden="1">
            <a:extLst>
              <a:ext uri="{FF2B5EF4-FFF2-40B4-BE49-F238E27FC236}">
                <a16:creationId xmlns:a16="http://schemas.microsoft.com/office/drawing/2014/main" id="{61F8F4EB-98F9-49C6-AD23-0434FEEA7DAD}"/>
              </a:ext>
            </a:extLst>
          </p:cNvPr>
          <p:cNvSpPr/>
          <p:nvPr userDrawn="1">
            <p:custDataLst>
              <p:tags r:id="rId8"/>
            </p:custDataLst>
          </p:nvPr>
        </p:nvSpPr>
        <p:spPr>
          <a:xfrm>
            <a:off x="648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 name="Rectangle 9" hidden="1">
            <a:extLst>
              <a:ext uri="{FF2B5EF4-FFF2-40B4-BE49-F238E27FC236}">
                <a16:creationId xmlns:a16="http://schemas.microsoft.com/office/drawing/2014/main" id="{5461F43A-D29F-4117-83B4-78ECC6A90694}"/>
              </a:ext>
            </a:extLst>
          </p:cNvPr>
          <p:cNvSpPr/>
          <p:nvPr userDrawn="1">
            <p:custDataLst>
              <p:tags r:id="rId9"/>
            </p:custDataLst>
          </p:nvPr>
        </p:nvSpPr>
        <p:spPr>
          <a:xfrm>
            <a:off x="2568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 name="Rectangle 10" hidden="1">
            <a:extLst>
              <a:ext uri="{FF2B5EF4-FFF2-40B4-BE49-F238E27FC236}">
                <a16:creationId xmlns:a16="http://schemas.microsoft.com/office/drawing/2014/main" id="{3885B838-2022-4A1F-A84B-BB1127E2EE43}"/>
              </a:ext>
            </a:extLst>
          </p:cNvPr>
          <p:cNvSpPr/>
          <p:nvPr userDrawn="1">
            <p:custDataLst>
              <p:tags r:id="rId10"/>
            </p:custDataLst>
          </p:nvPr>
        </p:nvSpPr>
        <p:spPr>
          <a:xfrm>
            <a:off x="2892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2" name="Rectangle 11" hidden="1">
            <a:extLst>
              <a:ext uri="{FF2B5EF4-FFF2-40B4-BE49-F238E27FC236}">
                <a16:creationId xmlns:a16="http://schemas.microsoft.com/office/drawing/2014/main" id="{AC6417FB-6B96-4CAA-9A61-CE3C85379335}"/>
              </a:ext>
            </a:extLst>
          </p:cNvPr>
          <p:cNvSpPr/>
          <p:nvPr userDrawn="1">
            <p:custDataLst>
              <p:tags r:id="rId11"/>
            </p:custDataLst>
          </p:nvPr>
        </p:nvSpPr>
        <p:spPr>
          <a:xfrm>
            <a:off x="4812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3" name="Rectangle 12" hidden="1">
            <a:extLst>
              <a:ext uri="{FF2B5EF4-FFF2-40B4-BE49-F238E27FC236}">
                <a16:creationId xmlns:a16="http://schemas.microsoft.com/office/drawing/2014/main" id="{88F2338E-050E-4997-B5FD-16609E6B05AC}"/>
              </a:ext>
            </a:extLst>
          </p:cNvPr>
          <p:cNvSpPr/>
          <p:nvPr userDrawn="1">
            <p:custDataLst>
              <p:tags r:id="rId12"/>
            </p:custDataLst>
          </p:nvPr>
        </p:nvSpPr>
        <p:spPr>
          <a:xfrm>
            <a:off x="5136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4" name="Rectangle 13" hidden="1">
            <a:extLst>
              <a:ext uri="{FF2B5EF4-FFF2-40B4-BE49-F238E27FC236}">
                <a16:creationId xmlns:a16="http://schemas.microsoft.com/office/drawing/2014/main" id="{65330914-84C1-4EFF-8088-9FF9153B21A3}"/>
              </a:ext>
            </a:extLst>
          </p:cNvPr>
          <p:cNvSpPr/>
          <p:nvPr userDrawn="1">
            <p:custDataLst>
              <p:tags r:id="rId13"/>
            </p:custDataLst>
          </p:nvPr>
        </p:nvSpPr>
        <p:spPr>
          <a:xfrm>
            <a:off x="7056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5" name="Rectangle 14" hidden="1">
            <a:extLst>
              <a:ext uri="{FF2B5EF4-FFF2-40B4-BE49-F238E27FC236}">
                <a16:creationId xmlns:a16="http://schemas.microsoft.com/office/drawing/2014/main" id="{0D9F1F0C-68CC-4F13-A58D-7D5850D6BABB}"/>
              </a:ext>
            </a:extLst>
          </p:cNvPr>
          <p:cNvSpPr/>
          <p:nvPr userDrawn="1">
            <p:custDataLst>
              <p:tags r:id="rId14"/>
            </p:custDataLst>
          </p:nvPr>
        </p:nvSpPr>
        <p:spPr>
          <a:xfrm>
            <a:off x="7380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6" name="Rectangle 15" hidden="1">
            <a:extLst>
              <a:ext uri="{FF2B5EF4-FFF2-40B4-BE49-F238E27FC236}">
                <a16:creationId xmlns:a16="http://schemas.microsoft.com/office/drawing/2014/main" id="{FCD1A103-17AC-4A34-8A1D-92E20B67C019}"/>
              </a:ext>
            </a:extLst>
          </p:cNvPr>
          <p:cNvSpPr/>
          <p:nvPr userDrawn="1">
            <p:custDataLst>
              <p:tags r:id="rId15"/>
            </p:custDataLst>
          </p:nvPr>
        </p:nvSpPr>
        <p:spPr>
          <a:xfrm>
            <a:off x="9300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7" name="Rectangle 16" hidden="1">
            <a:extLst>
              <a:ext uri="{FF2B5EF4-FFF2-40B4-BE49-F238E27FC236}">
                <a16:creationId xmlns:a16="http://schemas.microsoft.com/office/drawing/2014/main" id="{6D17E478-3C99-48E5-91A4-253FD970A082}"/>
              </a:ext>
            </a:extLst>
          </p:cNvPr>
          <p:cNvSpPr/>
          <p:nvPr userDrawn="1">
            <p:custDataLst>
              <p:tags r:id="rId16"/>
            </p:custDataLst>
          </p:nvPr>
        </p:nvSpPr>
        <p:spPr>
          <a:xfrm>
            <a:off x="9624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8" name="Rectangle 17" hidden="1">
            <a:extLst>
              <a:ext uri="{FF2B5EF4-FFF2-40B4-BE49-F238E27FC236}">
                <a16:creationId xmlns:a16="http://schemas.microsoft.com/office/drawing/2014/main" id="{ACBDE3FC-87C8-4EA6-8040-812BA3745D76}"/>
              </a:ext>
            </a:extLst>
          </p:cNvPr>
          <p:cNvSpPr/>
          <p:nvPr userDrawn="1">
            <p:custDataLst>
              <p:tags r:id="rId17"/>
            </p:custDataLst>
          </p:nvPr>
        </p:nvSpPr>
        <p:spPr>
          <a:xfrm>
            <a:off x="11544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9" name="Rectangle 18" hidden="1">
            <a:extLst>
              <a:ext uri="{FF2B5EF4-FFF2-40B4-BE49-F238E27FC236}">
                <a16:creationId xmlns:a16="http://schemas.microsoft.com/office/drawing/2014/main" id="{994EE5B0-B3FC-43D9-8B31-B03CA4819265}"/>
              </a:ext>
            </a:extLst>
          </p:cNvPr>
          <p:cNvSpPr/>
          <p:nvPr userDrawn="1">
            <p:custDataLst>
              <p:tags r:id="rId18"/>
            </p:custDataLst>
          </p:nvPr>
        </p:nvSpPr>
        <p:spPr>
          <a:xfrm>
            <a:off x="324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0" name="Rectangle 19" hidden="1">
            <a:extLst>
              <a:ext uri="{FF2B5EF4-FFF2-40B4-BE49-F238E27FC236}">
                <a16:creationId xmlns:a16="http://schemas.microsoft.com/office/drawing/2014/main" id="{71B943CE-F983-40CB-852B-B348DA0EECF9}"/>
              </a:ext>
            </a:extLst>
          </p:cNvPr>
          <p:cNvSpPr/>
          <p:nvPr userDrawn="1">
            <p:custDataLst>
              <p:tags r:id="rId19"/>
            </p:custDataLst>
          </p:nvPr>
        </p:nvSpPr>
        <p:spPr>
          <a:xfrm>
            <a:off x="324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1" name="Rectangle 20" hidden="1">
            <a:extLst>
              <a:ext uri="{FF2B5EF4-FFF2-40B4-BE49-F238E27FC236}">
                <a16:creationId xmlns:a16="http://schemas.microsoft.com/office/drawing/2014/main" id="{195AE9FF-57B5-4B28-95BD-65EB616F8339}"/>
              </a:ext>
            </a:extLst>
          </p:cNvPr>
          <p:cNvSpPr/>
          <p:nvPr userDrawn="1">
            <p:custDataLst>
              <p:tags r:id="rId20"/>
            </p:custDataLst>
          </p:nvPr>
        </p:nvSpPr>
        <p:spPr>
          <a:xfrm>
            <a:off x="324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2" name="Rectangle 21" hidden="1">
            <a:extLst>
              <a:ext uri="{FF2B5EF4-FFF2-40B4-BE49-F238E27FC236}">
                <a16:creationId xmlns:a16="http://schemas.microsoft.com/office/drawing/2014/main" id="{09C4273C-D9B3-4E1C-BECF-E403BC0FED81}"/>
              </a:ext>
            </a:extLst>
          </p:cNvPr>
          <p:cNvSpPr/>
          <p:nvPr userDrawn="1">
            <p:custDataLst>
              <p:tags r:id="rId21"/>
            </p:custDataLst>
          </p:nvPr>
        </p:nvSpPr>
        <p:spPr>
          <a:xfrm>
            <a:off x="324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3" name="Rectangle 22" hidden="1">
            <a:extLst>
              <a:ext uri="{FF2B5EF4-FFF2-40B4-BE49-F238E27FC236}">
                <a16:creationId xmlns:a16="http://schemas.microsoft.com/office/drawing/2014/main" id="{D61A9C98-DFAC-4C93-9FC3-FA4B7268AFD4}"/>
              </a:ext>
            </a:extLst>
          </p:cNvPr>
          <p:cNvSpPr/>
          <p:nvPr userDrawn="1">
            <p:custDataLst>
              <p:tags r:id="rId22"/>
            </p:custDataLst>
          </p:nvPr>
        </p:nvSpPr>
        <p:spPr>
          <a:xfrm>
            <a:off x="648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4" name="Rectangle 23" hidden="1">
            <a:extLst>
              <a:ext uri="{FF2B5EF4-FFF2-40B4-BE49-F238E27FC236}">
                <a16:creationId xmlns:a16="http://schemas.microsoft.com/office/drawing/2014/main" id="{2738953D-847C-44BC-BB1D-3E35D57608D4}"/>
              </a:ext>
            </a:extLst>
          </p:cNvPr>
          <p:cNvSpPr/>
          <p:nvPr userDrawn="1">
            <p:custDataLst>
              <p:tags r:id="rId23"/>
            </p:custDataLst>
          </p:nvPr>
        </p:nvSpPr>
        <p:spPr>
          <a:xfrm>
            <a:off x="2568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5" name="Rectangle 24" hidden="1">
            <a:extLst>
              <a:ext uri="{FF2B5EF4-FFF2-40B4-BE49-F238E27FC236}">
                <a16:creationId xmlns:a16="http://schemas.microsoft.com/office/drawing/2014/main" id="{A85DD5C0-07B7-493F-ACD2-090488BDD5B6}"/>
              </a:ext>
            </a:extLst>
          </p:cNvPr>
          <p:cNvSpPr/>
          <p:nvPr userDrawn="1">
            <p:custDataLst>
              <p:tags r:id="rId24"/>
            </p:custDataLst>
          </p:nvPr>
        </p:nvSpPr>
        <p:spPr>
          <a:xfrm>
            <a:off x="648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37" name="Rectangle 36" hidden="1">
            <a:extLst>
              <a:ext uri="{FF2B5EF4-FFF2-40B4-BE49-F238E27FC236}">
                <a16:creationId xmlns:a16="http://schemas.microsoft.com/office/drawing/2014/main" id="{2D03EC4E-106A-492D-9392-E8DAE462F1BE}"/>
              </a:ext>
            </a:extLst>
          </p:cNvPr>
          <p:cNvSpPr/>
          <p:nvPr userDrawn="1">
            <p:custDataLst>
              <p:tags r:id="rId25"/>
            </p:custDataLst>
          </p:nvPr>
        </p:nvSpPr>
        <p:spPr>
          <a:xfrm>
            <a:off x="2568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5" name="Rectangle 44" hidden="1">
            <a:extLst>
              <a:ext uri="{FF2B5EF4-FFF2-40B4-BE49-F238E27FC236}">
                <a16:creationId xmlns:a16="http://schemas.microsoft.com/office/drawing/2014/main" id="{20022031-21E7-4D6F-92EB-D2DDACC3013D}"/>
              </a:ext>
            </a:extLst>
          </p:cNvPr>
          <p:cNvSpPr/>
          <p:nvPr userDrawn="1">
            <p:custDataLst>
              <p:tags r:id="rId26"/>
            </p:custDataLst>
          </p:nvPr>
        </p:nvSpPr>
        <p:spPr>
          <a:xfrm>
            <a:off x="648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6" name="Rectangle 45" hidden="1">
            <a:extLst>
              <a:ext uri="{FF2B5EF4-FFF2-40B4-BE49-F238E27FC236}">
                <a16:creationId xmlns:a16="http://schemas.microsoft.com/office/drawing/2014/main" id="{0D8C0033-6DD1-44FA-8D1E-C266A6CB5E58}"/>
              </a:ext>
            </a:extLst>
          </p:cNvPr>
          <p:cNvSpPr/>
          <p:nvPr userDrawn="1">
            <p:custDataLst>
              <p:tags r:id="rId27"/>
            </p:custDataLst>
          </p:nvPr>
        </p:nvSpPr>
        <p:spPr>
          <a:xfrm>
            <a:off x="2568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7" name="Rectangle 46" hidden="1">
            <a:extLst>
              <a:ext uri="{FF2B5EF4-FFF2-40B4-BE49-F238E27FC236}">
                <a16:creationId xmlns:a16="http://schemas.microsoft.com/office/drawing/2014/main" id="{5405C511-8E76-4F70-B418-D42EFC88B59C}"/>
              </a:ext>
            </a:extLst>
          </p:cNvPr>
          <p:cNvSpPr/>
          <p:nvPr userDrawn="1">
            <p:custDataLst>
              <p:tags r:id="rId28"/>
            </p:custDataLst>
          </p:nvPr>
        </p:nvSpPr>
        <p:spPr>
          <a:xfrm>
            <a:off x="648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8" name="Rectangle 47" hidden="1">
            <a:extLst>
              <a:ext uri="{FF2B5EF4-FFF2-40B4-BE49-F238E27FC236}">
                <a16:creationId xmlns:a16="http://schemas.microsoft.com/office/drawing/2014/main" id="{3A318B50-011A-4077-B856-5AA6365091AC}"/>
              </a:ext>
            </a:extLst>
          </p:cNvPr>
          <p:cNvSpPr/>
          <p:nvPr userDrawn="1">
            <p:custDataLst>
              <p:tags r:id="rId29"/>
            </p:custDataLst>
          </p:nvPr>
        </p:nvSpPr>
        <p:spPr>
          <a:xfrm>
            <a:off x="2568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9" name="Rectangle 48" hidden="1">
            <a:extLst>
              <a:ext uri="{FF2B5EF4-FFF2-40B4-BE49-F238E27FC236}">
                <a16:creationId xmlns:a16="http://schemas.microsoft.com/office/drawing/2014/main" id="{6A2BCA5B-FE07-43B1-A4B7-31BD6164A6E4}"/>
              </a:ext>
            </a:extLst>
          </p:cNvPr>
          <p:cNvSpPr/>
          <p:nvPr userDrawn="1">
            <p:custDataLst>
              <p:tags r:id="rId30"/>
            </p:custDataLst>
          </p:nvPr>
        </p:nvSpPr>
        <p:spPr>
          <a:xfrm>
            <a:off x="324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0" name="Rectangle 49" hidden="1">
            <a:extLst>
              <a:ext uri="{FF2B5EF4-FFF2-40B4-BE49-F238E27FC236}">
                <a16:creationId xmlns:a16="http://schemas.microsoft.com/office/drawing/2014/main" id="{5C40FFBD-7783-45AC-8A2B-097F0420F8BE}"/>
              </a:ext>
            </a:extLst>
          </p:cNvPr>
          <p:cNvSpPr/>
          <p:nvPr userDrawn="1">
            <p:custDataLst>
              <p:tags r:id="rId31"/>
            </p:custDataLst>
          </p:nvPr>
        </p:nvSpPr>
        <p:spPr>
          <a:xfrm>
            <a:off x="648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1" name="Rectangle 50" hidden="1">
            <a:extLst>
              <a:ext uri="{FF2B5EF4-FFF2-40B4-BE49-F238E27FC236}">
                <a16:creationId xmlns:a16="http://schemas.microsoft.com/office/drawing/2014/main" id="{4CEBE773-5EE2-48C7-957B-8390AB5ACC07}"/>
              </a:ext>
            </a:extLst>
          </p:cNvPr>
          <p:cNvSpPr/>
          <p:nvPr userDrawn="1">
            <p:custDataLst>
              <p:tags r:id="rId32"/>
            </p:custDataLst>
          </p:nvPr>
        </p:nvSpPr>
        <p:spPr>
          <a:xfrm>
            <a:off x="2568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2" name="Rectangle 51" hidden="1">
            <a:extLst>
              <a:ext uri="{FF2B5EF4-FFF2-40B4-BE49-F238E27FC236}">
                <a16:creationId xmlns:a16="http://schemas.microsoft.com/office/drawing/2014/main" id="{A88B1085-4452-48B2-ABE2-B39A1F2C8B5C}"/>
              </a:ext>
            </a:extLst>
          </p:cNvPr>
          <p:cNvSpPr/>
          <p:nvPr userDrawn="1">
            <p:custDataLst>
              <p:tags r:id="rId33"/>
            </p:custDataLst>
          </p:nvPr>
        </p:nvSpPr>
        <p:spPr>
          <a:xfrm>
            <a:off x="2892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3" name="Rectangle 52" hidden="1">
            <a:extLst>
              <a:ext uri="{FF2B5EF4-FFF2-40B4-BE49-F238E27FC236}">
                <a16:creationId xmlns:a16="http://schemas.microsoft.com/office/drawing/2014/main" id="{35677462-D07F-483C-9C29-E04937D96970}"/>
              </a:ext>
            </a:extLst>
          </p:cNvPr>
          <p:cNvSpPr/>
          <p:nvPr userDrawn="1">
            <p:custDataLst>
              <p:tags r:id="rId34"/>
            </p:custDataLst>
          </p:nvPr>
        </p:nvSpPr>
        <p:spPr>
          <a:xfrm>
            <a:off x="4812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4" name="Rectangle 53" hidden="1">
            <a:extLst>
              <a:ext uri="{FF2B5EF4-FFF2-40B4-BE49-F238E27FC236}">
                <a16:creationId xmlns:a16="http://schemas.microsoft.com/office/drawing/2014/main" id="{719982BD-DEFC-4091-A576-C424DBA3C4DD}"/>
              </a:ext>
            </a:extLst>
          </p:cNvPr>
          <p:cNvSpPr/>
          <p:nvPr userDrawn="1">
            <p:custDataLst>
              <p:tags r:id="rId35"/>
            </p:custDataLst>
          </p:nvPr>
        </p:nvSpPr>
        <p:spPr>
          <a:xfrm>
            <a:off x="5136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5" name="Rectangle 54" hidden="1">
            <a:extLst>
              <a:ext uri="{FF2B5EF4-FFF2-40B4-BE49-F238E27FC236}">
                <a16:creationId xmlns:a16="http://schemas.microsoft.com/office/drawing/2014/main" id="{09DABF0B-9E1E-4C4B-B44A-B858D0F51253}"/>
              </a:ext>
            </a:extLst>
          </p:cNvPr>
          <p:cNvSpPr/>
          <p:nvPr userDrawn="1">
            <p:custDataLst>
              <p:tags r:id="rId36"/>
            </p:custDataLst>
          </p:nvPr>
        </p:nvSpPr>
        <p:spPr>
          <a:xfrm>
            <a:off x="7056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6" name="Rectangle 55" hidden="1">
            <a:extLst>
              <a:ext uri="{FF2B5EF4-FFF2-40B4-BE49-F238E27FC236}">
                <a16:creationId xmlns:a16="http://schemas.microsoft.com/office/drawing/2014/main" id="{4C2D3A6A-66FD-4AEE-8C1E-B6E5EECF6AC4}"/>
              </a:ext>
            </a:extLst>
          </p:cNvPr>
          <p:cNvSpPr/>
          <p:nvPr userDrawn="1">
            <p:custDataLst>
              <p:tags r:id="rId37"/>
            </p:custDataLst>
          </p:nvPr>
        </p:nvSpPr>
        <p:spPr>
          <a:xfrm>
            <a:off x="7380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7" name="Rectangle 56" hidden="1">
            <a:extLst>
              <a:ext uri="{FF2B5EF4-FFF2-40B4-BE49-F238E27FC236}">
                <a16:creationId xmlns:a16="http://schemas.microsoft.com/office/drawing/2014/main" id="{2D1F338B-CF9E-4B33-946A-4DB709760AF6}"/>
              </a:ext>
            </a:extLst>
          </p:cNvPr>
          <p:cNvSpPr/>
          <p:nvPr userDrawn="1">
            <p:custDataLst>
              <p:tags r:id="rId38"/>
            </p:custDataLst>
          </p:nvPr>
        </p:nvSpPr>
        <p:spPr>
          <a:xfrm>
            <a:off x="9300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8" name="Rectangle 57" hidden="1">
            <a:extLst>
              <a:ext uri="{FF2B5EF4-FFF2-40B4-BE49-F238E27FC236}">
                <a16:creationId xmlns:a16="http://schemas.microsoft.com/office/drawing/2014/main" id="{C62DDC7A-A75D-47D1-8199-CF07F2BDFB07}"/>
              </a:ext>
            </a:extLst>
          </p:cNvPr>
          <p:cNvSpPr/>
          <p:nvPr userDrawn="1">
            <p:custDataLst>
              <p:tags r:id="rId39"/>
            </p:custDataLst>
          </p:nvPr>
        </p:nvSpPr>
        <p:spPr>
          <a:xfrm>
            <a:off x="9624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9" name="Rectangle 58" hidden="1">
            <a:extLst>
              <a:ext uri="{FF2B5EF4-FFF2-40B4-BE49-F238E27FC236}">
                <a16:creationId xmlns:a16="http://schemas.microsoft.com/office/drawing/2014/main" id="{58B5BE77-B2A7-4D7F-8E0B-C3E954ED65B5}"/>
              </a:ext>
            </a:extLst>
          </p:cNvPr>
          <p:cNvSpPr/>
          <p:nvPr userDrawn="1">
            <p:custDataLst>
              <p:tags r:id="rId40"/>
            </p:custDataLst>
          </p:nvPr>
        </p:nvSpPr>
        <p:spPr>
          <a:xfrm>
            <a:off x="11544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0" name="Rectangle 59" hidden="1">
            <a:extLst>
              <a:ext uri="{FF2B5EF4-FFF2-40B4-BE49-F238E27FC236}">
                <a16:creationId xmlns:a16="http://schemas.microsoft.com/office/drawing/2014/main" id="{FCFBBBC3-8FB6-4FAC-ADAD-D2D96E64A22C}"/>
              </a:ext>
            </a:extLst>
          </p:cNvPr>
          <p:cNvSpPr/>
          <p:nvPr userDrawn="1">
            <p:custDataLst>
              <p:tags r:id="rId41"/>
            </p:custDataLst>
          </p:nvPr>
        </p:nvSpPr>
        <p:spPr>
          <a:xfrm>
            <a:off x="2892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1" name="Rectangle 60" hidden="1">
            <a:extLst>
              <a:ext uri="{FF2B5EF4-FFF2-40B4-BE49-F238E27FC236}">
                <a16:creationId xmlns:a16="http://schemas.microsoft.com/office/drawing/2014/main" id="{2C5A7DD2-B5CE-413A-9B54-583BA9EBCDFF}"/>
              </a:ext>
            </a:extLst>
          </p:cNvPr>
          <p:cNvSpPr/>
          <p:nvPr userDrawn="1">
            <p:custDataLst>
              <p:tags r:id="rId42"/>
            </p:custDataLst>
          </p:nvPr>
        </p:nvSpPr>
        <p:spPr>
          <a:xfrm>
            <a:off x="4812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2" name="Rectangle 61" hidden="1">
            <a:extLst>
              <a:ext uri="{FF2B5EF4-FFF2-40B4-BE49-F238E27FC236}">
                <a16:creationId xmlns:a16="http://schemas.microsoft.com/office/drawing/2014/main" id="{D9461BA4-4B7F-4140-AC43-136B90730752}"/>
              </a:ext>
            </a:extLst>
          </p:cNvPr>
          <p:cNvSpPr/>
          <p:nvPr userDrawn="1">
            <p:custDataLst>
              <p:tags r:id="rId43"/>
            </p:custDataLst>
          </p:nvPr>
        </p:nvSpPr>
        <p:spPr>
          <a:xfrm>
            <a:off x="2892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3" name="Rectangle 62" hidden="1">
            <a:extLst>
              <a:ext uri="{FF2B5EF4-FFF2-40B4-BE49-F238E27FC236}">
                <a16:creationId xmlns:a16="http://schemas.microsoft.com/office/drawing/2014/main" id="{DEB946CF-96A1-4659-9385-72D850C9C025}"/>
              </a:ext>
            </a:extLst>
          </p:cNvPr>
          <p:cNvSpPr/>
          <p:nvPr userDrawn="1">
            <p:custDataLst>
              <p:tags r:id="rId44"/>
            </p:custDataLst>
          </p:nvPr>
        </p:nvSpPr>
        <p:spPr>
          <a:xfrm>
            <a:off x="4812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4" name="Rectangle 63" hidden="1">
            <a:extLst>
              <a:ext uri="{FF2B5EF4-FFF2-40B4-BE49-F238E27FC236}">
                <a16:creationId xmlns:a16="http://schemas.microsoft.com/office/drawing/2014/main" id="{742C5205-4F49-47AB-B503-BC7F63858642}"/>
              </a:ext>
            </a:extLst>
          </p:cNvPr>
          <p:cNvSpPr/>
          <p:nvPr userDrawn="1">
            <p:custDataLst>
              <p:tags r:id="rId45"/>
            </p:custDataLst>
          </p:nvPr>
        </p:nvSpPr>
        <p:spPr>
          <a:xfrm>
            <a:off x="2892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5" name="Rectangle 64" hidden="1">
            <a:extLst>
              <a:ext uri="{FF2B5EF4-FFF2-40B4-BE49-F238E27FC236}">
                <a16:creationId xmlns:a16="http://schemas.microsoft.com/office/drawing/2014/main" id="{5B2DC920-B604-43E9-ADC1-B26167353D44}"/>
              </a:ext>
            </a:extLst>
          </p:cNvPr>
          <p:cNvSpPr/>
          <p:nvPr userDrawn="1">
            <p:custDataLst>
              <p:tags r:id="rId46"/>
            </p:custDataLst>
          </p:nvPr>
        </p:nvSpPr>
        <p:spPr>
          <a:xfrm>
            <a:off x="4812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6" name="Rectangle 65" hidden="1">
            <a:extLst>
              <a:ext uri="{FF2B5EF4-FFF2-40B4-BE49-F238E27FC236}">
                <a16:creationId xmlns:a16="http://schemas.microsoft.com/office/drawing/2014/main" id="{419CE6B2-B4FC-4BBD-937B-2FAF2EC436EB}"/>
              </a:ext>
            </a:extLst>
          </p:cNvPr>
          <p:cNvSpPr/>
          <p:nvPr userDrawn="1">
            <p:custDataLst>
              <p:tags r:id="rId47"/>
            </p:custDataLst>
          </p:nvPr>
        </p:nvSpPr>
        <p:spPr>
          <a:xfrm>
            <a:off x="2892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7" name="Rectangle 66" hidden="1">
            <a:extLst>
              <a:ext uri="{FF2B5EF4-FFF2-40B4-BE49-F238E27FC236}">
                <a16:creationId xmlns:a16="http://schemas.microsoft.com/office/drawing/2014/main" id="{24F744BF-7A2A-44A1-99AF-BF4D80F50B40}"/>
              </a:ext>
            </a:extLst>
          </p:cNvPr>
          <p:cNvSpPr/>
          <p:nvPr userDrawn="1">
            <p:custDataLst>
              <p:tags r:id="rId48"/>
            </p:custDataLst>
          </p:nvPr>
        </p:nvSpPr>
        <p:spPr>
          <a:xfrm>
            <a:off x="4812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8" name="Rectangle 67" hidden="1">
            <a:extLst>
              <a:ext uri="{FF2B5EF4-FFF2-40B4-BE49-F238E27FC236}">
                <a16:creationId xmlns:a16="http://schemas.microsoft.com/office/drawing/2014/main" id="{4A561C12-BD2C-4ABE-9ACE-047842A9B253}"/>
              </a:ext>
            </a:extLst>
          </p:cNvPr>
          <p:cNvSpPr/>
          <p:nvPr userDrawn="1">
            <p:custDataLst>
              <p:tags r:id="rId49"/>
            </p:custDataLst>
          </p:nvPr>
        </p:nvSpPr>
        <p:spPr>
          <a:xfrm>
            <a:off x="5136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9" name="Rectangle 68" hidden="1">
            <a:extLst>
              <a:ext uri="{FF2B5EF4-FFF2-40B4-BE49-F238E27FC236}">
                <a16:creationId xmlns:a16="http://schemas.microsoft.com/office/drawing/2014/main" id="{1F79B3EE-7015-44C0-B98B-D7976E3CC6C0}"/>
              </a:ext>
            </a:extLst>
          </p:cNvPr>
          <p:cNvSpPr/>
          <p:nvPr userDrawn="1">
            <p:custDataLst>
              <p:tags r:id="rId50"/>
            </p:custDataLst>
          </p:nvPr>
        </p:nvSpPr>
        <p:spPr>
          <a:xfrm>
            <a:off x="7056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0" name="Rectangle 69" hidden="1">
            <a:extLst>
              <a:ext uri="{FF2B5EF4-FFF2-40B4-BE49-F238E27FC236}">
                <a16:creationId xmlns:a16="http://schemas.microsoft.com/office/drawing/2014/main" id="{55195DF3-05B5-49EC-8E2A-6D131BFB07E4}"/>
              </a:ext>
            </a:extLst>
          </p:cNvPr>
          <p:cNvSpPr/>
          <p:nvPr userDrawn="1">
            <p:custDataLst>
              <p:tags r:id="rId51"/>
            </p:custDataLst>
          </p:nvPr>
        </p:nvSpPr>
        <p:spPr>
          <a:xfrm>
            <a:off x="5136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1" name="Rectangle 70" hidden="1">
            <a:extLst>
              <a:ext uri="{FF2B5EF4-FFF2-40B4-BE49-F238E27FC236}">
                <a16:creationId xmlns:a16="http://schemas.microsoft.com/office/drawing/2014/main" id="{6C7ACCBF-3785-451F-8D26-06EB8169ED29}"/>
              </a:ext>
            </a:extLst>
          </p:cNvPr>
          <p:cNvSpPr/>
          <p:nvPr userDrawn="1">
            <p:custDataLst>
              <p:tags r:id="rId52"/>
            </p:custDataLst>
          </p:nvPr>
        </p:nvSpPr>
        <p:spPr>
          <a:xfrm>
            <a:off x="7056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2" name="Rectangle 71" hidden="1">
            <a:extLst>
              <a:ext uri="{FF2B5EF4-FFF2-40B4-BE49-F238E27FC236}">
                <a16:creationId xmlns:a16="http://schemas.microsoft.com/office/drawing/2014/main" id="{0DB1FB36-F0B8-4569-B24C-A7FE882E3A0D}"/>
              </a:ext>
            </a:extLst>
          </p:cNvPr>
          <p:cNvSpPr/>
          <p:nvPr userDrawn="1">
            <p:custDataLst>
              <p:tags r:id="rId53"/>
            </p:custDataLst>
          </p:nvPr>
        </p:nvSpPr>
        <p:spPr>
          <a:xfrm>
            <a:off x="5136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3" name="Rectangle 72" hidden="1">
            <a:extLst>
              <a:ext uri="{FF2B5EF4-FFF2-40B4-BE49-F238E27FC236}">
                <a16:creationId xmlns:a16="http://schemas.microsoft.com/office/drawing/2014/main" id="{A16BF7E9-5EB1-4763-B3B3-B9BDDFCE9368}"/>
              </a:ext>
            </a:extLst>
          </p:cNvPr>
          <p:cNvSpPr/>
          <p:nvPr userDrawn="1">
            <p:custDataLst>
              <p:tags r:id="rId54"/>
            </p:custDataLst>
          </p:nvPr>
        </p:nvSpPr>
        <p:spPr>
          <a:xfrm>
            <a:off x="7056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4" name="Rectangle 73" hidden="1">
            <a:extLst>
              <a:ext uri="{FF2B5EF4-FFF2-40B4-BE49-F238E27FC236}">
                <a16:creationId xmlns:a16="http://schemas.microsoft.com/office/drawing/2014/main" id="{B859330A-8EF0-4EC1-8579-E436CA633192}"/>
              </a:ext>
            </a:extLst>
          </p:cNvPr>
          <p:cNvSpPr/>
          <p:nvPr userDrawn="1">
            <p:custDataLst>
              <p:tags r:id="rId55"/>
            </p:custDataLst>
          </p:nvPr>
        </p:nvSpPr>
        <p:spPr>
          <a:xfrm>
            <a:off x="5136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5" name="Rectangle 74" hidden="1">
            <a:extLst>
              <a:ext uri="{FF2B5EF4-FFF2-40B4-BE49-F238E27FC236}">
                <a16:creationId xmlns:a16="http://schemas.microsoft.com/office/drawing/2014/main" id="{28ADAA1F-5B13-4CA7-92F6-B9BD284DD1E1}"/>
              </a:ext>
            </a:extLst>
          </p:cNvPr>
          <p:cNvSpPr/>
          <p:nvPr userDrawn="1">
            <p:custDataLst>
              <p:tags r:id="rId56"/>
            </p:custDataLst>
          </p:nvPr>
        </p:nvSpPr>
        <p:spPr>
          <a:xfrm>
            <a:off x="7056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6" name="Rectangle 75" hidden="1">
            <a:extLst>
              <a:ext uri="{FF2B5EF4-FFF2-40B4-BE49-F238E27FC236}">
                <a16:creationId xmlns:a16="http://schemas.microsoft.com/office/drawing/2014/main" id="{D063FCBC-0F82-4BF7-A4F3-63086372BCA1}"/>
              </a:ext>
            </a:extLst>
          </p:cNvPr>
          <p:cNvSpPr/>
          <p:nvPr userDrawn="1">
            <p:custDataLst>
              <p:tags r:id="rId57"/>
            </p:custDataLst>
          </p:nvPr>
        </p:nvSpPr>
        <p:spPr>
          <a:xfrm>
            <a:off x="7380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7" name="Rectangle 76" hidden="1">
            <a:extLst>
              <a:ext uri="{FF2B5EF4-FFF2-40B4-BE49-F238E27FC236}">
                <a16:creationId xmlns:a16="http://schemas.microsoft.com/office/drawing/2014/main" id="{CE645546-D2AC-47E6-9FEE-B872688AACBC}"/>
              </a:ext>
            </a:extLst>
          </p:cNvPr>
          <p:cNvSpPr/>
          <p:nvPr userDrawn="1">
            <p:custDataLst>
              <p:tags r:id="rId58"/>
            </p:custDataLst>
          </p:nvPr>
        </p:nvSpPr>
        <p:spPr>
          <a:xfrm>
            <a:off x="9300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8" name="Rectangle 77" hidden="1">
            <a:extLst>
              <a:ext uri="{FF2B5EF4-FFF2-40B4-BE49-F238E27FC236}">
                <a16:creationId xmlns:a16="http://schemas.microsoft.com/office/drawing/2014/main" id="{67D40869-4909-44AB-ADF7-F7E881C8F368}"/>
              </a:ext>
            </a:extLst>
          </p:cNvPr>
          <p:cNvSpPr/>
          <p:nvPr userDrawn="1">
            <p:custDataLst>
              <p:tags r:id="rId59"/>
            </p:custDataLst>
          </p:nvPr>
        </p:nvSpPr>
        <p:spPr>
          <a:xfrm>
            <a:off x="7380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9" name="Rectangle 78" hidden="1">
            <a:extLst>
              <a:ext uri="{FF2B5EF4-FFF2-40B4-BE49-F238E27FC236}">
                <a16:creationId xmlns:a16="http://schemas.microsoft.com/office/drawing/2014/main" id="{135A9F82-A30E-49D6-85D5-F27123AF0F10}"/>
              </a:ext>
            </a:extLst>
          </p:cNvPr>
          <p:cNvSpPr/>
          <p:nvPr userDrawn="1">
            <p:custDataLst>
              <p:tags r:id="rId60"/>
            </p:custDataLst>
          </p:nvPr>
        </p:nvSpPr>
        <p:spPr>
          <a:xfrm>
            <a:off x="9300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0" name="Rectangle 79" hidden="1">
            <a:extLst>
              <a:ext uri="{FF2B5EF4-FFF2-40B4-BE49-F238E27FC236}">
                <a16:creationId xmlns:a16="http://schemas.microsoft.com/office/drawing/2014/main" id="{95983F4E-3EE6-4BD7-AD35-C47ED01C5ED4}"/>
              </a:ext>
            </a:extLst>
          </p:cNvPr>
          <p:cNvSpPr/>
          <p:nvPr userDrawn="1">
            <p:custDataLst>
              <p:tags r:id="rId61"/>
            </p:custDataLst>
          </p:nvPr>
        </p:nvSpPr>
        <p:spPr>
          <a:xfrm>
            <a:off x="7380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1" name="Rectangle 80" hidden="1">
            <a:extLst>
              <a:ext uri="{FF2B5EF4-FFF2-40B4-BE49-F238E27FC236}">
                <a16:creationId xmlns:a16="http://schemas.microsoft.com/office/drawing/2014/main" id="{F717EFA4-0ED4-4A46-9AFD-0F0A6E65D253}"/>
              </a:ext>
            </a:extLst>
          </p:cNvPr>
          <p:cNvSpPr/>
          <p:nvPr userDrawn="1">
            <p:custDataLst>
              <p:tags r:id="rId62"/>
            </p:custDataLst>
          </p:nvPr>
        </p:nvSpPr>
        <p:spPr>
          <a:xfrm>
            <a:off x="9300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2" name="Rectangle 81" hidden="1">
            <a:extLst>
              <a:ext uri="{FF2B5EF4-FFF2-40B4-BE49-F238E27FC236}">
                <a16:creationId xmlns:a16="http://schemas.microsoft.com/office/drawing/2014/main" id="{6E85224F-39CC-4044-9201-BDF5309E2509}"/>
              </a:ext>
            </a:extLst>
          </p:cNvPr>
          <p:cNvSpPr/>
          <p:nvPr userDrawn="1">
            <p:custDataLst>
              <p:tags r:id="rId63"/>
            </p:custDataLst>
          </p:nvPr>
        </p:nvSpPr>
        <p:spPr>
          <a:xfrm>
            <a:off x="7380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3" name="Rectangle 82" hidden="1">
            <a:extLst>
              <a:ext uri="{FF2B5EF4-FFF2-40B4-BE49-F238E27FC236}">
                <a16:creationId xmlns:a16="http://schemas.microsoft.com/office/drawing/2014/main" id="{C5FFBE79-1CFF-48A7-9FA3-6763881AA963}"/>
              </a:ext>
            </a:extLst>
          </p:cNvPr>
          <p:cNvSpPr/>
          <p:nvPr userDrawn="1">
            <p:custDataLst>
              <p:tags r:id="rId64"/>
            </p:custDataLst>
          </p:nvPr>
        </p:nvSpPr>
        <p:spPr>
          <a:xfrm>
            <a:off x="9300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4" name="Rectangle 83" hidden="1">
            <a:extLst>
              <a:ext uri="{FF2B5EF4-FFF2-40B4-BE49-F238E27FC236}">
                <a16:creationId xmlns:a16="http://schemas.microsoft.com/office/drawing/2014/main" id="{C7039B6D-AC56-40A5-858D-599754E1E0AD}"/>
              </a:ext>
            </a:extLst>
          </p:cNvPr>
          <p:cNvSpPr/>
          <p:nvPr userDrawn="1">
            <p:custDataLst>
              <p:tags r:id="rId65"/>
            </p:custDataLst>
          </p:nvPr>
        </p:nvSpPr>
        <p:spPr>
          <a:xfrm>
            <a:off x="9624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5" name="Rectangle 84" hidden="1">
            <a:extLst>
              <a:ext uri="{FF2B5EF4-FFF2-40B4-BE49-F238E27FC236}">
                <a16:creationId xmlns:a16="http://schemas.microsoft.com/office/drawing/2014/main" id="{71018EC8-1FEE-415C-B1E0-DAFC251C6F4F}"/>
              </a:ext>
            </a:extLst>
          </p:cNvPr>
          <p:cNvSpPr/>
          <p:nvPr userDrawn="1">
            <p:custDataLst>
              <p:tags r:id="rId66"/>
            </p:custDataLst>
          </p:nvPr>
        </p:nvSpPr>
        <p:spPr>
          <a:xfrm>
            <a:off x="11544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6" name="Rectangle 85" hidden="1">
            <a:extLst>
              <a:ext uri="{FF2B5EF4-FFF2-40B4-BE49-F238E27FC236}">
                <a16:creationId xmlns:a16="http://schemas.microsoft.com/office/drawing/2014/main" id="{33D0B803-F928-4AB8-9FA8-7A2550C65926}"/>
              </a:ext>
            </a:extLst>
          </p:cNvPr>
          <p:cNvSpPr/>
          <p:nvPr userDrawn="1">
            <p:custDataLst>
              <p:tags r:id="rId67"/>
            </p:custDataLst>
          </p:nvPr>
        </p:nvSpPr>
        <p:spPr>
          <a:xfrm>
            <a:off x="9624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7" name="Rectangle 86" hidden="1">
            <a:extLst>
              <a:ext uri="{FF2B5EF4-FFF2-40B4-BE49-F238E27FC236}">
                <a16:creationId xmlns:a16="http://schemas.microsoft.com/office/drawing/2014/main" id="{A74BCB38-7D1D-4BB9-94CE-ADBDC5DAB010}"/>
              </a:ext>
            </a:extLst>
          </p:cNvPr>
          <p:cNvSpPr/>
          <p:nvPr userDrawn="1">
            <p:custDataLst>
              <p:tags r:id="rId68"/>
            </p:custDataLst>
          </p:nvPr>
        </p:nvSpPr>
        <p:spPr>
          <a:xfrm>
            <a:off x="11544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8" name="Rectangle 87" hidden="1">
            <a:extLst>
              <a:ext uri="{FF2B5EF4-FFF2-40B4-BE49-F238E27FC236}">
                <a16:creationId xmlns:a16="http://schemas.microsoft.com/office/drawing/2014/main" id="{6E6BC775-1DC0-42CB-BA95-EB6F78CFD0FE}"/>
              </a:ext>
            </a:extLst>
          </p:cNvPr>
          <p:cNvSpPr/>
          <p:nvPr userDrawn="1">
            <p:custDataLst>
              <p:tags r:id="rId69"/>
            </p:custDataLst>
          </p:nvPr>
        </p:nvSpPr>
        <p:spPr>
          <a:xfrm>
            <a:off x="9624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9" name="Rectangle 88" hidden="1">
            <a:extLst>
              <a:ext uri="{FF2B5EF4-FFF2-40B4-BE49-F238E27FC236}">
                <a16:creationId xmlns:a16="http://schemas.microsoft.com/office/drawing/2014/main" id="{95792BBB-2B34-4739-8C69-B66E64F8A279}"/>
              </a:ext>
            </a:extLst>
          </p:cNvPr>
          <p:cNvSpPr/>
          <p:nvPr userDrawn="1">
            <p:custDataLst>
              <p:tags r:id="rId70"/>
            </p:custDataLst>
          </p:nvPr>
        </p:nvSpPr>
        <p:spPr>
          <a:xfrm>
            <a:off x="11544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0" name="Rectangle 89" hidden="1">
            <a:extLst>
              <a:ext uri="{FF2B5EF4-FFF2-40B4-BE49-F238E27FC236}">
                <a16:creationId xmlns:a16="http://schemas.microsoft.com/office/drawing/2014/main" id="{E8FDD868-6922-48B4-976C-6F9677663DAF}"/>
              </a:ext>
            </a:extLst>
          </p:cNvPr>
          <p:cNvSpPr/>
          <p:nvPr userDrawn="1">
            <p:custDataLst>
              <p:tags r:id="rId71"/>
            </p:custDataLst>
          </p:nvPr>
        </p:nvSpPr>
        <p:spPr>
          <a:xfrm>
            <a:off x="9624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1" name="Rectangle 90" hidden="1">
            <a:extLst>
              <a:ext uri="{FF2B5EF4-FFF2-40B4-BE49-F238E27FC236}">
                <a16:creationId xmlns:a16="http://schemas.microsoft.com/office/drawing/2014/main" id="{E3A8AF86-B9FD-4654-82BA-248AF9D72F7C}"/>
              </a:ext>
            </a:extLst>
          </p:cNvPr>
          <p:cNvSpPr/>
          <p:nvPr userDrawn="1">
            <p:custDataLst>
              <p:tags r:id="rId72"/>
            </p:custDataLst>
          </p:nvPr>
        </p:nvSpPr>
        <p:spPr>
          <a:xfrm>
            <a:off x="11544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2" name="Rectangle 91" hidden="1">
            <a:extLst>
              <a:ext uri="{FF2B5EF4-FFF2-40B4-BE49-F238E27FC236}">
                <a16:creationId xmlns:a16="http://schemas.microsoft.com/office/drawing/2014/main" id="{F1579785-2978-4428-A96D-6D6718940F9D}"/>
              </a:ext>
            </a:extLst>
          </p:cNvPr>
          <p:cNvSpPr/>
          <p:nvPr userDrawn="1">
            <p:custDataLst>
              <p:tags r:id="rId73"/>
            </p:custDataLst>
          </p:nvPr>
        </p:nvSpPr>
        <p:spPr>
          <a:xfrm>
            <a:off x="324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3" name="Rectangle 92" hidden="1">
            <a:extLst>
              <a:ext uri="{FF2B5EF4-FFF2-40B4-BE49-F238E27FC236}">
                <a16:creationId xmlns:a16="http://schemas.microsoft.com/office/drawing/2014/main" id="{0584FA97-4AB6-4A5E-91FB-95E9E602EA26}"/>
              </a:ext>
            </a:extLst>
          </p:cNvPr>
          <p:cNvSpPr/>
          <p:nvPr userDrawn="1">
            <p:custDataLst>
              <p:tags r:id="rId74"/>
            </p:custDataLst>
          </p:nvPr>
        </p:nvSpPr>
        <p:spPr>
          <a:xfrm>
            <a:off x="2568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4" name="Rectangle 93" hidden="1">
            <a:extLst>
              <a:ext uri="{FF2B5EF4-FFF2-40B4-BE49-F238E27FC236}">
                <a16:creationId xmlns:a16="http://schemas.microsoft.com/office/drawing/2014/main" id="{A48EE25C-475F-4316-B6A2-011BEE3BCD92}"/>
              </a:ext>
            </a:extLst>
          </p:cNvPr>
          <p:cNvSpPr/>
          <p:nvPr userDrawn="1">
            <p:custDataLst>
              <p:tags r:id="rId75"/>
            </p:custDataLst>
          </p:nvPr>
        </p:nvSpPr>
        <p:spPr>
          <a:xfrm>
            <a:off x="4812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5" name="Rectangle 94" hidden="1">
            <a:extLst>
              <a:ext uri="{FF2B5EF4-FFF2-40B4-BE49-F238E27FC236}">
                <a16:creationId xmlns:a16="http://schemas.microsoft.com/office/drawing/2014/main" id="{7E857FE4-C9A3-45B7-B041-66EE09495EEC}"/>
              </a:ext>
            </a:extLst>
          </p:cNvPr>
          <p:cNvSpPr/>
          <p:nvPr userDrawn="1">
            <p:custDataLst>
              <p:tags r:id="rId76"/>
            </p:custDataLst>
          </p:nvPr>
        </p:nvSpPr>
        <p:spPr>
          <a:xfrm>
            <a:off x="7056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6" name="Rectangle 95" hidden="1">
            <a:extLst>
              <a:ext uri="{FF2B5EF4-FFF2-40B4-BE49-F238E27FC236}">
                <a16:creationId xmlns:a16="http://schemas.microsoft.com/office/drawing/2014/main" id="{9B5A1CBD-EB02-4B45-AF38-AAD0F53B4AD5}"/>
              </a:ext>
            </a:extLst>
          </p:cNvPr>
          <p:cNvSpPr/>
          <p:nvPr userDrawn="1">
            <p:custDataLst>
              <p:tags r:id="rId77"/>
            </p:custDataLst>
          </p:nvPr>
        </p:nvSpPr>
        <p:spPr>
          <a:xfrm>
            <a:off x="9300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7" name="Rectangle 96" hidden="1">
            <a:extLst>
              <a:ext uri="{FF2B5EF4-FFF2-40B4-BE49-F238E27FC236}">
                <a16:creationId xmlns:a16="http://schemas.microsoft.com/office/drawing/2014/main" id="{B80B4760-EF40-4F2E-9A91-131FFC1E37B4}"/>
              </a:ext>
            </a:extLst>
          </p:cNvPr>
          <p:cNvSpPr/>
          <p:nvPr userDrawn="1">
            <p:custDataLst>
              <p:tags r:id="rId78"/>
            </p:custDataLst>
          </p:nvPr>
        </p:nvSpPr>
        <p:spPr>
          <a:xfrm>
            <a:off x="11544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8" name="Rectangle 97" hidden="1">
            <a:extLst>
              <a:ext uri="{FF2B5EF4-FFF2-40B4-BE49-F238E27FC236}">
                <a16:creationId xmlns:a16="http://schemas.microsoft.com/office/drawing/2014/main" id="{8E8A7F77-3721-4815-B970-1D077CD2DA75}"/>
              </a:ext>
            </a:extLst>
          </p:cNvPr>
          <p:cNvSpPr/>
          <p:nvPr userDrawn="1">
            <p:custDataLst>
              <p:tags r:id="rId79"/>
            </p:custDataLst>
          </p:nvPr>
        </p:nvSpPr>
        <p:spPr>
          <a:xfrm>
            <a:off x="324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9" name="Rectangle 98" hidden="1">
            <a:extLst>
              <a:ext uri="{FF2B5EF4-FFF2-40B4-BE49-F238E27FC236}">
                <a16:creationId xmlns:a16="http://schemas.microsoft.com/office/drawing/2014/main" id="{55C42CA1-292D-4FB8-8399-74D1AD374EBE}"/>
              </a:ext>
            </a:extLst>
          </p:cNvPr>
          <p:cNvSpPr/>
          <p:nvPr userDrawn="1">
            <p:custDataLst>
              <p:tags r:id="rId80"/>
            </p:custDataLst>
          </p:nvPr>
        </p:nvSpPr>
        <p:spPr>
          <a:xfrm>
            <a:off x="2568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0" name="Rectangle 99" hidden="1">
            <a:extLst>
              <a:ext uri="{FF2B5EF4-FFF2-40B4-BE49-F238E27FC236}">
                <a16:creationId xmlns:a16="http://schemas.microsoft.com/office/drawing/2014/main" id="{76F4910F-0223-4A58-B2B3-CC1032CA6A96}"/>
              </a:ext>
            </a:extLst>
          </p:cNvPr>
          <p:cNvSpPr/>
          <p:nvPr userDrawn="1">
            <p:custDataLst>
              <p:tags r:id="rId81"/>
            </p:custDataLst>
          </p:nvPr>
        </p:nvSpPr>
        <p:spPr>
          <a:xfrm>
            <a:off x="4812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1" name="Rectangle 100" hidden="1">
            <a:extLst>
              <a:ext uri="{FF2B5EF4-FFF2-40B4-BE49-F238E27FC236}">
                <a16:creationId xmlns:a16="http://schemas.microsoft.com/office/drawing/2014/main" id="{309CA6FE-3AA4-4E04-82CE-33A9467E0E6A}"/>
              </a:ext>
            </a:extLst>
          </p:cNvPr>
          <p:cNvSpPr/>
          <p:nvPr userDrawn="1">
            <p:custDataLst>
              <p:tags r:id="rId82"/>
            </p:custDataLst>
          </p:nvPr>
        </p:nvSpPr>
        <p:spPr>
          <a:xfrm>
            <a:off x="7056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2" name="Rectangle 101" hidden="1">
            <a:extLst>
              <a:ext uri="{FF2B5EF4-FFF2-40B4-BE49-F238E27FC236}">
                <a16:creationId xmlns:a16="http://schemas.microsoft.com/office/drawing/2014/main" id="{D3FAE458-E122-4E17-A2BB-860390DB639B}"/>
              </a:ext>
            </a:extLst>
          </p:cNvPr>
          <p:cNvSpPr/>
          <p:nvPr userDrawn="1">
            <p:custDataLst>
              <p:tags r:id="rId83"/>
            </p:custDataLst>
          </p:nvPr>
        </p:nvSpPr>
        <p:spPr>
          <a:xfrm>
            <a:off x="9300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3" name="Rectangle 102" hidden="1">
            <a:extLst>
              <a:ext uri="{FF2B5EF4-FFF2-40B4-BE49-F238E27FC236}">
                <a16:creationId xmlns:a16="http://schemas.microsoft.com/office/drawing/2014/main" id="{09CCF6D6-3C14-49F1-9CCF-BB2BB02BA463}"/>
              </a:ext>
            </a:extLst>
          </p:cNvPr>
          <p:cNvSpPr/>
          <p:nvPr userDrawn="1">
            <p:custDataLst>
              <p:tags r:id="rId84"/>
            </p:custDataLst>
          </p:nvPr>
        </p:nvSpPr>
        <p:spPr>
          <a:xfrm>
            <a:off x="11544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4" name="Rectangle 103" hidden="1">
            <a:extLst>
              <a:ext uri="{FF2B5EF4-FFF2-40B4-BE49-F238E27FC236}">
                <a16:creationId xmlns:a16="http://schemas.microsoft.com/office/drawing/2014/main" id="{89199ED3-108C-4CB1-85A2-7274AF6D76B6}"/>
              </a:ext>
            </a:extLst>
          </p:cNvPr>
          <p:cNvSpPr/>
          <p:nvPr userDrawn="1">
            <p:custDataLst>
              <p:tags r:id="rId85"/>
            </p:custDataLst>
          </p:nvPr>
        </p:nvSpPr>
        <p:spPr>
          <a:xfrm>
            <a:off x="648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5" name="Rectangle 104" hidden="1">
            <a:extLst>
              <a:ext uri="{FF2B5EF4-FFF2-40B4-BE49-F238E27FC236}">
                <a16:creationId xmlns:a16="http://schemas.microsoft.com/office/drawing/2014/main" id="{F4889CBE-7887-46C6-99BA-4A154FF96016}"/>
              </a:ext>
            </a:extLst>
          </p:cNvPr>
          <p:cNvSpPr/>
          <p:nvPr userDrawn="1">
            <p:custDataLst>
              <p:tags r:id="rId86"/>
            </p:custDataLst>
          </p:nvPr>
        </p:nvSpPr>
        <p:spPr>
          <a:xfrm>
            <a:off x="2892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6" name="Rectangle 105" hidden="1">
            <a:extLst>
              <a:ext uri="{FF2B5EF4-FFF2-40B4-BE49-F238E27FC236}">
                <a16:creationId xmlns:a16="http://schemas.microsoft.com/office/drawing/2014/main" id="{2714EDDA-63CD-4C57-BF1D-55D84EF7DA1C}"/>
              </a:ext>
            </a:extLst>
          </p:cNvPr>
          <p:cNvSpPr/>
          <p:nvPr userDrawn="1">
            <p:custDataLst>
              <p:tags r:id="rId87"/>
            </p:custDataLst>
          </p:nvPr>
        </p:nvSpPr>
        <p:spPr>
          <a:xfrm>
            <a:off x="5136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7" name="Rectangle 106" hidden="1">
            <a:extLst>
              <a:ext uri="{FF2B5EF4-FFF2-40B4-BE49-F238E27FC236}">
                <a16:creationId xmlns:a16="http://schemas.microsoft.com/office/drawing/2014/main" id="{5A4A540B-AB24-4508-BDE2-193816CE6C2F}"/>
              </a:ext>
            </a:extLst>
          </p:cNvPr>
          <p:cNvSpPr/>
          <p:nvPr userDrawn="1">
            <p:custDataLst>
              <p:tags r:id="rId88"/>
            </p:custDataLst>
          </p:nvPr>
        </p:nvSpPr>
        <p:spPr>
          <a:xfrm>
            <a:off x="7380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8" name="Rectangle 107" hidden="1">
            <a:extLst>
              <a:ext uri="{FF2B5EF4-FFF2-40B4-BE49-F238E27FC236}">
                <a16:creationId xmlns:a16="http://schemas.microsoft.com/office/drawing/2014/main" id="{2E588317-42FC-4AFD-BF07-4EEAEA17B0FB}"/>
              </a:ext>
            </a:extLst>
          </p:cNvPr>
          <p:cNvSpPr/>
          <p:nvPr userDrawn="1">
            <p:custDataLst>
              <p:tags r:id="rId89"/>
            </p:custDataLst>
          </p:nvPr>
        </p:nvSpPr>
        <p:spPr>
          <a:xfrm>
            <a:off x="9624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9" name="Rectangle 108" hidden="1">
            <a:extLst>
              <a:ext uri="{FF2B5EF4-FFF2-40B4-BE49-F238E27FC236}">
                <a16:creationId xmlns:a16="http://schemas.microsoft.com/office/drawing/2014/main" id="{409B9FF3-D5DB-4C25-942C-75E24E0BD588}"/>
              </a:ext>
            </a:extLst>
          </p:cNvPr>
          <p:cNvSpPr/>
          <p:nvPr userDrawn="1">
            <p:custDataLst>
              <p:tags r:id="rId90"/>
            </p:custDataLst>
          </p:nvPr>
        </p:nvSpPr>
        <p:spPr>
          <a:xfrm>
            <a:off x="648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0" name="Rectangle 109" hidden="1">
            <a:extLst>
              <a:ext uri="{FF2B5EF4-FFF2-40B4-BE49-F238E27FC236}">
                <a16:creationId xmlns:a16="http://schemas.microsoft.com/office/drawing/2014/main" id="{B34EB183-B95A-4A10-93F6-B2E688291320}"/>
              </a:ext>
            </a:extLst>
          </p:cNvPr>
          <p:cNvSpPr/>
          <p:nvPr userDrawn="1">
            <p:custDataLst>
              <p:tags r:id="rId91"/>
            </p:custDataLst>
          </p:nvPr>
        </p:nvSpPr>
        <p:spPr>
          <a:xfrm>
            <a:off x="2892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1" name="Rectangle 110" hidden="1">
            <a:extLst>
              <a:ext uri="{FF2B5EF4-FFF2-40B4-BE49-F238E27FC236}">
                <a16:creationId xmlns:a16="http://schemas.microsoft.com/office/drawing/2014/main" id="{9445802B-D13B-4448-BCCA-EAC068866CD3}"/>
              </a:ext>
            </a:extLst>
          </p:cNvPr>
          <p:cNvSpPr/>
          <p:nvPr userDrawn="1">
            <p:custDataLst>
              <p:tags r:id="rId92"/>
            </p:custDataLst>
          </p:nvPr>
        </p:nvSpPr>
        <p:spPr>
          <a:xfrm>
            <a:off x="5136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2" name="Rectangle 111" hidden="1">
            <a:extLst>
              <a:ext uri="{FF2B5EF4-FFF2-40B4-BE49-F238E27FC236}">
                <a16:creationId xmlns:a16="http://schemas.microsoft.com/office/drawing/2014/main" id="{C10B3B33-18E6-4256-821F-887D5B33BF81}"/>
              </a:ext>
            </a:extLst>
          </p:cNvPr>
          <p:cNvSpPr/>
          <p:nvPr userDrawn="1">
            <p:custDataLst>
              <p:tags r:id="rId93"/>
            </p:custDataLst>
          </p:nvPr>
        </p:nvSpPr>
        <p:spPr>
          <a:xfrm>
            <a:off x="7380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3" name="Rectangle 112" hidden="1">
            <a:extLst>
              <a:ext uri="{FF2B5EF4-FFF2-40B4-BE49-F238E27FC236}">
                <a16:creationId xmlns:a16="http://schemas.microsoft.com/office/drawing/2014/main" id="{C76950B1-616E-4DAB-A1C9-C18FEC9C31D4}"/>
              </a:ext>
            </a:extLst>
          </p:cNvPr>
          <p:cNvSpPr/>
          <p:nvPr userDrawn="1">
            <p:custDataLst>
              <p:tags r:id="rId94"/>
            </p:custDataLst>
          </p:nvPr>
        </p:nvSpPr>
        <p:spPr>
          <a:xfrm>
            <a:off x="9624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5" name="Tagline" descr="{&quot;templafy&quot;:{&quot;id&quot;:&quot;1abbc6e5-7f90-4ec7-bd50-37662db4c5b8&quot;}}" title="Form.PLogoChoice.PLogoInsertion">
            <a:extLst>
              <a:ext uri="{FF2B5EF4-FFF2-40B4-BE49-F238E27FC236}">
                <a16:creationId xmlns:a16="http://schemas.microsoft.com/office/drawing/2014/main" id="{1090779A-FA30-4EF9-809F-763A92C81AB1}"/>
              </a:ext>
            </a:extLst>
          </p:cNvPr>
          <p:cNvSpPr/>
          <p:nvPr userDrawn="1"/>
        </p:nvSpPr>
        <p:spPr>
          <a:xfrm>
            <a:off x="9240657" y="5336923"/>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s-ES_tradnl" sz="2000" noProof="0" err="1"/>
          </a:p>
        </p:txBody>
      </p:sp>
      <p:cxnSp>
        <p:nvCxnSpPr>
          <p:cNvPr id="8" name="Straight Connector 7">
            <a:extLst>
              <a:ext uri="{FF2B5EF4-FFF2-40B4-BE49-F238E27FC236}">
                <a16:creationId xmlns:a16="http://schemas.microsoft.com/office/drawing/2014/main" id="{40343992-1AE0-73F4-85AF-D861DD270DD9}"/>
              </a:ext>
            </a:extLst>
          </p:cNvPr>
          <p:cNvCxnSpPr>
            <a:cxnSpLocks/>
          </p:cNvCxnSpPr>
          <p:nvPr userDrawn="1"/>
        </p:nvCxnSpPr>
        <p:spPr>
          <a:xfrm>
            <a:off x="0" y="1577187"/>
            <a:ext cx="12192000" cy="0"/>
          </a:xfrm>
          <a:prstGeom prst="line">
            <a:avLst/>
          </a:prstGeom>
          <a:ln w="19050">
            <a:gradFill>
              <a:gsLst>
                <a:gs pos="0">
                  <a:schemeClr val="tx2"/>
                </a:gs>
                <a:gs pos="83000">
                  <a:schemeClr val="tx1"/>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sp>
        <p:nvSpPr>
          <p:cNvPr id="27" name="Rectangle: Rounded Corners 26">
            <a:extLst>
              <a:ext uri="{FF2B5EF4-FFF2-40B4-BE49-F238E27FC236}">
                <a16:creationId xmlns:a16="http://schemas.microsoft.com/office/drawing/2014/main" id="{1053B5F5-B62E-9FE5-4D99-CF716497E430}"/>
              </a:ext>
            </a:extLst>
          </p:cNvPr>
          <p:cNvSpPr/>
          <p:nvPr userDrawn="1"/>
        </p:nvSpPr>
        <p:spPr>
          <a:xfrm>
            <a:off x="9589008" y="102833"/>
            <a:ext cx="1959226" cy="414319"/>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1400" cap="all" spc="100" baseline="0" noProof="0"/>
              <a:t>Interventions</a:t>
            </a:r>
            <a:r>
              <a:rPr lang="en-GB" sz="1400" spc="100" baseline="0" noProof="0"/>
              <a:t>​</a:t>
            </a:r>
            <a:endParaRPr lang="en-GB" sz="1400" b="1" noProof="0"/>
          </a:p>
        </p:txBody>
      </p:sp>
      <p:sp>
        <p:nvSpPr>
          <p:cNvPr id="2" name="Rectangle 1">
            <a:extLst>
              <a:ext uri="{FF2B5EF4-FFF2-40B4-BE49-F238E27FC236}">
                <a16:creationId xmlns:a16="http://schemas.microsoft.com/office/drawing/2014/main" id="{E836D366-32A8-25C2-A0D0-29D0675E1F80}"/>
              </a:ext>
            </a:extLst>
          </p:cNvPr>
          <p:cNvSpPr/>
          <p:nvPr userDrawn="1"/>
        </p:nvSpPr>
        <p:spPr>
          <a:xfrm>
            <a:off x="0" y="6443680"/>
            <a:ext cx="12192000" cy="414319"/>
          </a:xfrm>
          <a:prstGeom prst="rect">
            <a:avLst/>
          </a:prstGeom>
          <a:gradFill flip="none" rotWithShape="1">
            <a:gsLst>
              <a:gs pos="71600">
                <a:schemeClr val="tx1"/>
              </a:gs>
              <a:gs pos="0">
                <a:schemeClr val="tx1"/>
              </a:gs>
              <a:gs pos="100000">
                <a:schemeClr val="accent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pic>
        <p:nvPicPr>
          <p:cNvPr id="9" name="Picture 8" descr="A black and white sign&#10;&#10;Description automatically generated with low confidence">
            <a:extLst>
              <a:ext uri="{FF2B5EF4-FFF2-40B4-BE49-F238E27FC236}">
                <a16:creationId xmlns:a16="http://schemas.microsoft.com/office/drawing/2014/main" id="{4BCB4E48-F428-6152-114B-4A96935D2253}"/>
              </a:ext>
            </a:extLst>
          </p:cNvPr>
          <p:cNvPicPr>
            <a:picLocks noChangeAspect="1"/>
          </p:cNvPicPr>
          <p:nvPr userDrawn="1"/>
        </p:nvPicPr>
        <p:blipFill>
          <a:blip r:embed="rId95">
            <a:extLst>
              <a:ext uri="{28A0092B-C50C-407E-A947-70E740481C1C}">
                <a14:useLocalDpi xmlns:a14="http://schemas.microsoft.com/office/drawing/2010/main" val="0"/>
              </a:ext>
            </a:extLst>
          </a:blip>
          <a:stretch>
            <a:fillRect/>
          </a:stretch>
        </p:blipFill>
        <p:spPr>
          <a:xfrm>
            <a:off x="11007011" y="6506176"/>
            <a:ext cx="994493" cy="279790"/>
          </a:xfrm>
          <a:prstGeom prst="rect">
            <a:avLst/>
          </a:prstGeom>
        </p:spPr>
      </p:pic>
    </p:spTree>
    <p:extLst>
      <p:ext uri="{BB962C8B-B14F-4D97-AF65-F5344CB8AC3E}">
        <p14:creationId xmlns:p14="http://schemas.microsoft.com/office/powerpoint/2010/main" val="2074751699"/>
      </p:ext>
    </p:extLst>
  </p:cSld>
  <p:clrMap bg1="lt1" tx1="dk1" bg2="lt2" tx2="dk2" accent1="accent1" accent2="accent2" accent3="accent3" accent4="accent4" accent5="accent5" accent6="accent6" hlink="hlink" folHlink="folHlink"/>
  <p:sldLayoutIdLst>
    <p:sldLayoutId id="2147483786" r:id="rId1"/>
    <p:sldLayoutId id="2147483789" r:id="rId2"/>
    <p:sldLayoutId id="2147483790" r:id="rId3"/>
    <p:sldLayoutId id="2147483791" r:id="rId4"/>
    <p:sldLayoutId id="2147483792" r:id="rId5"/>
  </p:sldLayoutIdLst>
  <p:hf sldNum="0" hdr="0" ftr="0" dt="0"/>
  <p:txStyles>
    <p:titleStyle>
      <a:lvl1pPr algn="l" defTabSz="914332" rtl="0" eaLnBrk="1" latinLnBrk="0" hangingPunct="1">
        <a:lnSpc>
          <a:spcPct val="100000"/>
        </a:lnSpc>
        <a:spcBef>
          <a:spcPct val="0"/>
        </a:spcBef>
        <a:buNone/>
        <a:defRPr sz="3200" kern="1200">
          <a:solidFill>
            <a:schemeClr val="tx2"/>
          </a:solidFill>
          <a:latin typeface="+mj-lt"/>
          <a:ea typeface="+mj-ea"/>
          <a:cs typeface="+mj-cs"/>
        </a:defRPr>
      </a:lvl1pPr>
    </p:titleStyle>
    <p:bodyStyle>
      <a:lvl1pPr marL="269980" indent="-269980" algn="l" defTabSz="914332" rtl="0" eaLnBrk="1" latinLnBrk="0" hangingPunct="1">
        <a:lnSpc>
          <a:spcPct val="100000"/>
        </a:lnSpc>
        <a:spcBef>
          <a:spcPts val="0"/>
        </a:spcBef>
        <a:spcAft>
          <a:spcPts val="600"/>
        </a:spcAft>
        <a:buFont typeface="Arial" panose="020B0604020202020204" pitchFamily="34" charset="0"/>
        <a:buChar char="•"/>
        <a:defRPr sz="2400" kern="1200">
          <a:solidFill>
            <a:schemeClr val="tx2"/>
          </a:solidFill>
          <a:latin typeface="+mn-lt"/>
          <a:ea typeface="+mn-ea"/>
          <a:cs typeface="+mn-cs"/>
        </a:defRPr>
      </a:lvl1pPr>
      <a:lvl2pPr marL="539960" indent="-269980" algn="l" defTabSz="914332" rtl="0" eaLnBrk="1" latinLnBrk="0" hangingPunct="1">
        <a:lnSpc>
          <a:spcPct val="100000"/>
        </a:lnSpc>
        <a:spcBef>
          <a:spcPts val="0"/>
        </a:spcBef>
        <a:spcAft>
          <a:spcPts val="600"/>
        </a:spcAft>
        <a:buFont typeface="Arial" panose="020B0604020202020204" pitchFamily="34" charset="0"/>
        <a:buChar char="−"/>
        <a:defRPr sz="1800" kern="1200">
          <a:solidFill>
            <a:schemeClr val="tx2"/>
          </a:solidFill>
          <a:latin typeface="+mn-lt"/>
          <a:ea typeface="+mn-ea"/>
          <a:cs typeface="+mn-cs"/>
        </a:defRPr>
      </a:lvl2pPr>
      <a:lvl3pPr marL="809940" indent="-269980" algn="l" defTabSz="914332" rtl="0" eaLnBrk="1" latinLnBrk="0" hangingPunct="1">
        <a:lnSpc>
          <a:spcPct val="100000"/>
        </a:lnSpc>
        <a:spcBef>
          <a:spcPts val="0"/>
        </a:spcBef>
        <a:spcAft>
          <a:spcPts val="600"/>
        </a:spcAft>
        <a:buFont typeface="Arial" panose="020B0604020202020204" pitchFamily="34" charset="0"/>
        <a:buChar char="•"/>
        <a:defRPr sz="1500" kern="1200">
          <a:solidFill>
            <a:schemeClr val="tx2"/>
          </a:solidFill>
          <a:latin typeface="+mn-lt"/>
          <a:ea typeface="+mn-ea"/>
          <a:cs typeface="+mn-cs"/>
        </a:defRPr>
      </a:lvl3pPr>
      <a:lvl4pPr marL="0" indent="0" algn="l" defTabSz="914332" rtl="0" eaLnBrk="1" latinLnBrk="0" hangingPunct="1">
        <a:lnSpc>
          <a:spcPct val="100000"/>
        </a:lnSpc>
        <a:spcBef>
          <a:spcPts val="1200"/>
        </a:spcBef>
        <a:spcAft>
          <a:spcPts val="1200"/>
        </a:spcAft>
        <a:buFont typeface="Arial" panose="020B0604020202020204" pitchFamily="34" charset="0"/>
        <a:buNone/>
        <a:defRPr sz="1867" b="1" kern="1200">
          <a:solidFill>
            <a:schemeClr val="tx2"/>
          </a:solidFill>
          <a:latin typeface="+mn-lt"/>
          <a:ea typeface="+mn-ea"/>
          <a:cs typeface="+mn-cs"/>
        </a:defRPr>
      </a:lvl4pPr>
      <a:lvl5pPr marL="0" indent="0" algn="l" defTabSz="914332" rtl="0" eaLnBrk="1" latinLnBrk="0" hangingPunct="1">
        <a:lnSpc>
          <a:spcPct val="100000"/>
        </a:lnSpc>
        <a:spcBef>
          <a:spcPts val="300"/>
        </a:spcBef>
        <a:spcAft>
          <a:spcPts val="600"/>
        </a:spcAft>
        <a:buFont typeface="Arial" panose="020B0604020202020204" pitchFamily="34" charset="0"/>
        <a:buChar char="​"/>
        <a:tabLst/>
        <a:defRPr sz="1867" kern="1200">
          <a:solidFill>
            <a:schemeClr val="tx2"/>
          </a:solidFill>
          <a:latin typeface="+mn-lt"/>
          <a:ea typeface="+mn-ea"/>
          <a:cs typeface="+mn-cs"/>
        </a:defRPr>
      </a:lvl5pPr>
      <a:lvl6pPr marL="0" indent="0" algn="l" defTabSz="914332" rtl="0" eaLnBrk="1" latinLnBrk="0" hangingPunct="1">
        <a:lnSpc>
          <a:spcPct val="100000"/>
        </a:lnSpc>
        <a:spcBef>
          <a:spcPts val="1200"/>
        </a:spcBef>
        <a:spcAft>
          <a:spcPts val="1200"/>
        </a:spcAft>
        <a:buFont typeface="Arial" panose="020B0604020202020204" pitchFamily="34" charset="0"/>
        <a:buChar char="​"/>
        <a:defRPr sz="1067" b="1" kern="1200">
          <a:solidFill>
            <a:schemeClr val="tx2"/>
          </a:solidFill>
          <a:latin typeface="+mn-lt"/>
          <a:ea typeface="+mn-ea"/>
          <a:cs typeface="+mn-cs"/>
        </a:defRPr>
      </a:lvl6pPr>
      <a:lvl7pPr marL="0" indent="0" algn="l" defTabSz="914332" rtl="0" eaLnBrk="1" latinLnBrk="0" hangingPunct="1">
        <a:lnSpc>
          <a:spcPct val="100000"/>
        </a:lnSpc>
        <a:spcBef>
          <a:spcPts val="300"/>
        </a:spcBef>
        <a:spcAft>
          <a:spcPts val="600"/>
        </a:spcAft>
        <a:buFont typeface="Arial" panose="020B0604020202020204" pitchFamily="34" charset="0"/>
        <a:buChar char="​"/>
        <a:defRPr sz="1067" b="0" kern="1200" baseline="0">
          <a:solidFill>
            <a:schemeClr val="tx2"/>
          </a:solidFill>
          <a:latin typeface="+mn-lt"/>
          <a:ea typeface="+mn-ea"/>
          <a:cs typeface="+mn-cs"/>
        </a:defRPr>
      </a:lvl7pPr>
      <a:lvl8pPr marL="179988" indent="-179988" algn="l" defTabSz="914332" rtl="0" eaLnBrk="1" latinLnBrk="0" hangingPunct="1">
        <a:lnSpc>
          <a:spcPct val="100000"/>
        </a:lnSpc>
        <a:spcBef>
          <a:spcPts val="300"/>
        </a:spcBef>
        <a:spcAft>
          <a:spcPts val="600"/>
        </a:spcAft>
        <a:buFont typeface="Arial" panose="020B0604020202020204" pitchFamily="34" charset="0"/>
        <a:buChar char="•"/>
        <a:defRPr sz="1067" kern="1200">
          <a:solidFill>
            <a:schemeClr val="tx2"/>
          </a:solidFill>
          <a:latin typeface="+mn-lt"/>
          <a:ea typeface="+mn-ea"/>
          <a:cs typeface="+mn-cs"/>
        </a:defRPr>
      </a:lvl8pPr>
      <a:lvl9pPr marL="0" indent="0" algn="l" defTabSz="914332" rtl="0" eaLnBrk="1" latinLnBrk="0" hangingPunct="1">
        <a:lnSpc>
          <a:spcPct val="100000"/>
        </a:lnSpc>
        <a:spcBef>
          <a:spcPts val="0"/>
        </a:spcBef>
        <a:spcAft>
          <a:spcPts val="1200"/>
        </a:spcAft>
        <a:buFont typeface="Arial" panose="020B0604020202020204" pitchFamily="34" charset="0"/>
        <a:buChar char="​"/>
        <a:defRPr sz="4267" kern="1200" baseline="0">
          <a:solidFill>
            <a:schemeClr val="tx2"/>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8.svg"/></Relationships>
</file>

<file path=ppt/slides/_rels/slide13.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svg"/><Relationship Id="rId3" Type="http://schemas.openxmlformats.org/officeDocument/2006/relationships/image" Target="../media/image39.png"/><Relationship Id="rId7" Type="http://schemas.openxmlformats.org/officeDocument/2006/relationships/image" Target="../media/image42.svg"/><Relationship Id="rId12"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46.svg"/><Relationship Id="rId5" Type="http://schemas.openxmlformats.org/officeDocument/2006/relationships/hyperlink" Target="https://health.gov/sites/default/files/2019-09/Physical_Activity_Guidelines_2nd_edition.pdf" TargetMode="External"/><Relationship Id="rId10" Type="http://schemas.openxmlformats.org/officeDocument/2006/relationships/image" Target="../media/image45.png"/><Relationship Id="rId4" Type="http://schemas.openxmlformats.org/officeDocument/2006/relationships/image" Target="../media/image40.svg"/><Relationship Id="rId9" Type="http://schemas.openxmlformats.org/officeDocument/2006/relationships/image" Target="../media/image44.svg"/></Relationships>
</file>

<file path=ppt/slides/_rels/slide1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0.svg"/></Relationships>
</file>

<file path=ppt/slides/_rels/slide1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2.svg"/></Relationships>
</file>

<file path=ppt/slides/_rels/slide16.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sv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2.sv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openxmlformats.org/officeDocument/2006/relationships/hyperlink" Target="https://behaviormodel.or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54.svg"/><Relationship Id="rId4" Type="http://schemas.openxmlformats.org/officeDocument/2006/relationships/image" Target="../media/image5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obesitymedicine.org/resources/obesity-algorithm/"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56.svg"/><Relationship Id="rId4" Type="http://schemas.openxmlformats.org/officeDocument/2006/relationships/image" Target="../media/image55.png"/></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60.svg"/><Relationship Id="rId5" Type="http://schemas.openxmlformats.org/officeDocument/2006/relationships/image" Target="../media/image59.png"/><Relationship Id="rId10" Type="http://schemas.openxmlformats.org/officeDocument/2006/relationships/image" Target="../media/image64.svg"/><Relationship Id="rId4" Type="http://schemas.openxmlformats.org/officeDocument/2006/relationships/image" Target="../media/image58.svg"/><Relationship Id="rId9" Type="http://schemas.openxmlformats.org/officeDocument/2006/relationships/image" Target="../media/image63.png"/></Relationships>
</file>

<file path=ppt/slides/_rels/slide2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image" Target="../media/image66.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70.sv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6.svg"/></Relationships>
</file>

<file path=ppt/slides/_rels/slide7.xml.rels><?xml version="1.0" encoding="UTF-8" standalone="yes"?>
<Relationships xmlns="http://schemas.openxmlformats.org/package/2006/relationships"><Relationship Id="rId3" Type="http://schemas.openxmlformats.org/officeDocument/2006/relationships/hyperlink" Target="https://www.ncbi.nlm.nih.gov/books/NBK221839/"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8.sv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0.svg"/></Relationships>
</file>

<file path=ppt/slides/_rels/slide9.xml.rels><?xml version="1.0" encoding="UTF-8" standalone="yes"?>
<Relationships xmlns="http://schemas.openxmlformats.org/package/2006/relationships"><Relationship Id="rId3" Type="http://schemas.openxmlformats.org/officeDocument/2006/relationships/hyperlink" Target="https://www.cdc.gov/diabetes-prevention/index.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2.sv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3">
            <a:extLst>
              <a:ext uri="{FF2B5EF4-FFF2-40B4-BE49-F238E27FC236}">
                <a16:creationId xmlns:a16="http://schemas.microsoft.com/office/drawing/2014/main" id="{3DA5AE26-6206-4C37-AFAF-D892EC9653F8}"/>
              </a:ext>
            </a:extLst>
          </p:cNvPr>
          <p:cNvSpPr txBox="1">
            <a:spLocks/>
          </p:cNvSpPr>
          <p:nvPr/>
        </p:nvSpPr>
        <p:spPr>
          <a:xfrm>
            <a:off x="1071226" y="1506372"/>
            <a:ext cx="7895353" cy="3845255"/>
          </a:xfrm>
          <a:prstGeom prst="rect">
            <a:avLst/>
          </a:prstGeom>
        </p:spPr>
        <p:txBody>
          <a:bodyPr vert="horz" lIns="0" tIns="0" rIns="0" bIns="0" rtlCol="0" anchor="b">
            <a:noAutofit/>
          </a:bodyPr>
          <a:lstStyle>
            <a:lvl1pPr marL="0" indent="0" algn="l" defTabSz="914332" rtl="0" eaLnBrk="1" latinLnBrk="0" hangingPunct="1">
              <a:lnSpc>
                <a:spcPct val="100000"/>
              </a:lnSpc>
              <a:spcBef>
                <a:spcPts val="300"/>
              </a:spcBef>
              <a:spcAft>
                <a:spcPts val="600"/>
              </a:spcAft>
              <a:buFont typeface="Arial" panose="020B0604020202020204" pitchFamily="34" charset="0"/>
              <a:buNone/>
              <a:defRPr sz="4000" kern="1200">
                <a:solidFill>
                  <a:schemeClr val="tx2"/>
                </a:solidFill>
                <a:latin typeface="+mn-lt"/>
                <a:ea typeface="+mn-ea"/>
                <a:cs typeface="+mn-cs"/>
              </a:defRPr>
            </a:lvl1pPr>
            <a:lvl2pPr marL="539960" indent="-269980" algn="l" defTabSz="914332" rtl="0" eaLnBrk="1" latinLnBrk="0" hangingPunct="1">
              <a:lnSpc>
                <a:spcPct val="100000"/>
              </a:lnSpc>
              <a:spcBef>
                <a:spcPts val="300"/>
              </a:spcBef>
              <a:spcAft>
                <a:spcPts val="600"/>
              </a:spcAft>
              <a:buFont typeface="Arial" panose="020B0604020202020204" pitchFamily="34" charset="0"/>
              <a:buChar char="•"/>
              <a:defRPr sz="1800" kern="1200">
                <a:solidFill>
                  <a:schemeClr val="tx2"/>
                </a:solidFill>
                <a:latin typeface="+mn-lt"/>
                <a:ea typeface="+mn-ea"/>
                <a:cs typeface="+mn-cs"/>
              </a:defRPr>
            </a:lvl2pPr>
            <a:lvl3pPr marL="809940" indent="-269980" algn="l" defTabSz="914332" rtl="0" eaLnBrk="1" latinLnBrk="0" hangingPunct="1">
              <a:lnSpc>
                <a:spcPct val="100000"/>
              </a:lnSpc>
              <a:spcBef>
                <a:spcPts val="300"/>
              </a:spcBef>
              <a:spcAft>
                <a:spcPts val="600"/>
              </a:spcAft>
              <a:buFont typeface="Arial" panose="020B0604020202020204" pitchFamily="34" charset="0"/>
              <a:buChar char="•"/>
              <a:defRPr sz="1500" kern="1200">
                <a:solidFill>
                  <a:schemeClr val="tx2"/>
                </a:solidFill>
                <a:latin typeface="+mn-lt"/>
                <a:ea typeface="+mn-ea"/>
                <a:cs typeface="+mn-cs"/>
              </a:defRPr>
            </a:lvl3pPr>
            <a:lvl4pPr marL="0" indent="0" algn="l" defTabSz="914332" rtl="0" eaLnBrk="1" latinLnBrk="0" hangingPunct="1">
              <a:lnSpc>
                <a:spcPct val="100000"/>
              </a:lnSpc>
              <a:spcBef>
                <a:spcPts val="1200"/>
              </a:spcBef>
              <a:spcAft>
                <a:spcPts val="1200"/>
              </a:spcAft>
              <a:buFont typeface="Arial" panose="020B0604020202020204" pitchFamily="34" charset="0"/>
              <a:buChar char="​"/>
              <a:defRPr sz="1867" b="1" kern="1200">
                <a:solidFill>
                  <a:schemeClr val="tx2"/>
                </a:solidFill>
                <a:latin typeface="+mn-lt"/>
                <a:ea typeface="+mn-ea"/>
                <a:cs typeface="+mn-cs"/>
              </a:defRPr>
            </a:lvl4pPr>
            <a:lvl5pPr marL="0" indent="0" algn="l" defTabSz="914332" rtl="0" eaLnBrk="1" latinLnBrk="0" hangingPunct="1">
              <a:lnSpc>
                <a:spcPct val="100000"/>
              </a:lnSpc>
              <a:spcBef>
                <a:spcPts val="300"/>
              </a:spcBef>
              <a:spcAft>
                <a:spcPts val="600"/>
              </a:spcAft>
              <a:buFont typeface="Arial" panose="020B0604020202020204" pitchFamily="34" charset="0"/>
              <a:buChar char="​"/>
              <a:tabLst/>
              <a:defRPr sz="1867" kern="1200">
                <a:solidFill>
                  <a:schemeClr val="tx2"/>
                </a:solidFill>
                <a:latin typeface="+mn-lt"/>
                <a:ea typeface="+mn-ea"/>
                <a:cs typeface="+mn-cs"/>
              </a:defRPr>
            </a:lvl5pPr>
            <a:lvl6pPr marL="0" indent="0" algn="l" defTabSz="914332" rtl="0" eaLnBrk="1" latinLnBrk="0" hangingPunct="1">
              <a:lnSpc>
                <a:spcPct val="100000"/>
              </a:lnSpc>
              <a:spcBef>
                <a:spcPts val="1200"/>
              </a:spcBef>
              <a:spcAft>
                <a:spcPts val="1200"/>
              </a:spcAft>
              <a:buFont typeface="Arial" panose="020B0604020202020204" pitchFamily="34" charset="0"/>
              <a:buChar char="​"/>
              <a:defRPr sz="1067" b="1" kern="1200">
                <a:solidFill>
                  <a:schemeClr val="tx2"/>
                </a:solidFill>
                <a:latin typeface="+mn-lt"/>
                <a:ea typeface="+mn-ea"/>
                <a:cs typeface="+mn-cs"/>
              </a:defRPr>
            </a:lvl6pPr>
            <a:lvl7pPr marL="0" indent="0" algn="l" defTabSz="914332" rtl="0" eaLnBrk="1" latinLnBrk="0" hangingPunct="1">
              <a:lnSpc>
                <a:spcPct val="100000"/>
              </a:lnSpc>
              <a:spcBef>
                <a:spcPts val="300"/>
              </a:spcBef>
              <a:spcAft>
                <a:spcPts val="600"/>
              </a:spcAft>
              <a:buFont typeface="Arial" panose="020B0604020202020204" pitchFamily="34" charset="0"/>
              <a:buChar char="​"/>
              <a:defRPr sz="1067" b="0" kern="1200" baseline="0">
                <a:solidFill>
                  <a:schemeClr val="tx2"/>
                </a:solidFill>
                <a:latin typeface="+mn-lt"/>
                <a:ea typeface="+mn-ea"/>
                <a:cs typeface="+mn-cs"/>
              </a:defRPr>
            </a:lvl7pPr>
            <a:lvl8pPr marL="179988" indent="-179988" algn="l" defTabSz="914332" rtl="0" eaLnBrk="1" latinLnBrk="0" hangingPunct="1">
              <a:lnSpc>
                <a:spcPct val="100000"/>
              </a:lnSpc>
              <a:spcBef>
                <a:spcPts val="300"/>
              </a:spcBef>
              <a:spcAft>
                <a:spcPts val="600"/>
              </a:spcAft>
              <a:buFont typeface="Arial" panose="020B0604020202020204" pitchFamily="34" charset="0"/>
              <a:buChar char="•"/>
              <a:defRPr sz="1067" kern="1200">
                <a:solidFill>
                  <a:schemeClr val="tx2"/>
                </a:solidFill>
                <a:latin typeface="+mn-lt"/>
                <a:ea typeface="+mn-ea"/>
                <a:cs typeface="+mn-cs"/>
              </a:defRPr>
            </a:lvl8pPr>
            <a:lvl9pPr marL="0" indent="0" algn="l" defTabSz="914332" rtl="0" eaLnBrk="1" latinLnBrk="0" hangingPunct="1">
              <a:lnSpc>
                <a:spcPct val="100000"/>
              </a:lnSpc>
              <a:spcBef>
                <a:spcPts val="0"/>
              </a:spcBef>
              <a:spcAft>
                <a:spcPts val="1200"/>
              </a:spcAft>
              <a:buFont typeface="Arial" panose="020B0604020202020204" pitchFamily="34" charset="0"/>
              <a:buChar char="​"/>
              <a:defRPr sz="4267" kern="1200" baseline="0">
                <a:solidFill>
                  <a:schemeClr val="tx2"/>
                </a:solidFill>
                <a:latin typeface="+mn-lt"/>
                <a:ea typeface="+mn-ea"/>
                <a:cs typeface="+mn-cs"/>
              </a:defRPr>
            </a:lvl9pPr>
          </a:lstStyle>
          <a:p>
            <a:pPr marL="0" marR="0" lvl="0" indent="0" algn="l" defTabSz="914332" rtl="0" eaLnBrk="1" fontAlgn="auto" latinLnBrk="0" hangingPunct="1">
              <a:lnSpc>
                <a:spcPct val="100000"/>
              </a:lnSpc>
              <a:spcBef>
                <a:spcPts val="300"/>
              </a:spcBef>
              <a:spcAft>
                <a:spcPts val="600"/>
              </a:spcAft>
              <a:buClrTx/>
              <a:buSzTx/>
              <a:buFont typeface="Arial" panose="020B0604020202020204" pitchFamily="34" charset="0"/>
              <a:buNone/>
              <a:tabLst/>
              <a:defRPr/>
            </a:pPr>
            <a:endParaRPr kumimoji="0" lang="en-US" sz="6200" b="1" i="0" u="none" strike="noStrike" kern="1200" cap="none" spc="0" normalizeH="0" baseline="0" noProof="0">
              <a:ln>
                <a:noFill/>
              </a:ln>
              <a:solidFill>
                <a:srgbClr val="263C50"/>
              </a:solidFill>
              <a:effectLst/>
              <a:uLnTx/>
              <a:uFillTx/>
              <a:latin typeface="Arial Nova Light"/>
              <a:ea typeface="+mn-ea"/>
              <a:cs typeface="+mn-cs"/>
            </a:endParaRPr>
          </a:p>
        </p:txBody>
      </p:sp>
      <p:sp>
        <p:nvSpPr>
          <p:cNvPr id="3" name="Text Placeholder 13">
            <a:extLst>
              <a:ext uri="{FF2B5EF4-FFF2-40B4-BE49-F238E27FC236}">
                <a16:creationId xmlns:a16="http://schemas.microsoft.com/office/drawing/2014/main" id="{E445A121-2F13-4654-9230-02B59D1F8780}"/>
              </a:ext>
            </a:extLst>
          </p:cNvPr>
          <p:cNvSpPr txBox="1">
            <a:spLocks/>
          </p:cNvSpPr>
          <p:nvPr/>
        </p:nvSpPr>
        <p:spPr>
          <a:xfrm>
            <a:off x="1146420" y="5461720"/>
            <a:ext cx="5546703" cy="592183"/>
          </a:xfrm>
          <a:prstGeom prst="rect">
            <a:avLst/>
          </a:prstGeom>
        </p:spPr>
        <p:txBody>
          <a:bodyPr vert="horz" lIns="0" tIns="0" rIns="0" bIns="0" rtlCol="0" anchor="b">
            <a:noAutofit/>
          </a:bodyPr>
          <a:lstStyle>
            <a:lvl1pPr marL="0" indent="0" algn="l" defTabSz="914332" rtl="0" eaLnBrk="1" latinLnBrk="0" hangingPunct="1">
              <a:lnSpc>
                <a:spcPct val="100000"/>
              </a:lnSpc>
              <a:spcBef>
                <a:spcPts val="300"/>
              </a:spcBef>
              <a:spcAft>
                <a:spcPts val="600"/>
              </a:spcAft>
              <a:buFont typeface="Arial" panose="020B0604020202020204" pitchFamily="34" charset="0"/>
              <a:buNone/>
              <a:defRPr sz="4000" kern="1200">
                <a:solidFill>
                  <a:schemeClr val="tx2"/>
                </a:solidFill>
                <a:latin typeface="+mn-lt"/>
                <a:ea typeface="+mn-ea"/>
                <a:cs typeface="+mn-cs"/>
              </a:defRPr>
            </a:lvl1pPr>
            <a:lvl2pPr marL="539960" indent="-269980" algn="l" defTabSz="914332" rtl="0" eaLnBrk="1" latinLnBrk="0" hangingPunct="1">
              <a:lnSpc>
                <a:spcPct val="100000"/>
              </a:lnSpc>
              <a:spcBef>
                <a:spcPts val="300"/>
              </a:spcBef>
              <a:spcAft>
                <a:spcPts val="600"/>
              </a:spcAft>
              <a:buFont typeface="Arial" panose="020B0604020202020204" pitchFamily="34" charset="0"/>
              <a:buChar char="•"/>
              <a:defRPr sz="1800" kern="1200">
                <a:solidFill>
                  <a:schemeClr val="tx2"/>
                </a:solidFill>
                <a:latin typeface="+mn-lt"/>
                <a:ea typeface="+mn-ea"/>
                <a:cs typeface="+mn-cs"/>
              </a:defRPr>
            </a:lvl2pPr>
            <a:lvl3pPr marL="809940" indent="-269980" algn="l" defTabSz="914332" rtl="0" eaLnBrk="1" latinLnBrk="0" hangingPunct="1">
              <a:lnSpc>
                <a:spcPct val="100000"/>
              </a:lnSpc>
              <a:spcBef>
                <a:spcPts val="300"/>
              </a:spcBef>
              <a:spcAft>
                <a:spcPts val="600"/>
              </a:spcAft>
              <a:buFont typeface="Arial" panose="020B0604020202020204" pitchFamily="34" charset="0"/>
              <a:buChar char="•"/>
              <a:defRPr sz="1500" kern="1200">
                <a:solidFill>
                  <a:schemeClr val="tx2"/>
                </a:solidFill>
                <a:latin typeface="+mn-lt"/>
                <a:ea typeface="+mn-ea"/>
                <a:cs typeface="+mn-cs"/>
              </a:defRPr>
            </a:lvl3pPr>
            <a:lvl4pPr marL="0" indent="0" algn="l" defTabSz="914332" rtl="0" eaLnBrk="1" latinLnBrk="0" hangingPunct="1">
              <a:lnSpc>
                <a:spcPct val="100000"/>
              </a:lnSpc>
              <a:spcBef>
                <a:spcPts val="1200"/>
              </a:spcBef>
              <a:spcAft>
                <a:spcPts val="1200"/>
              </a:spcAft>
              <a:buFont typeface="Arial" panose="020B0604020202020204" pitchFamily="34" charset="0"/>
              <a:buChar char="​"/>
              <a:defRPr sz="1867" b="1" kern="1200">
                <a:solidFill>
                  <a:schemeClr val="tx2"/>
                </a:solidFill>
                <a:latin typeface="+mn-lt"/>
                <a:ea typeface="+mn-ea"/>
                <a:cs typeface="+mn-cs"/>
              </a:defRPr>
            </a:lvl4pPr>
            <a:lvl5pPr marL="0" indent="0" algn="l" defTabSz="914332" rtl="0" eaLnBrk="1" latinLnBrk="0" hangingPunct="1">
              <a:lnSpc>
                <a:spcPct val="100000"/>
              </a:lnSpc>
              <a:spcBef>
                <a:spcPts val="300"/>
              </a:spcBef>
              <a:spcAft>
                <a:spcPts val="600"/>
              </a:spcAft>
              <a:buFont typeface="Arial" panose="020B0604020202020204" pitchFamily="34" charset="0"/>
              <a:buChar char="​"/>
              <a:tabLst/>
              <a:defRPr sz="1867" kern="1200">
                <a:solidFill>
                  <a:schemeClr val="tx2"/>
                </a:solidFill>
                <a:latin typeface="+mn-lt"/>
                <a:ea typeface="+mn-ea"/>
                <a:cs typeface="+mn-cs"/>
              </a:defRPr>
            </a:lvl5pPr>
            <a:lvl6pPr marL="0" indent="0" algn="l" defTabSz="914332" rtl="0" eaLnBrk="1" latinLnBrk="0" hangingPunct="1">
              <a:lnSpc>
                <a:spcPct val="100000"/>
              </a:lnSpc>
              <a:spcBef>
                <a:spcPts val="1200"/>
              </a:spcBef>
              <a:spcAft>
                <a:spcPts val="1200"/>
              </a:spcAft>
              <a:buFont typeface="Arial" panose="020B0604020202020204" pitchFamily="34" charset="0"/>
              <a:buChar char="​"/>
              <a:defRPr sz="1067" b="1" kern="1200">
                <a:solidFill>
                  <a:schemeClr val="tx2"/>
                </a:solidFill>
                <a:latin typeface="+mn-lt"/>
                <a:ea typeface="+mn-ea"/>
                <a:cs typeface="+mn-cs"/>
              </a:defRPr>
            </a:lvl6pPr>
            <a:lvl7pPr marL="0" indent="0" algn="l" defTabSz="914332" rtl="0" eaLnBrk="1" latinLnBrk="0" hangingPunct="1">
              <a:lnSpc>
                <a:spcPct val="100000"/>
              </a:lnSpc>
              <a:spcBef>
                <a:spcPts val="300"/>
              </a:spcBef>
              <a:spcAft>
                <a:spcPts val="600"/>
              </a:spcAft>
              <a:buFont typeface="Arial" panose="020B0604020202020204" pitchFamily="34" charset="0"/>
              <a:buChar char="​"/>
              <a:defRPr sz="1067" b="0" kern="1200" baseline="0">
                <a:solidFill>
                  <a:schemeClr val="tx2"/>
                </a:solidFill>
                <a:latin typeface="+mn-lt"/>
                <a:ea typeface="+mn-ea"/>
                <a:cs typeface="+mn-cs"/>
              </a:defRPr>
            </a:lvl7pPr>
            <a:lvl8pPr marL="179988" indent="-179988" algn="l" defTabSz="914332" rtl="0" eaLnBrk="1" latinLnBrk="0" hangingPunct="1">
              <a:lnSpc>
                <a:spcPct val="100000"/>
              </a:lnSpc>
              <a:spcBef>
                <a:spcPts val="300"/>
              </a:spcBef>
              <a:spcAft>
                <a:spcPts val="600"/>
              </a:spcAft>
              <a:buFont typeface="Arial" panose="020B0604020202020204" pitchFamily="34" charset="0"/>
              <a:buChar char="•"/>
              <a:defRPr sz="1067" kern="1200">
                <a:solidFill>
                  <a:schemeClr val="tx2"/>
                </a:solidFill>
                <a:latin typeface="+mn-lt"/>
                <a:ea typeface="+mn-ea"/>
                <a:cs typeface="+mn-cs"/>
              </a:defRPr>
            </a:lvl8pPr>
            <a:lvl9pPr marL="0" indent="0" algn="l" defTabSz="914332" rtl="0" eaLnBrk="1" latinLnBrk="0" hangingPunct="1">
              <a:lnSpc>
                <a:spcPct val="100000"/>
              </a:lnSpc>
              <a:spcBef>
                <a:spcPts val="0"/>
              </a:spcBef>
              <a:spcAft>
                <a:spcPts val="1200"/>
              </a:spcAft>
              <a:buFont typeface="Arial" panose="020B0604020202020204" pitchFamily="34" charset="0"/>
              <a:buChar char="​"/>
              <a:defRPr sz="4267" kern="1200" baseline="0">
                <a:solidFill>
                  <a:schemeClr val="tx2"/>
                </a:solidFill>
                <a:latin typeface="+mn-lt"/>
                <a:ea typeface="+mn-ea"/>
                <a:cs typeface="+mn-cs"/>
              </a:defRPr>
            </a:lvl9pPr>
          </a:lstStyle>
          <a:p>
            <a:pPr marL="0" marR="0" lvl="0" indent="0" algn="l" defTabSz="914332" rtl="0" eaLnBrk="1" fontAlgn="auto" latinLnBrk="0" hangingPunct="1">
              <a:lnSpc>
                <a:spcPct val="100000"/>
              </a:lnSpc>
              <a:spcBef>
                <a:spcPts val="300"/>
              </a:spcBef>
              <a:spcAft>
                <a:spcPts val="600"/>
              </a:spcAft>
              <a:buClrTx/>
              <a:buSzTx/>
              <a:buFont typeface="Arial" panose="020B0604020202020204" pitchFamily="34" charset="0"/>
              <a:buNone/>
              <a:tabLst/>
              <a:defRPr/>
            </a:pPr>
            <a:endParaRPr kumimoji="0" lang="en-US" sz="4000" b="0" i="0" u="none" strike="noStrike" kern="1200" cap="none" spc="0" normalizeH="0" baseline="0" noProof="0">
              <a:ln>
                <a:noFill/>
              </a:ln>
              <a:solidFill>
                <a:srgbClr val="263C50"/>
              </a:solidFill>
              <a:effectLst/>
              <a:uLnTx/>
              <a:uFillTx/>
              <a:latin typeface="Arial Nova Light"/>
              <a:ea typeface="+mn-ea"/>
              <a:cs typeface="+mn-cs"/>
            </a:endParaRPr>
          </a:p>
        </p:txBody>
      </p:sp>
      <p:sp>
        <p:nvSpPr>
          <p:cNvPr id="11" name="Text Placeholder 10">
            <a:extLst>
              <a:ext uri="{FF2B5EF4-FFF2-40B4-BE49-F238E27FC236}">
                <a16:creationId xmlns:a16="http://schemas.microsoft.com/office/drawing/2014/main" id="{89EBE760-0927-C1C6-9F68-AB794E0868DE}"/>
              </a:ext>
            </a:extLst>
          </p:cNvPr>
          <p:cNvSpPr>
            <a:spLocks noGrp="1"/>
          </p:cNvSpPr>
          <p:nvPr>
            <p:ph type="body" sz="quarter" idx="10"/>
          </p:nvPr>
        </p:nvSpPr>
        <p:spPr>
          <a:xfrm>
            <a:off x="553980" y="1910218"/>
            <a:ext cx="5505508" cy="1814512"/>
          </a:xfrm>
        </p:spPr>
        <p:txBody>
          <a:bodyPr/>
          <a:lstStyle/>
          <a:p>
            <a:r>
              <a:rPr lang="en-US" noProof="0"/>
              <a:t>Lifestyle Modifications and Behavioral Interventions for Obesity​</a:t>
            </a:r>
          </a:p>
        </p:txBody>
      </p:sp>
      <p:sp>
        <p:nvSpPr>
          <p:cNvPr id="12" name="Text Placeholder 11">
            <a:extLst>
              <a:ext uri="{FF2B5EF4-FFF2-40B4-BE49-F238E27FC236}">
                <a16:creationId xmlns:a16="http://schemas.microsoft.com/office/drawing/2014/main" id="{90556ADE-4A4A-5BAC-E999-266627B3A7D3}"/>
              </a:ext>
            </a:extLst>
          </p:cNvPr>
          <p:cNvSpPr>
            <a:spLocks noGrp="1"/>
          </p:cNvSpPr>
          <p:nvPr>
            <p:ph type="body" sz="quarter" idx="11"/>
          </p:nvPr>
        </p:nvSpPr>
        <p:spPr>
          <a:xfrm>
            <a:off x="553980" y="3883932"/>
            <a:ext cx="5505508" cy="1655309"/>
          </a:xfrm>
        </p:spPr>
        <p:txBody>
          <a:bodyPr/>
          <a:lstStyle/>
          <a:p>
            <a:r>
              <a:rPr lang="en-US" noProof="0"/>
              <a:t>Module 8</a:t>
            </a:r>
          </a:p>
          <a:p>
            <a:endParaRPr lang="en-US" noProof="0"/>
          </a:p>
        </p:txBody>
      </p:sp>
    </p:spTree>
    <p:extLst>
      <p:ext uri="{BB962C8B-B14F-4D97-AF65-F5344CB8AC3E}">
        <p14:creationId xmlns:p14="http://schemas.microsoft.com/office/powerpoint/2010/main" val="5338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A4D61-C3BA-4D75-B43A-955080EB0C7D}"/>
              </a:ext>
            </a:extLst>
          </p:cNvPr>
          <p:cNvSpPr>
            <a:spLocks noGrp="1"/>
          </p:cNvSpPr>
          <p:nvPr>
            <p:ph type="title"/>
          </p:nvPr>
        </p:nvSpPr>
        <p:spPr>
          <a:xfrm>
            <a:off x="536240" y="414320"/>
            <a:ext cx="10896000" cy="1082209"/>
          </a:xfrm>
        </p:spPr>
        <p:txBody>
          <a:bodyPr/>
          <a:lstStyle/>
          <a:p>
            <a:r>
              <a:rPr lang="en-US" noProof="0"/>
              <a:t>Clinical effects of improved diet on weight management</a:t>
            </a:r>
          </a:p>
        </p:txBody>
      </p:sp>
      <p:sp>
        <p:nvSpPr>
          <p:cNvPr id="4" name="Text Placeholder 3">
            <a:extLst>
              <a:ext uri="{FF2B5EF4-FFF2-40B4-BE49-F238E27FC236}">
                <a16:creationId xmlns:a16="http://schemas.microsoft.com/office/drawing/2014/main" id="{F60C75DF-5E0B-4F3B-BC87-0682A30A7C82}"/>
              </a:ext>
            </a:extLst>
          </p:cNvPr>
          <p:cNvSpPr>
            <a:spLocks noGrp="1"/>
          </p:cNvSpPr>
          <p:nvPr>
            <p:ph type="body" sz="quarter" idx="13"/>
          </p:nvPr>
        </p:nvSpPr>
        <p:spPr>
          <a:xfrm>
            <a:off x="536240" y="6020060"/>
            <a:ext cx="10896000" cy="324000"/>
          </a:xfrm>
        </p:spPr>
        <p:txBody>
          <a:bodyPr>
            <a:noAutofit/>
          </a:bodyPr>
          <a:lstStyle/>
          <a:p>
            <a:r>
              <a:rPr lang="en-US" noProof="0" dirty="0"/>
              <a:t>BMI, body mass index. </a:t>
            </a:r>
            <a:br>
              <a:rPr lang="en-US" noProof="0" dirty="0"/>
            </a:br>
            <a:r>
              <a:rPr lang="en-US" noProof="0" dirty="0"/>
              <a:t>1. Weiss EP et al. Med Sci Sports </a:t>
            </a:r>
            <a:r>
              <a:rPr lang="en-US" noProof="0" dirty="0" err="1"/>
              <a:t>Exerc</a:t>
            </a:r>
            <a:r>
              <a:rPr lang="en-US" noProof="0" dirty="0"/>
              <a:t> 2017;49:206–217; 2. Schröder H et al. J Nutr 2004;12:3355–3361; 3. Look AHEAD Research Group. N Engl J Med 2013;369:145–154; 4. Hur S et al. Nutrients 2021;13:3181; </a:t>
            </a:r>
            <a:br>
              <a:rPr lang="en-US" noProof="0" dirty="0"/>
            </a:br>
            <a:r>
              <a:rPr lang="en-US" noProof="0" dirty="0"/>
              <a:t>5. Fadnes LT et al. PLoS Med 2022;19:e1003889.</a:t>
            </a:r>
          </a:p>
        </p:txBody>
      </p:sp>
      <p:sp>
        <p:nvSpPr>
          <p:cNvPr id="64" name="Rectangle 63">
            <a:extLst>
              <a:ext uri="{FF2B5EF4-FFF2-40B4-BE49-F238E27FC236}">
                <a16:creationId xmlns:a16="http://schemas.microsoft.com/office/drawing/2014/main" id="{0745A7D4-4D36-4A38-931D-BDC87DD3B5B1}"/>
              </a:ext>
            </a:extLst>
          </p:cNvPr>
          <p:cNvSpPr/>
          <p:nvPr/>
        </p:nvSpPr>
        <p:spPr>
          <a:xfrm>
            <a:off x="1" y="1977609"/>
            <a:ext cx="12192000" cy="349355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56" name="Rectangle: Rounded Corners 55">
            <a:extLst>
              <a:ext uri="{FF2B5EF4-FFF2-40B4-BE49-F238E27FC236}">
                <a16:creationId xmlns:a16="http://schemas.microsoft.com/office/drawing/2014/main" id="{5B92B10B-C1CC-4BD7-AC00-9106A032B6ED}"/>
              </a:ext>
            </a:extLst>
          </p:cNvPr>
          <p:cNvSpPr/>
          <p:nvPr/>
        </p:nvSpPr>
        <p:spPr>
          <a:xfrm>
            <a:off x="3429000" y="2435798"/>
            <a:ext cx="5341620" cy="369937"/>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Ins="457200" rtlCol="0" anchor="ctr"/>
          <a:lstStyle/>
          <a:p>
            <a:pPr algn="r"/>
            <a:r>
              <a:rPr lang="en-US" noProof="0">
                <a:solidFill>
                  <a:schemeClr val="bg1"/>
                </a:solidFill>
              </a:rPr>
              <a:t>Reduced weight/BMI</a:t>
            </a:r>
            <a:r>
              <a:rPr lang="en-US" baseline="30000" noProof="0">
                <a:solidFill>
                  <a:schemeClr val="bg1"/>
                </a:solidFill>
              </a:rPr>
              <a:t>1</a:t>
            </a:r>
            <a:r>
              <a:rPr lang="en-US" sz="1800" baseline="30000" noProof="0">
                <a:solidFill>
                  <a:schemeClr val="bg1"/>
                </a:solidFill>
                <a:cs typeface="Arial" panose="020B0604020202020204" pitchFamily="34" charset="0"/>
              </a:rPr>
              <a:t>–</a:t>
            </a:r>
            <a:r>
              <a:rPr lang="en-US" baseline="30000" noProof="0">
                <a:solidFill>
                  <a:schemeClr val="bg1"/>
                </a:solidFill>
              </a:rPr>
              <a:t>3*†</a:t>
            </a:r>
          </a:p>
        </p:txBody>
      </p:sp>
      <p:sp>
        <p:nvSpPr>
          <p:cNvPr id="57" name="Rectangle: Rounded Corners 56">
            <a:extLst>
              <a:ext uri="{FF2B5EF4-FFF2-40B4-BE49-F238E27FC236}">
                <a16:creationId xmlns:a16="http://schemas.microsoft.com/office/drawing/2014/main" id="{83731706-E5C9-43FF-900B-ADBF14C03DC3}"/>
              </a:ext>
            </a:extLst>
          </p:cNvPr>
          <p:cNvSpPr/>
          <p:nvPr/>
        </p:nvSpPr>
        <p:spPr>
          <a:xfrm>
            <a:off x="3429000" y="2997302"/>
            <a:ext cx="5341620" cy="369937"/>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Ins="457200" rtlCol="0" anchor="ctr"/>
          <a:lstStyle/>
          <a:p>
            <a:pPr algn="r"/>
            <a:r>
              <a:rPr lang="en-US" noProof="0">
                <a:solidFill>
                  <a:schemeClr val="bg1"/>
                </a:solidFill>
              </a:rPr>
              <a:t>Reduced visceral obesity</a:t>
            </a:r>
            <a:r>
              <a:rPr lang="en-US" baseline="30000" noProof="0">
                <a:solidFill>
                  <a:schemeClr val="bg1"/>
                </a:solidFill>
              </a:rPr>
              <a:t>1*</a:t>
            </a:r>
          </a:p>
        </p:txBody>
      </p:sp>
      <p:sp>
        <p:nvSpPr>
          <p:cNvPr id="58" name="Rectangle: Rounded Corners 57">
            <a:extLst>
              <a:ext uri="{FF2B5EF4-FFF2-40B4-BE49-F238E27FC236}">
                <a16:creationId xmlns:a16="http://schemas.microsoft.com/office/drawing/2014/main" id="{46F22BB3-4B00-41DA-A3D1-37EC908BC17D}"/>
              </a:ext>
            </a:extLst>
          </p:cNvPr>
          <p:cNvSpPr/>
          <p:nvPr/>
        </p:nvSpPr>
        <p:spPr>
          <a:xfrm>
            <a:off x="3429000" y="3558806"/>
            <a:ext cx="5341620" cy="369937"/>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Ins="457200" rtlCol="0" anchor="ctr"/>
          <a:lstStyle/>
          <a:p>
            <a:pPr algn="r"/>
            <a:r>
              <a:rPr lang="en-US" noProof="0">
                <a:solidFill>
                  <a:schemeClr val="bg1"/>
                </a:solidFill>
              </a:rPr>
              <a:t>Reduced health complications</a:t>
            </a:r>
            <a:r>
              <a:rPr lang="en-US" baseline="30000" noProof="0">
                <a:solidFill>
                  <a:schemeClr val="bg1"/>
                </a:solidFill>
              </a:rPr>
              <a:t>2†</a:t>
            </a:r>
          </a:p>
        </p:txBody>
      </p:sp>
      <p:sp>
        <p:nvSpPr>
          <p:cNvPr id="59" name="Rectangle: Rounded Corners 58">
            <a:extLst>
              <a:ext uri="{FF2B5EF4-FFF2-40B4-BE49-F238E27FC236}">
                <a16:creationId xmlns:a16="http://schemas.microsoft.com/office/drawing/2014/main" id="{7436666D-3D80-4485-A5D3-CC99D9B2B2D4}"/>
              </a:ext>
            </a:extLst>
          </p:cNvPr>
          <p:cNvSpPr/>
          <p:nvPr/>
        </p:nvSpPr>
        <p:spPr>
          <a:xfrm>
            <a:off x="3429000" y="4120310"/>
            <a:ext cx="5341620" cy="369937"/>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Ins="457200" rtlCol="0" anchor="ctr"/>
          <a:lstStyle/>
          <a:p>
            <a:pPr algn="r"/>
            <a:r>
              <a:rPr lang="en-US" noProof="0">
                <a:solidFill>
                  <a:schemeClr val="bg1"/>
                </a:solidFill>
              </a:rPr>
              <a:t>Improved sleep</a:t>
            </a:r>
            <a:r>
              <a:rPr lang="en-US" baseline="30000" noProof="0">
                <a:solidFill>
                  <a:schemeClr val="bg1"/>
                </a:solidFill>
              </a:rPr>
              <a:t>4</a:t>
            </a:r>
          </a:p>
        </p:txBody>
      </p:sp>
      <p:sp>
        <p:nvSpPr>
          <p:cNvPr id="62" name="Rectangle: Rounded Corners 61">
            <a:extLst>
              <a:ext uri="{FF2B5EF4-FFF2-40B4-BE49-F238E27FC236}">
                <a16:creationId xmlns:a16="http://schemas.microsoft.com/office/drawing/2014/main" id="{68EE8585-704C-4E8B-8502-DD67B803DC83}"/>
              </a:ext>
            </a:extLst>
          </p:cNvPr>
          <p:cNvSpPr/>
          <p:nvPr/>
        </p:nvSpPr>
        <p:spPr>
          <a:xfrm>
            <a:off x="3429000" y="4661617"/>
            <a:ext cx="5341620" cy="369937"/>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Ins="457200" rtlCol="0" anchor="ctr"/>
          <a:lstStyle/>
          <a:p>
            <a:pPr algn="r"/>
            <a:r>
              <a:rPr lang="en-US" noProof="0">
                <a:solidFill>
                  <a:schemeClr val="bg1"/>
                </a:solidFill>
              </a:rPr>
              <a:t>Increased life expectancy</a:t>
            </a:r>
            <a:r>
              <a:rPr lang="en-US" baseline="30000" noProof="0">
                <a:solidFill>
                  <a:schemeClr val="bg1"/>
                </a:solidFill>
              </a:rPr>
              <a:t>5†</a:t>
            </a:r>
          </a:p>
        </p:txBody>
      </p:sp>
      <p:sp>
        <p:nvSpPr>
          <p:cNvPr id="3" name="TextBox 2">
            <a:extLst>
              <a:ext uri="{FF2B5EF4-FFF2-40B4-BE49-F238E27FC236}">
                <a16:creationId xmlns:a16="http://schemas.microsoft.com/office/drawing/2014/main" id="{08CD4B6D-9E01-C0FE-4E87-A49BED2858FC}"/>
              </a:ext>
            </a:extLst>
          </p:cNvPr>
          <p:cNvSpPr txBox="1"/>
          <p:nvPr/>
        </p:nvSpPr>
        <p:spPr>
          <a:xfrm>
            <a:off x="9086891" y="2353830"/>
            <a:ext cx="2221190" cy="1200329"/>
          </a:xfrm>
          <a:prstGeom prst="rect">
            <a:avLst/>
          </a:prstGeom>
          <a:noFill/>
          <a:ln>
            <a:noFill/>
          </a:ln>
        </p:spPr>
        <p:txBody>
          <a:bodyPr wrap="square" rtlCol="0">
            <a:spAutoFit/>
          </a:bodyPr>
          <a:lstStyle/>
          <a:p>
            <a:pPr algn="ctr"/>
            <a:r>
              <a:rPr lang="en-US" sz="1200" b="1" noProof="0">
                <a:solidFill>
                  <a:schemeClr val="accent1"/>
                </a:solidFill>
              </a:rPr>
              <a:t>*Weight loss of ~7% </a:t>
            </a:r>
            <a:br>
              <a:rPr lang="en-US" sz="1200" b="1" noProof="0">
                <a:solidFill>
                  <a:schemeClr val="accent1"/>
                </a:solidFill>
              </a:rPr>
            </a:br>
            <a:r>
              <a:rPr lang="en-US" sz="1200" b="1" noProof="0">
                <a:solidFill>
                  <a:schemeClr val="accent1"/>
                </a:solidFill>
              </a:rPr>
              <a:t>with caloric restriction </a:t>
            </a:r>
            <a:r>
              <a:rPr lang="en-US" sz="1200" b="0" i="0" noProof="0">
                <a:solidFill>
                  <a:schemeClr val="accent1"/>
                </a:solidFill>
                <a:effectLst/>
              </a:rPr>
              <a:t>by reducing food portion sizes and by replacing energy-dense foods with those of lower energy density</a:t>
            </a:r>
            <a:endParaRPr lang="en-US" sz="1200" noProof="0">
              <a:solidFill>
                <a:schemeClr val="accent1"/>
              </a:solidFill>
            </a:endParaRPr>
          </a:p>
        </p:txBody>
      </p:sp>
      <p:sp>
        <p:nvSpPr>
          <p:cNvPr id="47" name="TextBox 46">
            <a:extLst>
              <a:ext uri="{FF2B5EF4-FFF2-40B4-BE49-F238E27FC236}">
                <a16:creationId xmlns:a16="http://schemas.microsoft.com/office/drawing/2014/main" id="{639263EE-2102-9D32-3F0C-55BDD4442307}"/>
              </a:ext>
            </a:extLst>
          </p:cNvPr>
          <p:cNvSpPr txBox="1"/>
          <p:nvPr/>
        </p:nvSpPr>
        <p:spPr>
          <a:xfrm>
            <a:off x="9086891" y="4246118"/>
            <a:ext cx="2221188" cy="830997"/>
          </a:xfrm>
          <a:prstGeom prst="rect">
            <a:avLst/>
          </a:prstGeom>
          <a:noFill/>
          <a:ln>
            <a:noFill/>
          </a:ln>
        </p:spPr>
        <p:txBody>
          <a:bodyPr wrap="square">
            <a:spAutoFit/>
          </a:bodyPr>
          <a:lstStyle/>
          <a:p>
            <a:pPr algn="ctr"/>
            <a:r>
              <a:rPr lang="en-US" sz="1200" baseline="30000" noProof="0">
                <a:solidFill>
                  <a:schemeClr val="accent1"/>
                </a:solidFill>
              </a:rPr>
              <a:t>†</a:t>
            </a:r>
            <a:r>
              <a:rPr lang="en-US" sz="1200" noProof="0">
                <a:solidFill>
                  <a:schemeClr val="accent1"/>
                </a:solidFill>
              </a:rPr>
              <a:t>The traditional Mediterranean dietary pattern is inversely associated with BMI and obesity</a:t>
            </a:r>
          </a:p>
        </p:txBody>
      </p:sp>
      <p:sp>
        <p:nvSpPr>
          <p:cNvPr id="17" name="Oval 16">
            <a:extLst>
              <a:ext uri="{FF2B5EF4-FFF2-40B4-BE49-F238E27FC236}">
                <a16:creationId xmlns:a16="http://schemas.microsoft.com/office/drawing/2014/main" id="{FC1DD8C3-D35A-3266-AF81-EBBF64482219}"/>
              </a:ext>
            </a:extLst>
          </p:cNvPr>
          <p:cNvSpPr/>
          <p:nvPr/>
        </p:nvSpPr>
        <p:spPr>
          <a:xfrm>
            <a:off x="645538" y="1836420"/>
            <a:ext cx="3783544" cy="3783544"/>
          </a:xfrm>
          <a:prstGeom prst="ellipse">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p>
        </p:txBody>
      </p:sp>
      <p:pic>
        <p:nvPicPr>
          <p:cNvPr id="19" name="Graphic 18">
            <a:extLst>
              <a:ext uri="{FF2B5EF4-FFF2-40B4-BE49-F238E27FC236}">
                <a16:creationId xmlns:a16="http://schemas.microsoft.com/office/drawing/2014/main" id="{EEDCFFDF-3537-B759-1E2A-6EE09EB72C4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6160" y="1977609"/>
            <a:ext cx="3268980" cy="3268980"/>
          </a:xfrm>
          <a:prstGeom prst="rect">
            <a:avLst/>
          </a:prstGeom>
        </p:spPr>
      </p:pic>
      <p:pic>
        <p:nvPicPr>
          <p:cNvPr id="36" name="Graphic 35">
            <a:extLst>
              <a:ext uri="{FF2B5EF4-FFF2-40B4-BE49-F238E27FC236}">
                <a16:creationId xmlns:a16="http://schemas.microsoft.com/office/drawing/2014/main" id="{87C78968-CE53-BCD6-A625-E518D663FF1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5400000">
            <a:off x="8382000" y="2468880"/>
            <a:ext cx="304800" cy="304800"/>
          </a:xfrm>
          <a:prstGeom prst="rect">
            <a:avLst/>
          </a:prstGeom>
        </p:spPr>
      </p:pic>
      <p:pic>
        <p:nvPicPr>
          <p:cNvPr id="37" name="Graphic 36">
            <a:extLst>
              <a:ext uri="{FF2B5EF4-FFF2-40B4-BE49-F238E27FC236}">
                <a16:creationId xmlns:a16="http://schemas.microsoft.com/office/drawing/2014/main" id="{F97BABCD-98EA-9F00-D7AB-DA24A47F6AE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5400000">
            <a:off x="8382000" y="3029870"/>
            <a:ext cx="304800" cy="304800"/>
          </a:xfrm>
          <a:prstGeom prst="rect">
            <a:avLst/>
          </a:prstGeom>
        </p:spPr>
      </p:pic>
      <p:pic>
        <p:nvPicPr>
          <p:cNvPr id="38" name="Graphic 37">
            <a:extLst>
              <a:ext uri="{FF2B5EF4-FFF2-40B4-BE49-F238E27FC236}">
                <a16:creationId xmlns:a16="http://schemas.microsoft.com/office/drawing/2014/main" id="{5EAA3D57-422C-8404-FEDB-757344BEC9D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5400000">
            <a:off x="8382000" y="3591374"/>
            <a:ext cx="304800" cy="304800"/>
          </a:xfrm>
          <a:prstGeom prst="rect">
            <a:avLst/>
          </a:prstGeom>
        </p:spPr>
      </p:pic>
      <p:pic>
        <p:nvPicPr>
          <p:cNvPr id="39" name="Graphic 38">
            <a:extLst>
              <a:ext uri="{FF2B5EF4-FFF2-40B4-BE49-F238E27FC236}">
                <a16:creationId xmlns:a16="http://schemas.microsoft.com/office/drawing/2014/main" id="{F34BA5EC-F10A-52EB-F391-45F18D7E342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6200000">
            <a:off x="8382000" y="4153349"/>
            <a:ext cx="304800" cy="304800"/>
          </a:xfrm>
          <a:prstGeom prst="rect">
            <a:avLst/>
          </a:prstGeom>
        </p:spPr>
      </p:pic>
      <p:pic>
        <p:nvPicPr>
          <p:cNvPr id="40" name="Graphic 39">
            <a:extLst>
              <a:ext uri="{FF2B5EF4-FFF2-40B4-BE49-F238E27FC236}">
                <a16:creationId xmlns:a16="http://schemas.microsoft.com/office/drawing/2014/main" id="{F1FB1E97-C471-7FFF-151F-C94E0D35FA1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6200000">
            <a:off x="8382000" y="4694069"/>
            <a:ext cx="304800" cy="304800"/>
          </a:xfrm>
          <a:prstGeom prst="rect">
            <a:avLst/>
          </a:prstGeom>
        </p:spPr>
      </p:pic>
    </p:spTree>
    <p:extLst>
      <p:ext uri="{BB962C8B-B14F-4D97-AF65-F5344CB8AC3E}">
        <p14:creationId xmlns:p14="http://schemas.microsoft.com/office/powerpoint/2010/main" val="2982451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C0BA42-08D6-C0C7-1534-15A8F63092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86D43B-2D8B-986A-D119-47CB60E27463}"/>
              </a:ext>
            </a:extLst>
          </p:cNvPr>
          <p:cNvSpPr>
            <a:spLocks noGrp="1"/>
          </p:cNvSpPr>
          <p:nvPr>
            <p:ph type="title"/>
          </p:nvPr>
        </p:nvSpPr>
        <p:spPr>
          <a:xfrm>
            <a:off x="536240" y="414320"/>
            <a:ext cx="10896000" cy="1082209"/>
          </a:xfrm>
        </p:spPr>
        <p:txBody>
          <a:bodyPr>
            <a:normAutofit/>
          </a:bodyPr>
          <a:lstStyle/>
          <a:p>
            <a:r>
              <a:rPr lang="en-US" noProof="0"/>
              <a:t>Weight loss through lifestyle modifications</a:t>
            </a:r>
            <a:br>
              <a:rPr lang="en-US" noProof="0"/>
            </a:br>
            <a:r>
              <a:rPr lang="en-US" noProof="0"/>
              <a:t>reduces the incidence of diabetes</a:t>
            </a:r>
            <a:r>
              <a:rPr lang="en-US" baseline="30000" noProof="0"/>
              <a:t>1,2</a:t>
            </a:r>
          </a:p>
        </p:txBody>
      </p:sp>
      <p:sp>
        <p:nvSpPr>
          <p:cNvPr id="4" name="Text Placeholder 3">
            <a:extLst>
              <a:ext uri="{FF2B5EF4-FFF2-40B4-BE49-F238E27FC236}">
                <a16:creationId xmlns:a16="http://schemas.microsoft.com/office/drawing/2014/main" id="{BC892474-3723-29E9-C11F-DA248DFAE8DB}"/>
              </a:ext>
            </a:extLst>
          </p:cNvPr>
          <p:cNvSpPr>
            <a:spLocks noGrp="1"/>
          </p:cNvSpPr>
          <p:nvPr>
            <p:ph type="body" sz="quarter" idx="13"/>
          </p:nvPr>
        </p:nvSpPr>
        <p:spPr>
          <a:xfrm>
            <a:off x="536240" y="6020060"/>
            <a:ext cx="10896000" cy="324000"/>
          </a:xfrm>
        </p:spPr>
        <p:txBody>
          <a:bodyPr>
            <a:normAutofit/>
          </a:bodyPr>
          <a:lstStyle/>
          <a:p>
            <a:r>
              <a:rPr lang="en-US" noProof="0" dirty="0"/>
              <a:t>*Lifestyle intervention was 22 group sessions over 1 year, exercise classes, and a “Toolbox” of meal replacement shakes, exercise equipment, meal plans.</a:t>
            </a:r>
            <a:br>
              <a:rPr lang="en-US" noProof="0" dirty="0"/>
            </a:br>
            <a:r>
              <a:rPr lang="en-US" noProof="0" dirty="0"/>
              <a:t>1. Knowler WC et al. N Engl J Med 2002;346:393–403; 2. ElSayed NA et al. Diabetes Care 2023;46(suppl 1):S128–S139.</a:t>
            </a:r>
          </a:p>
        </p:txBody>
      </p:sp>
      <p:sp>
        <p:nvSpPr>
          <p:cNvPr id="11" name="TextBox 10">
            <a:extLst>
              <a:ext uri="{FF2B5EF4-FFF2-40B4-BE49-F238E27FC236}">
                <a16:creationId xmlns:a16="http://schemas.microsoft.com/office/drawing/2014/main" id="{A0C5B9DA-C85F-B284-ACEE-FDADFAF4FDF7}"/>
              </a:ext>
            </a:extLst>
          </p:cNvPr>
          <p:cNvSpPr txBox="1"/>
          <p:nvPr/>
        </p:nvSpPr>
        <p:spPr>
          <a:xfrm>
            <a:off x="1411750" y="2516251"/>
            <a:ext cx="3796146" cy="338554"/>
          </a:xfrm>
          <a:prstGeom prst="rect">
            <a:avLst/>
          </a:prstGeom>
          <a:noFill/>
        </p:spPr>
        <p:txBody>
          <a:bodyPr wrap="square" rtlCol="0">
            <a:spAutoFit/>
          </a:bodyPr>
          <a:lstStyle/>
          <a:p>
            <a:pPr algn="ctr"/>
            <a:r>
              <a:rPr lang="en-US" sz="1600" b="1" noProof="0"/>
              <a:t>Approximate change in weight</a:t>
            </a:r>
          </a:p>
        </p:txBody>
      </p:sp>
      <p:sp>
        <p:nvSpPr>
          <p:cNvPr id="12" name="TextBox 11">
            <a:extLst>
              <a:ext uri="{FF2B5EF4-FFF2-40B4-BE49-F238E27FC236}">
                <a16:creationId xmlns:a16="http://schemas.microsoft.com/office/drawing/2014/main" id="{716CAC24-95F3-F57B-8EFB-FA39DB040A4F}"/>
              </a:ext>
            </a:extLst>
          </p:cNvPr>
          <p:cNvSpPr txBox="1"/>
          <p:nvPr/>
        </p:nvSpPr>
        <p:spPr>
          <a:xfrm>
            <a:off x="6172200" y="2516251"/>
            <a:ext cx="5338916" cy="338554"/>
          </a:xfrm>
          <a:prstGeom prst="rect">
            <a:avLst/>
          </a:prstGeom>
          <a:noFill/>
        </p:spPr>
        <p:txBody>
          <a:bodyPr wrap="square" rtlCol="0">
            <a:spAutoFit/>
          </a:bodyPr>
          <a:lstStyle/>
          <a:p>
            <a:pPr algn="ctr"/>
            <a:r>
              <a:rPr lang="en-US" sz="1600" b="1" noProof="0"/>
              <a:t>Approximate cumulative incidence of diabetes</a:t>
            </a:r>
          </a:p>
        </p:txBody>
      </p:sp>
      <p:graphicFrame>
        <p:nvGraphicFramePr>
          <p:cNvPr id="9" name="Chart 8">
            <a:extLst>
              <a:ext uri="{FF2B5EF4-FFF2-40B4-BE49-F238E27FC236}">
                <a16:creationId xmlns:a16="http://schemas.microsoft.com/office/drawing/2014/main" id="{6955D4E4-7FE2-12DB-01ED-C47693CA5624}"/>
              </a:ext>
            </a:extLst>
          </p:cNvPr>
          <p:cNvGraphicFramePr/>
          <p:nvPr>
            <p:extLst>
              <p:ext uri="{D42A27DB-BD31-4B8C-83A1-F6EECF244321}">
                <p14:modId xmlns:p14="http://schemas.microsoft.com/office/powerpoint/2010/main" val="1434311002"/>
              </p:ext>
            </p:extLst>
          </p:nvPr>
        </p:nvGraphicFramePr>
        <p:xfrm>
          <a:off x="434658" y="2941514"/>
          <a:ext cx="5516562" cy="30173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a16="http://schemas.microsoft.com/office/drawing/2014/main" id="{F741A764-C1CE-C972-60CF-572006D058C1}"/>
              </a:ext>
            </a:extLst>
          </p:cNvPr>
          <p:cNvGraphicFramePr/>
          <p:nvPr>
            <p:extLst>
              <p:ext uri="{D42A27DB-BD31-4B8C-83A1-F6EECF244321}">
                <p14:modId xmlns:p14="http://schemas.microsoft.com/office/powerpoint/2010/main" val="1794471650"/>
              </p:ext>
            </p:extLst>
          </p:nvPr>
        </p:nvGraphicFramePr>
        <p:xfrm>
          <a:off x="6118860" y="2933224"/>
          <a:ext cx="5583238" cy="3017326"/>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Box 17">
            <a:extLst>
              <a:ext uri="{FF2B5EF4-FFF2-40B4-BE49-F238E27FC236}">
                <a16:creationId xmlns:a16="http://schemas.microsoft.com/office/drawing/2014/main" id="{781439DF-6CB7-8DAE-C622-D7EB7D1DFB38}"/>
              </a:ext>
            </a:extLst>
          </p:cNvPr>
          <p:cNvSpPr txBox="1"/>
          <p:nvPr/>
        </p:nvSpPr>
        <p:spPr>
          <a:xfrm>
            <a:off x="536575" y="1663184"/>
            <a:ext cx="11104563" cy="369332"/>
          </a:xfrm>
          <a:prstGeom prst="rect">
            <a:avLst/>
          </a:prstGeom>
          <a:noFill/>
        </p:spPr>
        <p:txBody>
          <a:bodyPr wrap="square">
            <a:spAutoFit/>
          </a:bodyPr>
          <a:lstStyle/>
          <a:p>
            <a:pPr algn="ctr"/>
            <a:r>
              <a:rPr lang="en-US" b="1" noProof="0" dirty="0">
                <a:solidFill>
                  <a:schemeClr val="accent1"/>
                </a:solidFill>
              </a:rPr>
              <a:t>The Diabetes Prevention Program (DPP)</a:t>
            </a:r>
          </a:p>
        </p:txBody>
      </p:sp>
      <p:sp>
        <p:nvSpPr>
          <p:cNvPr id="19" name="Rounded Rectangle 39">
            <a:extLst>
              <a:ext uri="{FF2B5EF4-FFF2-40B4-BE49-F238E27FC236}">
                <a16:creationId xmlns:a16="http://schemas.microsoft.com/office/drawing/2014/main" id="{5F59320C-91E6-7CBB-5DD1-D978F28E38B6}"/>
              </a:ext>
            </a:extLst>
          </p:cNvPr>
          <p:cNvSpPr/>
          <p:nvPr/>
        </p:nvSpPr>
        <p:spPr bwMode="gray">
          <a:xfrm>
            <a:off x="536575" y="2051823"/>
            <a:ext cx="11104563" cy="405628"/>
          </a:xfrm>
          <a:prstGeom prst="roundRect">
            <a:avLst>
              <a:gd name="adj" fmla="val 50000"/>
            </a:avLst>
          </a:prstGeom>
          <a:solidFill>
            <a:schemeClr val="accent1"/>
          </a:solidFill>
          <a:ln w="3175" algn="ctr">
            <a:noFill/>
            <a:miter lim="800000"/>
            <a:headEnd/>
            <a:tailEnd/>
          </a:ln>
        </p:spPr>
        <p:txBody>
          <a:bodyPr wrap="square" lIns="0" tIns="0" rIns="0" bIns="0" rtlCol="0" anchor="ctr"/>
          <a:lstStyle/>
          <a:p>
            <a:pPr algn="ctr"/>
            <a:r>
              <a:rPr lang="en-US" sz="1600" b="1" noProof="0">
                <a:solidFill>
                  <a:schemeClr val="bg1"/>
                </a:solidFill>
              </a:rPr>
              <a:t>Assessed the effects of lifestyle* vs medical interventions for diabetes prevention</a:t>
            </a:r>
            <a:r>
              <a:rPr lang="en-US" sz="1600" baseline="30000" noProof="0">
                <a:solidFill>
                  <a:schemeClr val="bg1"/>
                </a:solidFill>
              </a:rPr>
              <a:t>1</a:t>
            </a:r>
            <a:r>
              <a:rPr lang="en-US" sz="1600" b="1" noProof="0">
                <a:solidFill>
                  <a:schemeClr val="bg1"/>
                </a:solidFill>
              </a:rPr>
              <a:t> </a:t>
            </a:r>
          </a:p>
        </p:txBody>
      </p:sp>
      <p:grpSp>
        <p:nvGrpSpPr>
          <p:cNvPr id="40" name="Group 39">
            <a:extLst>
              <a:ext uri="{FF2B5EF4-FFF2-40B4-BE49-F238E27FC236}">
                <a16:creationId xmlns:a16="http://schemas.microsoft.com/office/drawing/2014/main" id="{49E58366-8E2F-A54A-6AA6-3282FE0E9AC7}"/>
              </a:ext>
            </a:extLst>
          </p:cNvPr>
          <p:cNvGrpSpPr/>
          <p:nvPr/>
        </p:nvGrpSpPr>
        <p:grpSpPr>
          <a:xfrm>
            <a:off x="4498654" y="5730880"/>
            <a:ext cx="3118491" cy="234744"/>
            <a:chOff x="4800600" y="5768980"/>
            <a:chExt cx="3118491" cy="234744"/>
          </a:xfrm>
        </p:grpSpPr>
        <p:sp>
          <p:nvSpPr>
            <p:cNvPr id="34" name="TextBox 33">
              <a:extLst>
                <a:ext uri="{FF2B5EF4-FFF2-40B4-BE49-F238E27FC236}">
                  <a16:creationId xmlns:a16="http://schemas.microsoft.com/office/drawing/2014/main" id="{6968C952-C9C5-9281-44BC-6FAEF1A075BA}"/>
                </a:ext>
              </a:extLst>
            </p:cNvPr>
            <p:cNvSpPr txBox="1"/>
            <p:nvPr/>
          </p:nvSpPr>
          <p:spPr>
            <a:xfrm>
              <a:off x="5021580" y="5768980"/>
              <a:ext cx="647613" cy="234744"/>
            </a:xfrm>
            <a:prstGeom prst="rect">
              <a:avLst/>
            </a:prstGeom>
            <a:noFill/>
          </p:spPr>
          <p:txBody>
            <a:bodyPr wrap="none" lIns="0" tIns="0" rIns="0" bIns="0" rtlCol="0">
              <a:spAutoFit/>
            </a:bodyPr>
            <a:lstStyle/>
            <a:p>
              <a:pPr algn="l">
                <a:lnSpc>
                  <a:spcPct val="120000"/>
                </a:lnSpc>
              </a:pPr>
              <a:r>
                <a:rPr lang="en-US" sz="1400" noProof="0">
                  <a:solidFill>
                    <a:schemeClr val="tx2"/>
                  </a:solidFill>
                </a:rPr>
                <a:t>Placebo</a:t>
              </a:r>
            </a:p>
          </p:txBody>
        </p:sp>
        <p:sp>
          <p:nvSpPr>
            <p:cNvPr id="35" name="TextBox 34">
              <a:extLst>
                <a:ext uri="{FF2B5EF4-FFF2-40B4-BE49-F238E27FC236}">
                  <a16:creationId xmlns:a16="http://schemas.microsoft.com/office/drawing/2014/main" id="{A0C82F15-4F6D-D124-C546-1ED49E32FBE0}"/>
                </a:ext>
              </a:extLst>
            </p:cNvPr>
            <p:cNvSpPr txBox="1"/>
            <p:nvPr/>
          </p:nvSpPr>
          <p:spPr>
            <a:xfrm>
              <a:off x="6065520" y="5768980"/>
              <a:ext cx="795089" cy="234744"/>
            </a:xfrm>
            <a:prstGeom prst="rect">
              <a:avLst/>
            </a:prstGeom>
            <a:noFill/>
          </p:spPr>
          <p:txBody>
            <a:bodyPr wrap="none" lIns="0" tIns="0" rIns="0" bIns="0" rtlCol="0">
              <a:spAutoFit/>
            </a:bodyPr>
            <a:lstStyle/>
            <a:p>
              <a:pPr algn="l">
                <a:lnSpc>
                  <a:spcPct val="120000"/>
                </a:lnSpc>
              </a:pPr>
              <a:r>
                <a:rPr lang="en-US" sz="1400" noProof="0">
                  <a:solidFill>
                    <a:schemeClr val="tx2"/>
                  </a:solidFill>
                </a:rPr>
                <a:t>Metformin</a:t>
              </a:r>
            </a:p>
          </p:txBody>
        </p:sp>
        <p:sp>
          <p:nvSpPr>
            <p:cNvPr id="36" name="TextBox 35">
              <a:extLst>
                <a:ext uri="{FF2B5EF4-FFF2-40B4-BE49-F238E27FC236}">
                  <a16:creationId xmlns:a16="http://schemas.microsoft.com/office/drawing/2014/main" id="{94239C7F-F485-3533-CC28-F820F14C0703}"/>
                </a:ext>
              </a:extLst>
            </p:cNvPr>
            <p:cNvSpPr txBox="1"/>
            <p:nvPr/>
          </p:nvSpPr>
          <p:spPr>
            <a:xfrm>
              <a:off x="7261860" y="5768980"/>
              <a:ext cx="657231" cy="234744"/>
            </a:xfrm>
            <a:prstGeom prst="rect">
              <a:avLst/>
            </a:prstGeom>
            <a:noFill/>
          </p:spPr>
          <p:txBody>
            <a:bodyPr wrap="none" lIns="0" tIns="0" rIns="0" bIns="0" rtlCol="0">
              <a:spAutoFit/>
            </a:bodyPr>
            <a:lstStyle/>
            <a:p>
              <a:pPr algn="l">
                <a:lnSpc>
                  <a:spcPct val="120000"/>
                </a:lnSpc>
              </a:pPr>
              <a:r>
                <a:rPr lang="en-US" sz="1400" noProof="0">
                  <a:solidFill>
                    <a:schemeClr val="tx2"/>
                  </a:solidFill>
                </a:rPr>
                <a:t>Lifestyle</a:t>
              </a:r>
            </a:p>
          </p:txBody>
        </p:sp>
        <p:sp>
          <p:nvSpPr>
            <p:cNvPr id="37" name="Rectangle 36">
              <a:extLst>
                <a:ext uri="{FF2B5EF4-FFF2-40B4-BE49-F238E27FC236}">
                  <a16:creationId xmlns:a16="http://schemas.microsoft.com/office/drawing/2014/main" id="{0E1E6775-988A-8F65-5FE9-0BAA70B5B760}"/>
                </a:ext>
              </a:extLst>
            </p:cNvPr>
            <p:cNvSpPr/>
            <p:nvPr/>
          </p:nvSpPr>
          <p:spPr>
            <a:xfrm>
              <a:off x="4800600" y="5821680"/>
              <a:ext cx="152400" cy="152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p>
          </p:txBody>
        </p:sp>
        <p:sp>
          <p:nvSpPr>
            <p:cNvPr id="38" name="Rectangle 37">
              <a:extLst>
                <a:ext uri="{FF2B5EF4-FFF2-40B4-BE49-F238E27FC236}">
                  <a16:creationId xmlns:a16="http://schemas.microsoft.com/office/drawing/2014/main" id="{017C72B7-BF5B-B6A1-B814-34E8BA657317}"/>
                </a:ext>
              </a:extLst>
            </p:cNvPr>
            <p:cNvSpPr/>
            <p:nvPr/>
          </p:nvSpPr>
          <p:spPr>
            <a:xfrm>
              <a:off x="5859780" y="5821680"/>
              <a:ext cx="152400" cy="15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p>
          </p:txBody>
        </p:sp>
        <p:sp>
          <p:nvSpPr>
            <p:cNvPr id="39" name="Rectangle 38">
              <a:extLst>
                <a:ext uri="{FF2B5EF4-FFF2-40B4-BE49-F238E27FC236}">
                  <a16:creationId xmlns:a16="http://schemas.microsoft.com/office/drawing/2014/main" id="{9B69DAD4-8EF2-A7E2-C6B5-D10EC191DFBD}"/>
                </a:ext>
              </a:extLst>
            </p:cNvPr>
            <p:cNvSpPr/>
            <p:nvPr/>
          </p:nvSpPr>
          <p:spPr>
            <a:xfrm>
              <a:off x="7071360" y="5821680"/>
              <a:ext cx="152400" cy="152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p>
          </p:txBody>
        </p:sp>
      </p:grpSp>
    </p:spTree>
    <p:extLst>
      <p:ext uri="{BB962C8B-B14F-4D97-AF65-F5344CB8AC3E}">
        <p14:creationId xmlns:p14="http://schemas.microsoft.com/office/powerpoint/2010/main" val="1368262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Oval 54">
            <a:extLst>
              <a:ext uri="{FF2B5EF4-FFF2-40B4-BE49-F238E27FC236}">
                <a16:creationId xmlns:a16="http://schemas.microsoft.com/office/drawing/2014/main" id="{A4ADA22E-3754-ED71-0097-416B8F556223}"/>
              </a:ext>
            </a:extLst>
          </p:cNvPr>
          <p:cNvSpPr/>
          <p:nvPr/>
        </p:nvSpPr>
        <p:spPr>
          <a:xfrm>
            <a:off x="6651207" y="1810185"/>
            <a:ext cx="3953228" cy="3953228"/>
          </a:xfrm>
          <a:prstGeom prst="ellipse">
            <a:avLst/>
          </a:prstGeom>
          <a:no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p>
        </p:txBody>
      </p:sp>
      <p:sp>
        <p:nvSpPr>
          <p:cNvPr id="2" name="Title 1">
            <a:extLst>
              <a:ext uri="{FF2B5EF4-FFF2-40B4-BE49-F238E27FC236}">
                <a16:creationId xmlns:a16="http://schemas.microsoft.com/office/drawing/2014/main" id="{05717850-FEA3-238C-828D-8E983C5A7BF0}"/>
              </a:ext>
            </a:extLst>
          </p:cNvPr>
          <p:cNvSpPr>
            <a:spLocks noGrp="1"/>
          </p:cNvSpPr>
          <p:nvPr>
            <p:ph type="title"/>
          </p:nvPr>
        </p:nvSpPr>
        <p:spPr>
          <a:xfrm>
            <a:off x="536240" y="414320"/>
            <a:ext cx="10896000" cy="1082209"/>
          </a:xfrm>
        </p:spPr>
        <p:txBody>
          <a:bodyPr/>
          <a:lstStyle/>
          <a:p>
            <a:r>
              <a:rPr lang="en-US" noProof="0"/>
              <a:t>Fad diets</a:t>
            </a:r>
            <a:br>
              <a:rPr lang="en-US" noProof="0"/>
            </a:br>
            <a:r>
              <a:rPr lang="en-US" i="1" noProof="0"/>
              <a:t>Negative health consequences</a:t>
            </a:r>
          </a:p>
        </p:txBody>
      </p:sp>
      <p:sp>
        <p:nvSpPr>
          <p:cNvPr id="4" name="Text Placeholder 3">
            <a:extLst>
              <a:ext uri="{FF2B5EF4-FFF2-40B4-BE49-F238E27FC236}">
                <a16:creationId xmlns:a16="http://schemas.microsoft.com/office/drawing/2014/main" id="{D2D6475C-CB75-9575-53E6-DAF0AA041274}"/>
              </a:ext>
            </a:extLst>
          </p:cNvPr>
          <p:cNvSpPr>
            <a:spLocks noGrp="1"/>
          </p:cNvSpPr>
          <p:nvPr>
            <p:ph type="body" sz="quarter" idx="13"/>
          </p:nvPr>
        </p:nvSpPr>
        <p:spPr>
          <a:xfrm>
            <a:off x="536240" y="5817173"/>
            <a:ext cx="10896000" cy="526887"/>
          </a:xfrm>
        </p:spPr>
        <p:txBody>
          <a:bodyPr>
            <a:noAutofit/>
          </a:bodyPr>
          <a:lstStyle/>
          <a:p>
            <a:r>
              <a:rPr lang="en-US" noProof="0" dirty="0"/>
              <a:t>*Increased LDL-C is associated with the ketogenic diet.</a:t>
            </a:r>
            <a:br>
              <a:rPr lang="en-US" noProof="0" dirty="0"/>
            </a:br>
            <a:r>
              <a:rPr lang="en-US" baseline="30000" noProof="0" dirty="0"/>
              <a:t>†</a:t>
            </a:r>
            <a:r>
              <a:rPr lang="en-US" noProof="0" dirty="0"/>
              <a:t>Comorbidities such as type 2 diabetes, cardiovascular disease, cancer, and osteoporosis.</a:t>
            </a:r>
            <a:br>
              <a:rPr lang="en-US" noProof="0" dirty="0"/>
            </a:br>
            <a:r>
              <a:rPr lang="en-US" noProof="0" dirty="0"/>
              <a:t>LDL-C, low-density lipoprotein cholesterol.</a:t>
            </a:r>
            <a:br>
              <a:rPr lang="en-US" noProof="0" dirty="0"/>
            </a:br>
            <a:r>
              <a:rPr lang="en-US" noProof="0" dirty="0"/>
              <a:t>1. Tahreem A et al. Front </a:t>
            </a:r>
            <a:r>
              <a:rPr lang="en-US" noProof="0" dirty="0" err="1"/>
              <a:t>Nutr</a:t>
            </a:r>
            <a:r>
              <a:rPr lang="en-US" noProof="0" dirty="0"/>
              <a:t> 2022;9:960922; 2. Malik N et al. Food Sci </a:t>
            </a:r>
            <a:r>
              <a:rPr lang="en-US" noProof="0" dirty="0" err="1"/>
              <a:t>Nutr</a:t>
            </a:r>
            <a:r>
              <a:rPr lang="en-US" noProof="0" dirty="0"/>
              <a:t> 2020;8:6047–6060.</a:t>
            </a:r>
          </a:p>
        </p:txBody>
      </p:sp>
      <p:sp>
        <p:nvSpPr>
          <p:cNvPr id="18" name="TextBox 17">
            <a:extLst>
              <a:ext uri="{FF2B5EF4-FFF2-40B4-BE49-F238E27FC236}">
                <a16:creationId xmlns:a16="http://schemas.microsoft.com/office/drawing/2014/main" id="{176AA911-02FD-2811-7CCF-D46DC0BB0A6E}"/>
              </a:ext>
            </a:extLst>
          </p:cNvPr>
          <p:cNvSpPr txBox="1"/>
          <p:nvPr/>
        </p:nvSpPr>
        <p:spPr>
          <a:xfrm>
            <a:off x="9375314" y="2428336"/>
            <a:ext cx="1554480"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schemeClr val="accent1"/>
                </a:solidFill>
                <a:effectLst/>
                <a:uLnTx/>
                <a:uFillTx/>
                <a:latin typeface="Arial" panose="020B0604020202020204"/>
                <a:ea typeface="+mn-ea"/>
                <a:cs typeface="+mn-cs"/>
              </a:rPr>
              <a:t>Missing food groups</a:t>
            </a:r>
          </a:p>
        </p:txBody>
      </p:sp>
      <p:sp>
        <p:nvSpPr>
          <p:cNvPr id="16" name="TextBox 15">
            <a:extLst>
              <a:ext uri="{FF2B5EF4-FFF2-40B4-BE49-F238E27FC236}">
                <a16:creationId xmlns:a16="http://schemas.microsoft.com/office/drawing/2014/main" id="{85BBC5F6-EEC0-8D50-C8A2-00EE99EDEBF9}"/>
              </a:ext>
            </a:extLst>
          </p:cNvPr>
          <p:cNvSpPr txBox="1"/>
          <p:nvPr/>
        </p:nvSpPr>
        <p:spPr>
          <a:xfrm>
            <a:off x="9915205" y="3587164"/>
            <a:ext cx="1516383"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schemeClr val="accent1"/>
                </a:solidFill>
                <a:effectLst/>
                <a:uLnTx/>
                <a:uFillTx/>
                <a:latin typeface="Arial" panose="020B0604020202020204"/>
                <a:ea typeface="+mn-ea"/>
                <a:cs typeface="+mn-cs"/>
              </a:rPr>
              <a:t>Nutritionally inadequate</a:t>
            </a:r>
          </a:p>
        </p:txBody>
      </p:sp>
      <p:sp>
        <p:nvSpPr>
          <p:cNvPr id="20" name="TextBox 19">
            <a:extLst>
              <a:ext uri="{FF2B5EF4-FFF2-40B4-BE49-F238E27FC236}">
                <a16:creationId xmlns:a16="http://schemas.microsoft.com/office/drawing/2014/main" id="{DA9B7A56-E9C2-AF54-6102-497C10951326}"/>
              </a:ext>
            </a:extLst>
          </p:cNvPr>
          <p:cNvSpPr txBox="1"/>
          <p:nvPr/>
        </p:nvSpPr>
        <p:spPr>
          <a:xfrm>
            <a:off x="7797360" y="1804427"/>
            <a:ext cx="1668824"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schemeClr val="accent1"/>
                </a:solidFill>
                <a:effectLst/>
                <a:uLnTx/>
                <a:uFillTx/>
                <a:latin typeface="Arial" panose="020B0604020202020204"/>
                <a:ea typeface="+mn-ea"/>
                <a:cs typeface="+mn-cs"/>
              </a:rPr>
              <a:t>Lack of physical activity</a:t>
            </a:r>
          </a:p>
        </p:txBody>
      </p:sp>
      <p:sp>
        <p:nvSpPr>
          <p:cNvPr id="26" name="TextBox 25">
            <a:extLst>
              <a:ext uri="{FF2B5EF4-FFF2-40B4-BE49-F238E27FC236}">
                <a16:creationId xmlns:a16="http://schemas.microsoft.com/office/drawing/2014/main" id="{F63B0B84-3EA1-C6E9-8C7F-C456397F465A}"/>
              </a:ext>
            </a:extLst>
          </p:cNvPr>
          <p:cNvSpPr txBox="1"/>
          <p:nvPr/>
        </p:nvSpPr>
        <p:spPr>
          <a:xfrm>
            <a:off x="6352817" y="4633859"/>
            <a:ext cx="1554480" cy="124649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schemeClr val="accent1"/>
                </a:solidFill>
                <a:effectLst/>
                <a:uLnTx/>
                <a:uFillTx/>
                <a:latin typeface="Arial" panose="020B0604020202020204"/>
                <a:ea typeface="+mn-ea"/>
                <a:cs typeface="+mn-cs"/>
              </a:rPr>
              <a:t>May be detrimental </a:t>
            </a:r>
            <a:br>
              <a:rPr kumimoji="0" lang="en-US" sz="1500" b="0" i="0" u="none" strike="noStrike" kern="1200" cap="none" spc="0" normalizeH="0" baseline="0" noProof="0">
                <a:ln>
                  <a:noFill/>
                </a:ln>
                <a:solidFill>
                  <a:schemeClr val="accent1"/>
                </a:solidFill>
                <a:effectLst/>
                <a:uLnTx/>
                <a:uFillTx/>
                <a:latin typeface="Arial" panose="020B0604020202020204"/>
                <a:ea typeface="+mn-ea"/>
                <a:cs typeface="+mn-cs"/>
              </a:rPr>
            </a:br>
            <a:r>
              <a:rPr kumimoji="0" lang="en-US" sz="1500" b="0" i="0" u="none" strike="noStrike" kern="1200" cap="none" spc="0" normalizeH="0" baseline="0" noProof="0">
                <a:ln>
                  <a:noFill/>
                </a:ln>
                <a:solidFill>
                  <a:schemeClr val="accent1"/>
                </a:solidFill>
                <a:effectLst/>
                <a:uLnTx/>
                <a:uFillTx/>
                <a:latin typeface="Arial" panose="020B0604020202020204"/>
                <a:ea typeface="+mn-ea"/>
                <a:cs typeface="+mn-cs"/>
              </a:rPr>
              <a:t>for those with chronic diseases</a:t>
            </a:r>
          </a:p>
        </p:txBody>
      </p:sp>
      <p:sp>
        <p:nvSpPr>
          <p:cNvPr id="24" name="TextBox 23">
            <a:extLst>
              <a:ext uri="{FF2B5EF4-FFF2-40B4-BE49-F238E27FC236}">
                <a16:creationId xmlns:a16="http://schemas.microsoft.com/office/drawing/2014/main" id="{5A1C1266-7A78-CFC8-88E0-212D9A2CA396}"/>
              </a:ext>
            </a:extLst>
          </p:cNvPr>
          <p:cNvSpPr txBox="1"/>
          <p:nvPr/>
        </p:nvSpPr>
        <p:spPr>
          <a:xfrm>
            <a:off x="5852003" y="3464079"/>
            <a:ext cx="1554480" cy="7848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schemeClr val="accent1"/>
                </a:solidFill>
                <a:effectLst/>
                <a:uLnTx/>
                <a:uFillTx/>
                <a:latin typeface="Arial" panose="020B0604020202020204"/>
                <a:ea typeface="+mn-ea"/>
                <a:cs typeface="+mn-cs"/>
              </a:rPr>
              <a:t>Inconsistent scientific evidence</a:t>
            </a:r>
          </a:p>
        </p:txBody>
      </p:sp>
      <p:sp>
        <p:nvSpPr>
          <p:cNvPr id="28" name="TextBox 27">
            <a:extLst>
              <a:ext uri="{FF2B5EF4-FFF2-40B4-BE49-F238E27FC236}">
                <a16:creationId xmlns:a16="http://schemas.microsoft.com/office/drawing/2014/main" id="{97707BCD-6C94-7967-72CC-6452A93833E0}"/>
              </a:ext>
            </a:extLst>
          </p:cNvPr>
          <p:cNvSpPr txBox="1"/>
          <p:nvPr/>
        </p:nvSpPr>
        <p:spPr>
          <a:xfrm>
            <a:off x="7911703" y="5229189"/>
            <a:ext cx="1554480"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schemeClr val="accent1"/>
                </a:solidFill>
                <a:effectLst/>
                <a:uLnTx/>
                <a:uFillTx/>
                <a:latin typeface="Arial" panose="020B0604020202020204"/>
                <a:ea typeface="+mn-ea"/>
                <a:cs typeface="+mn-cs"/>
              </a:rPr>
              <a:t>Long-term</a:t>
            </a:r>
            <a:br>
              <a:rPr kumimoji="0" lang="en-US" sz="1500" b="0" i="0" u="none" strike="noStrike" kern="1200" cap="none" spc="0" normalizeH="0" baseline="0" noProof="0">
                <a:ln>
                  <a:noFill/>
                </a:ln>
                <a:solidFill>
                  <a:schemeClr val="accent1"/>
                </a:solidFill>
                <a:effectLst/>
                <a:uLnTx/>
                <a:uFillTx/>
                <a:latin typeface="Arial" panose="020B0604020202020204"/>
                <a:ea typeface="+mn-ea"/>
                <a:cs typeface="+mn-cs"/>
              </a:rPr>
            </a:br>
            <a:r>
              <a:rPr kumimoji="0" lang="en-US" sz="1500" b="0" i="0" u="none" strike="noStrike" kern="1200" cap="none" spc="0" normalizeH="0" baseline="0" noProof="0">
                <a:ln>
                  <a:noFill/>
                </a:ln>
                <a:solidFill>
                  <a:schemeClr val="accent1"/>
                </a:solidFill>
                <a:effectLst/>
                <a:uLnTx/>
                <a:uFillTx/>
                <a:latin typeface="Arial" panose="020B0604020202020204"/>
                <a:ea typeface="+mn-ea"/>
                <a:cs typeface="+mn-cs"/>
              </a:rPr>
              <a:t>adherence maintenance concerns</a:t>
            </a:r>
          </a:p>
        </p:txBody>
      </p:sp>
      <p:sp>
        <p:nvSpPr>
          <p:cNvPr id="22" name="TextBox 21">
            <a:extLst>
              <a:ext uri="{FF2B5EF4-FFF2-40B4-BE49-F238E27FC236}">
                <a16:creationId xmlns:a16="http://schemas.microsoft.com/office/drawing/2014/main" id="{B5C7E7B1-5093-D35A-680C-AE797DC2D843}"/>
              </a:ext>
            </a:extLst>
          </p:cNvPr>
          <p:cNvSpPr txBox="1"/>
          <p:nvPr/>
        </p:nvSpPr>
        <p:spPr>
          <a:xfrm>
            <a:off x="6381371" y="2428354"/>
            <a:ext cx="1554480"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schemeClr val="accent1"/>
                </a:solidFill>
                <a:effectLst/>
                <a:uLnTx/>
                <a:uFillTx/>
                <a:latin typeface="Arial" panose="020B0604020202020204"/>
                <a:ea typeface="+mn-ea"/>
                <a:cs typeface="+mn-cs"/>
              </a:rPr>
              <a:t>Rapid weight loss</a:t>
            </a:r>
          </a:p>
        </p:txBody>
      </p:sp>
      <p:sp>
        <p:nvSpPr>
          <p:cNvPr id="30" name="TextBox 29">
            <a:extLst>
              <a:ext uri="{FF2B5EF4-FFF2-40B4-BE49-F238E27FC236}">
                <a16:creationId xmlns:a16="http://schemas.microsoft.com/office/drawing/2014/main" id="{3934F356-CC1B-BAED-7134-79395FE8000B}"/>
              </a:ext>
            </a:extLst>
          </p:cNvPr>
          <p:cNvSpPr txBox="1"/>
          <p:nvPr/>
        </p:nvSpPr>
        <p:spPr>
          <a:xfrm>
            <a:off x="9361995" y="4880061"/>
            <a:ext cx="1554480"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schemeClr val="accent1"/>
                </a:solidFill>
                <a:effectLst/>
                <a:uLnTx/>
                <a:uFillTx/>
                <a:latin typeface="Arial" panose="020B0604020202020204"/>
                <a:ea typeface="+mn-ea"/>
                <a:cs typeface="+mn-cs"/>
              </a:rPr>
              <a:t>Promotes short-term changes</a:t>
            </a:r>
          </a:p>
        </p:txBody>
      </p:sp>
      <p:sp>
        <p:nvSpPr>
          <p:cNvPr id="68" name="Rectangle 67">
            <a:extLst>
              <a:ext uri="{FF2B5EF4-FFF2-40B4-BE49-F238E27FC236}">
                <a16:creationId xmlns:a16="http://schemas.microsoft.com/office/drawing/2014/main" id="{8562879B-AC44-97BF-7921-76A6A94A216D}"/>
              </a:ext>
            </a:extLst>
          </p:cNvPr>
          <p:cNvSpPr/>
          <p:nvPr/>
        </p:nvSpPr>
        <p:spPr>
          <a:xfrm>
            <a:off x="1546976" y="3410811"/>
            <a:ext cx="3294629" cy="10759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accent1"/>
                </a:solidFill>
                <a:effectLst/>
                <a:uLnTx/>
                <a:uFillTx/>
                <a:latin typeface="Arial" panose="020B0604020202020204"/>
                <a:ea typeface="+mn-ea"/>
                <a:cs typeface="+mn-cs"/>
              </a:rPr>
              <a:t>Adverse health outcomes may include inadequate micronutrient intake and increased LDL-C</a:t>
            </a:r>
            <a:r>
              <a:rPr kumimoji="0" lang="en-US" sz="1600" b="0" i="0" u="none" strike="noStrike" kern="1200" cap="none" spc="0" normalizeH="0" baseline="30000" noProof="0">
                <a:ln>
                  <a:noFill/>
                </a:ln>
                <a:solidFill>
                  <a:schemeClr val="accent1"/>
                </a:solidFill>
                <a:effectLst/>
                <a:uLnTx/>
                <a:uFillTx/>
                <a:latin typeface="Arial" panose="020B0604020202020204"/>
                <a:ea typeface="+mn-ea"/>
                <a:cs typeface="+mn-cs"/>
              </a:rPr>
              <a:t>*,1</a:t>
            </a:r>
          </a:p>
        </p:txBody>
      </p:sp>
      <p:sp>
        <p:nvSpPr>
          <p:cNvPr id="71" name="Rectangle 70">
            <a:extLst>
              <a:ext uri="{FF2B5EF4-FFF2-40B4-BE49-F238E27FC236}">
                <a16:creationId xmlns:a16="http://schemas.microsoft.com/office/drawing/2014/main" id="{FEC1E601-2C72-48F9-ECAE-7BE455819D05}"/>
              </a:ext>
            </a:extLst>
          </p:cNvPr>
          <p:cNvSpPr/>
          <p:nvPr/>
        </p:nvSpPr>
        <p:spPr>
          <a:xfrm>
            <a:off x="1546976" y="4486768"/>
            <a:ext cx="3294629" cy="10759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accent1"/>
                </a:solidFill>
                <a:effectLst/>
                <a:uLnTx/>
                <a:uFillTx/>
                <a:latin typeface="Arial" panose="020B0604020202020204"/>
                <a:ea typeface="+mn-ea"/>
                <a:cs typeface="+mn-cs"/>
              </a:rPr>
              <a:t>Micronutrient deficiencies may increase the risk of developing comorbidities</a:t>
            </a:r>
            <a:r>
              <a:rPr kumimoji="0" lang="en-US" sz="1600" b="0" i="0" u="none" strike="noStrike" kern="1200" cap="none" spc="0" normalizeH="0" baseline="30000" noProof="0">
                <a:ln>
                  <a:noFill/>
                </a:ln>
                <a:solidFill>
                  <a:schemeClr val="accent1"/>
                </a:solidFill>
                <a:effectLst/>
                <a:uLnTx/>
                <a:uFillTx/>
                <a:latin typeface="Arial" panose="020B0604020202020204"/>
                <a:ea typeface="+mn-ea"/>
                <a:cs typeface="Times New Roman" panose="02020603050405020304" pitchFamily="18" charset="0"/>
              </a:rPr>
              <a:t>†,2</a:t>
            </a:r>
            <a:endParaRPr kumimoji="0" lang="en-US" sz="1600" b="0" i="0" u="none" strike="noStrike" kern="1200" cap="none" spc="0" normalizeH="0" baseline="30000" noProof="0">
              <a:ln>
                <a:noFill/>
              </a:ln>
              <a:solidFill>
                <a:schemeClr val="accent1"/>
              </a:solidFill>
              <a:effectLst/>
              <a:uLnTx/>
              <a:uFillTx/>
              <a:latin typeface="Arial" panose="020B0604020202020204"/>
              <a:ea typeface="+mn-ea"/>
              <a:cs typeface="+mn-cs"/>
            </a:endParaRPr>
          </a:p>
        </p:txBody>
      </p:sp>
      <p:sp>
        <p:nvSpPr>
          <p:cNvPr id="59" name="TextBox 58">
            <a:extLst>
              <a:ext uri="{FF2B5EF4-FFF2-40B4-BE49-F238E27FC236}">
                <a16:creationId xmlns:a16="http://schemas.microsoft.com/office/drawing/2014/main" id="{8C3EDC6F-6047-9A50-44C6-64F1E7E1CC69}"/>
              </a:ext>
            </a:extLst>
          </p:cNvPr>
          <p:cNvSpPr txBox="1"/>
          <p:nvPr/>
        </p:nvSpPr>
        <p:spPr>
          <a:xfrm>
            <a:off x="2143819" y="2496793"/>
            <a:ext cx="210094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accent1"/>
                </a:solidFill>
                <a:effectLst/>
                <a:uLnTx/>
                <a:uFillTx/>
                <a:latin typeface="Arial" panose="020B0604020202020204"/>
                <a:ea typeface="+mn-ea"/>
                <a:cs typeface="+mn-cs"/>
              </a:rPr>
              <a:t>However</a:t>
            </a:r>
          </a:p>
        </p:txBody>
      </p:sp>
      <p:sp>
        <p:nvSpPr>
          <p:cNvPr id="47" name="TextBox 46">
            <a:extLst>
              <a:ext uri="{FF2B5EF4-FFF2-40B4-BE49-F238E27FC236}">
                <a16:creationId xmlns:a16="http://schemas.microsoft.com/office/drawing/2014/main" id="{8BBB9802-E8C9-E9F9-00EF-8C229F7EFFE0}"/>
              </a:ext>
            </a:extLst>
          </p:cNvPr>
          <p:cNvSpPr txBox="1"/>
          <p:nvPr/>
        </p:nvSpPr>
        <p:spPr>
          <a:xfrm>
            <a:off x="7164109" y="3314238"/>
            <a:ext cx="2927424" cy="163121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chemeClr val="accent1"/>
                </a:solidFill>
                <a:effectLst/>
                <a:uLnTx/>
                <a:uFillTx/>
                <a:latin typeface="Arial" panose="020B0604020202020204"/>
                <a:ea typeface="+mn-ea"/>
                <a:cs typeface="+mn-cs"/>
              </a:rPr>
              <a:t>Fad diet</a:t>
            </a:r>
            <a:r>
              <a:rPr kumimoji="0" lang="en-US" sz="2800" b="1" i="0" u="none" strike="noStrike" kern="1200" cap="none" spc="0" normalizeH="0" baseline="30000" noProof="0">
                <a:ln>
                  <a:noFill/>
                </a:ln>
                <a:solidFill>
                  <a:schemeClr val="accent1"/>
                </a:solidFill>
                <a:effectLst/>
                <a:uLnTx/>
                <a:uFillTx/>
                <a:latin typeface="Arial" panose="020B0604020202020204"/>
                <a:ea typeface="+mn-ea"/>
                <a:cs typeface="+mn-cs"/>
              </a:rPr>
              <a:t>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accent1"/>
                </a:solidFill>
                <a:effectLst/>
                <a:uLnTx/>
                <a:uFillTx/>
                <a:latin typeface="Arial" panose="020B0604020202020204"/>
                <a:ea typeface="+mn-ea"/>
                <a:cs typeface="+mn-cs"/>
              </a:rPr>
              <a:t>Trendy dietary pattern known to be a </a:t>
            </a:r>
            <a:br>
              <a:rPr kumimoji="0" lang="en-US" sz="1800" b="0" i="0" u="none" strike="noStrike" kern="1200" cap="none" spc="0" normalizeH="0" baseline="0" noProof="0">
                <a:ln>
                  <a:noFill/>
                </a:ln>
                <a:solidFill>
                  <a:schemeClr val="accent1"/>
                </a:solidFill>
                <a:effectLst/>
                <a:uLnTx/>
                <a:uFillTx/>
                <a:latin typeface="Arial" panose="020B0604020202020204"/>
                <a:ea typeface="+mn-ea"/>
                <a:cs typeface="+mn-cs"/>
              </a:rPr>
            </a:br>
            <a:r>
              <a:rPr kumimoji="0" lang="en-US" sz="1800" b="0" i="0" u="none" strike="noStrike" kern="1200" cap="none" spc="0" normalizeH="0" baseline="0" noProof="0">
                <a:ln>
                  <a:noFill/>
                </a:ln>
                <a:solidFill>
                  <a:schemeClr val="accent1"/>
                </a:solidFill>
                <a:effectLst/>
                <a:uLnTx/>
                <a:uFillTx/>
                <a:latin typeface="Arial" panose="020B0604020202020204"/>
                <a:ea typeface="+mn-ea"/>
                <a:cs typeface="+mn-cs"/>
              </a:rPr>
              <a:t>quick fix for long-</a:t>
            </a:r>
            <a:br>
              <a:rPr kumimoji="0" lang="en-US" sz="1800" b="0" i="0" u="none" strike="noStrike" kern="1200" cap="none" spc="0" normalizeH="0" baseline="0" noProof="0">
                <a:ln>
                  <a:noFill/>
                </a:ln>
                <a:solidFill>
                  <a:schemeClr val="accent1"/>
                </a:solidFill>
                <a:effectLst/>
                <a:uLnTx/>
                <a:uFillTx/>
                <a:latin typeface="Arial" panose="020B0604020202020204"/>
                <a:ea typeface="+mn-ea"/>
                <a:cs typeface="+mn-cs"/>
              </a:rPr>
            </a:br>
            <a:r>
              <a:rPr kumimoji="0" lang="en-US" sz="1800" b="0" i="0" u="none" strike="noStrike" kern="1200" cap="none" spc="0" normalizeH="0" baseline="0" noProof="0">
                <a:ln>
                  <a:noFill/>
                </a:ln>
                <a:solidFill>
                  <a:schemeClr val="accent1"/>
                </a:solidFill>
                <a:effectLst/>
                <a:uLnTx/>
                <a:uFillTx/>
                <a:latin typeface="Arial" panose="020B0604020202020204"/>
                <a:ea typeface="+mn-ea"/>
                <a:cs typeface="+mn-cs"/>
              </a:rPr>
              <a:t>term problems</a:t>
            </a:r>
          </a:p>
        </p:txBody>
      </p:sp>
      <p:pic>
        <p:nvPicPr>
          <p:cNvPr id="51" name="Graphic 50">
            <a:extLst>
              <a:ext uri="{FF2B5EF4-FFF2-40B4-BE49-F238E27FC236}">
                <a16:creationId xmlns:a16="http://schemas.microsoft.com/office/drawing/2014/main" id="{5F221472-9381-1A26-C35D-9CDD619D35E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03971" y="2700728"/>
            <a:ext cx="647700" cy="647700"/>
          </a:xfrm>
          <a:prstGeom prst="rect">
            <a:avLst/>
          </a:prstGeom>
        </p:spPr>
      </p:pic>
      <p:sp>
        <p:nvSpPr>
          <p:cNvPr id="53" name="Oval 52">
            <a:extLst>
              <a:ext uri="{FF2B5EF4-FFF2-40B4-BE49-F238E27FC236}">
                <a16:creationId xmlns:a16="http://schemas.microsoft.com/office/drawing/2014/main" id="{40B515E8-F9CA-B1E7-5EB6-1C96C94BAF0F}"/>
              </a:ext>
            </a:extLst>
          </p:cNvPr>
          <p:cNvSpPr/>
          <p:nvPr/>
        </p:nvSpPr>
        <p:spPr>
          <a:xfrm>
            <a:off x="7239052" y="2405602"/>
            <a:ext cx="2781300" cy="278130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p>
        </p:txBody>
      </p:sp>
      <p:sp>
        <p:nvSpPr>
          <p:cNvPr id="57" name="Rounded Rectangle 39">
            <a:extLst>
              <a:ext uri="{FF2B5EF4-FFF2-40B4-BE49-F238E27FC236}">
                <a16:creationId xmlns:a16="http://schemas.microsoft.com/office/drawing/2014/main" id="{8597DD4C-6141-E73D-8296-AE08CD48759B}"/>
              </a:ext>
            </a:extLst>
          </p:cNvPr>
          <p:cNvSpPr/>
          <p:nvPr/>
        </p:nvSpPr>
        <p:spPr bwMode="gray">
          <a:xfrm>
            <a:off x="536576" y="1960383"/>
            <a:ext cx="5315428" cy="405628"/>
          </a:xfrm>
          <a:prstGeom prst="roundRect">
            <a:avLst>
              <a:gd name="adj" fmla="val 50000"/>
            </a:avLst>
          </a:prstGeom>
          <a:solidFill>
            <a:schemeClr val="accent1"/>
          </a:solidFill>
          <a:ln w="3175" algn="ctr">
            <a:noFill/>
            <a:miter lim="800000"/>
            <a:headEnd/>
            <a:tailEnd/>
          </a:ln>
        </p:spPr>
        <p:txBody>
          <a:bodyPr wrap="square" lIns="0" tIns="0" rIns="0" bIns="0" rtlCol="0" anchor="ctr"/>
          <a:lstStyle/>
          <a:p>
            <a:pPr lvl="0" algn="ctr">
              <a:defRPr/>
            </a:pPr>
            <a:r>
              <a:rPr lang="en-US" sz="1600" noProof="0">
                <a:solidFill>
                  <a:schemeClr val="bg1"/>
                </a:solidFill>
              </a:rPr>
              <a:t>Fad diets </a:t>
            </a:r>
            <a:r>
              <a:rPr lang="en-US" sz="1600" b="1" i="1" noProof="0">
                <a:solidFill>
                  <a:schemeClr val="bg1"/>
                </a:solidFill>
              </a:rPr>
              <a:t>may</a:t>
            </a:r>
            <a:r>
              <a:rPr lang="en-US" sz="1600" b="1" noProof="0">
                <a:solidFill>
                  <a:schemeClr val="bg1"/>
                </a:solidFill>
              </a:rPr>
              <a:t> temporarily </a:t>
            </a:r>
            <a:r>
              <a:rPr lang="en-US" sz="1600" noProof="0">
                <a:solidFill>
                  <a:schemeClr val="bg1"/>
                </a:solidFill>
              </a:rPr>
              <a:t>reduce daily caloric intake</a:t>
            </a:r>
            <a:r>
              <a:rPr lang="en-US" sz="1600" baseline="30000" noProof="0">
                <a:solidFill>
                  <a:schemeClr val="bg1"/>
                </a:solidFill>
              </a:rPr>
              <a:t>1,2</a:t>
            </a:r>
          </a:p>
        </p:txBody>
      </p:sp>
      <p:grpSp>
        <p:nvGrpSpPr>
          <p:cNvPr id="61" name="Group 60">
            <a:extLst>
              <a:ext uri="{FF2B5EF4-FFF2-40B4-BE49-F238E27FC236}">
                <a16:creationId xmlns:a16="http://schemas.microsoft.com/office/drawing/2014/main" id="{28A02FFD-605C-6BBB-3EF1-DB3ECC0AECE2}"/>
              </a:ext>
            </a:extLst>
          </p:cNvPr>
          <p:cNvGrpSpPr/>
          <p:nvPr/>
        </p:nvGrpSpPr>
        <p:grpSpPr>
          <a:xfrm rot="5400000">
            <a:off x="2949855" y="3055368"/>
            <a:ext cx="473093" cy="395156"/>
            <a:chOff x="7659022" y="3752888"/>
            <a:chExt cx="473093" cy="395156"/>
          </a:xfrm>
        </p:grpSpPr>
        <p:sp>
          <p:nvSpPr>
            <p:cNvPr id="62" name="Isosceles Triangle 61">
              <a:extLst>
                <a:ext uri="{FF2B5EF4-FFF2-40B4-BE49-F238E27FC236}">
                  <a16:creationId xmlns:a16="http://schemas.microsoft.com/office/drawing/2014/main" id="{56B9A3BC-18EC-A895-9804-A1C4ABFD36D5}"/>
                </a:ext>
              </a:extLst>
            </p:cNvPr>
            <p:cNvSpPr/>
            <p:nvPr/>
          </p:nvSpPr>
          <p:spPr>
            <a:xfrm rot="5400000">
              <a:off x="7631769" y="3780141"/>
              <a:ext cx="395156" cy="340650"/>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p>
          </p:txBody>
        </p:sp>
        <p:sp>
          <p:nvSpPr>
            <p:cNvPr id="63" name="Isosceles Triangle 62">
              <a:extLst>
                <a:ext uri="{FF2B5EF4-FFF2-40B4-BE49-F238E27FC236}">
                  <a16:creationId xmlns:a16="http://schemas.microsoft.com/office/drawing/2014/main" id="{4591B3D1-9EBE-07C1-341B-589AC1AF2BF0}"/>
                </a:ext>
              </a:extLst>
            </p:cNvPr>
            <p:cNvSpPr/>
            <p:nvPr/>
          </p:nvSpPr>
          <p:spPr>
            <a:xfrm rot="5400000">
              <a:off x="7764212" y="3780141"/>
              <a:ext cx="395156" cy="340650"/>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p>
          </p:txBody>
        </p:sp>
      </p:grpSp>
    </p:spTree>
    <p:extLst>
      <p:ext uri="{BB962C8B-B14F-4D97-AF65-F5344CB8AC3E}">
        <p14:creationId xmlns:p14="http://schemas.microsoft.com/office/powerpoint/2010/main" val="3629315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0" name="Group 159">
            <a:extLst>
              <a:ext uri="{FF2B5EF4-FFF2-40B4-BE49-F238E27FC236}">
                <a16:creationId xmlns:a16="http://schemas.microsoft.com/office/drawing/2014/main" id="{0DBEF3EF-2043-D3AA-8A1A-D67A20A5514C}"/>
              </a:ext>
            </a:extLst>
          </p:cNvPr>
          <p:cNvGrpSpPr>
            <a:grpSpLocks/>
          </p:cNvGrpSpPr>
          <p:nvPr/>
        </p:nvGrpSpPr>
        <p:grpSpPr>
          <a:xfrm>
            <a:off x="5584671" y="5131600"/>
            <a:ext cx="697700" cy="697700"/>
            <a:chOff x="10275950" y="5183037"/>
            <a:chExt cx="993433" cy="993433"/>
          </a:xfrm>
        </p:grpSpPr>
        <p:sp>
          <p:nvSpPr>
            <p:cNvPr id="154" name="Oval 153">
              <a:extLst>
                <a:ext uri="{FF2B5EF4-FFF2-40B4-BE49-F238E27FC236}">
                  <a16:creationId xmlns:a16="http://schemas.microsoft.com/office/drawing/2014/main" id="{061EC3A1-A332-79CA-E933-6E2BB82FE37E}"/>
                </a:ext>
              </a:extLst>
            </p:cNvPr>
            <p:cNvSpPr/>
            <p:nvPr/>
          </p:nvSpPr>
          <p:spPr>
            <a:xfrm>
              <a:off x="10275950" y="5183037"/>
              <a:ext cx="993433" cy="99343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p>
          </p:txBody>
        </p:sp>
        <p:pic>
          <p:nvPicPr>
            <p:cNvPr id="147" name="Graphic 146">
              <a:extLst>
                <a:ext uri="{FF2B5EF4-FFF2-40B4-BE49-F238E27FC236}">
                  <a16:creationId xmlns:a16="http://schemas.microsoft.com/office/drawing/2014/main" id="{16876CBF-77B6-1FB2-2605-66BD3ACA865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18259" y="5341620"/>
              <a:ext cx="676266" cy="676266"/>
            </a:xfrm>
            <a:prstGeom prst="rect">
              <a:avLst/>
            </a:prstGeom>
          </p:spPr>
        </p:pic>
      </p:grpSp>
      <p:sp>
        <p:nvSpPr>
          <p:cNvPr id="2" name="Title 1">
            <a:extLst>
              <a:ext uri="{FF2B5EF4-FFF2-40B4-BE49-F238E27FC236}">
                <a16:creationId xmlns:a16="http://schemas.microsoft.com/office/drawing/2014/main" id="{D9D3D3CB-9803-429D-B110-E1FA0F9026B2}"/>
              </a:ext>
            </a:extLst>
          </p:cNvPr>
          <p:cNvSpPr>
            <a:spLocks noGrp="1"/>
          </p:cNvSpPr>
          <p:nvPr>
            <p:ph type="title"/>
          </p:nvPr>
        </p:nvSpPr>
        <p:spPr>
          <a:xfrm>
            <a:off x="536240" y="414320"/>
            <a:ext cx="10896000" cy="1082209"/>
          </a:xfrm>
        </p:spPr>
        <p:txBody>
          <a:bodyPr/>
          <a:lstStyle/>
          <a:p>
            <a:r>
              <a:rPr lang="en-US" noProof="0"/>
              <a:t>Recommendations for physical activity</a:t>
            </a:r>
            <a:r>
              <a:rPr lang="en-US" baseline="30000" noProof="0"/>
              <a:t>1,2</a:t>
            </a:r>
          </a:p>
        </p:txBody>
      </p:sp>
      <p:sp>
        <p:nvSpPr>
          <p:cNvPr id="4" name="Text Placeholder 3">
            <a:extLst>
              <a:ext uri="{FF2B5EF4-FFF2-40B4-BE49-F238E27FC236}">
                <a16:creationId xmlns:a16="http://schemas.microsoft.com/office/drawing/2014/main" id="{2DABAB28-D7DA-4B4D-8321-F5B1E80B7F8E}"/>
              </a:ext>
            </a:extLst>
          </p:cNvPr>
          <p:cNvSpPr>
            <a:spLocks noGrp="1"/>
          </p:cNvSpPr>
          <p:nvPr>
            <p:ph type="body" sz="quarter" idx="13"/>
          </p:nvPr>
        </p:nvSpPr>
        <p:spPr>
          <a:xfrm>
            <a:off x="536240" y="6020060"/>
            <a:ext cx="10896000" cy="324000"/>
          </a:xfrm>
        </p:spPr>
        <p:txBody>
          <a:bodyPr>
            <a:noAutofit/>
          </a:bodyPr>
          <a:lstStyle/>
          <a:p>
            <a:r>
              <a:rPr lang="en-US" noProof="0" dirty="0"/>
              <a:t>1. US Department of Health and Human Services (DHHS). Physical activity guidelines for Americans, 2nd ed (2018). </a:t>
            </a:r>
            <a:r>
              <a:rPr lang="en-US" noProof="0" dirty="0">
                <a:hlinkClick r:id="rId5">
                  <a:extLst>
                    <a:ext uri="{A12FA001-AC4F-418D-AE19-62706E023703}">
                      <ahyp:hlinkClr xmlns:ahyp="http://schemas.microsoft.com/office/drawing/2018/hyperlinkcolor" val="tx"/>
                    </a:ext>
                  </a:extLst>
                </a:hlinkClick>
              </a:rPr>
              <a:t>https://health.gov/sites/default/files/2019-09/Physical_Activity_Guidelines_2nd_edition.pdf</a:t>
            </a:r>
            <a:r>
              <a:rPr lang="en-US" noProof="0" dirty="0"/>
              <a:t>. Accessed October 2025; </a:t>
            </a:r>
            <a:br>
              <a:rPr lang="en-US" noProof="0" dirty="0"/>
            </a:br>
            <a:r>
              <a:rPr lang="en-US" noProof="0" dirty="0"/>
              <a:t>2. ElSayed NA et al. Diabetes Care. 2023;46(suppl 1):S128–S139.</a:t>
            </a:r>
          </a:p>
        </p:txBody>
      </p:sp>
      <p:sp>
        <p:nvSpPr>
          <p:cNvPr id="5" name="Rectangle 4">
            <a:extLst>
              <a:ext uri="{FF2B5EF4-FFF2-40B4-BE49-F238E27FC236}">
                <a16:creationId xmlns:a16="http://schemas.microsoft.com/office/drawing/2014/main" id="{A6F20157-2CAB-4B43-8A15-AEC86C8869DD}"/>
              </a:ext>
            </a:extLst>
          </p:cNvPr>
          <p:cNvSpPr/>
          <p:nvPr/>
        </p:nvSpPr>
        <p:spPr>
          <a:xfrm>
            <a:off x="2322709" y="1690113"/>
            <a:ext cx="3735191" cy="15467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lvl="4">
              <a:spcAft>
                <a:spcPts val="600"/>
              </a:spcAft>
            </a:pPr>
            <a:r>
              <a:rPr lang="en-US" sz="1400" b="1" noProof="0" dirty="0">
                <a:solidFill>
                  <a:schemeClr val="tx1"/>
                </a:solidFill>
              </a:rPr>
              <a:t>Simple recommendations: </a:t>
            </a:r>
            <a:br>
              <a:rPr lang="en-US" sz="1400" b="1" noProof="0" dirty="0">
                <a:solidFill>
                  <a:schemeClr val="tx1"/>
                </a:solidFill>
              </a:rPr>
            </a:br>
            <a:r>
              <a:rPr lang="en-US" b="1" noProof="0" dirty="0">
                <a:solidFill>
                  <a:schemeClr val="tx1"/>
                </a:solidFill>
              </a:rPr>
              <a:t>Be on your feet, not in your seat Less sitting, move living</a:t>
            </a:r>
          </a:p>
          <a:p>
            <a:pPr marL="195263" lvl="4" indent="-195263">
              <a:lnSpc>
                <a:spcPct val="95000"/>
              </a:lnSpc>
              <a:buFont typeface="Arial" panose="020B0604020202020204" pitchFamily="34" charset="0"/>
              <a:buChar char="•"/>
            </a:pPr>
            <a:r>
              <a:rPr lang="en-US" sz="1400" noProof="0" dirty="0">
                <a:solidFill>
                  <a:schemeClr val="tx1"/>
                </a:solidFill>
              </a:rPr>
              <a:t>At least 200</a:t>
            </a:r>
            <a:r>
              <a:rPr lang="en-US" sz="1400" noProof="0" dirty="0">
                <a:solidFill>
                  <a:schemeClr val="tx1"/>
                </a:solidFill>
                <a:latin typeface="Arial" panose="020B0604020202020204" pitchFamily="34" charset="0"/>
                <a:cs typeface="Arial" panose="020B0604020202020204" pitchFamily="34" charset="0"/>
              </a:rPr>
              <a:t>–</a:t>
            </a:r>
            <a:r>
              <a:rPr lang="en-US" sz="1400" noProof="0" dirty="0">
                <a:solidFill>
                  <a:schemeClr val="tx1"/>
                </a:solidFill>
              </a:rPr>
              <a:t>300 minutes of moderate-intensity aerobic activity each </a:t>
            </a:r>
            <a:r>
              <a:rPr lang="en-US" sz="1400" b="1" noProof="0" dirty="0">
                <a:solidFill>
                  <a:schemeClr val="tx1"/>
                </a:solidFill>
              </a:rPr>
              <a:t>week</a:t>
            </a:r>
            <a:r>
              <a:rPr lang="en-US" sz="1400" noProof="0" dirty="0">
                <a:solidFill>
                  <a:schemeClr val="tx1"/>
                </a:solidFill>
              </a:rPr>
              <a:t> or at least 75</a:t>
            </a:r>
            <a:r>
              <a:rPr lang="en-US" sz="1400" noProof="0" dirty="0">
                <a:solidFill>
                  <a:schemeClr val="tx1"/>
                </a:solidFill>
                <a:latin typeface="Arial" panose="020B0604020202020204" pitchFamily="34" charset="0"/>
                <a:cs typeface="Arial" panose="020B0604020202020204" pitchFamily="34" charset="0"/>
              </a:rPr>
              <a:t>–</a:t>
            </a:r>
            <a:r>
              <a:rPr lang="en-US" sz="1400" noProof="0" dirty="0">
                <a:solidFill>
                  <a:schemeClr val="tx1"/>
                </a:solidFill>
              </a:rPr>
              <a:t>150 minutes of vigorous-intensity aerobic activity each week</a:t>
            </a:r>
          </a:p>
          <a:p>
            <a:pPr marL="195263" lvl="4" indent="-195263">
              <a:lnSpc>
                <a:spcPct val="95000"/>
              </a:lnSpc>
              <a:spcBef>
                <a:spcPts val="600"/>
              </a:spcBef>
              <a:buFont typeface="Arial" panose="020B0604020202020204" pitchFamily="34" charset="0"/>
              <a:buChar char="•"/>
            </a:pPr>
            <a:r>
              <a:rPr lang="en-US" sz="1400" noProof="0" dirty="0">
                <a:solidFill>
                  <a:schemeClr val="tx1"/>
                </a:solidFill>
              </a:rPr>
              <a:t>Engage in </a:t>
            </a:r>
            <a:r>
              <a:rPr lang="en-US" sz="1400" b="1" noProof="0" dirty="0">
                <a:solidFill>
                  <a:schemeClr val="tx1"/>
                </a:solidFill>
              </a:rPr>
              <a:t>muscle-strengthening</a:t>
            </a:r>
            <a:r>
              <a:rPr lang="en-US" sz="1400" noProof="0" dirty="0">
                <a:solidFill>
                  <a:schemeClr val="tx1"/>
                </a:solidFill>
              </a:rPr>
              <a:t> exercises at least 2 days per week</a:t>
            </a:r>
          </a:p>
          <a:p>
            <a:pPr marL="195263" lvl="4" indent="-195263">
              <a:lnSpc>
                <a:spcPct val="95000"/>
              </a:lnSpc>
              <a:spcBef>
                <a:spcPts val="600"/>
              </a:spcBef>
              <a:buFont typeface="Arial" panose="020B0604020202020204" pitchFamily="34" charset="0"/>
              <a:buChar char="•"/>
            </a:pPr>
            <a:r>
              <a:rPr lang="en-US" sz="1400" noProof="0" dirty="0">
                <a:solidFill>
                  <a:schemeClr val="tx1"/>
                </a:solidFill>
              </a:rPr>
              <a:t>Brief exercise bouts after meals can improve metabolic control</a:t>
            </a:r>
          </a:p>
          <a:p>
            <a:pPr marL="195263" lvl="4" indent="-195263">
              <a:lnSpc>
                <a:spcPct val="95000"/>
              </a:lnSpc>
              <a:spcBef>
                <a:spcPts val="600"/>
              </a:spcBef>
              <a:buFont typeface="Arial" panose="020B0604020202020204" pitchFamily="34" charset="0"/>
              <a:buChar char="•"/>
            </a:pPr>
            <a:r>
              <a:rPr lang="en-US" sz="1400" noProof="0" dirty="0">
                <a:solidFill>
                  <a:schemeClr val="tx1"/>
                </a:solidFill>
              </a:rPr>
              <a:t>Use of </a:t>
            </a:r>
            <a:r>
              <a:rPr lang="en-US" sz="1400" b="1" noProof="0" dirty="0">
                <a:solidFill>
                  <a:schemeClr val="tx1"/>
                </a:solidFill>
              </a:rPr>
              <a:t>fitness trackers</a:t>
            </a:r>
            <a:r>
              <a:rPr lang="en-US" sz="1400" noProof="0" dirty="0">
                <a:solidFill>
                  <a:schemeClr val="tx1"/>
                </a:solidFill>
              </a:rPr>
              <a:t> and realistic step count goals</a:t>
            </a:r>
          </a:p>
        </p:txBody>
      </p:sp>
      <p:grpSp>
        <p:nvGrpSpPr>
          <p:cNvPr id="6" name="Group 5">
            <a:extLst>
              <a:ext uri="{FF2B5EF4-FFF2-40B4-BE49-F238E27FC236}">
                <a16:creationId xmlns:a16="http://schemas.microsoft.com/office/drawing/2014/main" id="{55AD4EBB-99F1-01EF-D1FE-7E5B551F57F8}"/>
              </a:ext>
            </a:extLst>
          </p:cNvPr>
          <p:cNvGrpSpPr/>
          <p:nvPr/>
        </p:nvGrpSpPr>
        <p:grpSpPr>
          <a:xfrm>
            <a:off x="380900" y="2461113"/>
            <a:ext cx="2076664" cy="2076664"/>
            <a:chOff x="380900" y="2461113"/>
            <a:chExt cx="2076664" cy="2076664"/>
          </a:xfrm>
        </p:grpSpPr>
        <p:sp>
          <p:nvSpPr>
            <p:cNvPr id="118" name="Oval 117">
              <a:extLst>
                <a:ext uri="{FF2B5EF4-FFF2-40B4-BE49-F238E27FC236}">
                  <a16:creationId xmlns:a16="http://schemas.microsoft.com/office/drawing/2014/main" id="{B67E0BF9-5FBF-895A-DA48-A735B0A4D8D6}"/>
                </a:ext>
              </a:extLst>
            </p:cNvPr>
            <p:cNvSpPr/>
            <p:nvPr/>
          </p:nvSpPr>
          <p:spPr>
            <a:xfrm>
              <a:off x="380900" y="2461113"/>
              <a:ext cx="2076664" cy="207666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p>
          </p:txBody>
        </p:sp>
        <p:grpSp>
          <p:nvGrpSpPr>
            <p:cNvPr id="119" name="Group 118">
              <a:extLst>
                <a:ext uri="{FF2B5EF4-FFF2-40B4-BE49-F238E27FC236}">
                  <a16:creationId xmlns:a16="http://schemas.microsoft.com/office/drawing/2014/main" id="{F0C946AE-E015-7C2B-7491-6C2D30ADE7DF}"/>
                </a:ext>
              </a:extLst>
            </p:cNvPr>
            <p:cNvGrpSpPr/>
            <p:nvPr/>
          </p:nvGrpSpPr>
          <p:grpSpPr>
            <a:xfrm>
              <a:off x="743791" y="2961011"/>
              <a:ext cx="1350882" cy="1076868"/>
              <a:chOff x="1390166" y="2550252"/>
              <a:chExt cx="925120" cy="737468"/>
            </a:xfrm>
          </p:grpSpPr>
          <p:grpSp>
            <p:nvGrpSpPr>
              <p:cNvPr id="18" name="Group 17">
                <a:extLst>
                  <a:ext uri="{FF2B5EF4-FFF2-40B4-BE49-F238E27FC236}">
                    <a16:creationId xmlns:a16="http://schemas.microsoft.com/office/drawing/2014/main" id="{32D00EFA-BADC-3DC8-60C1-A033B8D54013}"/>
                  </a:ext>
                </a:extLst>
              </p:cNvPr>
              <p:cNvGrpSpPr/>
              <p:nvPr/>
            </p:nvGrpSpPr>
            <p:grpSpPr>
              <a:xfrm>
                <a:off x="1390166" y="2550252"/>
                <a:ext cx="426108" cy="737468"/>
                <a:chOff x="5234578" y="2207150"/>
                <a:chExt cx="426108" cy="737468"/>
              </a:xfrm>
              <a:solidFill>
                <a:schemeClr val="bg1"/>
              </a:solidFill>
            </p:grpSpPr>
            <p:sp>
              <p:nvSpPr>
                <p:cNvPr id="54" name="Freeform 26">
                  <a:extLst>
                    <a:ext uri="{FF2B5EF4-FFF2-40B4-BE49-F238E27FC236}">
                      <a16:creationId xmlns:a16="http://schemas.microsoft.com/office/drawing/2014/main" id="{165C328B-F396-C477-227B-76B1045F3F05}"/>
                    </a:ext>
                  </a:extLst>
                </p:cNvPr>
                <p:cNvSpPr>
                  <a:spLocks/>
                </p:cNvSpPr>
                <p:nvPr/>
              </p:nvSpPr>
              <p:spPr bwMode="auto">
                <a:xfrm>
                  <a:off x="5234578" y="2339390"/>
                  <a:ext cx="426108" cy="372233"/>
                </a:xfrm>
                <a:custGeom>
                  <a:avLst/>
                  <a:gdLst>
                    <a:gd name="T0" fmla="*/ 92 w 627"/>
                    <a:gd name="T1" fmla="*/ 212 h 548"/>
                    <a:gd name="T2" fmla="*/ 105 w 627"/>
                    <a:gd name="T3" fmla="*/ 212 h 548"/>
                    <a:gd name="T4" fmla="*/ 74 w 627"/>
                    <a:gd name="T5" fmla="*/ 348 h 548"/>
                    <a:gd name="T6" fmla="*/ 313 w 627"/>
                    <a:gd name="T7" fmla="*/ 548 h 548"/>
                    <a:gd name="T8" fmla="*/ 553 w 627"/>
                    <a:gd name="T9" fmla="*/ 348 h 548"/>
                    <a:gd name="T10" fmla="*/ 522 w 627"/>
                    <a:gd name="T11" fmla="*/ 212 h 548"/>
                    <a:gd name="T12" fmla="*/ 535 w 627"/>
                    <a:gd name="T13" fmla="*/ 212 h 548"/>
                    <a:gd name="T14" fmla="*/ 565 w 627"/>
                    <a:gd name="T15" fmla="*/ 348 h 548"/>
                    <a:gd name="T16" fmla="*/ 519 w 627"/>
                    <a:gd name="T17" fmla="*/ 484 h 548"/>
                    <a:gd name="T18" fmla="*/ 556 w 627"/>
                    <a:gd name="T19" fmla="*/ 513 h 548"/>
                    <a:gd name="T20" fmla="*/ 561 w 627"/>
                    <a:gd name="T21" fmla="*/ 513 h 548"/>
                    <a:gd name="T22" fmla="*/ 605 w 627"/>
                    <a:gd name="T23" fmla="*/ 475 h 548"/>
                    <a:gd name="T24" fmla="*/ 535 w 627"/>
                    <a:gd name="T25" fmla="*/ 73 h 548"/>
                    <a:gd name="T26" fmla="*/ 422 w 627"/>
                    <a:gd name="T27" fmla="*/ 0 h 548"/>
                    <a:gd name="T28" fmla="*/ 313 w 627"/>
                    <a:gd name="T29" fmla="*/ 57 h 548"/>
                    <a:gd name="T30" fmla="*/ 205 w 627"/>
                    <a:gd name="T31" fmla="*/ 0 h 548"/>
                    <a:gd name="T32" fmla="*/ 92 w 627"/>
                    <a:gd name="T33" fmla="*/ 73 h 548"/>
                    <a:gd name="T34" fmla="*/ 22 w 627"/>
                    <a:gd name="T35" fmla="*/ 475 h 548"/>
                    <a:gd name="T36" fmla="*/ 66 w 627"/>
                    <a:gd name="T37" fmla="*/ 513 h 548"/>
                    <a:gd name="T38" fmla="*/ 71 w 627"/>
                    <a:gd name="T39" fmla="*/ 513 h 548"/>
                    <a:gd name="T40" fmla="*/ 108 w 627"/>
                    <a:gd name="T41" fmla="*/ 484 h 548"/>
                    <a:gd name="T42" fmla="*/ 62 w 627"/>
                    <a:gd name="T43" fmla="*/ 348 h 548"/>
                    <a:gd name="T44" fmla="*/ 92 w 627"/>
                    <a:gd name="T45" fmla="*/ 212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7" h="548">
                      <a:moveTo>
                        <a:pt x="92" y="212"/>
                      </a:moveTo>
                      <a:cubicBezTo>
                        <a:pt x="105" y="212"/>
                        <a:pt x="105" y="212"/>
                        <a:pt x="105" y="212"/>
                      </a:cubicBezTo>
                      <a:cubicBezTo>
                        <a:pt x="86" y="255"/>
                        <a:pt x="74" y="302"/>
                        <a:pt x="74" y="348"/>
                      </a:cubicBezTo>
                      <a:cubicBezTo>
                        <a:pt x="74" y="495"/>
                        <a:pt x="188" y="548"/>
                        <a:pt x="313" y="548"/>
                      </a:cubicBezTo>
                      <a:cubicBezTo>
                        <a:pt x="439" y="548"/>
                        <a:pt x="553" y="495"/>
                        <a:pt x="553" y="348"/>
                      </a:cubicBezTo>
                      <a:cubicBezTo>
                        <a:pt x="553" y="302"/>
                        <a:pt x="541" y="255"/>
                        <a:pt x="522" y="212"/>
                      </a:cubicBezTo>
                      <a:cubicBezTo>
                        <a:pt x="535" y="212"/>
                        <a:pt x="535" y="212"/>
                        <a:pt x="535" y="212"/>
                      </a:cubicBezTo>
                      <a:cubicBezTo>
                        <a:pt x="554" y="256"/>
                        <a:pt x="565" y="303"/>
                        <a:pt x="565" y="348"/>
                      </a:cubicBezTo>
                      <a:cubicBezTo>
                        <a:pt x="565" y="404"/>
                        <a:pt x="550" y="449"/>
                        <a:pt x="519" y="484"/>
                      </a:cubicBezTo>
                      <a:cubicBezTo>
                        <a:pt x="525" y="499"/>
                        <a:pt x="538" y="511"/>
                        <a:pt x="556" y="513"/>
                      </a:cubicBezTo>
                      <a:cubicBezTo>
                        <a:pt x="557" y="513"/>
                        <a:pt x="559" y="513"/>
                        <a:pt x="561" y="513"/>
                      </a:cubicBezTo>
                      <a:cubicBezTo>
                        <a:pt x="583" y="513"/>
                        <a:pt x="602" y="497"/>
                        <a:pt x="605" y="475"/>
                      </a:cubicBezTo>
                      <a:cubicBezTo>
                        <a:pt x="627" y="291"/>
                        <a:pt x="604" y="156"/>
                        <a:pt x="535" y="73"/>
                      </a:cubicBezTo>
                      <a:cubicBezTo>
                        <a:pt x="494" y="22"/>
                        <a:pt x="447" y="6"/>
                        <a:pt x="422" y="0"/>
                      </a:cubicBezTo>
                      <a:cubicBezTo>
                        <a:pt x="398" y="35"/>
                        <a:pt x="359" y="57"/>
                        <a:pt x="313" y="57"/>
                      </a:cubicBezTo>
                      <a:cubicBezTo>
                        <a:pt x="268" y="57"/>
                        <a:pt x="229" y="35"/>
                        <a:pt x="205" y="0"/>
                      </a:cubicBezTo>
                      <a:cubicBezTo>
                        <a:pt x="180" y="6"/>
                        <a:pt x="133" y="22"/>
                        <a:pt x="92" y="73"/>
                      </a:cubicBezTo>
                      <a:cubicBezTo>
                        <a:pt x="23" y="156"/>
                        <a:pt x="0" y="291"/>
                        <a:pt x="22" y="475"/>
                      </a:cubicBezTo>
                      <a:cubicBezTo>
                        <a:pt x="25" y="497"/>
                        <a:pt x="44" y="513"/>
                        <a:pt x="66" y="513"/>
                      </a:cubicBezTo>
                      <a:cubicBezTo>
                        <a:pt x="68" y="513"/>
                        <a:pt x="69" y="513"/>
                        <a:pt x="71" y="513"/>
                      </a:cubicBezTo>
                      <a:cubicBezTo>
                        <a:pt x="89" y="511"/>
                        <a:pt x="102" y="499"/>
                        <a:pt x="108" y="484"/>
                      </a:cubicBezTo>
                      <a:cubicBezTo>
                        <a:pt x="77" y="449"/>
                        <a:pt x="62" y="404"/>
                        <a:pt x="62" y="348"/>
                      </a:cubicBezTo>
                      <a:cubicBezTo>
                        <a:pt x="62" y="303"/>
                        <a:pt x="73" y="256"/>
                        <a:pt x="92" y="2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55" name="Freeform 27">
                  <a:extLst>
                    <a:ext uri="{FF2B5EF4-FFF2-40B4-BE49-F238E27FC236}">
                      <a16:creationId xmlns:a16="http://schemas.microsoft.com/office/drawing/2014/main" id="{080CD4AD-BF1D-99A3-1D25-BD36CA863FFB}"/>
                    </a:ext>
                  </a:extLst>
                </p:cNvPr>
                <p:cNvSpPr>
                  <a:spLocks/>
                </p:cNvSpPr>
                <p:nvPr/>
              </p:nvSpPr>
              <p:spPr bwMode="auto">
                <a:xfrm>
                  <a:off x="5312942" y="2673840"/>
                  <a:ext cx="127343" cy="270778"/>
                </a:xfrm>
                <a:custGeom>
                  <a:avLst/>
                  <a:gdLst>
                    <a:gd name="T0" fmla="*/ 0 w 188"/>
                    <a:gd name="T1" fmla="*/ 0 h 399"/>
                    <a:gd name="T2" fmla="*/ 70 w 188"/>
                    <a:gd name="T3" fmla="*/ 351 h 399"/>
                    <a:gd name="T4" fmla="*/ 129 w 188"/>
                    <a:gd name="T5" fmla="*/ 399 h 399"/>
                    <a:gd name="T6" fmla="*/ 188 w 188"/>
                    <a:gd name="T7" fmla="*/ 351 h 399"/>
                    <a:gd name="T8" fmla="*/ 188 w 188"/>
                    <a:gd name="T9" fmla="*/ 67 h 399"/>
                    <a:gd name="T10" fmla="*/ 25 w 188"/>
                    <a:gd name="T11" fmla="*/ 21 h 399"/>
                    <a:gd name="T12" fmla="*/ 0 w 188"/>
                    <a:gd name="T13" fmla="*/ 0 h 399"/>
                  </a:gdLst>
                  <a:ahLst/>
                  <a:cxnLst>
                    <a:cxn ang="0">
                      <a:pos x="T0" y="T1"/>
                    </a:cxn>
                    <a:cxn ang="0">
                      <a:pos x="T2" y="T3"/>
                    </a:cxn>
                    <a:cxn ang="0">
                      <a:pos x="T4" y="T5"/>
                    </a:cxn>
                    <a:cxn ang="0">
                      <a:pos x="T6" y="T7"/>
                    </a:cxn>
                    <a:cxn ang="0">
                      <a:pos x="T8" y="T9"/>
                    </a:cxn>
                    <a:cxn ang="0">
                      <a:pos x="T10" y="T11"/>
                    </a:cxn>
                    <a:cxn ang="0">
                      <a:pos x="T12" y="T13"/>
                    </a:cxn>
                  </a:cxnLst>
                  <a:rect l="0" t="0" r="r" b="b"/>
                  <a:pathLst>
                    <a:path w="188" h="399">
                      <a:moveTo>
                        <a:pt x="0" y="0"/>
                      </a:moveTo>
                      <a:cubicBezTo>
                        <a:pt x="70" y="351"/>
                        <a:pt x="70" y="351"/>
                        <a:pt x="70" y="351"/>
                      </a:cubicBezTo>
                      <a:cubicBezTo>
                        <a:pt x="70" y="377"/>
                        <a:pt x="96" y="399"/>
                        <a:pt x="129" y="399"/>
                      </a:cubicBezTo>
                      <a:cubicBezTo>
                        <a:pt x="161" y="399"/>
                        <a:pt x="188" y="377"/>
                        <a:pt x="188" y="351"/>
                      </a:cubicBezTo>
                      <a:cubicBezTo>
                        <a:pt x="188" y="67"/>
                        <a:pt x="188" y="67"/>
                        <a:pt x="188" y="67"/>
                      </a:cubicBezTo>
                      <a:cubicBezTo>
                        <a:pt x="122" y="66"/>
                        <a:pt x="66" y="50"/>
                        <a:pt x="25" y="21"/>
                      </a:cubicBezTo>
                      <a:cubicBezTo>
                        <a:pt x="16" y="14"/>
                        <a:pt x="8" y="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56" name="Freeform 28">
                  <a:extLst>
                    <a:ext uri="{FF2B5EF4-FFF2-40B4-BE49-F238E27FC236}">
                      <a16:creationId xmlns:a16="http://schemas.microsoft.com/office/drawing/2014/main" id="{8F0EC952-8BB5-9C31-2CCA-89A20B226EE3}"/>
                    </a:ext>
                  </a:extLst>
                </p:cNvPr>
                <p:cNvSpPr>
                  <a:spLocks/>
                </p:cNvSpPr>
                <p:nvPr/>
              </p:nvSpPr>
              <p:spPr bwMode="auto">
                <a:xfrm>
                  <a:off x="5454978" y="2673840"/>
                  <a:ext cx="127343" cy="270778"/>
                </a:xfrm>
                <a:custGeom>
                  <a:avLst/>
                  <a:gdLst>
                    <a:gd name="T0" fmla="*/ 163 w 188"/>
                    <a:gd name="T1" fmla="*/ 21 h 399"/>
                    <a:gd name="T2" fmla="*/ 0 w 188"/>
                    <a:gd name="T3" fmla="*/ 67 h 399"/>
                    <a:gd name="T4" fmla="*/ 0 w 188"/>
                    <a:gd name="T5" fmla="*/ 351 h 399"/>
                    <a:gd name="T6" fmla="*/ 59 w 188"/>
                    <a:gd name="T7" fmla="*/ 399 h 399"/>
                    <a:gd name="T8" fmla="*/ 118 w 188"/>
                    <a:gd name="T9" fmla="*/ 351 h 399"/>
                    <a:gd name="T10" fmla="*/ 188 w 188"/>
                    <a:gd name="T11" fmla="*/ 0 h 399"/>
                    <a:gd name="T12" fmla="*/ 163 w 188"/>
                    <a:gd name="T13" fmla="*/ 21 h 399"/>
                  </a:gdLst>
                  <a:ahLst/>
                  <a:cxnLst>
                    <a:cxn ang="0">
                      <a:pos x="T0" y="T1"/>
                    </a:cxn>
                    <a:cxn ang="0">
                      <a:pos x="T2" y="T3"/>
                    </a:cxn>
                    <a:cxn ang="0">
                      <a:pos x="T4" y="T5"/>
                    </a:cxn>
                    <a:cxn ang="0">
                      <a:pos x="T6" y="T7"/>
                    </a:cxn>
                    <a:cxn ang="0">
                      <a:pos x="T8" y="T9"/>
                    </a:cxn>
                    <a:cxn ang="0">
                      <a:pos x="T10" y="T11"/>
                    </a:cxn>
                    <a:cxn ang="0">
                      <a:pos x="T12" y="T13"/>
                    </a:cxn>
                  </a:cxnLst>
                  <a:rect l="0" t="0" r="r" b="b"/>
                  <a:pathLst>
                    <a:path w="188" h="399">
                      <a:moveTo>
                        <a:pt x="163" y="21"/>
                      </a:moveTo>
                      <a:cubicBezTo>
                        <a:pt x="122" y="50"/>
                        <a:pt x="66" y="66"/>
                        <a:pt x="0" y="67"/>
                      </a:cubicBezTo>
                      <a:cubicBezTo>
                        <a:pt x="0" y="351"/>
                        <a:pt x="0" y="351"/>
                        <a:pt x="0" y="351"/>
                      </a:cubicBezTo>
                      <a:cubicBezTo>
                        <a:pt x="0" y="377"/>
                        <a:pt x="27" y="399"/>
                        <a:pt x="59" y="399"/>
                      </a:cubicBezTo>
                      <a:cubicBezTo>
                        <a:pt x="92" y="399"/>
                        <a:pt x="118" y="377"/>
                        <a:pt x="118" y="351"/>
                      </a:cubicBezTo>
                      <a:cubicBezTo>
                        <a:pt x="188" y="0"/>
                        <a:pt x="188" y="0"/>
                        <a:pt x="188" y="0"/>
                      </a:cubicBezTo>
                      <a:cubicBezTo>
                        <a:pt x="180" y="7"/>
                        <a:pt x="172" y="14"/>
                        <a:pt x="163"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57" name="Oval 29">
                  <a:extLst>
                    <a:ext uri="{FF2B5EF4-FFF2-40B4-BE49-F238E27FC236}">
                      <a16:creationId xmlns:a16="http://schemas.microsoft.com/office/drawing/2014/main" id="{D250A288-C1C2-793D-F82A-52BE04217235}"/>
                    </a:ext>
                  </a:extLst>
                </p:cNvPr>
                <p:cNvSpPr>
                  <a:spLocks noChangeArrowheads="1"/>
                </p:cNvSpPr>
                <p:nvPr/>
              </p:nvSpPr>
              <p:spPr bwMode="auto">
                <a:xfrm>
                  <a:off x="5365419" y="2207150"/>
                  <a:ext cx="163027" cy="1630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grpSp>
            <p:nvGrpSpPr>
              <p:cNvPr id="58" name="Group 57">
                <a:extLst>
                  <a:ext uri="{FF2B5EF4-FFF2-40B4-BE49-F238E27FC236}">
                    <a16:creationId xmlns:a16="http://schemas.microsoft.com/office/drawing/2014/main" id="{BA26FCAD-FBFB-2D46-05DA-FE4689C95C53}"/>
                  </a:ext>
                </a:extLst>
              </p:cNvPr>
              <p:cNvGrpSpPr/>
              <p:nvPr/>
            </p:nvGrpSpPr>
            <p:grpSpPr>
              <a:xfrm>
                <a:off x="1889178" y="2550252"/>
                <a:ext cx="426108" cy="737468"/>
                <a:chOff x="5234578" y="2207150"/>
                <a:chExt cx="426108" cy="737468"/>
              </a:xfrm>
              <a:solidFill>
                <a:schemeClr val="bg1"/>
              </a:solidFill>
            </p:grpSpPr>
            <p:sp>
              <p:nvSpPr>
                <p:cNvPr id="59" name="Freeform 26">
                  <a:extLst>
                    <a:ext uri="{FF2B5EF4-FFF2-40B4-BE49-F238E27FC236}">
                      <a16:creationId xmlns:a16="http://schemas.microsoft.com/office/drawing/2014/main" id="{415B6A19-8B33-07D1-B5BD-1AE1DF8E72DD}"/>
                    </a:ext>
                  </a:extLst>
                </p:cNvPr>
                <p:cNvSpPr>
                  <a:spLocks/>
                </p:cNvSpPr>
                <p:nvPr/>
              </p:nvSpPr>
              <p:spPr bwMode="auto">
                <a:xfrm>
                  <a:off x="5234578" y="2339390"/>
                  <a:ext cx="426108" cy="372233"/>
                </a:xfrm>
                <a:custGeom>
                  <a:avLst/>
                  <a:gdLst>
                    <a:gd name="T0" fmla="*/ 92 w 627"/>
                    <a:gd name="T1" fmla="*/ 212 h 548"/>
                    <a:gd name="T2" fmla="*/ 105 w 627"/>
                    <a:gd name="T3" fmla="*/ 212 h 548"/>
                    <a:gd name="T4" fmla="*/ 74 w 627"/>
                    <a:gd name="T5" fmla="*/ 348 h 548"/>
                    <a:gd name="T6" fmla="*/ 313 w 627"/>
                    <a:gd name="T7" fmla="*/ 548 h 548"/>
                    <a:gd name="T8" fmla="*/ 553 w 627"/>
                    <a:gd name="T9" fmla="*/ 348 h 548"/>
                    <a:gd name="T10" fmla="*/ 522 w 627"/>
                    <a:gd name="T11" fmla="*/ 212 h 548"/>
                    <a:gd name="T12" fmla="*/ 535 w 627"/>
                    <a:gd name="T13" fmla="*/ 212 h 548"/>
                    <a:gd name="T14" fmla="*/ 565 w 627"/>
                    <a:gd name="T15" fmla="*/ 348 h 548"/>
                    <a:gd name="T16" fmla="*/ 519 w 627"/>
                    <a:gd name="T17" fmla="*/ 484 h 548"/>
                    <a:gd name="T18" fmla="*/ 556 w 627"/>
                    <a:gd name="T19" fmla="*/ 513 h 548"/>
                    <a:gd name="T20" fmla="*/ 561 w 627"/>
                    <a:gd name="T21" fmla="*/ 513 h 548"/>
                    <a:gd name="T22" fmla="*/ 605 w 627"/>
                    <a:gd name="T23" fmla="*/ 475 h 548"/>
                    <a:gd name="T24" fmla="*/ 535 w 627"/>
                    <a:gd name="T25" fmla="*/ 73 h 548"/>
                    <a:gd name="T26" fmla="*/ 422 w 627"/>
                    <a:gd name="T27" fmla="*/ 0 h 548"/>
                    <a:gd name="T28" fmla="*/ 313 w 627"/>
                    <a:gd name="T29" fmla="*/ 57 h 548"/>
                    <a:gd name="T30" fmla="*/ 205 w 627"/>
                    <a:gd name="T31" fmla="*/ 0 h 548"/>
                    <a:gd name="T32" fmla="*/ 92 w 627"/>
                    <a:gd name="T33" fmla="*/ 73 h 548"/>
                    <a:gd name="T34" fmla="*/ 22 w 627"/>
                    <a:gd name="T35" fmla="*/ 475 h 548"/>
                    <a:gd name="T36" fmla="*/ 66 w 627"/>
                    <a:gd name="T37" fmla="*/ 513 h 548"/>
                    <a:gd name="T38" fmla="*/ 71 w 627"/>
                    <a:gd name="T39" fmla="*/ 513 h 548"/>
                    <a:gd name="T40" fmla="*/ 108 w 627"/>
                    <a:gd name="T41" fmla="*/ 484 h 548"/>
                    <a:gd name="T42" fmla="*/ 62 w 627"/>
                    <a:gd name="T43" fmla="*/ 348 h 548"/>
                    <a:gd name="T44" fmla="*/ 92 w 627"/>
                    <a:gd name="T45" fmla="*/ 212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7" h="548">
                      <a:moveTo>
                        <a:pt x="92" y="212"/>
                      </a:moveTo>
                      <a:cubicBezTo>
                        <a:pt x="105" y="212"/>
                        <a:pt x="105" y="212"/>
                        <a:pt x="105" y="212"/>
                      </a:cubicBezTo>
                      <a:cubicBezTo>
                        <a:pt x="86" y="255"/>
                        <a:pt x="74" y="302"/>
                        <a:pt x="74" y="348"/>
                      </a:cubicBezTo>
                      <a:cubicBezTo>
                        <a:pt x="74" y="495"/>
                        <a:pt x="188" y="548"/>
                        <a:pt x="313" y="548"/>
                      </a:cubicBezTo>
                      <a:cubicBezTo>
                        <a:pt x="439" y="548"/>
                        <a:pt x="553" y="495"/>
                        <a:pt x="553" y="348"/>
                      </a:cubicBezTo>
                      <a:cubicBezTo>
                        <a:pt x="553" y="302"/>
                        <a:pt x="541" y="255"/>
                        <a:pt x="522" y="212"/>
                      </a:cubicBezTo>
                      <a:cubicBezTo>
                        <a:pt x="535" y="212"/>
                        <a:pt x="535" y="212"/>
                        <a:pt x="535" y="212"/>
                      </a:cubicBezTo>
                      <a:cubicBezTo>
                        <a:pt x="554" y="256"/>
                        <a:pt x="565" y="303"/>
                        <a:pt x="565" y="348"/>
                      </a:cubicBezTo>
                      <a:cubicBezTo>
                        <a:pt x="565" y="404"/>
                        <a:pt x="550" y="449"/>
                        <a:pt x="519" y="484"/>
                      </a:cubicBezTo>
                      <a:cubicBezTo>
                        <a:pt x="525" y="499"/>
                        <a:pt x="538" y="511"/>
                        <a:pt x="556" y="513"/>
                      </a:cubicBezTo>
                      <a:cubicBezTo>
                        <a:pt x="557" y="513"/>
                        <a:pt x="559" y="513"/>
                        <a:pt x="561" y="513"/>
                      </a:cubicBezTo>
                      <a:cubicBezTo>
                        <a:pt x="583" y="513"/>
                        <a:pt x="602" y="497"/>
                        <a:pt x="605" y="475"/>
                      </a:cubicBezTo>
                      <a:cubicBezTo>
                        <a:pt x="627" y="291"/>
                        <a:pt x="604" y="156"/>
                        <a:pt x="535" y="73"/>
                      </a:cubicBezTo>
                      <a:cubicBezTo>
                        <a:pt x="494" y="22"/>
                        <a:pt x="447" y="6"/>
                        <a:pt x="422" y="0"/>
                      </a:cubicBezTo>
                      <a:cubicBezTo>
                        <a:pt x="398" y="35"/>
                        <a:pt x="359" y="57"/>
                        <a:pt x="313" y="57"/>
                      </a:cubicBezTo>
                      <a:cubicBezTo>
                        <a:pt x="268" y="57"/>
                        <a:pt x="229" y="35"/>
                        <a:pt x="205" y="0"/>
                      </a:cubicBezTo>
                      <a:cubicBezTo>
                        <a:pt x="180" y="6"/>
                        <a:pt x="133" y="22"/>
                        <a:pt x="92" y="73"/>
                      </a:cubicBezTo>
                      <a:cubicBezTo>
                        <a:pt x="23" y="156"/>
                        <a:pt x="0" y="291"/>
                        <a:pt x="22" y="475"/>
                      </a:cubicBezTo>
                      <a:cubicBezTo>
                        <a:pt x="25" y="497"/>
                        <a:pt x="44" y="513"/>
                        <a:pt x="66" y="513"/>
                      </a:cubicBezTo>
                      <a:cubicBezTo>
                        <a:pt x="68" y="513"/>
                        <a:pt x="69" y="513"/>
                        <a:pt x="71" y="513"/>
                      </a:cubicBezTo>
                      <a:cubicBezTo>
                        <a:pt x="89" y="511"/>
                        <a:pt x="102" y="499"/>
                        <a:pt x="108" y="484"/>
                      </a:cubicBezTo>
                      <a:cubicBezTo>
                        <a:pt x="77" y="449"/>
                        <a:pt x="62" y="404"/>
                        <a:pt x="62" y="348"/>
                      </a:cubicBezTo>
                      <a:cubicBezTo>
                        <a:pt x="62" y="303"/>
                        <a:pt x="73" y="256"/>
                        <a:pt x="92" y="2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60" name="Freeform 27">
                  <a:extLst>
                    <a:ext uri="{FF2B5EF4-FFF2-40B4-BE49-F238E27FC236}">
                      <a16:creationId xmlns:a16="http://schemas.microsoft.com/office/drawing/2014/main" id="{2AFA2A72-87B1-D3C5-86DB-91F25A6DD589}"/>
                    </a:ext>
                  </a:extLst>
                </p:cNvPr>
                <p:cNvSpPr>
                  <a:spLocks/>
                </p:cNvSpPr>
                <p:nvPr/>
              </p:nvSpPr>
              <p:spPr bwMode="auto">
                <a:xfrm>
                  <a:off x="5312942" y="2673840"/>
                  <a:ext cx="127343" cy="270778"/>
                </a:xfrm>
                <a:custGeom>
                  <a:avLst/>
                  <a:gdLst>
                    <a:gd name="T0" fmla="*/ 0 w 188"/>
                    <a:gd name="T1" fmla="*/ 0 h 399"/>
                    <a:gd name="T2" fmla="*/ 70 w 188"/>
                    <a:gd name="T3" fmla="*/ 351 h 399"/>
                    <a:gd name="T4" fmla="*/ 129 w 188"/>
                    <a:gd name="T5" fmla="*/ 399 h 399"/>
                    <a:gd name="T6" fmla="*/ 188 w 188"/>
                    <a:gd name="T7" fmla="*/ 351 h 399"/>
                    <a:gd name="T8" fmla="*/ 188 w 188"/>
                    <a:gd name="T9" fmla="*/ 67 h 399"/>
                    <a:gd name="T10" fmla="*/ 25 w 188"/>
                    <a:gd name="T11" fmla="*/ 21 h 399"/>
                    <a:gd name="T12" fmla="*/ 0 w 188"/>
                    <a:gd name="T13" fmla="*/ 0 h 399"/>
                  </a:gdLst>
                  <a:ahLst/>
                  <a:cxnLst>
                    <a:cxn ang="0">
                      <a:pos x="T0" y="T1"/>
                    </a:cxn>
                    <a:cxn ang="0">
                      <a:pos x="T2" y="T3"/>
                    </a:cxn>
                    <a:cxn ang="0">
                      <a:pos x="T4" y="T5"/>
                    </a:cxn>
                    <a:cxn ang="0">
                      <a:pos x="T6" y="T7"/>
                    </a:cxn>
                    <a:cxn ang="0">
                      <a:pos x="T8" y="T9"/>
                    </a:cxn>
                    <a:cxn ang="0">
                      <a:pos x="T10" y="T11"/>
                    </a:cxn>
                    <a:cxn ang="0">
                      <a:pos x="T12" y="T13"/>
                    </a:cxn>
                  </a:cxnLst>
                  <a:rect l="0" t="0" r="r" b="b"/>
                  <a:pathLst>
                    <a:path w="188" h="399">
                      <a:moveTo>
                        <a:pt x="0" y="0"/>
                      </a:moveTo>
                      <a:cubicBezTo>
                        <a:pt x="70" y="351"/>
                        <a:pt x="70" y="351"/>
                        <a:pt x="70" y="351"/>
                      </a:cubicBezTo>
                      <a:cubicBezTo>
                        <a:pt x="70" y="377"/>
                        <a:pt x="96" y="399"/>
                        <a:pt x="129" y="399"/>
                      </a:cubicBezTo>
                      <a:cubicBezTo>
                        <a:pt x="161" y="399"/>
                        <a:pt x="188" y="377"/>
                        <a:pt x="188" y="351"/>
                      </a:cubicBezTo>
                      <a:cubicBezTo>
                        <a:pt x="188" y="67"/>
                        <a:pt x="188" y="67"/>
                        <a:pt x="188" y="67"/>
                      </a:cubicBezTo>
                      <a:cubicBezTo>
                        <a:pt x="122" y="66"/>
                        <a:pt x="66" y="50"/>
                        <a:pt x="25" y="21"/>
                      </a:cubicBezTo>
                      <a:cubicBezTo>
                        <a:pt x="16" y="14"/>
                        <a:pt x="8" y="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93" name="Freeform 28">
                  <a:extLst>
                    <a:ext uri="{FF2B5EF4-FFF2-40B4-BE49-F238E27FC236}">
                      <a16:creationId xmlns:a16="http://schemas.microsoft.com/office/drawing/2014/main" id="{093E88BB-88B2-11B2-5F31-110889CBCC32}"/>
                    </a:ext>
                  </a:extLst>
                </p:cNvPr>
                <p:cNvSpPr>
                  <a:spLocks/>
                </p:cNvSpPr>
                <p:nvPr/>
              </p:nvSpPr>
              <p:spPr bwMode="auto">
                <a:xfrm>
                  <a:off x="5454978" y="2673840"/>
                  <a:ext cx="127343" cy="270778"/>
                </a:xfrm>
                <a:custGeom>
                  <a:avLst/>
                  <a:gdLst>
                    <a:gd name="T0" fmla="*/ 163 w 188"/>
                    <a:gd name="T1" fmla="*/ 21 h 399"/>
                    <a:gd name="T2" fmla="*/ 0 w 188"/>
                    <a:gd name="T3" fmla="*/ 67 h 399"/>
                    <a:gd name="T4" fmla="*/ 0 w 188"/>
                    <a:gd name="T5" fmla="*/ 351 h 399"/>
                    <a:gd name="T6" fmla="*/ 59 w 188"/>
                    <a:gd name="T7" fmla="*/ 399 h 399"/>
                    <a:gd name="T8" fmla="*/ 118 w 188"/>
                    <a:gd name="T9" fmla="*/ 351 h 399"/>
                    <a:gd name="T10" fmla="*/ 188 w 188"/>
                    <a:gd name="T11" fmla="*/ 0 h 399"/>
                    <a:gd name="T12" fmla="*/ 163 w 188"/>
                    <a:gd name="T13" fmla="*/ 21 h 399"/>
                  </a:gdLst>
                  <a:ahLst/>
                  <a:cxnLst>
                    <a:cxn ang="0">
                      <a:pos x="T0" y="T1"/>
                    </a:cxn>
                    <a:cxn ang="0">
                      <a:pos x="T2" y="T3"/>
                    </a:cxn>
                    <a:cxn ang="0">
                      <a:pos x="T4" y="T5"/>
                    </a:cxn>
                    <a:cxn ang="0">
                      <a:pos x="T6" y="T7"/>
                    </a:cxn>
                    <a:cxn ang="0">
                      <a:pos x="T8" y="T9"/>
                    </a:cxn>
                    <a:cxn ang="0">
                      <a:pos x="T10" y="T11"/>
                    </a:cxn>
                    <a:cxn ang="0">
                      <a:pos x="T12" y="T13"/>
                    </a:cxn>
                  </a:cxnLst>
                  <a:rect l="0" t="0" r="r" b="b"/>
                  <a:pathLst>
                    <a:path w="188" h="399">
                      <a:moveTo>
                        <a:pt x="163" y="21"/>
                      </a:moveTo>
                      <a:cubicBezTo>
                        <a:pt x="122" y="50"/>
                        <a:pt x="66" y="66"/>
                        <a:pt x="0" y="67"/>
                      </a:cubicBezTo>
                      <a:cubicBezTo>
                        <a:pt x="0" y="351"/>
                        <a:pt x="0" y="351"/>
                        <a:pt x="0" y="351"/>
                      </a:cubicBezTo>
                      <a:cubicBezTo>
                        <a:pt x="0" y="377"/>
                        <a:pt x="27" y="399"/>
                        <a:pt x="59" y="399"/>
                      </a:cubicBezTo>
                      <a:cubicBezTo>
                        <a:pt x="92" y="399"/>
                        <a:pt x="118" y="377"/>
                        <a:pt x="118" y="351"/>
                      </a:cubicBezTo>
                      <a:cubicBezTo>
                        <a:pt x="188" y="0"/>
                        <a:pt x="188" y="0"/>
                        <a:pt x="188" y="0"/>
                      </a:cubicBezTo>
                      <a:cubicBezTo>
                        <a:pt x="180" y="7"/>
                        <a:pt x="172" y="14"/>
                        <a:pt x="163"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95" name="Oval 29">
                  <a:extLst>
                    <a:ext uri="{FF2B5EF4-FFF2-40B4-BE49-F238E27FC236}">
                      <a16:creationId xmlns:a16="http://schemas.microsoft.com/office/drawing/2014/main" id="{9692DAAE-50B6-E034-0F76-0B1D431A9ED6}"/>
                    </a:ext>
                  </a:extLst>
                </p:cNvPr>
                <p:cNvSpPr>
                  <a:spLocks noChangeArrowheads="1"/>
                </p:cNvSpPr>
                <p:nvPr/>
              </p:nvSpPr>
              <p:spPr bwMode="auto">
                <a:xfrm>
                  <a:off x="5365419" y="2207150"/>
                  <a:ext cx="163027" cy="1630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
            <p:nvSpPr>
              <p:cNvPr id="98" name="Trapezoid 97">
                <a:extLst>
                  <a:ext uri="{FF2B5EF4-FFF2-40B4-BE49-F238E27FC236}">
                    <a16:creationId xmlns:a16="http://schemas.microsoft.com/office/drawing/2014/main" id="{B94C0B60-8FBF-428C-70E4-62164905599E}"/>
                  </a:ext>
                </a:extLst>
              </p:cNvPr>
              <p:cNvSpPr/>
              <p:nvPr/>
            </p:nvSpPr>
            <p:spPr>
              <a:xfrm>
                <a:off x="1925079" y="2969894"/>
                <a:ext cx="354261" cy="161652"/>
              </a:xfrm>
              <a:prstGeom prst="trapezoid">
                <a:avLst/>
              </a:prstGeom>
              <a:solidFill>
                <a:schemeClr val="bg1"/>
              </a:solidFill>
              <a:ln w="6350">
                <a:solidFill>
                  <a:srgbClr val="BDD7E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99" name="Trapezoid 98">
                <a:extLst>
                  <a:ext uri="{FF2B5EF4-FFF2-40B4-BE49-F238E27FC236}">
                    <a16:creationId xmlns:a16="http://schemas.microsoft.com/office/drawing/2014/main" id="{4A4DCA97-EC51-06B8-B753-0268D67BCB3F}"/>
                  </a:ext>
                </a:extLst>
              </p:cNvPr>
              <p:cNvSpPr/>
              <p:nvPr/>
            </p:nvSpPr>
            <p:spPr>
              <a:xfrm>
                <a:off x="1958149" y="2940571"/>
                <a:ext cx="287009" cy="54669"/>
              </a:xfrm>
              <a:prstGeom prst="trapezoid">
                <a:avLst/>
              </a:pr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sp>
        <p:nvSpPr>
          <p:cNvPr id="121" name="Rectangle 120">
            <a:extLst>
              <a:ext uri="{FF2B5EF4-FFF2-40B4-BE49-F238E27FC236}">
                <a16:creationId xmlns:a16="http://schemas.microsoft.com/office/drawing/2014/main" id="{A684EF55-9658-D841-459B-6A8567834EDB}"/>
              </a:ext>
            </a:extLst>
          </p:cNvPr>
          <p:cNvSpPr/>
          <p:nvPr/>
        </p:nvSpPr>
        <p:spPr>
          <a:xfrm>
            <a:off x="8488421" y="2134812"/>
            <a:ext cx="3276962" cy="15467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95263" lvl="4" indent="-195263">
              <a:lnSpc>
                <a:spcPct val="95000"/>
              </a:lnSpc>
              <a:spcAft>
                <a:spcPts val="600"/>
              </a:spcAft>
              <a:buFont typeface="Arial" panose="020B0604020202020204" pitchFamily="34" charset="0"/>
              <a:buChar char="•"/>
            </a:pPr>
            <a:r>
              <a:rPr lang="en-US" sz="1400" noProof="0">
                <a:solidFill>
                  <a:schemeClr val="accent1"/>
                </a:solidFill>
              </a:rPr>
              <a:t>Same volume recommendations </a:t>
            </a:r>
            <a:br>
              <a:rPr lang="en-US" sz="1400" noProof="0">
                <a:solidFill>
                  <a:schemeClr val="accent1"/>
                </a:solidFill>
              </a:rPr>
            </a:br>
            <a:r>
              <a:rPr lang="en-US" sz="1400">
                <a:solidFill>
                  <a:schemeClr val="accent1"/>
                </a:solidFill>
              </a:rPr>
              <a:t>as the younger adult population </a:t>
            </a:r>
            <a:r>
              <a:rPr lang="en-US" sz="1400" noProof="0">
                <a:solidFill>
                  <a:schemeClr val="accent1"/>
                </a:solidFill>
              </a:rPr>
              <a:t>for </a:t>
            </a:r>
            <a:r>
              <a:rPr lang="en-US" sz="1400" b="1" noProof="0">
                <a:solidFill>
                  <a:schemeClr val="accent1"/>
                </a:solidFill>
              </a:rPr>
              <a:t>aerobic activity </a:t>
            </a:r>
            <a:r>
              <a:rPr lang="en-US" sz="1400" noProof="0">
                <a:solidFill>
                  <a:schemeClr val="accent1"/>
                </a:solidFill>
              </a:rPr>
              <a:t>and </a:t>
            </a:r>
            <a:r>
              <a:rPr lang="en-US" sz="1400" b="1" noProof="0">
                <a:solidFill>
                  <a:schemeClr val="accent1"/>
                </a:solidFill>
              </a:rPr>
              <a:t>muscle-strengthening</a:t>
            </a:r>
            <a:r>
              <a:rPr lang="en-US" sz="1400" noProof="0">
                <a:solidFill>
                  <a:schemeClr val="accent1"/>
                </a:solidFill>
              </a:rPr>
              <a:t> exercises</a:t>
            </a:r>
          </a:p>
          <a:p>
            <a:pPr marL="195263" lvl="4" indent="-195263">
              <a:lnSpc>
                <a:spcPct val="95000"/>
              </a:lnSpc>
              <a:spcAft>
                <a:spcPts val="600"/>
              </a:spcAft>
              <a:buFont typeface="Arial" panose="020B0604020202020204" pitchFamily="34" charset="0"/>
              <a:buChar char="•"/>
            </a:pPr>
            <a:r>
              <a:rPr lang="en-US" sz="1400" noProof="0">
                <a:solidFill>
                  <a:schemeClr val="accent1"/>
                </a:solidFill>
              </a:rPr>
              <a:t>Multicomponent physical activity with </a:t>
            </a:r>
            <a:r>
              <a:rPr lang="en-US" sz="1400" b="1" noProof="0">
                <a:solidFill>
                  <a:schemeClr val="accent1"/>
                </a:solidFill>
              </a:rPr>
              <a:t>balance training</a:t>
            </a:r>
            <a:r>
              <a:rPr lang="en-US" sz="1400" noProof="0">
                <a:solidFill>
                  <a:schemeClr val="accent1"/>
                </a:solidFill>
              </a:rPr>
              <a:t> should be incorporated to improve function and reduce risk of falls</a:t>
            </a:r>
          </a:p>
          <a:p>
            <a:pPr marL="195263" lvl="4" indent="-195263">
              <a:lnSpc>
                <a:spcPct val="95000"/>
              </a:lnSpc>
              <a:spcAft>
                <a:spcPts val="600"/>
              </a:spcAft>
              <a:buFont typeface="Arial" panose="020B0604020202020204" pitchFamily="34" charset="0"/>
              <a:buChar char="•"/>
            </a:pPr>
            <a:r>
              <a:rPr lang="en-US" sz="1400" b="1" noProof="0">
                <a:solidFill>
                  <a:schemeClr val="accent1"/>
                </a:solidFill>
              </a:rPr>
              <a:t>Tailor exercise</a:t>
            </a:r>
            <a:r>
              <a:rPr lang="en-US" sz="1400" noProof="0">
                <a:solidFill>
                  <a:schemeClr val="accent1"/>
                </a:solidFill>
              </a:rPr>
              <a:t> intensity level and modality based on </a:t>
            </a:r>
            <a:r>
              <a:rPr lang="en-US" sz="1400" b="1" noProof="0">
                <a:solidFill>
                  <a:schemeClr val="accent1"/>
                </a:solidFill>
              </a:rPr>
              <a:t>patient-specific conditions</a:t>
            </a:r>
            <a:r>
              <a:rPr lang="en-US" sz="1400" noProof="0">
                <a:solidFill>
                  <a:schemeClr val="accent1"/>
                </a:solidFill>
              </a:rPr>
              <a:t> (e.g., cardiovascular or orthopedic conditions)</a:t>
            </a:r>
          </a:p>
        </p:txBody>
      </p:sp>
      <p:grpSp>
        <p:nvGrpSpPr>
          <p:cNvPr id="3" name="Group 2">
            <a:extLst>
              <a:ext uri="{FF2B5EF4-FFF2-40B4-BE49-F238E27FC236}">
                <a16:creationId xmlns:a16="http://schemas.microsoft.com/office/drawing/2014/main" id="{DC3EBF92-8E6E-DEBD-09F1-5984C785F890}"/>
              </a:ext>
            </a:extLst>
          </p:cNvPr>
          <p:cNvGrpSpPr/>
          <p:nvPr/>
        </p:nvGrpSpPr>
        <p:grpSpPr>
          <a:xfrm>
            <a:off x="6191380" y="2461113"/>
            <a:ext cx="2076664" cy="2076664"/>
            <a:chOff x="6057900" y="2575560"/>
            <a:chExt cx="2076664" cy="2076664"/>
          </a:xfrm>
        </p:grpSpPr>
        <p:sp>
          <p:nvSpPr>
            <p:cNvPr id="120" name="Oval 119">
              <a:extLst>
                <a:ext uri="{FF2B5EF4-FFF2-40B4-BE49-F238E27FC236}">
                  <a16:creationId xmlns:a16="http://schemas.microsoft.com/office/drawing/2014/main" id="{4729A7B9-397F-BA84-B71C-CB19A226BE1F}"/>
                </a:ext>
              </a:extLst>
            </p:cNvPr>
            <p:cNvSpPr/>
            <p:nvPr/>
          </p:nvSpPr>
          <p:spPr>
            <a:xfrm>
              <a:off x="6057900" y="2575560"/>
              <a:ext cx="2076664" cy="20766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p>
          </p:txBody>
        </p:sp>
        <p:grpSp>
          <p:nvGrpSpPr>
            <p:cNvPr id="136" name="Group 135">
              <a:extLst>
                <a:ext uri="{FF2B5EF4-FFF2-40B4-BE49-F238E27FC236}">
                  <a16:creationId xmlns:a16="http://schemas.microsoft.com/office/drawing/2014/main" id="{385DDDE8-414D-52B8-583D-13B84AFD9F20}"/>
                </a:ext>
              </a:extLst>
            </p:cNvPr>
            <p:cNvGrpSpPr/>
            <p:nvPr/>
          </p:nvGrpSpPr>
          <p:grpSpPr>
            <a:xfrm>
              <a:off x="6339451" y="3023756"/>
              <a:ext cx="1513562" cy="1180272"/>
              <a:chOff x="11891253" y="3593616"/>
              <a:chExt cx="925120" cy="721406"/>
            </a:xfrm>
            <a:solidFill>
              <a:schemeClr val="bg1"/>
            </a:solidFill>
          </p:grpSpPr>
          <p:grpSp>
            <p:nvGrpSpPr>
              <p:cNvPr id="61" name="Group 60">
                <a:extLst>
                  <a:ext uri="{FF2B5EF4-FFF2-40B4-BE49-F238E27FC236}">
                    <a16:creationId xmlns:a16="http://schemas.microsoft.com/office/drawing/2014/main" id="{B43D434E-B9BE-D11C-BED5-6DC2B7D5FEB8}"/>
                  </a:ext>
                </a:extLst>
              </p:cNvPr>
              <p:cNvGrpSpPr/>
              <p:nvPr/>
            </p:nvGrpSpPr>
            <p:grpSpPr>
              <a:xfrm>
                <a:off x="11891253" y="3605898"/>
                <a:ext cx="426108" cy="709124"/>
                <a:chOff x="5234578" y="2235494"/>
                <a:chExt cx="426108" cy="709124"/>
              </a:xfrm>
              <a:grpFill/>
            </p:grpSpPr>
            <p:sp>
              <p:nvSpPr>
                <p:cNvPr id="68" name="Freeform 26">
                  <a:extLst>
                    <a:ext uri="{FF2B5EF4-FFF2-40B4-BE49-F238E27FC236}">
                      <a16:creationId xmlns:a16="http://schemas.microsoft.com/office/drawing/2014/main" id="{A8975A2E-8B97-A649-C3E8-0EF4C028A7D8}"/>
                    </a:ext>
                  </a:extLst>
                </p:cNvPr>
                <p:cNvSpPr>
                  <a:spLocks/>
                </p:cNvSpPr>
                <p:nvPr/>
              </p:nvSpPr>
              <p:spPr bwMode="auto">
                <a:xfrm>
                  <a:off x="5234578" y="2339390"/>
                  <a:ext cx="426108" cy="372233"/>
                </a:xfrm>
                <a:custGeom>
                  <a:avLst/>
                  <a:gdLst>
                    <a:gd name="T0" fmla="*/ 92 w 627"/>
                    <a:gd name="T1" fmla="*/ 212 h 548"/>
                    <a:gd name="T2" fmla="*/ 105 w 627"/>
                    <a:gd name="T3" fmla="*/ 212 h 548"/>
                    <a:gd name="T4" fmla="*/ 74 w 627"/>
                    <a:gd name="T5" fmla="*/ 348 h 548"/>
                    <a:gd name="T6" fmla="*/ 313 w 627"/>
                    <a:gd name="T7" fmla="*/ 548 h 548"/>
                    <a:gd name="T8" fmla="*/ 553 w 627"/>
                    <a:gd name="T9" fmla="*/ 348 h 548"/>
                    <a:gd name="T10" fmla="*/ 522 w 627"/>
                    <a:gd name="T11" fmla="*/ 212 h 548"/>
                    <a:gd name="T12" fmla="*/ 535 w 627"/>
                    <a:gd name="T13" fmla="*/ 212 h 548"/>
                    <a:gd name="T14" fmla="*/ 565 w 627"/>
                    <a:gd name="T15" fmla="*/ 348 h 548"/>
                    <a:gd name="T16" fmla="*/ 519 w 627"/>
                    <a:gd name="T17" fmla="*/ 484 h 548"/>
                    <a:gd name="T18" fmla="*/ 556 w 627"/>
                    <a:gd name="T19" fmla="*/ 513 h 548"/>
                    <a:gd name="T20" fmla="*/ 561 w 627"/>
                    <a:gd name="T21" fmla="*/ 513 h 548"/>
                    <a:gd name="T22" fmla="*/ 605 w 627"/>
                    <a:gd name="T23" fmla="*/ 475 h 548"/>
                    <a:gd name="T24" fmla="*/ 535 w 627"/>
                    <a:gd name="T25" fmla="*/ 73 h 548"/>
                    <a:gd name="T26" fmla="*/ 422 w 627"/>
                    <a:gd name="T27" fmla="*/ 0 h 548"/>
                    <a:gd name="T28" fmla="*/ 313 w 627"/>
                    <a:gd name="T29" fmla="*/ 57 h 548"/>
                    <a:gd name="T30" fmla="*/ 205 w 627"/>
                    <a:gd name="T31" fmla="*/ 0 h 548"/>
                    <a:gd name="T32" fmla="*/ 92 w 627"/>
                    <a:gd name="T33" fmla="*/ 73 h 548"/>
                    <a:gd name="T34" fmla="*/ 22 w 627"/>
                    <a:gd name="T35" fmla="*/ 475 h 548"/>
                    <a:gd name="T36" fmla="*/ 66 w 627"/>
                    <a:gd name="T37" fmla="*/ 513 h 548"/>
                    <a:gd name="T38" fmla="*/ 71 w 627"/>
                    <a:gd name="T39" fmla="*/ 513 h 548"/>
                    <a:gd name="T40" fmla="*/ 108 w 627"/>
                    <a:gd name="T41" fmla="*/ 484 h 548"/>
                    <a:gd name="T42" fmla="*/ 62 w 627"/>
                    <a:gd name="T43" fmla="*/ 348 h 548"/>
                    <a:gd name="T44" fmla="*/ 92 w 627"/>
                    <a:gd name="T45" fmla="*/ 212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7" h="548">
                      <a:moveTo>
                        <a:pt x="92" y="212"/>
                      </a:moveTo>
                      <a:cubicBezTo>
                        <a:pt x="105" y="212"/>
                        <a:pt x="105" y="212"/>
                        <a:pt x="105" y="212"/>
                      </a:cubicBezTo>
                      <a:cubicBezTo>
                        <a:pt x="86" y="255"/>
                        <a:pt x="74" y="302"/>
                        <a:pt x="74" y="348"/>
                      </a:cubicBezTo>
                      <a:cubicBezTo>
                        <a:pt x="74" y="495"/>
                        <a:pt x="188" y="548"/>
                        <a:pt x="313" y="548"/>
                      </a:cubicBezTo>
                      <a:cubicBezTo>
                        <a:pt x="439" y="548"/>
                        <a:pt x="553" y="495"/>
                        <a:pt x="553" y="348"/>
                      </a:cubicBezTo>
                      <a:cubicBezTo>
                        <a:pt x="553" y="302"/>
                        <a:pt x="541" y="255"/>
                        <a:pt x="522" y="212"/>
                      </a:cubicBezTo>
                      <a:cubicBezTo>
                        <a:pt x="535" y="212"/>
                        <a:pt x="535" y="212"/>
                        <a:pt x="535" y="212"/>
                      </a:cubicBezTo>
                      <a:cubicBezTo>
                        <a:pt x="554" y="256"/>
                        <a:pt x="565" y="303"/>
                        <a:pt x="565" y="348"/>
                      </a:cubicBezTo>
                      <a:cubicBezTo>
                        <a:pt x="565" y="404"/>
                        <a:pt x="550" y="449"/>
                        <a:pt x="519" y="484"/>
                      </a:cubicBezTo>
                      <a:cubicBezTo>
                        <a:pt x="525" y="499"/>
                        <a:pt x="538" y="511"/>
                        <a:pt x="556" y="513"/>
                      </a:cubicBezTo>
                      <a:cubicBezTo>
                        <a:pt x="557" y="513"/>
                        <a:pt x="559" y="513"/>
                        <a:pt x="561" y="513"/>
                      </a:cubicBezTo>
                      <a:cubicBezTo>
                        <a:pt x="583" y="513"/>
                        <a:pt x="602" y="497"/>
                        <a:pt x="605" y="475"/>
                      </a:cubicBezTo>
                      <a:cubicBezTo>
                        <a:pt x="627" y="291"/>
                        <a:pt x="604" y="156"/>
                        <a:pt x="535" y="73"/>
                      </a:cubicBezTo>
                      <a:cubicBezTo>
                        <a:pt x="494" y="22"/>
                        <a:pt x="447" y="6"/>
                        <a:pt x="422" y="0"/>
                      </a:cubicBezTo>
                      <a:cubicBezTo>
                        <a:pt x="398" y="35"/>
                        <a:pt x="359" y="57"/>
                        <a:pt x="313" y="57"/>
                      </a:cubicBezTo>
                      <a:cubicBezTo>
                        <a:pt x="268" y="57"/>
                        <a:pt x="229" y="35"/>
                        <a:pt x="205" y="0"/>
                      </a:cubicBezTo>
                      <a:cubicBezTo>
                        <a:pt x="180" y="6"/>
                        <a:pt x="133" y="22"/>
                        <a:pt x="92" y="73"/>
                      </a:cubicBezTo>
                      <a:cubicBezTo>
                        <a:pt x="23" y="156"/>
                        <a:pt x="0" y="291"/>
                        <a:pt x="22" y="475"/>
                      </a:cubicBezTo>
                      <a:cubicBezTo>
                        <a:pt x="25" y="497"/>
                        <a:pt x="44" y="513"/>
                        <a:pt x="66" y="513"/>
                      </a:cubicBezTo>
                      <a:cubicBezTo>
                        <a:pt x="68" y="513"/>
                        <a:pt x="69" y="513"/>
                        <a:pt x="71" y="513"/>
                      </a:cubicBezTo>
                      <a:cubicBezTo>
                        <a:pt x="89" y="511"/>
                        <a:pt x="102" y="499"/>
                        <a:pt x="108" y="484"/>
                      </a:cubicBezTo>
                      <a:cubicBezTo>
                        <a:pt x="77" y="449"/>
                        <a:pt x="62" y="404"/>
                        <a:pt x="62" y="348"/>
                      </a:cubicBezTo>
                      <a:cubicBezTo>
                        <a:pt x="62" y="303"/>
                        <a:pt x="73" y="256"/>
                        <a:pt x="92" y="2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69" name="Freeform 27">
                  <a:extLst>
                    <a:ext uri="{FF2B5EF4-FFF2-40B4-BE49-F238E27FC236}">
                      <a16:creationId xmlns:a16="http://schemas.microsoft.com/office/drawing/2014/main" id="{2D0D0032-6DB4-D84A-716C-0334DBCAECCE}"/>
                    </a:ext>
                  </a:extLst>
                </p:cNvPr>
                <p:cNvSpPr>
                  <a:spLocks/>
                </p:cNvSpPr>
                <p:nvPr/>
              </p:nvSpPr>
              <p:spPr bwMode="auto">
                <a:xfrm>
                  <a:off x="5312942" y="2673840"/>
                  <a:ext cx="127343" cy="270778"/>
                </a:xfrm>
                <a:custGeom>
                  <a:avLst/>
                  <a:gdLst>
                    <a:gd name="T0" fmla="*/ 0 w 188"/>
                    <a:gd name="T1" fmla="*/ 0 h 399"/>
                    <a:gd name="T2" fmla="*/ 70 w 188"/>
                    <a:gd name="T3" fmla="*/ 351 h 399"/>
                    <a:gd name="T4" fmla="*/ 129 w 188"/>
                    <a:gd name="T5" fmla="*/ 399 h 399"/>
                    <a:gd name="T6" fmla="*/ 188 w 188"/>
                    <a:gd name="T7" fmla="*/ 351 h 399"/>
                    <a:gd name="T8" fmla="*/ 188 w 188"/>
                    <a:gd name="T9" fmla="*/ 67 h 399"/>
                    <a:gd name="T10" fmla="*/ 25 w 188"/>
                    <a:gd name="T11" fmla="*/ 21 h 399"/>
                    <a:gd name="T12" fmla="*/ 0 w 188"/>
                    <a:gd name="T13" fmla="*/ 0 h 399"/>
                  </a:gdLst>
                  <a:ahLst/>
                  <a:cxnLst>
                    <a:cxn ang="0">
                      <a:pos x="T0" y="T1"/>
                    </a:cxn>
                    <a:cxn ang="0">
                      <a:pos x="T2" y="T3"/>
                    </a:cxn>
                    <a:cxn ang="0">
                      <a:pos x="T4" y="T5"/>
                    </a:cxn>
                    <a:cxn ang="0">
                      <a:pos x="T6" y="T7"/>
                    </a:cxn>
                    <a:cxn ang="0">
                      <a:pos x="T8" y="T9"/>
                    </a:cxn>
                    <a:cxn ang="0">
                      <a:pos x="T10" y="T11"/>
                    </a:cxn>
                    <a:cxn ang="0">
                      <a:pos x="T12" y="T13"/>
                    </a:cxn>
                  </a:cxnLst>
                  <a:rect l="0" t="0" r="r" b="b"/>
                  <a:pathLst>
                    <a:path w="188" h="399">
                      <a:moveTo>
                        <a:pt x="0" y="0"/>
                      </a:moveTo>
                      <a:cubicBezTo>
                        <a:pt x="70" y="351"/>
                        <a:pt x="70" y="351"/>
                        <a:pt x="70" y="351"/>
                      </a:cubicBezTo>
                      <a:cubicBezTo>
                        <a:pt x="70" y="377"/>
                        <a:pt x="96" y="399"/>
                        <a:pt x="129" y="399"/>
                      </a:cubicBezTo>
                      <a:cubicBezTo>
                        <a:pt x="161" y="399"/>
                        <a:pt x="188" y="377"/>
                        <a:pt x="188" y="351"/>
                      </a:cubicBezTo>
                      <a:cubicBezTo>
                        <a:pt x="188" y="67"/>
                        <a:pt x="188" y="67"/>
                        <a:pt x="188" y="67"/>
                      </a:cubicBezTo>
                      <a:cubicBezTo>
                        <a:pt x="122" y="66"/>
                        <a:pt x="66" y="50"/>
                        <a:pt x="25" y="21"/>
                      </a:cubicBezTo>
                      <a:cubicBezTo>
                        <a:pt x="16" y="14"/>
                        <a:pt x="8" y="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70" name="Freeform 28">
                  <a:extLst>
                    <a:ext uri="{FF2B5EF4-FFF2-40B4-BE49-F238E27FC236}">
                      <a16:creationId xmlns:a16="http://schemas.microsoft.com/office/drawing/2014/main" id="{4EE76D16-0FA3-2C00-C666-9D1DCD9AB18F}"/>
                    </a:ext>
                  </a:extLst>
                </p:cNvPr>
                <p:cNvSpPr>
                  <a:spLocks/>
                </p:cNvSpPr>
                <p:nvPr/>
              </p:nvSpPr>
              <p:spPr bwMode="auto">
                <a:xfrm>
                  <a:off x="5454978" y="2673840"/>
                  <a:ext cx="127343" cy="270778"/>
                </a:xfrm>
                <a:custGeom>
                  <a:avLst/>
                  <a:gdLst>
                    <a:gd name="T0" fmla="*/ 163 w 188"/>
                    <a:gd name="T1" fmla="*/ 21 h 399"/>
                    <a:gd name="T2" fmla="*/ 0 w 188"/>
                    <a:gd name="T3" fmla="*/ 67 h 399"/>
                    <a:gd name="T4" fmla="*/ 0 w 188"/>
                    <a:gd name="T5" fmla="*/ 351 h 399"/>
                    <a:gd name="T6" fmla="*/ 59 w 188"/>
                    <a:gd name="T7" fmla="*/ 399 h 399"/>
                    <a:gd name="T8" fmla="*/ 118 w 188"/>
                    <a:gd name="T9" fmla="*/ 351 h 399"/>
                    <a:gd name="T10" fmla="*/ 188 w 188"/>
                    <a:gd name="T11" fmla="*/ 0 h 399"/>
                    <a:gd name="T12" fmla="*/ 163 w 188"/>
                    <a:gd name="T13" fmla="*/ 21 h 399"/>
                  </a:gdLst>
                  <a:ahLst/>
                  <a:cxnLst>
                    <a:cxn ang="0">
                      <a:pos x="T0" y="T1"/>
                    </a:cxn>
                    <a:cxn ang="0">
                      <a:pos x="T2" y="T3"/>
                    </a:cxn>
                    <a:cxn ang="0">
                      <a:pos x="T4" y="T5"/>
                    </a:cxn>
                    <a:cxn ang="0">
                      <a:pos x="T6" y="T7"/>
                    </a:cxn>
                    <a:cxn ang="0">
                      <a:pos x="T8" y="T9"/>
                    </a:cxn>
                    <a:cxn ang="0">
                      <a:pos x="T10" y="T11"/>
                    </a:cxn>
                    <a:cxn ang="0">
                      <a:pos x="T12" y="T13"/>
                    </a:cxn>
                  </a:cxnLst>
                  <a:rect l="0" t="0" r="r" b="b"/>
                  <a:pathLst>
                    <a:path w="188" h="399">
                      <a:moveTo>
                        <a:pt x="163" y="21"/>
                      </a:moveTo>
                      <a:cubicBezTo>
                        <a:pt x="122" y="50"/>
                        <a:pt x="66" y="66"/>
                        <a:pt x="0" y="67"/>
                      </a:cubicBezTo>
                      <a:cubicBezTo>
                        <a:pt x="0" y="351"/>
                        <a:pt x="0" y="351"/>
                        <a:pt x="0" y="351"/>
                      </a:cubicBezTo>
                      <a:cubicBezTo>
                        <a:pt x="0" y="377"/>
                        <a:pt x="27" y="399"/>
                        <a:pt x="59" y="399"/>
                      </a:cubicBezTo>
                      <a:cubicBezTo>
                        <a:pt x="92" y="399"/>
                        <a:pt x="118" y="377"/>
                        <a:pt x="118" y="351"/>
                      </a:cubicBezTo>
                      <a:cubicBezTo>
                        <a:pt x="188" y="0"/>
                        <a:pt x="188" y="0"/>
                        <a:pt x="188" y="0"/>
                      </a:cubicBezTo>
                      <a:cubicBezTo>
                        <a:pt x="180" y="7"/>
                        <a:pt x="172" y="14"/>
                        <a:pt x="163"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92" name="Oval 29">
                  <a:extLst>
                    <a:ext uri="{FF2B5EF4-FFF2-40B4-BE49-F238E27FC236}">
                      <a16:creationId xmlns:a16="http://schemas.microsoft.com/office/drawing/2014/main" id="{ACA3EA25-3E69-CD34-2D3B-CF9FCC7AAA47}"/>
                    </a:ext>
                  </a:extLst>
                </p:cNvPr>
                <p:cNvSpPr>
                  <a:spLocks noChangeArrowheads="1"/>
                </p:cNvSpPr>
                <p:nvPr/>
              </p:nvSpPr>
              <p:spPr bwMode="auto">
                <a:xfrm>
                  <a:off x="5369277" y="2235494"/>
                  <a:ext cx="163027" cy="163027"/>
                </a:xfrm>
                <a:prstGeom prst="ellipse">
                  <a:avLst/>
                </a:prstGeom>
                <a:grpFill/>
                <a:ln w="1270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noProof="0"/>
                </a:p>
              </p:txBody>
            </p:sp>
          </p:grpSp>
          <p:grpSp>
            <p:nvGrpSpPr>
              <p:cNvPr id="97" name="Group 96">
                <a:extLst>
                  <a:ext uri="{FF2B5EF4-FFF2-40B4-BE49-F238E27FC236}">
                    <a16:creationId xmlns:a16="http://schemas.microsoft.com/office/drawing/2014/main" id="{7CC9A909-8388-6C9F-DE7A-5C4182439D0A}"/>
                  </a:ext>
                </a:extLst>
              </p:cNvPr>
              <p:cNvGrpSpPr/>
              <p:nvPr/>
            </p:nvGrpSpPr>
            <p:grpSpPr>
              <a:xfrm>
                <a:off x="12390265" y="3709794"/>
                <a:ext cx="426108" cy="605228"/>
                <a:chOff x="5234578" y="2339390"/>
                <a:chExt cx="426108" cy="605228"/>
              </a:xfrm>
              <a:grpFill/>
            </p:grpSpPr>
            <p:sp>
              <p:nvSpPr>
                <p:cNvPr id="109" name="Freeform 26">
                  <a:extLst>
                    <a:ext uri="{FF2B5EF4-FFF2-40B4-BE49-F238E27FC236}">
                      <a16:creationId xmlns:a16="http://schemas.microsoft.com/office/drawing/2014/main" id="{98973996-1EEA-EB40-2008-8D150E0A321F}"/>
                    </a:ext>
                  </a:extLst>
                </p:cNvPr>
                <p:cNvSpPr>
                  <a:spLocks/>
                </p:cNvSpPr>
                <p:nvPr/>
              </p:nvSpPr>
              <p:spPr bwMode="auto">
                <a:xfrm>
                  <a:off x="5234578" y="2339390"/>
                  <a:ext cx="426108" cy="372233"/>
                </a:xfrm>
                <a:custGeom>
                  <a:avLst/>
                  <a:gdLst>
                    <a:gd name="T0" fmla="*/ 92 w 627"/>
                    <a:gd name="T1" fmla="*/ 212 h 548"/>
                    <a:gd name="T2" fmla="*/ 105 w 627"/>
                    <a:gd name="T3" fmla="*/ 212 h 548"/>
                    <a:gd name="T4" fmla="*/ 74 w 627"/>
                    <a:gd name="T5" fmla="*/ 348 h 548"/>
                    <a:gd name="T6" fmla="*/ 313 w 627"/>
                    <a:gd name="T7" fmla="*/ 548 h 548"/>
                    <a:gd name="T8" fmla="*/ 553 w 627"/>
                    <a:gd name="T9" fmla="*/ 348 h 548"/>
                    <a:gd name="T10" fmla="*/ 522 w 627"/>
                    <a:gd name="T11" fmla="*/ 212 h 548"/>
                    <a:gd name="T12" fmla="*/ 535 w 627"/>
                    <a:gd name="T13" fmla="*/ 212 h 548"/>
                    <a:gd name="T14" fmla="*/ 565 w 627"/>
                    <a:gd name="T15" fmla="*/ 348 h 548"/>
                    <a:gd name="T16" fmla="*/ 519 w 627"/>
                    <a:gd name="T17" fmla="*/ 484 h 548"/>
                    <a:gd name="T18" fmla="*/ 556 w 627"/>
                    <a:gd name="T19" fmla="*/ 513 h 548"/>
                    <a:gd name="T20" fmla="*/ 561 w 627"/>
                    <a:gd name="T21" fmla="*/ 513 h 548"/>
                    <a:gd name="T22" fmla="*/ 605 w 627"/>
                    <a:gd name="T23" fmla="*/ 475 h 548"/>
                    <a:gd name="T24" fmla="*/ 535 w 627"/>
                    <a:gd name="T25" fmla="*/ 73 h 548"/>
                    <a:gd name="T26" fmla="*/ 422 w 627"/>
                    <a:gd name="T27" fmla="*/ 0 h 548"/>
                    <a:gd name="T28" fmla="*/ 313 w 627"/>
                    <a:gd name="T29" fmla="*/ 57 h 548"/>
                    <a:gd name="T30" fmla="*/ 205 w 627"/>
                    <a:gd name="T31" fmla="*/ 0 h 548"/>
                    <a:gd name="T32" fmla="*/ 92 w 627"/>
                    <a:gd name="T33" fmla="*/ 73 h 548"/>
                    <a:gd name="T34" fmla="*/ 22 w 627"/>
                    <a:gd name="T35" fmla="*/ 475 h 548"/>
                    <a:gd name="T36" fmla="*/ 66 w 627"/>
                    <a:gd name="T37" fmla="*/ 513 h 548"/>
                    <a:gd name="T38" fmla="*/ 71 w 627"/>
                    <a:gd name="T39" fmla="*/ 513 h 548"/>
                    <a:gd name="T40" fmla="*/ 108 w 627"/>
                    <a:gd name="T41" fmla="*/ 484 h 548"/>
                    <a:gd name="T42" fmla="*/ 62 w 627"/>
                    <a:gd name="T43" fmla="*/ 348 h 548"/>
                    <a:gd name="T44" fmla="*/ 92 w 627"/>
                    <a:gd name="T45" fmla="*/ 212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7" h="548">
                      <a:moveTo>
                        <a:pt x="92" y="212"/>
                      </a:moveTo>
                      <a:cubicBezTo>
                        <a:pt x="105" y="212"/>
                        <a:pt x="105" y="212"/>
                        <a:pt x="105" y="212"/>
                      </a:cubicBezTo>
                      <a:cubicBezTo>
                        <a:pt x="86" y="255"/>
                        <a:pt x="74" y="302"/>
                        <a:pt x="74" y="348"/>
                      </a:cubicBezTo>
                      <a:cubicBezTo>
                        <a:pt x="74" y="495"/>
                        <a:pt x="188" y="548"/>
                        <a:pt x="313" y="548"/>
                      </a:cubicBezTo>
                      <a:cubicBezTo>
                        <a:pt x="439" y="548"/>
                        <a:pt x="553" y="495"/>
                        <a:pt x="553" y="348"/>
                      </a:cubicBezTo>
                      <a:cubicBezTo>
                        <a:pt x="553" y="302"/>
                        <a:pt x="541" y="255"/>
                        <a:pt x="522" y="212"/>
                      </a:cubicBezTo>
                      <a:cubicBezTo>
                        <a:pt x="535" y="212"/>
                        <a:pt x="535" y="212"/>
                        <a:pt x="535" y="212"/>
                      </a:cubicBezTo>
                      <a:cubicBezTo>
                        <a:pt x="554" y="256"/>
                        <a:pt x="565" y="303"/>
                        <a:pt x="565" y="348"/>
                      </a:cubicBezTo>
                      <a:cubicBezTo>
                        <a:pt x="565" y="404"/>
                        <a:pt x="550" y="449"/>
                        <a:pt x="519" y="484"/>
                      </a:cubicBezTo>
                      <a:cubicBezTo>
                        <a:pt x="525" y="499"/>
                        <a:pt x="538" y="511"/>
                        <a:pt x="556" y="513"/>
                      </a:cubicBezTo>
                      <a:cubicBezTo>
                        <a:pt x="557" y="513"/>
                        <a:pt x="559" y="513"/>
                        <a:pt x="561" y="513"/>
                      </a:cubicBezTo>
                      <a:cubicBezTo>
                        <a:pt x="583" y="513"/>
                        <a:pt x="602" y="497"/>
                        <a:pt x="605" y="475"/>
                      </a:cubicBezTo>
                      <a:cubicBezTo>
                        <a:pt x="627" y="291"/>
                        <a:pt x="604" y="156"/>
                        <a:pt x="535" y="73"/>
                      </a:cubicBezTo>
                      <a:cubicBezTo>
                        <a:pt x="494" y="22"/>
                        <a:pt x="447" y="6"/>
                        <a:pt x="422" y="0"/>
                      </a:cubicBezTo>
                      <a:cubicBezTo>
                        <a:pt x="398" y="35"/>
                        <a:pt x="359" y="57"/>
                        <a:pt x="313" y="57"/>
                      </a:cubicBezTo>
                      <a:cubicBezTo>
                        <a:pt x="268" y="57"/>
                        <a:pt x="229" y="35"/>
                        <a:pt x="205" y="0"/>
                      </a:cubicBezTo>
                      <a:cubicBezTo>
                        <a:pt x="180" y="6"/>
                        <a:pt x="133" y="22"/>
                        <a:pt x="92" y="73"/>
                      </a:cubicBezTo>
                      <a:cubicBezTo>
                        <a:pt x="23" y="156"/>
                        <a:pt x="0" y="291"/>
                        <a:pt x="22" y="475"/>
                      </a:cubicBezTo>
                      <a:cubicBezTo>
                        <a:pt x="25" y="497"/>
                        <a:pt x="44" y="513"/>
                        <a:pt x="66" y="513"/>
                      </a:cubicBezTo>
                      <a:cubicBezTo>
                        <a:pt x="68" y="513"/>
                        <a:pt x="69" y="513"/>
                        <a:pt x="71" y="513"/>
                      </a:cubicBezTo>
                      <a:cubicBezTo>
                        <a:pt x="89" y="511"/>
                        <a:pt x="102" y="499"/>
                        <a:pt x="108" y="484"/>
                      </a:cubicBezTo>
                      <a:cubicBezTo>
                        <a:pt x="77" y="449"/>
                        <a:pt x="62" y="404"/>
                        <a:pt x="62" y="348"/>
                      </a:cubicBezTo>
                      <a:cubicBezTo>
                        <a:pt x="62" y="303"/>
                        <a:pt x="73" y="256"/>
                        <a:pt x="92" y="2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13" name="Freeform 27">
                  <a:extLst>
                    <a:ext uri="{FF2B5EF4-FFF2-40B4-BE49-F238E27FC236}">
                      <a16:creationId xmlns:a16="http://schemas.microsoft.com/office/drawing/2014/main" id="{AED3F107-E40D-1AE2-F05E-8B71F3303794}"/>
                    </a:ext>
                  </a:extLst>
                </p:cNvPr>
                <p:cNvSpPr>
                  <a:spLocks/>
                </p:cNvSpPr>
                <p:nvPr/>
              </p:nvSpPr>
              <p:spPr bwMode="auto">
                <a:xfrm>
                  <a:off x="5312942" y="2673840"/>
                  <a:ext cx="127343" cy="270778"/>
                </a:xfrm>
                <a:custGeom>
                  <a:avLst/>
                  <a:gdLst>
                    <a:gd name="T0" fmla="*/ 0 w 188"/>
                    <a:gd name="T1" fmla="*/ 0 h 399"/>
                    <a:gd name="T2" fmla="*/ 70 w 188"/>
                    <a:gd name="T3" fmla="*/ 351 h 399"/>
                    <a:gd name="T4" fmla="*/ 129 w 188"/>
                    <a:gd name="T5" fmla="*/ 399 h 399"/>
                    <a:gd name="T6" fmla="*/ 188 w 188"/>
                    <a:gd name="T7" fmla="*/ 351 h 399"/>
                    <a:gd name="T8" fmla="*/ 188 w 188"/>
                    <a:gd name="T9" fmla="*/ 67 h 399"/>
                    <a:gd name="T10" fmla="*/ 25 w 188"/>
                    <a:gd name="T11" fmla="*/ 21 h 399"/>
                    <a:gd name="T12" fmla="*/ 0 w 188"/>
                    <a:gd name="T13" fmla="*/ 0 h 399"/>
                  </a:gdLst>
                  <a:ahLst/>
                  <a:cxnLst>
                    <a:cxn ang="0">
                      <a:pos x="T0" y="T1"/>
                    </a:cxn>
                    <a:cxn ang="0">
                      <a:pos x="T2" y="T3"/>
                    </a:cxn>
                    <a:cxn ang="0">
                      <a:pos x="T4" y="T5"/>
                    </a:cxn>
                    <a:cxn ang="0">
                      <a:pos x="T6" y="T7"/>
                    </a:cxn>
                    <a:cxn ang="0">
                      <a:pos x="T8" y="T9"/>
                    </a:cxn>
                    <a:cxn ang="0">
                      <a:pos x="T10" y="T11"/>
                    </a:cxn>
                    <a:cxn ang="0">
                      <a:pos x="T12" y="T13"/>
                    </a:cxn>
                  </a:cxnLst>
                  <a:rect l="0" t="0" r="r" b="b"/>
                  <a:pathLst>
                    <a:path w="188" h="399">
                      <a:moveTo>
                        <a:pt x="0" y="0"/>
                      </a:moveTo>
                      <a:cubicBezTo>
                        <a:pt x="70" y="351"/>
                        <a:pt x="70" y="351"/>
                        <a:pt x="70" y="351"/>
                      </a:cubicBezTo>
                      <a:cubicBezTo>
                        <a:pt x="70" y="377"/>
                        <a:pt x="96" y="399"/>
                        <a:pt x="129" y="399"/>
                      </a:cubicBezTo>
                      <a:cubicBezTo>
                        <a:pt x="161" y="399"/>
                        <a:pt x="188" y="377"/>
                        <a:pt x="188" y="351"/>
                      </a:cubicBezTo>
                      <a:cubicBezTo>
                        <a:pt x="188" y="67"/>
                        <a:pt x="188" y="67"/>
                        <a:pt x="188" y="67"/>
                      </a:cubicBezTo>
                      <a:cubicBezTo>
                        <a:pt x="122" y="66"/>
                        <a:pt x="66" y="50"/>
                        <a:pt x="25" y="21"/>
                      </a:cubicBezTo>
                      <a:cubicBezTo>
                        <a:pt x="16" y="14"/>
                        <a:pt x="8" y="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14" name="Freeform 28">
                  <a:extLst>
                    <a:ext uri="{FF2B5EF4-FFF2-40B4-BE49-F238E27FC236}">
                      <a16:creationId xmlns:a16="http://schemas.microsoft.com/office/drawing/2014/main" id="{B9FC7E04-2D46-F1CB-9661-2AE0B5DA1BCE}"/>
                    </a:ext>
                  </a:extLst>
                </p:cNvPr>
                <p:cNvSpPr>
                  <a:spLocks/>
                </p:cNvSpPr>
                <p:nvPr/>
              </p:nvSpPr>
              <p:spPr bwMode="auto">
                <a:xfrm>
                  <a:off x="5454978" y="2673840"/>
                  <a:ext cx="127343" cy="270778"/>
                </a:xfrm>
                <a:custGeom>
                  <a:avLst/>
                  <a:gdLst>
                    <a:gd name="T0" fmla="*/ 163 w 188"/>
                    <a:gd name="T1" fmla="*/ 21 h 399"/>
                    <a:gd name="T2" fmla="*/ 0 w 188"/>
                    <a:gd name="T3" fmla="*/ 67 h 399"/>
                    <a:gd name="T4" fmla="*/ 0 w 188"/>
                    <a:gd name="T5" fmla="*/ 351 h 399"/>
                    <a:gd name="T6" fmla="*/ 59 w 188"/>
                    <a:gd name="T7" fmla="*/ 399 h 399"/>
                    <a:gd name="T8" fmla="*/ 118 w 188"/>
                    <a:gd name="T9" fmla="*/ 351 h 399"/>
                    <a:gd name="T10" fmla="*/ 188 w 188"/>
                    <a:gd name="T11" fmla="*/ 0 h 399"/>
                    <a:gd name="T12" fmla="*/ 163 w 188"/>
                    <a:gd name="T13" fmla="*/ 21 h 399"/>
                  </a:gdLst>
                  <a:ahLst/>
                  <a:cxnLst>
                    <a:cxn ang="0">
                      <a:pos x="T0" y="T1"/>
                    </a:cxn>
                    <a:cxn ang="0">
                      <a:pos x="T2" y="T3"/>
                    </a:cxn>
                    <a:cxn ang="0">
                      <a:pos x="T4" y="T5"/>
                    </a:cxn>
                    <a:cxn ang="0">
                      <a:pos x="T6" y="T7"/>
                    </a:cxn>
                    <a:cxn ang="0">
                      <a:pos x="T8" y="T9"/>
                    </a:cxn>
                    <a:cxn ang="0">
                      <a:pos x="T10" y="T11"/>
                    </a:cxn>
                    <a:cxn ang="0">
                      <a:pos x="T12" y="T13"/>
                    </a:cxn>
                  </a:cxnLst>
                  <a:rect l="0" t="0" r="r" b="b"/>
                  <a:pathLst>
                    <a:path w="188" h="399">
                      <a:moveTo>
                        <a:pt x="163" y="21"/>
                      </a:moveTo>
                      <a:cubicBezTo>
                        <a:pt x="122" y="50"/>
                        <a:pt x="66" y="66"/>
                        <a:pt x="0" y="67"/>
                      </a:cubicBezTo>
                      <a:cubicBezTo>
                        <a:pt x="0" y="351"/>
                        <a:pt x="0" y="351"/>
                        <a:pt x="0" y="351"/>
                      </a:cubicBezTo>
                      <a:cubicBezTo>
                        <a:pt x="0" y="377"/>
                        <a:pt x="27" y="399"/>
                        <a:pt x="59" y="399"/>
                      </a:cubicBezTo>
                      <a:cubicBezTo>
                        <a:pt x="92" y="399"/>
                        <a:pt x="118" y="377"/>
                        <a:pt x="118" y="351"/>
                      </a:cubicBezTo>
                      <a:cubicBezTo>
                        <a:pt x="188" y="0"/>
                        <a:pt x="188" y="0"/>
                        <a:pt x="188" y="0"/>
                      </a:cubicBezTo>
                      <a:cubicBezTo>
                        <a:pt x="180" y="7"/>
                        <a:pt x="172" y="14"/>
                        <a:pt x="163"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
            <p:nvSpPr>
              <p:cNvPr id="115" name="Trapezoid 114">
                <a:extLst>
                  <a:ext uri="{FF2B5EF4-FFF2-40B4-BE49-F238E27FC236}">
                    <a16:creationId xmlns:a16="http://schemas.microsoft.com/office/drawing/2014/main" id="{967CD3A9-EC3A-4356-DB98-7B7383B0D0D9}"/>
                  </a:ext>
                </a:extLst>
              </p:cNvPr>
              <p:cNvSpPr/>
              <p:nvPr/>
            </p:nvSpPr>
            <p:spPr>
              <a:xfrm>
                <a:off x="12426166" y="3997196"/>
                <a:ext cx="354261" cy="161652"/>
              </a:xfrm>
              <a:prstGeom prst="trapezoid">
                <a:avLst/>
              </a:prstGeom>
              <a:grpFill/>
              <a:ln w="6350">
                <a:solidFill>
                  <a:srgbClr val="BDD7E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6" name="Trapezoid 115">
                <a:extLst>
                  <a:ext uri="{FF2B5EF4-FFF2-40B4-BE49-F238E27FC236}">
                    <a16:creationId xmlns:a16="http://schemas.microsoft.com/office/drawing/2014/main" id="{F06C32E3-A114-BC5D-9DE4-28EE1BC1A617}"/>
                  </a:ext>
                </a:extLst>
              </p:cNvPr>
              <p:cNvSpPr/>
              <p:nvPr/>
            </p:nvSpPr>
            <p:spPr>
              <a:xfrm>
                <a:off x="12459236" y="3967873"/>
                <a:ext cx="287009" cy="54669"/>
              </a:xfrm>
              <a:prstGeom prst="trapezoid">
                <a:avLst/>
              </a:prstGeom>
              <a:grp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7" name="Freeform 11">
                <a:extLst>
                  <a:ext uri="{FF2B5EF4-FFF2-40B4-BE49-F238E27FC236}">
                    <a16:creationId xmlns:a16="http://schemas.microsoft.com/office/drawing/2014/main" id="{C3CEB293-9A77-BF05-E03C-D511C55DA81A}"/>
                  </a:ext>
                </a:extLst>
              </p:cNvPr>
              <p:cNvSpPr>
                <a:spLocks/>
              </p:cNvSpPr>
              <p:nvPr/>
            </p:nvSpPr>
            <p:spPr bwMode="auto">
              <a:xfrm>
                <a:off x="12512780" y="3593616"/>
                <a:ext cx="166383" cy="192654"/>
              </a:xfrm>
              <a:custGeom>
                <a:avLst/>
                <a:gdLst>
                  <a:gd name="T0" fmla="*/ 51 w 77"/>
                  <a:gd name="T1" fmla="*/ 15 h 90"/>
                  <a:gd name="T2" fmla="*/ 51 w 77"/>
                  <a:gd name="T3" fmla="*/ 12 h 90"/>
                  <a:gd name="T4" fmla="*/ 38 w 77"/>
                  <a:gd name="T5" fmla="*/ 0 h 90"/>
                  <a:gd name="T6" fmla="*/ 26 w 77"/>
                  <a:gd name="T7" fmla="*/ 12 h 90"/>
                  <a:gd name="T8" fmla="*/ 26 w 77"/>
                  <a:gd name="T9" fmla="*/ 15 h 90"/>
                  <a:gd name="T10" fmla="*/ 0 w 77"/>
                  <a:gd name="T11" fmla="*/ 52 h 90"/>
                  <a:gd name="T12" fmla="*/ 38 w 77"/>
                  <a:gd name="T13" fmla="*/ 90 h 90"/>
                  <a:gd name="T14" fmla="*/ 77 w 77"/>
                  <a:gd name="T15" fmla="*/ 52 h 90"/>
                  <a:gd name="T16" fmla="*/ 51 w 77"/>
                  <a:gd name="T17" fmla="*/ 1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90">
                    <a:moveTo>
                      <a:pt x="51" y="15"/>
                    </a:moveTo>
                    <a:cubicBezTo>
                      <a:pt x="51" y="14"/>
                      <a:pt x="51" y="13"/>
                      <a:pt x="51" y="12"/>
                    </a:cubicBezTo>
                    <a:cubicBezTo>
                      <a:pt x="51" y="5"/>
                      <a:pt x="45" y="0"/>
                      <a:pt x="38" y="0"/>
                    </a:cubicBezTo>
                    <a:cubicBezTo>
                      <a:pt x="31" y="0"/>
                      <a:pt x="26" y="5"/>
                      <a:pt x="26" y="12"/>
                    </a:cubicBezTo>
                    <a:cubicBezTo>
                      <a:pt x="26" y="13"/>
                      <a:pt x="26" y="14"/>
                      <a:pt x="26" y="15"/>
                    </a:cubicBezTo>
                    <a:cubicBezTo>
                      <a:pt x="11" y="21"/>
                      <a:pt x="0" y="35"/>
                      <a:pt x="0" y="52"/>
                    </a:cubicBezTo>
                    <a:cubicBezTo>
                      <a:pt x="0" y="73"/>
                      <a:pt x="17" y="90"/>
                      <a:pt x="38" y="90"/>
                    </a:cubicBezTo>
                    <a:cubicBezTo>
                      <a:pt x="60" y="90"/>
                      <a:pt x="77" y="73"/>
                      <a:pt x="77" y="52"/>
                    </a:cubicBezTo>
                    <a:cubicBezTo>
                      <a:pt x="77" y="35"/>
                      <a:pt x="66" y="21"/>
                      <a:pt x="51" y="15"/>
                    </a:cubicBez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noProof="0"/>
              </a:p>
            </p:txBody>
          </p:sp>
        </p:grpSp>
      </p:grpSp>
      <p:sp>
        <p:nvSpPr>
          <p:cNvPr id="138" name="TextBox 137">
            <a:extLst>
              <a:ext uri="{FF2B5EF4-FFF2-40B4-BE49-F238E27FC236}">
                <a16:creationId xmlns:a16="http://schemas.microsoft.com/office/drawing/2014/main" id="{1EE257DA-A7F8-452D-C40B-A3BB8059D346}"/>
              </a:ext>
            </a:extLst>
          </p:cNvPr>
          <p:cNvSpPr txBox="1"/>
          <p:nvPr/>
        </p:nvSpPr>
        <p:spPr>
          <a:xfrm>
            <a:off x="533400" y="1690113"/>
            <a:ext cx="1139736" cy="536622"/>
          </a:xfrm>
          <a:prstGeom prst="rect">
            <a:avLst/>
          </a:prstGeom>
          <a:noFill/>
        </p:spPr>
        <p:txBody>
          <a:bodyPr wrap="none" lIns="0" tIns="0" rIns="0" bIns="0" rtlCol="0">
            <a:spAutoFit/>
          </a:bodyPr>
          <a:lstStyle/>
          <a:p>
            <a:pPr algn="l">
              <a:lnSpc>
                <a:spcPct val="120000"/>
              </a:lnSpc>
            </a:pPr>
            <a:r>
              <a:rPr lang="en-US" sz="3200" noProof="0">
                <a:solidFill>
                  <a:schemeClr val="tx2"/>
                </a:solidFill>
              </a:rPr>
              <a:t>Adults</a:t>
            </a:r>
          </a:p>
        </p:txBody>
      </p:sp>
      <p:sp>
        <p:nvSpPr>
          <p:cNvPr id="139" name="TextBox 138">
            <a:extLst>
              <a:ext uri="{FF2B5EF4-FFF2-40B4-BE49-F238E27FC236}">
                <a16:creationId xmlns:a16="http://schemas.microsoft.com/office/drawing/2014/main" id="{5B2D1C94-4C5B-FB18-BDB9-0462121F6695}"/>
              </a:ext>
            </a:extLst>
          </p:cNvPr>
          <p:cNvSpPr txBox="1"/>
          <p:nvPr/>
        </p:nvSpPr>
        <p:spPr>
          <a:xfrm>
            <a:off x="6191379" y="1690113"/>
            <a:ext cx="2266043" cy="443198"/>
          </a:xfrm>
          <a:prstGeom prst="rect">
            <a:avLst/>
          </a:prstGeom>
          <a:noFill/>
        </p:spPr>
        <p:txBody>
          <a:bodyPr wrap="square" lIns="0" tIns="0" rIns="0" bIns="0" rtlCol="0">
            <a:spAutoFit/>
          </a:bodyPr>
          <a:lstStyle/>
          <a:p>
            <a:pPr algn="l">
              <a:lnSpc>
                <a:spcPct val="90000"/>
              </a:lnSpc>
            </a:pPr>
            <a:r>
              <a:rPr lang="en-US" sz="3200" noProof="0">
                <a:solidFill>
                  <a:schemeClr val="accent1"/>
                </a:solidFill>
              </a:rPr>
              <a:t>Older adults</a:t>
            </a:r>
          </a:p>
        </p:txBody>
      </p:sp>
      <p:grpSp>
        <p:nvGrpSpPr>
          <p:cNvPr id="159" name="Group 158">
            <a:extLst>
              <a:ext uri="{FF2B5EF4-FFF2-40B4-BE49-F238E27FC236}">
                <a16:creationId xmlns:a16="http://schemas.microsoft.com/office/drawing/2014/main" id="{44F67AED-FC86-D0A8-A497-9EF434EFC9A8}"/>
              </a:ext>
            </a:extLst>
          </p:cNvPr>
          <p:cNvGrpSpPr>
            <a:grpSpLocks/>
          </p:cNvGrpSpPr>
          <p:nvPr/>
        </p:nvGrpSpPr>
        <p:grpSpPr>
          <a:xfrm>
            <a:off x="7467754" y="5131600"/>
            <a:ext cx="697700" cy="697700"/>
            <a:chOff x="11094050" y="1668598"/>
            <a:chExt cx="675076" cy="675076"/>
          </a:xfrm>
        </p:grpSpPr>
        <p:sp>
          <p:nvSpPr>
            <p:cNvPr id="143" name="Oval 142">
              <a:extLst>
                <a:ext uri="{FF2B5EF4-FFF2-40B4-BE49-F238E27FC236}">
                  <a16:creationId xmlns:a16="http://schemas.microsoft.com/office/drawing/2014/main" id="{FDC98D7F-995E-A2DE-B72F-52D590FCAF1B}"/>
                </a:ext>
              </a:extLst>
            </p:cNvPr>
            <p:cNvSpPr/>
            <p:nvPr/>
          </p:nvSpPr>
          <p:spPr>
            <a:xfrm>
              <a:off x="11094050" y="1668598"/>
              <a:ext cx="675076" cy="6750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p>
          </p:txBody>
        </p:sp>
        <p:pic>
          <p:nvPicPr>
            <p:cNvPr id="153" name="Graphic 152">
              <a:extLst>
                <a:ext uri="{FF2B5EF4-FFF2-40B4-BE49-F238E27FC236}">
                  <a16:creationId xmlns:a16="http://schemas.microsoft.com/office/drawing/2014/main" id="{5106C5F1-6D7D-9DB8-3ACA-415838D7D21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191800" y="1760220"/>
              <a:ext cx="462840" cy="462840"/>
            </a:xfrm>
            <a:prstGeom prst="rect">
              <a:avLst/>
            </a:prstGeom>
          </p:spPr>
        </p:pic>
      </p:grpSp>
      <p:grpSp>
        <p:nvGrpSpPr>
          <p:cNvPr id="174" name="Group 173">
            <a:extLst>
              <a:ext uri="{FF2B5EF4-FFF2-40B4-BE49-F238E27FC236}">
                <a16:creationId xmlns:a16="http://schemas.microsoft.com/office/drawing/2014/main" id="{1B27ABCB-9C49-906D-28F6-7A5AD963649A}"/>
              </a:ext>
            </a:extLst>
          </p:cNvPr>
          <p:cNvGrpSpPr/>
          <p:nvPr/>
        </p:nvGrpSpPr>
        <p:grpSpPr>
          <a:xfrm>
            <a:off x="1818505" y="5131600"/>
            <a:ext cx="697700" cy="697700"/>
            <a:chOff x="1924431" y="1890006"/>
            <a:chExt cx="735544" cy="735544"/>
          </a:xfrm>
        </p:grpSpPr>
        <p:sp>
          <p:nvSpPr>
            <p:cNvPr id="175" name="Oval 174">
              <a:extLst>
                <a:ext uri="{FF2B5EF4-FFF2-40B4-BE49-F238E27FC236}">
                  <a16:creationId xmlns:a16="http://schemas.microsoft.com/office/drawing/2014/main" id="{31B3E4CE-80E4-66CE-1F43-D7472834C31C}"/>
                </a:ext>
              </a:extLst>
            </p:cNvPr>
            <p:cNvSpPr/>
            <p:nvPr/>
          </p:nvSpPr>
          <p:spPr>
            <a:xfrm>
              <a:off x="1924431" y="1890006"/>
              <a:ext cx="735544" cy="73554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p>
          </p:txBody>
        </p:sp>
        <p:pic>
          <p:nvPicPr>
            <p:cNvPr id="176" name="Graphic 175">
              <a:extLst>
                <a:ext uri="{FF2B5EF4-FFF2-40B4-BE49-F238E27FC236}">
                  <a16:creationId xmlns:a16="http://schemas.microsoft.com/office/drawing/2014/main" id="{1F230836-AF0C-5811-8F01-C2AADC6F603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994460" y="1958340"/>
              <a:ext cx="609600" cy="609600"/>
            </a:xfrm>
            <a:prstGeom prst="rect">
              <a:avLst/>
            </a:prstGeom>
          </p:spPr>
        </p:pic>
      </p:grpSp>
      <p:grpSp>
        <p:nvGrpSpPr>
          <p:cNvPr id="177" name="Group 176">
            <a:extLst>
              <a:ext uri="{FF2B5EF4-FFF2-40B4-BE49-F238E27FC236}">
                <a16:creationId xmlns:a16="http://schemas.microsoft.com/office/drawing/2014/main" id="{93886D2F-BCDB-BAA0-1DB7-B2C34B120D81}"/>
              </a:ext>
            </a:extLst>
          </p:cNvPr>
          <p:cNvGrpSpPr>
            <a:grpSpLocks/>
          </p:cNvGrpSpPr>
          <p:nvPr/>
        </p:nvGrpSpPr>
        <p:grpSpPr>
          <a:xfrm>
            <a:off x="3701588" y="5131600"/>
            <a:ext cx="697700" cy="697700"/>
            <a:chOff x="6352246" y="4930981"/>
            <a:chExt cx="917234" cy="917234"/>
          </a:xfrm>
        </p:grpSpPr>
        <p:sp>
          <p:nvSpPr>
            <p:cNvPr id="178" name="Oval 177">
              <a:extLst>
                <a:ext uri="{FF2B5EF4-FFF2-40B4-BE49-F238E27FC236}">
                  <a16:creationId xmlns:a16="http://schemas.microsoft.com/office/drawing/2014/main" id="{23CCA1D0-659F-17E7-3784-034009C5D690}"/>
                </a:ext>
              </a:extLst>
            </p:cNvPr>
            <p:cNvSpPr/>
            <p:nvPr/>
          </p:nvSpPr>
          <p:spPr>
            <a:xfrm>
              <a:off x="6352246" y="4930981"/>
              <a:ext cx="917234" cy="91723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p>
          </p:txBody>
        </p:sp>
        <p:pic>
          <p:nvPicPr>
            <p:cNvPr id="179" name="Graphic 178">
              <a:extLst>
                <a:ext uri="{FF2B5EF4-FFF2-40B4-BE49-F238E27FC236}">
                  <a16:creationId xmlns:a16="http://schemas.microsoft.com/office/drawing/2014/main" id="{5B951C17-A205-26BE-B516-9964A9F7006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523140" y="5115420"/>
              <a:ext cx="569520" cy="569520"/>
            </a:xfrm>
            <a:prstGeom prst="rect">
              <a:avLst/>
            </a:prstGeom>
          </p:spPr>
        </p:pic>
      </p:grpSp>
      <p:grpSp>
        <p:nvGrpSpPr>
          <p:cNvPr id="183" name="Group 182">
            <a:extLst>
              <a:ext uri="{FF2B5EF4-FFF2-40B4-BE49-F238E27FC236}">
                <a16:creationId xmlns:a16="http://schemas.microsoft.com/office/drawing/2014/main" id="{FA0CA5C8-6F61-4285-9F2E-B052BA1A1D8F}"/>
              </a:ext>
            </a:extLst>
          </p:cNvPr>
          <p:cNvGrpSpPr>
            <a:grpSpLocks/>
          </p:cNvGrpSpPr>
          <p:nvPr/>
        </p:nvGrpSpPr>
        <p:grpSpPr>
          <a:xfrm>
            <a:off x="9350837" y="5131600"/>
            <a:ext cx="697700" cy="697700"/>
            <a:chOff x="1693318" y="4830834"/>
            <a:chExt cx="993434" cy="993434"/>
          </a:xfrm>
        </p:grpSpPr>
        <p:sp>
          <p:nvSpPr>
            <p:cNvPr id="184" name="Oval 183">
              <a:extLst>
                <a:ext uri="{FF2B5EF4-FFF2-40B4-BE49-F238E27FC236}">
                  <a16:creationId xmlns:a16="http://schemas.microsoft.com/office/drawing/2014/main" id="{C5DF31BD-F68A-2856-A8EB-48D44B43CAD9}"/>
                </a:ext>
              </a:extLst>
            </p:cNvPr>
            <p:cNvSpPr/>
            <p:nvPr/>
          </p:nvSpPr>
          <p:spPr>
            <a:xfrm>
              <a:off x="1693318" y="4830834"/>
              <a:ext cx="993434" cy="99343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p>
          </p:txBody>
        </p:sp>
        <p:pic>
          <p:nvPicPr>
            <p:cNvPr id="185" name="Graphic 184">
              <a:extLst>
                <a:ext uri="{FF2B5EF4-FFF2-40B4-BE49-F238E27FC236}">
                  <a16:creationId xmlns:a16="http://schemas.microsoft.com/office/drawing/2014/main" id="{DF1674E3-E5E1-59BD-E1A5-16F1B1C7245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872540" y="4991850"/>
              <a:ext cx="649680" cy="649680"/>
            </a:xfrm>
            <a:prstGeom prst="rect">
              <a:avLst/>
            </a:prstGeom>
          </p:spPr>
        </p:pic>
      </p:grpSp>
    </p:spTree>
    <p:extLst>
      <p:ext uri="{BB962C8B-B14F-4D97-AF65-F5344CB8AC3E}">
        <p14:creationId xmlns:p14="http://schemas.microsoft.com/office/powerpoint/2010/main" val="2603639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B9831-57F8-BDFC-286F-298D44AC9DAD}"/>
              </a:ext>
            </a:extLst>
          </p:cNvPr>
          <p:cNvSpPr>
            <a:spLocks noGrp="1"/>
          </p:cNvSpPr>
          <p:nvPr>
            <p:ph type="title"/>
          </p:nvPr>
        </p:nvSpPr>
        <p:spPr>
          <a:xfrm>
            <a:off x="536240" y="414320"/>
            <a:ext cx="10896000" cy="1082209"/>
          </a:xfrm>
        </p:spPr>
        <p:txBody>
          <a:bodyPr>
            <a:normAutofit/>
          </a:bodyPr>
          <a:lstStyle/>
          <a:p>
            <a:r>
              <a:rPr lang="en-US" dirty="0"/>
              <a:t>Vigorous</a:t>
            </a:r>
            <a:r>
              <a:rPr lang="en-US" noProof="0" dirty="0"/>
              <a:t>* physical activity is effective in </a:t>
            </a:r>
            <a:br>
              <a:rPr lang="en-US" noProof="0" dirty="0"/>
            </a:br>
            <a:r>
              <a:rPr lang="en-US" noProof="0" dirty="0"/>
              <a:t>reducing modest body weight </a:t>
            </a:r>
          </a:p>
        </p:txBody>
      </p:sp>
      <p:sp>
        <p:nvSpPr>
          <p:cNvPr id="4" name="Text Placeholder 3">
            <a:extLst>
              <a:ext uri="{FF2B5EF4-FFF2-40B4-BE49-F238E27FC236}">
                <a16:creationId xmlns:a16="http://schemas.microsoft.com/office/drawing/2014/main" id="{8B23AC21-2161-0E98-AB2C-AC0105974B19}"/>
              </a:ext>
            </a:extLst>
          </p:cNvPr>
          <p:cNvSpPr>
            <a:spLocks noGrp="1"/>
          </p:cNvSpPr>
          <p:nvPr>
            <p:ph type="body" sz="quarter" idx="13"/>
          </p:nvPr>
        </p:nvSpPr>
        <p:spPr>
          <a:xfrm>
            <a:off x="536240" y="5810907"/>
            <a:ext cx="10896000" cy="533153"/>
          </a:xfrm>
        </p:spPr>
        <p:txBody>
          <a:bodyPr>
            <a:noAutofit/>
          </a:bodyPr>
          <a:lstStyle/>
          <a:p>
            <a:r>
              <a:rPr lang="en-US" noProof="0" dirty="0"/>
              <a:t>*High-intensity physical activity is any form of aerobic exercise that brings an individual’s heart rate up above 75% of their maximum heart rate.</a:t>
            </a:r>
            <a:br>
              <a:rPr lang="en-US" noProof="0" dirty="0"/>
            </a:br>
            <a:r>
              <a:rPr lang="en-US" noProof="0" dirty="0"/>
              <a:t>BMI, body mass index; HR</a:t>
            </a:r>
            <a:r>
              <a:rPr lang="en-US" baseline="-25000" noProof="0" dirty="0"/>
              <a:t>max</a:t>
            </a:r>
            <a:r>
              <a:rPr lang="en-US" noProof="0" dirty="0"/>
              <a:t>, maximum heart rate.</a:t>
            </a:r>
            <a:br>
              <a:rPr lang="en-US" noProof="0" dirty="0"/>
            </a:br>
            <a:r>
              <a:rPr lang="en-US" noProof="0" dirty="0"/>
              <a:t>1. Ross R et al. </a:t>
            </a:r>
            <a:r>
              <a:rPr lang="en-US" noProof="0" dirty="0" err="1"/>
              <a:t>Obes</a:t>
            </a:r>
            <a:r>
              <a:rPr lang="en-US" noProof="0" dirty="0"/>
              <a:t> Res 2004;12:789–798; 2. Donnelly JE at al. Med Sci Sports </a:t>
            </a:r>
            <a:r>
              <a:rPr lang="en-US" noProof="0" dirty="0" err="1"/>
              <a:t>Exerc</a:t>
            </a:r>
            <a:r>
              <a:rPr lang="en-US" noProof="0" dirty="0"/>
              <a:t> 2009;41:459–471; 3. Weiss EP et al. Med Sci Sports </a:t>
            </a:r>
            <a:r>
              <a:rPr lang="en-US" noProof="0" dirty="0" err="1"/>
              <a:t>Exerc</a:t>
            </a:r>
            <a:r>
              <a:rPr lang="en-US" noProof="0" dirty="0"/>
              <a:t> 2017;49:206–217; 4. Swift DL et al. Prog Cardiovasc Dis 2014;56:441–447.</a:t>
            </a:r>
          </a:p>
        </p:txBody>
      </p:sp>
      <p:sp>
        <p:nvSpPr>
          <p:cNvPr id="3" name="Rounded Rectangle 39">
            <a:extLst>
              <a:ext uri="{FF2B5EF4-FFF2-40B4-BE49-F238E27FC236}">
                <a16:creationId xmlns:a16="http://schemas.microsoft.com/office/drawing/2014/main" id="{42AA6B23-C1A9-DC3F-B1A4-FD5B55FC8A4A}"/>
              </a:ext>
            </a:extLst>
          </p:cNvPr>
          <p:cNvSpPr/>
          <p:nvPr/>
        </p:nvSpPr>
        <p:spPr bwMode="gray">
          <a:xfrm>
            <a:off x="536239" y="5065555"/>
            <a:ext cx="11153067" cy="622787"/>
          </a:xfrm>
          <a:prstGeom prst="roundRect">
            <a:avLst>
              <a:gd name="adj" fmla="val 50000"/>
            </a:avLst>
          </a:prstGeom>
          <a:solidFill>
            <a:schemeClr val="accent1"/>
          </a:solidFill>
          <a:ln w="3175" algn="ctr">
            <a:noFill/>
            <a:miter lim="800000"/>
            <a:headEnd/>
            <a:tailEnd/>
          </a:ln>
        </p:spPr>
        <p:txBody>
          <a:bodyPr wrap="square" lIns="0" tIns="0" rIns="0" bIns="0" rtlCol="0" anchor="ctr"/>
          <a:lstStyle/>
          <a:p>
            <a:pPr algn="ctr"/>
            <a:r>
              <a:rPr lang="en-US" sz="1600" noProof="0">
                <a:solidFill>
                  <a:schemeClr val="bg1"/>
                </a:solidFill>
              </a:rPr>
              <a:t>The duration (225</a:t>
            </a:r>
            <a:r>
              <a:rPr lang="en-US" sz="1600" noProof="0">
                <a:solidFill>
                  <a:schemeClr val="bg1"/>
                </a:solidFill>
                <a:latin typeface="Arial" panose="020B0604020202020204" pitchFamily="34" charset="0"/>
                <a:cs typeface="Arial" panose="020B0604020202020204" pitchFamily="34" charset="0"/>
              </a:rPr>
              <a:t>–</a:t>
            </a:r>
            <a:r>
              <a:rPr lang="en-US" sz="1600" noProof="0">
                <a:solidFill>
                  <a:schemeClr val="bg1"/>
                </a:solidFill>
              </a:rPr>
              <a:t>300 min/week) and intensity of the physical activity must be </a:t>
            </a:r>
            <a:r>
              <a:rPr lang="en-US" sz="1600" b="1" noProof="0">
                <a:solidFill>
                  <a:schemeClr val="bg1"/>
                </a:solidFill>
              </a:rPr>
              <a:t>very high, </a:t>
            </a:r>
            <a:r>
              <a:rPr lang="en-US" sz="1600" noProof="0">
                <a:solidFill>
                  <a:schemeClr val="bg1"/>
                </a:solidFill>
              </a:rPr>
              <a:t>exceeding the minimum national recommendations for health, for clinically meaningful weight loss to occur and to prevent weight regain</a:t>
            </a:r>
            <a:r>
              <a:rPr lang="en-US" sz="1600" baseline="30000" noProof="0">
                <a:solidFill>
                  <a:schemeClr val="bg1"/>
                </a:solidFill>
              </a:rPr>
              <a:t>1</a:t>
            </a:r>
            <a:r>
              <a:rPr lang="en-US" sz="1600" baseline="30000" noProof="0">
                <a:solidFill>
                  <a:schemeClr val="bg1"/>
                </a:solidFill>
                <a:latin typeface="Arial" panose="020B0604020202020204" pitchFamily="34" charset="0"/>
                <a:cs typeface="Arial" panose="020B0604020202020204" pitchFamily="34" charset="0"/>
              </a:rPr>
              <a:t>–</a:t>
            </a:r>
            <a:r>
              <a:rPr lang="en-US" sz="1600" baseline="30000" noProof="0">
                <a:solidFill>
                  <a:schemeClr val="bg1"/>
                </a:solidFill>
              </a:rPr>
              <a:t>4</a:t>
            </a:r>
          </a:p>
        </p:txBody>
      </p:sp>
      <p:sp>
        <p:nvSpPr>
          <p:cNvPr id="5" name="Rectangle 4">
            <a:extLst>
              <a:ext uri="{FF2B5EF4-FFF2-40B4-BE49-F238E27FC236}">
                <a16:creationId xmlns:a16="http://schemas.microsoft.com/office/drawing/2014/main" id="{EC91CBB4-AF5E-E46C-DBAB-8DBAE03946D4}"/>
              </a:ext>
            </a:extLst>
          </p:cNvPr>
          <p:cNvSpPr/>
          <p:nvPr/>
        </p:nvSpPr>
        <p:spPr>
          <a:xfrm>
            <a:off x="533400" y="2047875"/>
            <a:ext cx="3248025" cy="2895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pPr>
              <a:lnSpc>
                <a:spcPct val="95000"/>
              </a:lnSpc>
              <a:spcAft>
                <a:spcPts val="700"/>
              </a:spcAft>
            </a:pPr>
            <a:r>
              <a:rPr lang="en-US" sz="2800" b="1" noProof="0" dirty="0">
                <a:solidFill>
                  <a:schemeClr val="bg1"/>
                </a:solidFill>
              </a:rPr>
              <a:t>6.5% </a:t>
            </a:r>
            <a:br>
              <a:rPr lang="en-US" sz="2000" b="1" noProof="0" dirty="0">
                <a:solidFill>
                  <a:schemeClr val="bg1"/>
                </a:solidFill>
              </a:rPr>
            </a:br>
            <a:r>
              <a:rPr lang="en-US" sz="1600" noProof="0" dirty="0">
                <a:solidFill>
                  <a:schemeClr val="bg1"/>
                </a:solidFill>
              </a:rPr>
              <a:t>weight loss was reported in premenopausal women </a:t>
            </a:r>
            <a:br>
              <a:rPr lang="en-US" sz="1600" noProof="0" dirty="0">
                <a:solidFill>
                  <a:schemeClr val="bg1"/>
                </a:solidFill>
              </a:rPr>
            </a:br>
            <a:r>
              <a:rPr lang="en-US" sz="1600" noProof="0" dirty="0">
                <a:solidFill>
                  <a:schemeClr val="bg1"/>
                </a:solidFill>
              </a:rPr>
              <a:t>(BMI </a:t>
            </a:r>
            <a:r>
              <a:rPr lang="en-US" sz="1600" dirty="0">
                <a:solidFill>
                  <a:schemeClr val="bg1"/>
                </a:solidFill>
              </a:rPr>
              <a:t>&gt;27 kg/m</a:t>
            </a:r>
            <a:r>
              <a:rPr lang="en-US" sz="1600" baseline="30000" dirty="0">
                <a:solidFill>
                  <a:schemeClr val="bg1"/>
                </a:solidFill>
              </a:rPr>
              <a:t>2</a:t>
            </a:r>
            <a:r>
              <a:rPr lang="en-US" sz="1600" noProof="0" dirty="0">
                <a:solidFill>
                  <a:schemeClr val="bg1"/>
                </a:solidFill>
              </a:rPr>
              <a:t>) following </a:t>
            </a:r>
            <a:br>
              <a:rPr lang="en-US" sz="1600" noProof="0" dirty="0">
                <a:solidFill>
                  <a:schemeClr val="bg1"/>
                </a:solidFill>
              </a:rPr>
            </a:br>
            <a:r>
              <a:rPr lang="en-US" sz="1600" noProof="0" dirty="0">
                <a:solidFill>
                  <a:schemeClr val="bg1"/>
                </a:solidFill>
              </a:rPr>
              <a:t>14 weeks of aerobic exercise training, </a:t>
            </a:r>
            <a:r>
              <a:rPr lang="en-US" sz="1600" i="1" noProof="0" dirty="0">
                <a:solidFill>
                  <a:schemeClr val="bg1"/>
                </a:solidFill>
              </a:rPr>
              <a:t>without dietary changes</a:t>
            </a:r>
            <a:r>
              <a:rPr lang="en-US" sz="1600" baseline="30000" noProof="0" dirty="0">
                <a:solidFill>
                  <a:schemeClr val="bg1"/>
                </a:solidFill>
              </a:rPr>
              <a:t>1</a:t>
            </a:r>
            <a:endParaRPr lang="en-US" sz="1600" noProof="0" dirty="0">
              <a:solidFill>
                <a:schemeClr val="bg1"/>
              </a:solidFill>
            </a:endParaRPr>
          </a:p>
        </p:txBody>
      </p:sp>
      <p:sp>
        <p:nvSpPr>
          <p:cNvPr id="23" name="Rectangle 22">
            <a:extLst>
              <a:ext uri="{FF2B5EF4-FFF2-40B4-BE49-F238E27FC236}">
                <a16:creationId xmlns:a16="http://schemas.microsoft.com/office/drawing/2014/main" id="{E599D348-F4B7-E7A0-921C-D0FD82B6F48A}"/>
              </a:ext>
            </a:extLst>
          </p:cNvPr>
          <p:cNvSpPr/>
          <p:nvPr/>
        </p:nvSpPr>
        <p:spPr>
          <a:xfrm>
            <a:off x="4471987" y="2047875"/>
            <a:ext cx="3248025" cy="2895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pPr>
              <a:lnSpc>
                <a:spcPct val="95000"/>
              </a:lnSpc>
              <a:spcAft>
                <a:spcPts val="700"/>
              </a:spcAft>
            </a:pPr>
            <a:r>
              <a:rPr lang="en-US" sz="2800" b="1" noProof="0">
                <a:solidFill>
                  <a:schemeClr val="bg1"/>
                </a:solidFill>
              </a:rPr>
              <a:t>5.3% </a:t>
            </a:r>
            <a:br>
              <a:rPr lang="en-US" sz="2000" b="1" noProof="0">
                <a:solidFill>
                  <a:schemeClr val="bg1"/>
                </a:solidFill>
              </a:rPr>
            </a:br>
            <a:r>
              <a:rPr lang="en-US" sz="1600" noProof="0">
                <a:solidFill>
                  <a:schemeClr val="bg1"/>
                </a:solidFill>
              </a:rPr>
              <a:t>weight loss was reported in men (BMI 31 kg/m</a:t>
            </a:r>
            <a:r>
              <a:rPr lang="en-US" sz="1600" baseline="30000" noProof="0">
                <a:solidFill>
                  <a:schemeClr val="bg1"/>
                </a:solidFill>
              </a:rPr>
              <a:t>2</a:t>
            </a:r>
            <a:r>
              <a:rPr lang="en-US" sz="1600" noProof="0">
                <a:solidFill>
                  <a:schemeClr val="bg1"/>
                </a:solidFill>
              </a:rPr>
              <a:t>) following </a:t>
            </a:r>
            <a:br>
              <a:rPr lang="en-US" sz="1600" noProof="0">
                <a:solidFill>
                  <a:schemeClr val="bg1"/>
                </a:solidFill>
              </a:rPr>
            </a:br>
            <a:r>
              <a:rPr lang="en-US" sz="1600" noProof="0">
                <a:solidFill>
                  <a:schemeClr val="bg1"/>
                </a:solidFill>
              </a:rPr>
              <a:t>16 weeks of aerobic exercise training</a:t>
            </a:r>
            <a:r>
              <a:rPr lang="en-US" sz="1600" baseline="30000" noProof="0">
                <a:solidFill>
                  <a:schemeClr val="bg1"/>
                </a:solidFill>
              </a:rPr>
              <a:t>2</a:t>
            </a:r>
            <a:endParaRPr lang="en-US" sz="1600" noProof="0">
              <a:solidFill>
                <a:schemeClr val="bg1"/>
              </a:solidFill>
            </a:endParaRPr>
          </a:p>
        </p:txBody>
      </p:sp>
      <p:sp>
        <p:nvSpPr>
          <p:cNvPr id="25" name="Rectangle 24">
            <a:extLst>
              <a:ext uri="{FF2B5EF4-FFF2-40B4-BE49-F238E27FC236}">
                <a16:creationId xmlns:a16="http://schemas.microsoft.com/office/drawing/2014/main" id="{3E1532DD-4916-3757-F3D9-9D3509743DC4}"/>
              </a:ext>
            </a:extLst>
          </p:cNvPr>
          <p:cNvSpPr/>
          <p:nvPr/>
        </p:nvSpPr>
        <p:spPr>
          <a:xfrm>
            <a:off x="8393113" y="2047875"/>
            <a:ext cx="3248025" cy="2895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pPr>
              <a:lnSpc>
                <a:spcPct val="95000"/>
              </a:lnSpc>
              <a:spcAft>
                <a:spcPts val="700"/>
              </a:spcAft>
            </a:pPr>
            <a:r>
              <a:rPr lang="en-US" sz="2800" b="1" noProof="0">
                <a:solidFill>
                  <a:schemeClr val="bg1"/>
                </a:solidFill>
              </a:rPr>
              <a:t>7% </a:t>
            </a:r>
            <a:br>
              <a:rPr lang="en-US" sz="2000" b="1" noProof="0">
                <a:solidFill>
                  <a:schemeClr val="bg1"/>
                </a:solidFill>
              </a:rPr>
            </a:br>
            <a:r>
              <a:rPr lang="en-US" sz="1600" noProof="0">
                <a:solidFill>
                  <a:schemeClr val="bg1"/>
                </a:solidFill>
              </a:rPr>
              <a:t>weight loss was reported in men and women (BMI 31 kg/m</a:t>
            </a:r>
            <a:r>
              <a:rPr lang="en-US" sz="1600" baseline="30000" noProof="0">
                <a:solidFill>
                  <a:schemeClr val="bg1"/>
                </a:solidFill>
              </a:rPr>
              <a:t>2</a:t>
            </a:r>
            <a:r>
              <a:rPr lang="en-US" sz="1600" noProof="0">
                <a:solidFill>
                  <a:schemeClr val="bg1"/>
                </a:solidFill>
              </a:rPr>
              <a:t>) following 16.8 weeks of aerobic exercise training, </a:t>
            </a:r>
            <a:r>
              <a:rPr lang="en-US" sz="1600" i="1" noProof="0">
                <a:solidFill>
                  <a:schemeClr val="bg1"/>
                </a:solidFill>
              </a:rPr>
              <a:t>without dietary changes</a:t>
            </a:r>
            <a:r>
              <a:rPr lang="en-US" sz="1600" i="1" baseline="30000" noProof="0">
                <a:solidFill>
                  <a:schemeClr val="bg1"/>
                </a:solidFill>
              </a:rPr>
              <a:t>3</a:t>
            </a:r>
            <a:endParaRPr lang="en-US" sz="1600" i="1" noProof="0">
              <a:solidFill>
                <a:schemeClr val="bg1"/>
              </a:solidFill>
            </a:endParaRPr>
          </a:p>
          <a:p>
            <a:pPr>
              <a:lnSpc>
                <a:spcPct val="95000"/>
              </a:lnSpc>
              <a:spcAft>
                <a:spcPts val="700"/>
              </a:spcAft>
            </a:pPr>
            <a:r>
              <a:rPr lang="en-US" sz="1600" noProof="0">
                <a:solidFill>
                  <a:schemeClr val="bg1"/>
                </a:solidFill>
              </a:rPr>
              <a:t>7.5</a:t>
            </a:r>
            <a:r>
              <a:rPr lang="en-US" sz="1600" noProof="0">
                <a:solidFill>
                  <a:schemeClr val="bg1"/>
                </a:solidFill>
                <a:latin typeface="Times New Roman" panose="02020603050405020304" pitchFamily="18" charset="0"/>
                <a:cs typeface="Times New Roman" panose="02020603050405020304" pitchFamily="18" charset="0"/>
              </a:rPr>
              <a:t> ± </a:t>
            </a:r>
            <a:r>
              <a:rPr lang="en-US" sz="1600" noProof="0">
                <a:solidFill>
                  <a:schemeClr val="bg1"/>
                </a:solidFill>
              </a:rPr>
              <a:t>0.5 hours per week; </a:t>
            </a:r>
            <a:br>
              <a:rPr lang="en-US" sz="1600" noProof="0">
                <a:solidFill>
                  <a:schemeClr val="bg1"/>
                </a:solidFill>
              </a:rPr>
            </a:br>
            <a:r>
              <a:rPr lang="en-US" sz="1600" noProof="0">
                <a:solidFill>
                  <a:schemeClr val="bg1"/>
                </a:solidFill>
              </a:rPr>
              <a:t>intensity 77% HR</a:t>
            </a:r>
            <a:r>
              <a:rPr lang="en-US" sz="1600" baseline="-25000" noProof="0">
                <a:solidFill>
                  <a:schemeClr val="bg1"/>
                </a:solidFill>
              </a:rPr>
              <a:t>max</a:t>
            </a:r>
          </a:p>
        </p:txBody>
      </p:sp>
      <p:pic>
        <p:nvPicPr>
          <p:cNvPr id="28" name="Graphic 27">
            <a:extLst>
              <a:ext uri="{FF2B5EF4-FFF2-40B4-BE49-F238E27FC236}">
                <a16:creationId xmlns:a16="http://schemas.microsoft.com/office/drawing/2014/main" id="{4993F4C9-7A55-2F44-88F2-A2115B07A70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0862" y="4252297"/>
            <a:ext cx="552450" cy="552450"/>
          </a:xfrm>
          <a:prstGeom prst="rect">
            <a:avLst/>
          </a:prstGeom>
        </p:spPr>
      </p:pic>
      <p:sp>
        <p:nvSpPr>
          <p:cNvPr id="30" name="TextBox 29">
            <a:extLst>
              <a:ext uri="{FF2B5EF4-FFF2-40B4-BE49-F238E27FC236}">
                <a16:creationId xmlns:a16="http://schemas.microsoft.com/office/drawing/2014/main" id="{FAFAA754-8416-7787-D321-448C3FD72DBB}"/>
              </a:ext>
            </a:extLst>
          </p:cNvPr>
          <p:cNvSpPr txBox="1"/>
          <p:nvPr/>
        </p:nvSpPr>
        <p:spPr>
          <a:xfrm>
            <a:off x="1038225" y="4236135"/>
            <a:ext cx="2724150" cy="584775"/>
          </a:xfrm>
          <a:prstGeom prst="rect">
            <a:avLst/>
          </a:prstGeom>
          <a:noFill/>
        </p:spPr>
        <p:txBody>
          <a:bodyPr wrap="square">
            <a:spAutoFit/>
          </a:bodyPr>
          <a:lstStyle/>
          <a:p>
            <a:pPr>
              <a:spcAft>
                <a:spcPts val="700"/>
              </a:spcAft>
            </a:pPr>
            <a:r>
              <a:rPr lang="en-US" sz="1600" noProof="0">
                <a:solidFill>
                  <a:schemeClr val="bg1"/>
                </a:solidFill>
              </a:rPr>
              <a:t>Daily energy expenditure:</a:t>
            </a:r>
            <a:br>
              <a:rPr lang="en-US" sz="1600" noProof="0">
                <a:solidFill>
                  <a:schemeClr val="bg1"/>
                </a:solidFill>
              </a:rPr>
            </a:br>
            <a:r>
              <a:rPr lang="en-US" sz="1600" b="1" noProof="0">
                <a:solidFill>
                  <a:schemeClr val="bg1"/>
                </a:solidFill>
              </a:rPr>
              <a:t>500 kcals per session</a:t>
            </a:r>
            <a:endParaRPr lang="en-US" sz="1600" b="1" baseline="30000" noProof="0">
              <a:solidFill>
                <a:schemeClr val="bg1"/>
              </a:solidFill>
            </a:endParaRPr>
          </a:p>
        </p:txBody>
      </p:sp>
      <p:pic>
        <p:nvPicPr>
          <p:cNvPr id="31" name="Graphic 30">
            <a:extLst>
              <a:ext uri="{FF2B5EF4-FFF2-40B4-BE49-F238E27FC236}">
                <a16:creationId xmlns:a16="http://schemas.microsoft.com/office/drawing/2014/main" id="{D32D667E-D192-51BF-F414-4D6F88BF8A0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08499" y="4252297"/>
            <a:ext cx="552450" cy="552450"/>
          </a:xfrm>
          <a:prstGeom prst="rect">
            <a:avLst/>
          </a:prstGeom>
        </p:spPr>
      </p:pic>
      <p:sp>
        <p:nvSpPr>
          <p:cNvPr id="32" name="TextBox 31">
            <a:extLst>
              <a:ext uri="{FF2B5EF4-FFF2-40B4-BE49-F238E27FC236}">
                <a16:creationId xmlns:a16="http://schemas.microsoft.com/office/drawing/2014/main" id="{1313A3E3-FB56-2C2D-17D6-D996B3FD22CC}"/>
              </a:ext>
            </a:extLst>
          </p:cNvPr>
          <p:cNvSpPr txBox="1"/>
          <p:nvPr/>
        </p:nvSpPr>
        <p:spPr>
          <a:xfrm>
            <a:off x="4995862" y="4236135"/>
            <a:ext cx="2724150" cy="584775"/>
          </a:xfrm>
          <a:prstGeom prst="rect">
            <a:avLst/>
          </a:prstGeom>
          <a:noFill/>
        </p:spPr>
        <p:txBody>
          <a:bodyPr wrap="square">
            <a:spAutoFit/>
          </a:bodyPr>
          <a:lstStyle/>
          <a:p>
            <a:pPr>
              <a:spcAft>
                <a:spcPts val="700"/>
              </a:spcAft>
            </a:pPr>
            <a:r>
              <a:rPr lang="en-US" sz="1600" noProof="0">
                <a:solidFill>
                  <a:schemeClr val="bg1"/>
                </a:solidFill>
              </a:rPr>
              <a:t>Energy expenditure:</a:t>
            </a:r>
            <a:br>
              <a:rPr lang="en-US" sz="1600" noProof="0">
                <a:solidFill>
                  <a:schemeClr val="bg1"/>
                </a:solidFill>
              </a:rPr>
            </a:br>
            <a:r>
              <a:rPr lang="en-US" sz="1600" b="1" noProof="0">
                <a:solidFill>
                  <a:schemeClr val="bg1"/>
                </a:solidFill>
              </a:rPr>
              <a:t>2000 kcals per week</a:t>
            </a:r>
          </a:p>
        </p:txBody>
      </p:sp>
      <p:pic>
        <p:nvPicPr>
          <p:cNvPr id="33" name="Graphic 32">
            <a:extLst>
              <a:ext uri="{FF2B5EF4-FFF2-40B4-BE49-F238E27FC236}">
                <a16:creationId xmlns:a16="http://schemas.microsoft.com/office/drawing/2014/main" id="{2D087F4B-06DE-1D2C-3F76-5C799C61F0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39149" y="4252297"/>
            <a:ext cx="552450" cy="552450"/>
          </a:xfrm>
          <a:prstGeom prst="rect">
            <a:avLst/>
          </a:prstGeom>
        </p:spPr>
      </p:pic>
      <p:sp>
        <p:nvSpPr>
          <p:cNvPr id="34" name="TextBox 33">
            <a:extLst>
              <a:ext uri="{FF2B5EF4-FFF2-40B4-BE49-F238E27FC236}">
                <a16:creationId xmlns:a16="http://schemas.microsoft.com/office/drawing/2014/main" id="{EDFBAA12-D3C0-79CF-A066-030DE38F7707}"/>
              </a:ext>
            </a:extLst>
          </p:cNvPr>
          <p:cNvSpPr txBox="1"/>
          <p:nvPr/>
        </p:nvSpPr>
        <p:spPr>
          <a:xfrm>
            <a:off x="8926512" y="4236135"/>
            <a:ext cx="2724150" cy="584775"/>
          </a:xfrm>
          <a:prstGeom prst="rect">
            <a:avLst/>
          </a:prstGeom>
          <a:noFill/>
        </p:spPr>
        <p:txBody>
          <a:bodyPr wrap="square">
            <a:spAutoFit/>
          </a:bodyPr>
          <a:lstStyle/>
          <a:p>
            <a:pPr>
              <a:spcAft>
                <a:spcPts val="700"/>
              </a:spcAft>
            </a:pPr>
            <a:r>
              <a:rPr lang="en-US" sz="1600" noProof="0">
                <a:solidFill>
                  <a:schemeClr val="bg1"/>
                </a:solidFill>
              </a:rPr>
              <a:t>Energy expenditure:</a:t>
            </a:r>
            <a:br>
              <a:rPr lang="en-US" sz="1600" noProof="0">
                <a:solidFill>
                  <a:schemeClr val="bg1"/>
                </a:solidFill>
              </a:rPr>
            </a:br>
            <a:r>
              <a:rPr lang="en-US" sz="1600" b="1" noProof="0">
                <a:solidFill>
                  <a:schemeClr val="bg1"/>
                </a:solidFill>
              </a:rPr>
              <a:t>412 kcals per day</a:t>
            </a:r>
            <a:endParaRPr lang="en-US" sz="1600" b="1" noProof="0">
              <a:solidFill>
                <a:schemeClr val="bg1"/>
              </a:solidFill>
              <a:highlight>
                <a:srgbClr val="FFFF00"/>
              </a:highlight>
            </a:endParaRPr>
          </a:p>
        </p:txBody>
      </p:sp>
    </p:spTree>
    <p:extLst>
      <p:ext uri="{BB962C8B-B14F-4D97-AF65-F5344CB8AC3E}">
        <p14:creationId xmlns:p14="http://schemas.microsoft.com/office/powerpoint/2010/main" val="2473996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2AA49-E0E1-435C-B3F6-298268F0E196}"/>
              </a:ext>
            </a:extLst>
          </p:cNvPr>
          <p:cNvSpPr>
            <a:spLocks noGrp="1"/>
          </p:cNvSpPr>
          <p:nvPr>
            <p:ph type="title"/>
          </p:nvPr>
        </p:nvSpPr>
        <p:spPr>
          <a:xfrm>
            <a:off x="536240" y="414320"/>
            <a:ext cx="10896000" cy="1082209"/>
          </a:xfrm>
        </p:spPr>
        <p:txBody>
          <a:bodyPr/>
          <a:lstStyle/>
          <a:p>
            <a:r>
              <a:rPr lang="en-US" noProof="0"/>
              <a:t>Clinical effects of exercise</a:t>
            </a:r>
          </a:p>
        </p:txBody>
      </p:sp>
      <p:sp>
        <p:nvSpPr>
          <p:cNvPr id="4" name="Text Placeholder 3">
            <a:extLst>
              <a:ext uri="{FF2B5EF4-FFF2-40B4-BE49-F238E27FC236}">
                <a16:creationId xmlns:a16="http://schemas.microsoft.com/office/drawing/2014/main" id="{9B847A34-9DA8-4B69-B371-A04EF55EC24E}"/>
              </a:ext>
            </a:extLst>
          </p:cNvPr>
          <p:cNvSpPr>
            <a:spLocks noGrp="1"/>
          </p:cNvSpPr>
          <p:nvPr>
            <p:ph type="body" sz="quarter" idx="13"/>
          </p:nvPr>
        </p:nvSpPr>
        <p:spPr>
          <a:xfrm>
            <a:off x="536240" y="6020060"/>
            <a:ext cx="10896000" cy="324000"/>
          </a:xfrm>
        </p:spPr>
        <p:txBody>
          <a:bodyPr>
            <a:noAutofit/>
          </a:bodyPr>
          <a:lstStyle/>
          <a:p>
            <a:r>
              <a:rPr lang="en-US" noProof="0" dirty="0"/>
              <a:t>*Weight loss &gt;10% substantially reduces </a:t>
            </a:r>
            <a:r>
              <a:rPr lang="en-US" dirty="0"/>
              <a:t>HbA1c</a:t>
            </a:r>
            <a:r>
              <a:rPr lang="en-US" noProof="0" dirty="0"/>
              <a:t> and fasting glucose and has been shown to promote sustained diabetes remission through at least 2 years.</a:t>
            </a:r>
            <a:br>
              <a:rPr lang="en-US" noProof="0" dirty="0"/>
            </a:br>
            <a:r>
              <a:rPr lang="en-US" noProof="0" dirty="0"/>
              <a:t>CV, cardiovascular; CVD, cardiovascular disease; HPA, hypothalamic-pituitary-adrenal; SNS, sympathetic nervous system; T2D, type 2 diabetes.</a:t>
            </a:r>
            <a:br>
              <a:rPr lang="en-US" noProof="0" dirty="0"/>
            </a:br>
            <a:r>
              <a:rPr lang="en-US" noProof="0" dirty="0"/>
              <a:t>1. Anderson E and Shivakumar G. Front Psychiatry 2013;4:27; 2. Gries KJ et al. J Appl Physiol 2018;1636–1645; 3. Kanaley JA et al. Med Sci Sports </a:t>
            </a:r>
            <a:r>
              <a:rPr lang="en-US" noProof="0" dirty="0" err="1"/>
              <a:t>Exerc</a:t>
            </a:r>
            <a:r>
              <a:rPr lang="en-US" noProof="0" dirty="0"/>
              <a:t> 2022;54:353–368; 4. ElSayed NA et al. Diabetes Care. 2023;46(suppl 1):S128–S139; 5. Wang Q and Zhou W. J Sport Health Sci 2021;10:201–210; 6. Shah K et al. J Bone Miner Res 2011;26:2851–2859.</a:t>
            </a:r>
          </a:p>
        </p:txBody>
      </p:sp>
      <p:sp>
        <p:nvSpPr>
          <p:cNvPr id="27" name="Rectangle 26">
            <a:extLst>
              <a:ext uri="{FF2B5EF4-FFF2-40B4-BE49-F238E27FC236}">
                <a16:creationId xmlns:a16="http://schemas.microsoft.com/office/drawing/2014/main" id="{2D9EDCF0-5BF5-47F2-AEAA-A4A76C3E3BC5}"/>
              </a:ext>
            </a:extLst>
          </p:cNvPr>
          <p:cNvSpPr/>
          <p:nvPr/>
        </p:nvSpPr>
        <p:spPr>
          <a:xfrm>
            <a:off x="644384" y="3462841"/>
            <a:ext cx="1843200" cy="7258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200" b="1" noProof="0">
                <a:solidFill>
                  <a:schemeClr val="bg1"/>
                </a:solidFill>
              </a:rPr>
              <a:t>Reductions in anxiety and depression</a:t>
            </a:r>
          </a:p>
        </p:txBody>
      </p:sp>
      <p:sp>
        <p:nvSpPr>
          <p:cNvPr id="28" name="Rectangle 27">
            <a:extLst>
              <a:ext uri="{FF2B5EF4-FFF2-40B4-BE49-F238E27FC236}">
                <a16:creationId xmlns:a16="http://schemas.microsoft.com/office/drawing/2014/main" id="{03A1C8AB-4277-434F-9750-AFFA52306C3F}"/>
              </a:ext>
            </a:extLst>
          </p:cNvPr>
          <p:cNvSpPr/>
          <p:nvPr/>
        </p:nvSpPr>
        <p:spPr>
          <a:xfrm>
            <a:off x="2909131" y="3462841"/>
            <a:ext cx="1843461" cy="7258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200" b="1" noProof="0">
                <a:solidFill>
                  <a:schemeClr val="bg1"/>
                </a:solidFill>
              </a:rPr>
              <a:t>Improved CV and respiratory health</a:t>
            </a:r>
          </a:p>
        </p:txBody>
      </p:sp>
      <p:sp>
        <p:nvSpPr>
          <p:cNvPr id="29" name="Rectangle 28">
            <a:extLst>
              <a:ext uri="{FF2B5EF4-FFF2-40B4-BE49-F238E27FC236}">
                <a16:creationId xmlns:a16="http://schemas.microsoft.com/office/drawing/2014/main" id="{397C7E58-F14A-4B55-AF9E-902C3C304929}"/>
              </a:ext>
            </a:extLst>
          </p:cNvPr>
          <p:cNvSpPr/>
          <p:nvPr/>
        </p:nvSpPr>
        <p:spPr>
          <a:xfrm>
            <a:off x="5174139" y="3462841"/>
            <a:ext cx="1843461" cy="7258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200" b="1" noProof="0">
                <a:solidFill>
                  <a:schemeClr val="bg1"/>
                </a:solidFill>
              </a:rPr>
              <a:t>Reduced risk for developing T2D and metabolic syndrome</a:t>
            </a:r>
          </a:p>
        </p:txBody>
      </p:sp>
      <p:sp>
        <p:nvSpPr>
          <p:cNvPr id="30" name="Rectangle 29">
            <a:extLst>
              <a:ext uri="{FF2B5EF4-FFF2-40B4-BE49-F238E27FC236}">
                <a16:creationId xmlns:a16="http://schemas.microsoft.com/office/drawing/2014/main" id="{A3050120-A194-40F8-9F31-C09F72DE876B}"/>
              </a:ext>
            </a:extLst>
          </p:cNvPr>
          <p:cNvSpPr/>
          <p:nvPr/>
        </p:nvSpPr>
        <p:spPr>
          <a:xfrm>
            <a:off x="7439147" y="3462841"/>
            <a:ext cx="1843461" cy="7258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200" b="1" noProof="0">
                <a:solidFill>
                  <a:schemeClr val="bg1"/>
                </a:solidFill>
              </a:rPr>
              <a:t>Reduced risk for developing several cancers</a:t>
            </a:r>
          </a:p>
        </p:txBody>
      </p:sp>
      <p:sp>
        <p:nvSpPr>
          <p:cNvPr id="31" name="Rectangle 30">
            <a:extLst>
              <a:ext uri="{FF2B5EF4-FFF2-40B4-BE49-F238E27FC236}">
                <a16:creationId xmlns:a16="http://schemas.microsoft.com/office/drawing/2014/main" id="{95C7131F-7034-467F-96F5-0433EA8E7E81}"/>
              </a:ext>
            </a:extLst>
          </p:cNvPr>
          <p:cNvSpPr/>
          <p:nvPr/>
        </p:nvSpPr>
        <p:spPr>
          <a:xfrm>
            <a:off x="9704155" y="3462841"/>
            <a:ext cx="1843461" cy="7258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200" b="1" noProof="0">
                <a:solidFill>
                  <a:schemeClr val="bg1"/>
                </a:solidFill>
              </a:rPr>
              <a:t>Improves musculoskeletal health</a:t>
            </a:r>
          </a:p>
        </p:txBody>
      </p:sp>
      <p:sp>
        <p:nvSpPr>
          <p:cNvPr id="26" name="Rectangle 25">
            <a:extLst>
              <a:ext uri="{FF2B5EF4-FFF2-40B4-BE49-F238E27FC236}">
                <a16:creationId xmlns:a16="http://schemas.microsoft.com/office/drawing/2014/main" id="{B4B9EBC3-834B-488D-BC62-785F4601D592}"/>
              </a:ext>
            </a:extLst>
          </p:cNvPr>
          <p:cNvSpPr/>
          <p:nvPr/>
        </p:nvSpPr>
        <p:spPr>
          <a:xfrm>
            <a:off x="644384" y="4188705"/>
            <a:ext cx="1843200" cy="870238"/>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noProof="0">
                <a:solidFill>
                  <a:schemeClr val="tx1"/>
                </a:solidFill>
              </a:rPr>
              <a:t>Lowers SNS and </a:t>
            </a:r>
            <a:br>
              <a:rPr lang="en-US" sz="1200" noProof="0">
                <a:solidFill>
                  <a:schemeClr val="tx1"/>
                </a:solidFill>
              </a:rPr>
            </a:br>
            <a:r>
              <a:rPr lang="en-US" sz="1200" noProof="0">
                <a:solidFill>
                  <a:schemeClr val="tx1"/>
                </a:solidFill>
              </a:rPr>
              <a:t>HPA axis reactivity</a:t>
            </a:r>
            <a:r>
              <a:rPr lang="en-US" sz="1200" baseline="30000" noProof="0">
                <a:solidFill>
                  <a:schemeClr val="tx1"/>
                </a:solidFill>
              </a:rPr>
              <a:t>1</a:t>
            </a:r>
          </a:p>
        </p:txBody>
      </p:sp>
      <p:sp>
        <p:nvSpPr>
          <p:cNvPr id="32" name="Rectangle 31">
            <a:extLst>
              <a:ext uri="{FF2B5EF4-FFF2-40B4-BE49-F238E27FC236}">
                <a16:creationId xmlns:a16="http://schemas.microsoft.com/office/drawing/2014/main" id="{C88400F7-E8B8-E44D-FC94-334694DD2858}"/>
              </a:ext>
            </a:extLst>
          </p:cNvPr>
          <p:cNvSpPr/>
          <p:nvPr/>
        </p:nvSpPr>
        <p:spPr>
          <a:xfrm>
            <a:off x="2909392" y="4188705"/>
            <a:ext cx="1843200" cy="870238"/>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noProof="0">
                <a:solidFill>
                  <a:schemeClr val="tx1"/>
                </a:solidFill>
              </a:rPr>
              <a:t>Improved stroke volume; improved oxygen utilization</a:t>
            </a:r>
            <a:r>
              <a:rPr lang="en-US" sz="1200" baseline="30000" noProof="0">
                <a:solidFill>
                  <a:schemeClr val="tx1"/>
                </a:solidFill>
              </a:rPr>
              <a:t>2</a:t>
            </a:r>
          </a:p>
        </p:txBody>
      </p:sp>
      <p:sp>
        <p:nvSpPr>
          <p:cNvPr id="34" name="Rectangle 33">
            <a:extLst>
              <a:ext uri="{FF2B5EF4-FFF2-40B4-BE49-F238E27FC236}">
                <a16:creationId xmlns:a16="http://schemas.microsoft.com/office/drawing/2014/main" id="{6C726436-0898-2A6B-2CBD-D3FC0A2A7009}"/>
              </a:ext>
            </a:extLst>
          </p:cNvPr>
          <p:cNvSpPr/>
          <p:nvPr/>
        </p:nvSpPr>
        <p:spPr>
          <a:xfrm>
            <a:off x="5174400" y="4188705"/>
            <a:ext cx="1843200" cy="870238"/>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noProof="0">
                <a:solidFill>
                  <a:schemeClr val="tx1"/>
                </a:solidFill>
              </a:rPr>
              <a:t>Improves glycemia</a:t>
            </a:r>
            <a:r>
              <a:rPr lang="en-US" sz="1200" baseline="30000" noProof="0">
                <a:solidFill>
                  <a:schemeClr val="tx1"/>
                </a:solidFill>
              </a:rPr>
              <a:t>3,4 </a:t>
            </a:r>
            <a:r>
              <a:rPr lang="en-US" sz="1200" noProof="0">
                <a:solidFill>
                  <a:schemeClr val="tx1"/>
                </a:solidFill>
              </a:rPr>
              <a:t>and reduces need for glucose-lowering medications*</a:t>
            </a:r>
            <a:r>
              <a:rPr lang="en-US" sz="1200" baseline="30000" noProof="0">
                <a:solidFill>
                  <a:schemeClr val="tx1"/>
                </a:solidFill>
              </a:rPr>
              <a:t>4</a:t>
            </a:r>
          </a:p>
        </p:txBody>
      </p:sp>
      <p:sp>
        <p:nvSpPr>
          <p:cNvPr id="36" name="Rectangle 35">
            <a:extLst>
              <a:ext uri="{FF2B5EF4-FFF2-40B4-BE49-F238E27FC236}">
                <a16:creationId xmlns:a16="http://schemas.microsoft.com/office/drawing/2014/main" id="{0D49ED43-1539-3FC4-0564-0EE4B64BD94B}"/>
              </a:ext>
            </a:extLst>
          </p:cNvPr>
          <p:cNvSpPr/>
          <p:nvPr/>
        </p:nvSpPr>
        <p:spPr>
          <a:xfrm>
            <a:off x="7439408" y="4188705"/>
            <a:ext cx="1843200" cy="870238"/>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noProof="0">
                <a:solidFill>
                  <a:schemeClr val="tx1"/>
                </a:solidFill>
              </a:rPr>
              <a:t>Inhibition of cancer cell proliferation and induction of apoptosis</a:t>
            </a:r>
            <a:r>
              <a:rPr lang="en-US" sz="1200" baseline="30000" noProof="0">
                <a:solidFill>
                  <a:schemeClr val="tx1"/>
                </a:solidFill>
              </a:rPr>
              <a:t>5</a:t>
            </a:r>
          </a:p>
        </p:txBody>
      </p:sp>
      <p:sp>
        <p:nvSpPr>
          <p:cNvPr id="38" name="Rectangle 37">
            <a:extLst>
              <a:ext uri="{FF2B5EF4-FFF2-40B4-BE49-F238E27FC236}">
                <a16:creationId xmlns:a16="http://schemas.microsoft.com/office/drawing/2014/main" id="{79593553-D3F8-0F53-C033-9B1817B0D4ED}"/>
              </a:ext>
            </a:extLst>
          </p:cNvPr>
          <p:cNvSpPr/>
          <p:nvPr/>
        </p:nvSpPr>
        <p:spPr>
          <a:xfrm>
            <a:off x="9704416" y="4188705"/>
            <a:ext cx="1843200" cy="870238"/>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noProof="0">
                <a:solidFill>
                  <a:schemeClr val="tx1"/>
                </a:solidFill>
              </a:rPr>
              <a:t>Improved bone mineral density</a:t>
            </a:r>
            <a:r>
              <a:rPr lang="en-US" sz="1200" baseline="30000" noProof="0">
                <a:solidFill>
                  <a:schemeClr val="tx1"/>
                </a:solidFill>
              </a:rPr>
              <a:t>6</a:t>
            </a:r>
          </a:p>
        </p:txBody>
      </p:sp>
      <p:sp>
        <p:nvSpPr>
          <p:cNvPr id="22" name="Rounded Rectangle 39">
            <a:extLst>
              <a:ext uri="{FF2B5EF4-FFF2-40B4-BE49-F238E27FC236}">
                <a16:creationId xmlns:a16="http://schemas.microsoft.com/office/drawing/2014/main" id="{03679977-765B-067B-0278-0EBF3AC42872}"/>
              </a:ext>
            </a:extLst>
          </p:cNvPr>
          <p:cNvSpPr/>
          <p:nvPr/>
        </p:nvSpPr>
        <p:spPr bwMode="gray">
          <a:xfrm>
            <a:off x="536239" y="5161090"/>
            <a:ext cx="11153067" cy="533153"/>
          </a:xfrm>
          <a:prstGeom prst="roundRect">
            <a:avLst>
              <a:gd name="adj" fmla="val 50000"/>
            </a:avLst>
          </a:prstGeom>
          <a:solidFill>
            <a:schemeClr val="accent1"/>
          </a:solidFill>
          <a:ln w="3175" algn="ctr">
            <a:noFill/>
            <a:miter lim="800000"/>
            <a:headEnd/>
            <a:tailEnd/>
          </a:ln>
        </p:spPr>
        <p:txBody>
          <a:bodyPr wrap="square" lIns="0" tIns="0" rIns="0" bIns="0" rtlCol="0" anchor="ctr"/>
          <a:lstStyle/>
          <a:p>
            <a:pPr algn="ctr"/>
            <a:r>
              <a:rPr lang="en-US" sz="1600" noProof="0">
                <a:solidFill>
                  <a:schemeClr val="bg1"/>
                </a:solidFill>
              </a:rPr>
              <a:t>Regular physical activity helps to prevent and manage non-communicable diseases such as </a:t>
            </a:r>
            <a:br>
              <a:rPr lang="en-US" sz="1600" noProof="0">
                <a:solidFill>
                  <a:schemeClr val="bg1"/>
                </a:solidFill>
              </a:rPr>
            </a:br>
            <a:r>
              <a:rPr lang="en-US" sz="1600" noProof="0">
                <a:solidFill>
                  <a:schemeClr val="bg1"/>
                </a:solidFill>
              </a:rPr>
              <a:t>CVD, T2D, hypertension, and several cancers; and can improve mental health</a:t>
            </a:r>
          </a:p>
        </p:txBody>
      </p:sp>
      <p:grpSp>
        <p:nvGrpSpPr>
          <p:cNvPr id="48" name="Group 47">
            <a:extLst>
              <a:ext uri="{FF2B5EF4-FFF2-40B4-BE49-F238E27FC236}">
                <a16:creationId xmlns:a16="http://schemas.microsoft.com/office/drawing/2014/main" id="{27808069-783B-DF78-C480-28603145465A}"/>
              </a:ext>
            </a:extLst>
          </p:cNvPr>
          <p:cNvGrpSpPr/>
          <p:nvPr/>
        </p:nvGrpSpPr>
        <p:grpSpPr>
          <a:xfrm>
            <a:off x="5598994" y="1751290"/>
            <a:ext cx="917812" cy="917812"/>
            <a:chOff x="5320180" y="1615777"/>
            <a:chExt cx="1475440" cy="1475440"/>
          </a:xfrm>
        </p:grpSpPr>
        <p:sp>
          <p:nvSpPr>
            <p:cNvPr id="24" name="Oval 23">
              <a:extLst>
                <a:ext uri="{FF2B5EF4-FFF2-40B4-BE49-F238E27FC236}">
                  <a16:creationId xmlns:a16="http://schemas.microsoft.com/office/drawing/2014/main" id="{A0390918-FCA3-57C7-4FEE-BD50024586C6}"/>
                </a:ext>
              </a:extLst>
            </p:cNvPr>
            <p:cNvSpPr/>
            <p:nvPr/>
          </p:nvSpPr>
          <p:spPr>
            <a:xfrm>
              <a:off x="5320180" y="1615777"/>
              <a:ext cx="1475440" cy="1475440"/>
            </a:xfrm>
            <a:prstGeom prst="ellipse">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p>
          </p:txBody>
        </p:sp>
        <p:pic>
          <p:nvPicPr>
            <p:cNvPr id="40" name="Graphic 39">
              <a:extLst>
                <a:ext uri="{FF2B5EF4-FFF2-40B4-BE49-F238E27FC236}">
                  <a16:creationId xmlns:a16="http://schemas.microsoft.com/office/drawing/2014/main" id="{72DC3196-7EAE-7F02-BEF1-3B13BFDEC66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82228" y="1911945"/>
              <a:ext cx="951344" cy="951344"/>
            </a:xfrm>
            <a:prstGeom prst="rect">
              <a:avLst/>
            </a:prstGeom>
          </p:spPr>
        </p:pic>
      </p:grpSp>
      <p:sp>
        <p:nvSpPr>
          <p:cNvPr id="42" name="TextBox 41">
            <a:extLst>
              <a:ext uri="{FF2B5EF4-FFF2-40B4-BE49-F238E27FC236}">
                <a16:creationId xmlns:a16="http://schemas.microsoft.com/office/drawing/2014/main" id="{90FBFB09-C539-871A-3F3A-59C183979DD2}"/>
              </a:ext>
            </a:extLst>
          </p:cNvPr>
          <p:cNvSpPr txBox="1"/>
          <p:nvPr/>
        </p:nvSpPr>
        <p:spPr>
          <a:xfrm>
            <a:off x="5265499" y="2842820"/>
            <a:ext cx="1592500" cy="369332"/>
          </a:xfrm>
          <a:prstGeom prst="rect">
            <a:avLst/>
          </a:prstGeom>
          <a:noFill/>
        </p:spPr>
        <p:txBody>
          <a:bodyPr wrap="square">
            <a:spAutoFit/>
          </a:bodyPr>
          <a:lstStyle/>
          <a:p>
            <a:pPr algn="ctr"/>
            <a:r>
              <a:rPr lang="en-US" sz="1800" b="1" noProof="0"/>
              <a:t>Weight loss</a:t>
            </a:r>
          </a:p>
        </p:txBody>
      </p:sp>
      <p:grpSp>
        <p:nvGrpSpPr>
          <p:cNvPr id="49" name="Group 48">
            <a:extLst>
              <a:ext uri="{FF2B5EF4-FFF2-40B4-BE49-F238E27FC236}">
                <a16:creationId xmlns:a16="http://schemas.microsoft.com/office/drawing/2014/main" id="{C959D771-5DB6-4FE7-A62A-9224D5A50988}"/>
              </a:ext>
            </a:extLst>
          </p:cNvPr>
          <p:cNvGrpSpPr/>
          <p:nvPr/>
        </p:nvGrpSpPr>
        <p:grpSpPr>
          <a:xfrm rot="5400000">
            <a:off x="5967301" y="2729550"/>
            <a:ext cx="181198" cy="151348"/>
            <a:chOff x="7659022" y="3752888"/>
            <a:chExt cx="473093" cy="395156"/>
          </a:xfrm>
        </p:grpSpPr>
        <p:sp>
          <p:nvSpPr>
            <p:cNvPr id="50" name="Isosceles Triangle 49">
              <a:extLst>
                <a:ext uri="{FF2B5EF4-FFF2-40B4-BE49-F238E27FC236}">
                  <a16:creationId xmlns:a16="http://schemas.microsoft.com/office/drawing/2014/main" id="{5D624526-7BB3-14ED-F4A8-0A767435D689}"/>
                </a:ext>
              </a:extLst>
            </p:cNvPr>
            <p:cNvSpPr/>
            <p:nvPr/>
          </p:nvSpPr>
          <p:spPr>
            <a:xfrm rot="5400000">
              <a:off x="7631769" y="3780141"/>
              <a:ext cx="395156" cy="340650"/>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p>
          </p:txBody>
        </p:sp>
        <p:sp>
          <p:nvSpPr>
            <p:cNvPr id="51" name="Isosceles Triangle 50">
              <a:extLst>
                <a:ext uri="{FF2B5EF4-FFF2-40B4-BE49-F238E27FC236}">
                  <a16:creationId xmlns:a16="http://schemas.microsoft.com/office/drawing/2014/main" id="{48579ADB-FC14-C43B-36E7-9FE989759B98}"/>
                </a:ext>
              </a:extLst>
            </p:cNvPr>
            <p:cNvSpPr/>
            <p:nvPr/>
          </p:nvSpPr>
          <p:spPr>
            <a:xfrm rot="5400000">
              <a:off x="7764212" y="3780141"/>
              <a:ext cx="395156" cy="340650"/>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p>
          </p:txBody>
        </p:sp>
      </p:grpSp>
      <p:grpSp>
        <p:nvGrpSpPr>
          <p:cNvPr id="55" name="Group 54">
            <a:extLst>
              <a:ext uri="{FF2B5EF4-FFF2-40B4-BE49-F238E27FC236}">
                <a16:creationId xmlns:a16="http://schemas.microsoft.com/office/drawing/2014/main" id="{BA69C521-0D0C-3082-DEA1-3A2B49FA2725}"/>
              </a:ext>
            </a:extLst>
          </p:cNvPr>
          <p:cNvGrpSpPr/>
          <p:nvPr/>
        </p:nvGrpSpPr>
        <p:grpSpPr>
          <a:xfrm rot="5400000">
            <a:off x="5967301" y="3212150"/>
            <a:ext cx="181198" cy="151348"/>
            <a:chOff x="7659022" y="3752888"/>
            <a:chExt cx="473093" cy="395156"/>
          </a:xfrm>
        </p:grpSpPr>
        <p:sp>
          <p:nvSpPr>
            <p:cNvPr id="56" name="Isosceles Triangle 55">
              <a:extLst>
                <a:ext uri="{FF2B5EF4-FFF2-40B4-BE49-F238E27FC236}">
                  <a16:creationId xmlns:a16="http://schemas.microsoft.com/office/drawing/2014/main" id="{3797EF4D-23FA-25B2-2601-231A41BC40DD}"/>
                </a:ext>
              </a:extLst>
            </p:cNvPr>
            <p:cNvSpPr/>
            <p:nvPr/>
          </p:nvSpPr>
          <p:spPr>
            <a:xfrm rot="5400000">
              <a:off x="7631769" y="3780141"/>
              <a:ext cx="395156" cy="340650"/>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p>
          </p:txBody>
        </p:sp>
        <p:sp>
          <p:nvSpPr>
            <p:cNvPr id="57" name="Isosceles Triangle 56">
              <a:extLst>
                <a:ext uri="{FF2B5EF4-FFF2-40B4-BE49-F238E27FC236}">
                  <a16:creationId xmlns:a16="http://schemas.microsoft.com/office/drawing/2014/main" id="{3555E276-264C-E812-6308-DCEFC2108BD7}"/>
                </a:ext>
              </a:extLst>
            </p:cNvPr>
            <p:cNvSpPr/>
            <p:nvPr/>
          </p:nvSpPr>
          <p:spPr>
            <a:xfrm rot="5400000">
              <a:off x="7764212" y="3780141"/>
              <a:ext cx="395156" cy="340650"/>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p>
          </p:txBody>
        </p:sp>
      </p:grpSp>
    </p:spTree>
    <p:extLst>
      <p:ext uri="{BB962C8B-B14F-4D97-AF65-F5344CB8AC3E}">
        <p14:creationId xmlns:p14="http://schemas.microsoft.com/office/powerpoint/2010/main" val="2813344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7B750-E587-EC20-91C9-689059D48258}"/>
              </a:ext>
            </a:extLst>
          </p:cNvPr>
          <p:cNvSpPr>
            <a:spLocks noGrp="1"/>
          </p:cNvSpPr>
          <p:nvPr>
            <p:ph type="title"/>
          </p:nvPr>
        </p:nvSpPr>
        <p:spPr>
          <a:xfrm>
            <a:off x="536240" y="414320"/>
            <a:ext cx="10896000" cy="1082209"/>
          </a:xfrm>
        </p:spPr>
        <p:txBody>
          <a:bodyPr>
            <a:normAutofit/>
          </a:bodyPr>
          <a:lstStyle/>
          <a:p>
            <a:r>
              <a:rPr lang="en-US" noProof="0"/>
              <a:t>Non–weight-related benefits of physical activity</a:t>
            </a:r>
          </a:p>
        </p:txBody>
      </p:sp>
      <p:sp>
        <p:nvSpPr>
          <p:cNvPr id="10" name="Text Placeholder 9">
            <a:extLst>
              <a:ext uri="{FF2B5EF4-FFF2-40B4-BE49-F238E27FC236}">
                <a16:creationId xmlns:a16="http://schemas.microsoft.com/office/drawing/2014/main" id="{F380CAEF-E64F-1BFE-EF89-BEA52A05639C}"/>
              </a:ext>
            </a:extLst>
          </p:cNvPr>
          <p:cNvSpPr>
            <a:spLocks noGrp="1"/>
          </p:cNvSpPr>
          <p:nvPr>
            <p:ph type="body" sz="quarter" idx="13"/>
          </p:nvPr>
        </p:nvSpPr>
        <p:spPr>
          <a:xfrm>
            <a:off x="536240" y="6020060"/>
            <a:ext cx="10896000" cy="324000"/>
          </a:xfrm>
        </p:spPr>
        <p:txBody>
          <a:bodyPr/>
          <a:lstStyle/>
          <a:p>
            <a:r>
              <a:rPr lang="en-US" noProof="0" dirty="0"/>
              <a:t>1. NIH National Institute on Aging. Health benefits of exercise and physical activity. </a:t>
            </a:r>
            <a:r>
              <a:rPr lang="en-US" u="sng" noProof="0" dirty="0"/>
              <a:t>https://www.nia.nih.gov/health/exercise-and-physical-activity/real-life-benefits-exercise-and-physical-activity</a:t>
            </a:r>
            <a:r>
              <a:rPr lang="en-US" noProof="0" dirty="0"/>
              <a:t>. Accessed </a:t>
            </a:r>
            <a:r>
              <a:rPr lang="en-US" dirty="0"/>
              <a:t>October 2025</a:t>
            </a:r>
            <a:r>
              <a:rPr lang="en-US" noProof="0" dirty="0"/>
              <a:t>; </a:t>
            </a:r>
            <a:br>
              <a:rPr lang="en-US" noProof="0" dirty="0"/>
            </a:br>
            <a:r>
              <a:rPr lang="en-US" noProof="0" dirty="0"/>
              <a:t>2. Saint-Maurice PF et al. JAMA 2020;323:1151–1160.</a:t>
            </a:r>
          </a:p>
        </p:txBody>
      </p:sp>
      <p:sp>
        <p:nvSpPr>
          <p:cNvPr id="11" name="Oval 10">
            <a:extLst>
              <a:ext uri="{FF2B5EF4-FFF2-40B4-BE49-F238E27FC236}">
                <a16:creationId xmlns:a16="http://schemas.microsoft.com/office/drawing/2014/main" id="{31361794-9026-0F69-2384-1A19E67BC5BD}"/>
              </a:ext>
            </a:extLst>
          </p:cNvPr>
          <p:cNvSpPr/>
          <p:nvPr/>
        </p:nvSpPr>
        <p:spPr>
          <a:xfrm>
            <a:off x="563882" y="1700637"/>
            <a:ext cx="3657600" cy="36576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2000" noProof="0">
                <a:solidFill>
                  <a:schemeClr val="bg1"/>
                </a:solidFill>
              </a:rPr>
              <a:t>Keep and improve your </a:t>
            </a:r>
            <a:r>
              <a:rPr lang="en-US" sz="2000" b="1" noProof="0">
                <a:solidFill>
                  <a:schemeClr val="bg1"/>
                </a:solidFill>
              </a:rPr>
              <a:t>strength</a:t>
            </a:r>
            <a:r>
              <a:rPr lang="en-US" sz="2000" noProof="0">
                <a:solidFill>
                  <a:schemeClr val="bg1"/>
                </a:solidFill>
              </a:rPr>
              <a:t> so you can stay active and independent, and have more </a:t>
            </a:r>
            <a:r>
              <a:rPr lang="en-US" sz="2000" b="1" noProof="0">
                <a:solidFill>
                  <a:schemeClr val="bg1"/>
                </a:solidFill>
              </a:rPr>
              <a:t>energy</a:t>
            </a:r>
            <a:r>
              <a:rPr lang="en-US" sz="2000" noProof="0">
                <a:solidFill>
                  <a:schemeClr val="bg1"/>
                </a:solidFill>
              </a:rPr>
              <a:t> to do the things you want and reduce fatigue</a:t>
            </a:r>
          </a:p>
        </p:txBody>
      </p:sp>
      <p:sp>
        <p:nvSpPr>
          <p:cNvPr id="13" name="Oval 12">
            <a:extLst>
              <a:ext uri="{FF2B5EF4-FFF2-40B4-BE49-F238E27FC236}">
                <a16:creationId xmlns:a16="http://schemas.microsoft.com/office/drawing/2014/main" id="{9A7CAF08-42F5-7BBB-7AF3-A69215265BF9}"/>
              </a:ext>
            </a:extLst>
          </p:cNvPr>
          <p:cNvSpPr>
            <a:spLocks/>
          </p:cNvSpPr>
          <p:nvPr/>
        </p:nvSpPr>
        <p:spPr>
          <a:xfrm>
            <a:off x="3826015" y="2084122"/>
            <a:ext cx="2890630" cy="28906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noProof="0">
                <a:solidFill>
                  <a:schemeClr val="bg1"/>
                </a:solidFill>
              </a:rPr>
              <a:t>Improve your </a:t>
            </a:r>
            <a:r>
              <a:rPr lang="en-US" b="1" noProof="0">
                <a:solidFill>
                  <a:schemeClr val="bg1"/>
                </a:solidFill>
              </a:rPr>
              <a:t>balance</a:t>
            </a:r>
            <a:r>
              <a:rPr lang="en-US" noProof="0">
                <a:solidFill>
                  <a:schemeClr val="bg1"/>
                </a:solidFill>
              </a:rPr>
              <a:t> and lower risk of falls and injuries from falls</a:t>
            </a:r>
          </a:p>
        </p:txBody>
      </p:sp>
      <p:sp>
        <p:nvSpPr>
          <p:cNvPr id="12" name="Oval 11">
            <a:extLst>
              <a:ext uri="{FF2B5EF4-FFF2-40B4-BE49-F238E27FC236}">
                <a16:creationId xmlns:a16="http://schemas.microsoft.com/office/drawing/2014/main" id="{CE147D3B-DD50-244D-F755-455D5B1BB97C}"/>
              </a:ext>
            </a:extLst>
          </p:cNvPr>
          <p:cNvSpPr>
            <a:spLocks/>
          </p:cNvSpPr>
          <p:nvPr/>
        </p:nvSpPr>
        <p:spPr>
          <a:xfrm>
            <a:off x="6321178" y="2084122"/>
            <a:ext cx="2890630" cy="289063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noProof="0">
                <a:solidFill>
                  <a:schemeClr val="bg1"/>
                </a:solidFill>
              </a:rPr>
              <a:t>Significantly </a:t>
            </a:r>
            <a:r>
              <a:rPr lang="en-US" b="1" noProof="0">
                <a:solidFill>
                  <a:schemeClr val="bg1"/>
                </a:solidFill>
              </a:rPr>
              <a:t>lower</a:t>
            </a:r>
            <a:r>
              <a:rPr lang="en-US" noProof="0">
                <a:solidFill>
                  <a:schemeClr val="bg1"/>
                </a:solidFill>
              </a:rPr>
              <a:t> </a:t>
            </a:r>
            <a:r>
              <a:rPr lang="en-US" b="1" noProof="0">
                <a:solidFill>
                  <a:schemeClr val="bg1"/>
                </a:solidFill>
              </a:rPr>
              <a:t>cardiovascular disease mortality </a:t>
            </a:r>
            <a:r>
              <a:rPr lang="en-US" noProof="0">
                <a:solidFill>
                  <a:schemeClr val="bg1"/>
                </a:solidFill>
              </a:rPr>
              <a:t>and </a:t>
            </a:r>
            <a:r>
              <a:rPr lang="en-US" b="1" noProof="0">
                <a:solidFill>
                  <a:schemeClr val="bg1"/>
                </a:solidFill>
              </a:rPr>
              <a:t>cancer mortality </a:t>
            </a:r>
          </a:p>
        </p:txBody>
      </p:sp>
      <p:sp>
        <p:nvSpPr>
          <p:cNvPr id="19" name="Oval 18">
            <a:extLst>
              <a:ext uri="{FF2B5EF4-FFF2-40B4-BE49-F238E27FC236}">
                <a16:creationId xmlns:a16="http://schemas.microsoft.com/office/drawing/2014/main" id="{6A57231E-3D02-4EA4-E174-005CF021EFD1}"/>
              </a:ext>
            </a:extLst>
          </p:cNvPr>
          <p:cNvSpPr>
            <a:spLocks/>
          </p:cNvSpPr>
          <p:nvPr/>
        </p:nvSpPr>
        <p:spPr>
          <a:xfrm>
            <a:off x="8816340" y="2084122"/>
            <a:ext cx="2890630" cy="28906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noProof="0">
                <a:solidFill>
                  <a:schemeClr val="bg1"/>
                </a:solidFill>
              </a:rPr>
              <a:t>Improve or maintain some aspects of </a:t>
            </a:r>
            <a:r>
              <a:rPr lang="en-US" b="1" noProof="0">
                <a:solidFill>
                  <a:schemeClr val="bg1"/>
                </a:solidFill>
              </a:rPr>
              <a:t>cognitive function</a:t>
            </a:r>
            <a:r>
              <a:rPr lang="en-US" noProof="0">
                <a:solidFill>
                  <a:schemeClr val="bg1"/>
                </a:solidFill>
              </a:rPr>
              <a:t>, such as the ability to shift quickly between tasks</a:t>
            </a:r>
          </a:p>
        </p:txBody>
      </p:sp>
      <p:grpSp>
        <p:nvGrpSpPr>
          <p:cNvPr id="3" name="Group 2">
            <a:extLst>
              <a:ext uri="{FF2B5EF4-FFF2-40B4-BE49-F238E27FC236}">
                <a16:creationId xmlns:a16="http://schemas.microsoft.com/office/drawing/2014/main" id="{F7478A7A-F188-F1E4-89A5-9C5F9B670DE4}"/>
              </a:ext>
            </a:extLst>
          </p:cNvPr>
          <p:cNvGrpSpPr>
            <a:grpSpLocks/>
          </p:cNvGrpSpPr>
          <p:nvPr/>
        </p:nvGrpSpPr>
        <p:grpSpPr>
          <a:xfrm>
            <a:off x="5584671" y="5131600"/>
            <a:ext cx="697700" cy="697700"/>
            <a:chOff x="10275950" y="5183037"/>
            <a:chExt cx="993433" cy="993433"/>
          </a:xfrm>
        </p:grpSpPr>
        <p:sp>
          <p:nvSpPr>
            <p:cNvPr id="4" name="Oval 3">
              <a:extLst>
                <a:ext uri="{FF2B5EF4-FFF2-40B4-BE49-F238E27FC236}">
                  <a16:creationId xmlns:a16="http://schemas.microsoft.com/office/drawing/2014/main" id="{8EE7DC03-056B-DE63-7F25-D844CA49775B}"/>
                </a:ext>
              </a:extLst>
            </p:cNvPr>
            <p:cNvSpPr/>
            <p:nvPr/>
          </p:nvSpPr>
          <p:spPr>
            <a:xfrm>
              <a:off x="10275950" y="5183037"/>
              <a:ext cx="993433" cy="99343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p>
          </p:txBody>
        </p:sp>
        <p:pic>
          <p:nvPicPr>
            <p:cNvPr id="5" name="Graphic 4">
              <a:extLst>
                <a:ext uri="{FF2B5EF4-FFF2-40B4-BE49-F238E27FC236}">
                  <a16:creationId xmlns:a16="http://schemas.microsoft.com/office/drawing/2014/main" id="{8472F111-1D9F-F66A-1BCB-5733F0A8676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18259" y="5341620"/>
              <a:ext cx="676266" cy="676266"/>
            </a:xfrm>
            <a:prstGeom prst="rect">
              <a:avLst/>
            </a:prstGeom>
          </p:spPr>
        </p:pic>
      </p:grpSp>
      <p:grpSp>
        <p:nvGrpSpPr>
          <p:cNvPr id="6" name="Group 5">
            <a:extLst>
              <a:ext uri="{FF2B5EF4-FFF2-40B4-BE49-F238E27FC236}">
                <a16:creationId xmlns:a16="http://schemas.microsoft.com/office/drawing/2014/main" id="{BAE8301A-767A-0C0A-D759-C6B2442776C2}"/>
              </a:ext>
            </a:extLst>
          </p:cNvPr>
          <p:cNvGrpSpPr>
            <a:grpSpLocks/>
          </p:cNvGrpSpPr>
          <p:nvPr/>
        </p:nvGrpSpPr>
        <p:grpSpPr>
          <a:xfrm>
            <a:off x="7467754" y="5131600"/>
            <a:ext cx="697700" cy="697700"/>
            <a:chOff x="11094050" y="1668598"/>
            <a:chExt cx="675076" cy="675076"/>
          </a:xfrm>
        </p:grpSpPr>
        <p:sp>
          <p:nvSpPr>
            <p:cNvPr id="7" name="Oval 6">
              <a:extLst>
                <a:ext uri="{FF2B5EF4-FFF2-40B4-BE49-F238E27FC236}">
                  <a16:creationId xmlns:a16="http://schemas.microsoft.com/office/drawing/2014/main" id="{C7E60FCC-C3F8-D5B8-F193-5F60DA77B7FE}"/>
                </a:ext>
              </a:extLst>
            </p:cNvPr>
            <p:cNvSpPr/>
            <p:nvPr/>
          </p:nvSpPr>
          <p:spPr>
            <a:xfrm>
              <a:off x="11094050" y="1668598"/>
              <a:ext cx="675076" cy="6750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p>
          </p:txBody>
        </p:sp>
        <p:pic>
          <p:nvPicPr>
            <p:cNvPr id="8" name="Graphic 7">
              <a:extLst>
                <a:ext uri="{FF2B5EF4-FFF2-40B4-BE49-F238E27FC236}">
                  <a16:creationId xmlns:a16="http://schemas.microsoft.com/office/drawing/2014/main" id="{9A588734-C6D2-552F-FF10-DB450156559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91800" y="1760220"/>
              <a:ext cx="462840" cy="462840"/>
            </a:xfrm>
            <a:prstGeom prst="rect">
              <a:avLst/>
            </a:prstGeom>
          </p:spPr>
        </p:pic>
      </p:grpSp>
      <p:grpSp>
        <p:nvGrpSpPr>
          <p:cNvPr id="9" name="Group 8">
            <a:extLst>
              <a:ext uri="{FF2B5EF4-FFF2-40B4-BE49-F238E27FC236}">
                <a16:creationId xmlns:a16="http://schemas.microsoft.com/office/drawing/2014/main" id="{10A12EB6-6611-6EFC-8CC5-CB81E0B19880}"/>
              </a:ext>
            </a:extLst>
          </p:cNvPr>
          <p:cNvGrpSpPr/>
          <p:nvPr/>
        </p:nvGrpSpPr>
        <p:grpSpPr>
          <a:xfrm>
            <a:off x="1818505" y="5131600"/>
            <a:ext cx="697700" cy="697700"/>
            <a:chOff x="1924431" y="1890006"/>
            <a:chExt cx="735544" cy="735544"/>
          </a:xfrm>
        </p:grpSpPr>
        <p:sp>
          <p:nvSpPr>
            <p:cNvPr id="14" name="Oval 13">
              <a:extLst>
                <a:ext uri="{FF2B5EF4-FFF2-40B4-BE49-F238E27FC236}">
                  <a16:creationId xmlns:a16="http://schemas.microsoft.com/office/drawing/2014/main" id="{B6A3630D-D40F-7E42-A157-6E04E59E990D}"/>
                </a:ext>
              </a:extLst>
            </p:cNvPr>
            <p:cNvSpPr/>
            <p:nvPr/>
          </p:nvSpPr>
          <p:spPr>
            <a:xfrm>
              <a:off x="1924431" y="1890006"/>
              <a:ext cx="735544" cy="73554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p>
          </p:txBody>
        </p:sp>
        <p:pic>
          <p:nvPicPr>
            <p:cNvPr id="15" name="Graphic 14">
              <a:extLst>
                <a:ext uri="{FF2B5EF4-FFF2-40B4-BE49-F238E27FC236}">
                  <a16:creationId xmlns:a16="http://schemas.microsoft.com/office/drawing/2014/main" id="{120943AC-F219-3ED1-3B38-54B16995017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994460" y="1958340"/>
              <a:ext cx="609600" cy="609600"/>
            </a:xfrm>
            <a:prstGeom prst="rect">
              <a:avLst/>
            </a:prstGeom>
          </p:spPr>
        </p:pic>
      </p:grpSp>
      <p:grpSp>
        <p:nvGrpSpPr>
          <p:cNvPr id="16" name="Group 15">
            <a:extLst>
              <a:ext uri="{FF2B5EF4-FFF2-40B4-BE49-F238E27FC236}">
                <a16:creationId xmlns:a16="http://schemas.microsoft.com/office/drawing/2014/main" id="{F43AD2BE-0B59-2A51-0F6A-B6C42F1A8C76}"/>
              </a:ext>
            </a:extLst>
          </p:cNvPr>
          <p:cNvGrpSpPr>
            <a:grpSpLocks/>
          </p:cNvGrpSpPr>
          <p:nvPr/>
        </p:nvGrpSpPr>
        <p:grpSpPr>
          <a:xfrm>
            <a:off x="3701588" y="5131600"/>
            <a:ext cx="697700" cy="697700"/>
            <a:chOff x="6352246" y="4930981"/>
            <a:chExt cx="917234" cy="917234"/>
          </a:xfrm>
        </p:grpSpPr>
        <p:sp>
          <p:nvSpPr>
            <p:cNvPr id="17" name="Oval 16">
              <a:extLst>
                <a:ext uri="{FF2B5EF4-FFF2-40B4-BE49-F238E27FC236}">
                  <a16:creationId xmlns:a16="http://schemas.microsoft.com/office/drawing/2014/main" id="{751FAA5E-8EF9-F8B8-839C-3BFA866B724F}"/>
                </a:ext>
              </a:extLst>
            </p:cNvPr>
            <p:cNvSpPr/>
            <p:nvPr/>
          </p:nvSpPr>
          <p:spPr>
            <a:xfrm>
              <a:off x="6352246" y="4930981"/>
              <a:ext cx="917234" cy="91723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p>
          </p:txBody>
        </p:sp>
        <p:pic>
          <p:nvPicPr>
            <p:cNvPr id="18" name="Graphic 17">
              <a:extLst>
                <a:ext uri="{FF2B5EF4-FFF2-40B4-BE49-F238E27FC236}">
                  <a16:creationId xmlns:a16="http://schemas.microsoft.com/office/drawing/2014/main" id="{05493CC6-BA25-CACE-988E-FE9CF549727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523140" y="5115420"/>
              <a:ext cx="569520" cy="569520"/>
            </a:xfrm>
            <a:prstGeom prst="rect">
              <a:avLst/>
            </a:prstGeom>
          </p:spPr>
        </p:pic>
      </p:grpSp>
      <p:grpSp>
        <p:nvGrpSpPr>
          <p:cNvPr id="20" name="Group 19">
            <a:extLst>
              <a:ext uri="{FF2B5EF4-FFF2-40B4-BE49-F238E27FC236}">
                <a16:creationId xmlns:a16="http://schemas.microsoft.com/office/drawing/2014/main" id="{BB298BB3-467B-5768-A653-9277BEDE4607}"/>
              </a:ext>
            </a:extLst>
          </p:cNvPr>
          <p:cNvGrpSpPr>
            <a:grpSpLocks/>
          </p:cNvGrpSpPr>
          <p:nvPr/>
        </p:nvGrpSpPr>
        <p:grpSpPr>
          <a:xfrm>
            <a:off x="9350837" y="5131600"/>
            <a:ext cx="697700" cy="697700"/>
            <a:chOff x="1693318" y="4830834"/>
            <a:chExt cx="993434" cy="993434"/>
          </a:xfrm>
        </p:grpSpPr>
        <p:sp>
          <p:nvSpPr>
            <p:cNvPr id="66" name="Oval 65">
              <a:extLst>
                <a:ext uri="{FF2B5EF4-FFF2-40B4-BE49-F238E27FC236}">
                  <a16:creationId xmlns:a16="http://schemas.microsoft.com/office/drawing/2014/main" id="{37E0C2D6-5E0B-9602-5CE2-3D75391DAD1D}"/>
                </a:ext>
              </a:extLst>
            </p:cNvPr>
            <p:cNvSpPr/>
            <p:nvPr/>
          </p:nvSpPr>
          <p:spPr>
            <a:xfrm>
              <a:off x="1693318" y="4830834"/>
              <a:ext cx="993434" cy="99343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p>
          </p:txBody>
        </p:sp>
        <p:pic>
          <p:nvPicPr>
            <p:cNvPr id="67" name="Graphic 66">
              <a:extLst>
                <a:ext uri="{FF2B5EF4-FFF2-40B4-BE49-F238E27FC236}">
                  <a16:creationId xmlns:a16="http://schemas.microsoft.com/office/drawing/2014/main" id="{9AC25361-E291-9ADC-5811-596A1BEEAB2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872540" y="4991850"/>
              <a:ext cx="649680" cy="649680"/>
            </a:xfrm>
            <a:prstGeom prst="rect">
              <a:avLst/>
            </a:prstGeom>
          </p:spPr>
        </p:pic>
      </p:grpSp>
    </p:spTree>
    <p:extLst>
      <p:ext uri="{BB962C8B-B14F-4D97-AF65-F5344CB8AC3E}">
        <p14:creationId xmlns:p14="http://schemas.microsoft.com/office/powerpoint/2010/main" val="712892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2010A-1154-4825-A17F-CB4DCD056245}"/>
              </a:ext>
            </a:extLst>
          </p:cNvPr>
          <p:cNvSpPr>
            <a:spLocks noGrp="1"/>
          </p:cNvSpPr>
          <p:nvPr>
            <p:ph type="title"/>
          </p:nvPr>
        </p:nvSpPr>
        <p:spPr>
          <a:xfrm>
            <a:off x="536240" y="414320"/>
            <a:ext cx="10896000" cy="1082209"/>
          </a:xfrm>
        </p:spPr>
        <p:txBody>
          <a:bodyPr/>
          <a:lstStyle/>
          <a:p>
            <a:r>
              <a:rPr lang="en-US" noProof="0" dirty="0"/>
              <a:t>How to motivate patients to increase physical activity</a:t>
            </a:r>
          </a:p>
        </p:txBody>
      </p:sp>
      <p:sp>
        <p:nvSpPr>
          <p:cNvPr id="4" name="Text Placeholder 3">
            <a:extLst>
              <a:ext uri="{FF2B5EF4-FFF2-40B4-BE49-F238E27FC236}">
                <a16:creationId xmlns:a16="http://schemas.microsoft.com/office/drawing/2014/main" id="{C974D974-81E4-442A-8682-5AD794E3E1ED}"/>
              </a:ext>
            </a:extLst>
          </p:cNvPr>
          <p:cNvSpPr>
            <a:spLocks noGrp="1"/>
          </p:cNvSpPr>
          <p:nvPr>
            <p:ph type="body" sz="quarter" idx="13"/>
          </p:nvPr>
        </p:nvSpPr>
        <p:spPr>
          <a:xfrm>
            <a:off x="536240" y="6020060"/>
            <a:ext cx="10896000" cy="324000"/>
          </a:xfrm>
        </p:spPr>
        <p:txBody>
          <a:bodyPr>
            <a:normAutofit/>
          </a:bodyPr>
          <a:lstStyle/>
          <a:p>
            <a:r>
              <a:rPr lang="en-US" noProof="0" dirty="0"/>
              <a:t>1. Fruh SM. J Am Assoc Nurse </a:t>
            </a:r>
            <a:r>
              <a:rPr lang="en-US" noProof="0" dirty="0" err="1"/>
              <a:t>Pract</a:t>
            </a:r>
            <a:r>
              <a:rPr lang="en-US" noProof="0" dirty="0"/>
              <a:t> 2017;29:S3–S4; 2. Fogg Behavior Model. </a:t>
            </a:r>
            <a:r>
              <a:rPr lang="en-US" noProof="0" dirty="0">
                <a:hlinkClick r:id="rId3">
                  <a:extLst>
                    <a:ext uri="{A12FA001-AC4F-418D-AE19-62706E023703}">
                      <ahyp:hlinkClr xmlns:ahyp="http://schemas.microsoft.com/office/drawing/2018/hyperlinkcolor" val="tx"/>
                    </a:ext>
                  </a:extLst>
                </a:hlinkClick>
              </a:rPr>
              <a:t>https://behaviormodel.org/.</a:t>
            </a:r>
            <a:r>
              <a:rPr lang="en-US" noProof="0" dirty="0"/>
              <a:t> Accessed </a:t>
            </a:r>
            <a:r>
              <a:rPr lang="en-US" dirty="0"/>
              <a:t>October 2025</a:t>
            </a:r>
            <a:r>
              <a:rPr lang="en-US" noProof="0" dirty="0"/>
              <a:t>.</a:t>
            </a:r>
          </a:p>
        </p:txBody>
      </p:sp>
      <p:sp>
        <p:nvSpPr>
          <p:cNvPr id="8" name="Rectangle: Rounded Corners 7">
            <a:extLst>
              <a:ext uri="{FF2B5EF4-FFF2-40B4-BE49-F238E27FC236}">
                <a16:creationId xmlns:a16="http://schemas.microsoft.com/office/drawing/2014/main" id="{407DCF55-95BF-47F1-B4D0-17F1BD8B6B04}"/>
              </a:ext>
            </a:extLst>
          </p:cNvPr>
          <p:cNvSpPr/>
          <p:nvPr/>
        </p:nvSpPr>
        <p:spPr>
          <a:xfrm>
            <a:off x="536240" y="1825572"/>
            <a:ext cx="5448303" cy="569604"/>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noProof="0">
                <a:solidFill>
                  <a:schemeClr val="bg1"/>
                </a:solidFill>
              </a:rPr>
              <a:t>Set </a:t>
            </a:r>
            <a:r>
              <a:rPr lang="en-US" sz="1400" b="1" noProof="0">
                <a:solidFill>
                  <a:schemeClr val="bg1"/>
                </a:solidFill>
              </a:rPr>
              <a:t>realistic</a:t>
            </a:r>
            <a:r>
              <a:rPr lang="en-US" sz="1400" noProof="0">
                <a:solidFill>
                  <a:schemeClr val="bg1"/>
                </a:solidFill>
              </a:rPr>
              <a:t> weight loss goals</a:t>
            </a:r>
            <a:r>
              <a:rPr lang="en-US" sz="1400" baseline="30000" noProof="0">
                <a:solidFill>
                  <a:schemeClr val="bg1"/>
                </a:solidFill>
              </a:rPr>
              <a:t>1</a:t>
            </a:r>
          </a:p>
        </p:txBody>
      </p:sp>
      <p:sp>
        <p:nvSpPr>
          <p:cNvPr id="38" name="Rectangle: Rounded Corners 37">
            <a:extLst>
              <a:ext uri="{FF2B5EF4-FFF2-40B4-BE49-F238E27FC236}">
                <a16:creationId xmlns:a16="http://schemas.microsoft.com/office/drawing/2014/main" id="{BBE7ED9F-B6DC-4D3B-8D06-D8183D31348E}"/>
              </a:ext>
            </a:extLst>
          </p:cNvPr>
          <p:cNvSpPr/>
          <p:nvPr/>
        </p:nvSpPr>
        <p:spPr>
          <a:xfrm>
            <a:off x="536240" y="2621694"/>
            <a:ext cx="5126367" cy="569604"/>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noProof="0">
                <a:solidFill>
                  <a:schemeClr val="bg1"/>
                </a:solidFill>
              </a:rPr>
              <a:t>Encourage</a:t>
            </a:r>
            <a:r>
              <a:rPr lang="en-US" sz="1400" noProof="0">
                <a:solidFill>
                  <a:schemeClr val="bg1"/>
                </a:solidFill>
              </a:rPr>
              <a:t> the use of </a:t>
            </a:r>
            <a:r>
              <a:rPr lang="en-US" sz="1400" b="1" noProof="0">
                <a:solidFill>
                  <a:schemeClr val="bg1"/>
                </a:solidFill>
              </a:rPr>
              <a:t>activity diaries</a:t>
            </a:r>
            <a:r>
              <a:rPr lang="en-US" sz="1400" baseline="30000" noProof="0">
                <a:solidFill>
                  <a:schemeClr val="bg1"/>
                </a:solidFill>
              </a:rPr>
              <a:t>1</a:t>
            </a:r>
          </a:p>
        </p:txBody>
      </p:sp>
      <p:sp>
        <p:nvSpPr>
          <p:cNvPr id="39" name="Rectangle: Rounded Corners 38">
            <a:extLst>
              <a:ext uri="{FF2B5EF4-FFF2-40B4-BE49-F238E27FC236}">
                <a16:creationId xmlns:a16="http://schemas.microsoft.com/office/drawing/2014/main" id="{77A370E9-BB83-4F19-A2BC-39CB96A9B9FC}"/>
              </a:ext>
            </a:extLst>
          </p:cNvPr>
          <p:cNvSpPr/>
          <p:nvPr/>
        </p:nvSpPr>
        <p:spPr>
          <a:xfrm>
            <a:off x="536239" y="3417815"/>
            <a:ext cx="5126367" cy="569604"/>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noProof="0">
                <a:solidFill>
                  <a:schemeClr val="bg1"/>
                </a:solidFill>
              </a:rPr>
              <a:t>Discuss</a:t>
            </a:r>
            <a:r>
              <a:rPr lang="en-US" sz="1400" noProof="0">
                <a:solidFill>
                  <a:schemeClr val="bg1"/>
                </a:solidFill>
              </a:rPr>
              <a:t> health and wellness </a:t>
            </a:r>
            <a:br>
              <a:rPr lang="en-US" sz="1400" noProof="0">
                <a:solidFill>
                  <a:schemeClr val="bg1"/>
                </a:solidFill>
              </a:rPr>
            </a:br>
            <a:r>
              <a:rPr lang="en-US" sz="1400" b="1" noProof="0">
                <a:solidFill>
                  <a:schemeClr val="bg1"/>
                </a:solidFill>
              </a:rPr>
              <a:t>benefits</a:t>
            </a:r>
            <a:r>
              <a:rPr lang="en-US" sz="1400" noProof="0">
                <a:solidFill>
                  <a:schemeClr val="bg1"/>
                </a:solidFill>
              </a:rPr>
              <a:t> of weight loss</a:t>
            </a:r>
            <a:r>
              <a:rPr lang="en-US" sz="1400" baseline="30000" noProof="0">
                <a:solidFill>
                  <a:schemeClr val="bg1"/>
                </a:solidFill>
              </a:rPr>
              <a:t>1</a:t>
            </a:r>
          </a:p>
        </p:txBody>
      </p:sp>
      <p:sp>
        <p:nvSpPr>
          <p:cNvPr id="40" name="Rectangle: Rounded Corners 39">
            <a:extLst>
              <a:ext uri="{FF2B5EF4-FFF2-40B4-BE49-F238E27FC236}">
                <a16:creationId xmlns:a16="http://schemas.microsoft.com/office/drawing/2014/main" id="{5A2E1DD6-B766-4875-95A3-E727B63E5A0D}"/>
              </a:ext>
            </a:extLst>
          </p:cNvPr>
          <p:cNvSpPr/>
          <p:nvPr/>
        </p:nvSpPr>
        <p:spPr>
          <a:xfrm>
            <a:off x="536240" y="4213936"/>
            <a:ext cx="5521660" cy="569604"/>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noProof="0">
                <a:solidFill>
                  <a:schemeClr val="bg1"/>
                </a:solidFill>
              </a:rPr>
              <a:t>Provide </a:t>
            </a:r>
            <a:r>
              <a:rPr lang="en-US" sz="1400" b="1" noProof="0">
                <a:solidFill>
                  <a:schemeClr val="bg1"/>
                </a:solidFill>
              </a:rPr>
              <a:t>positive</a:t>
            </a:r>
            <a:r>
              <a:rPr lang="en-US" sz="1400" noProof="0">
                <a:solidFill>
                  <a:schemeClr val="bg1"/>
                </a:solidFill>
              </a:rPr>
              <a:t> </a:t>
            </a:r>
            <a:r>
              <a:rPr lang="en-US" sz="1400" b="1" noProof="0">
                <a:solidFill>
                  <a:schemeClr val="bg1"/>
                </a:solidFill>
              </a:rPr>
              <a:t>reinforcement</a:t>
            </a:r>
            <a:r>
              <a:rPr lang="en-US" sz="1400" noProof="0">
                <a:solidFill>
                  <a:schemeClr val="bg1"/>
                </a:solidFill>
              </a:rPr>
              <a:t> regarding</a:t>
            </a:r>
            <a:br>
              <a:rPr lang="en-US" sz="1400" noProof="0">
                <a:solidFill>
                  <a:schemeClr val="bg1"/>
                </a:solidFill>
              </a:rPr>
            </a:br>
            <a:r>
              <a:rPr lang="en-US" sz="1400" noProof="0">
                <a:solidFill>
                  <a:schemeClr val="bg1"/>
                </a:solidFill>
              </a:rPr>
              <a:t>marked early weight loss</a:t>
            </a:r>
            <a:r>
              <a:rPr lang="en-US" sz="1400" baseline="30000" noProof="0">
                <a:solidFill>
                  <a:schemeClr val="bg1"/>
                </a:solidFill>
              </a:rPr>
              <a:t>1</a:t>
            </a:r>
          </a:p>
        </p:txBody>
      </p:sp>
      <p:sp>
        <p:nvSpPr>
          <p:cNvPr id="45" name="Rectangle: Rounded Corners 44">
            <a:extLst>
              <a:ext uri="{FF2B5EF4-FFF2-40B4-BE49-F238E27FC236}">
                <a16:creationId xmlns:a16="http://schemas.microsoft.com/office/drawing/2014/main" id="{B2E3AAAF-A9AC-43EC-A643-D9CD1BC9B221}"/>
              </a:ext>
            </a:extLst>
          </p:cNvPr>
          <p:cNvSpPr/>
          <p:nvPr/>
        </p:nvSpPr>
        <p:spPr>
          <a:xfrm>
            <a:off x="6096000" y="1825572"/>
            <a:ext cx="5545137" cy="569604"/>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400" b="1" noProof="0">
                <a:solidFill>
                  <a:schemeClr val="bg1"/>
                </a:solidFill>
              </a:rPr>
              <a:t>Motivational</a:t>
            </a:r>
            <a:r>
              <a:rPr lang="en-US" sz="1400" noProof="0">
                <a:solidFill>
                  <a:schemeClr val="bg1"/>
                </a:solidFill>
              </a:rPr>
              <a:t> interviewing techniques</a:t>
            </a:r>
            <a:r>
              <a:rPr lang="en-US" sz="1400" baseline="30000" noProof="0">
                <a:solidFill>
                  <a:schemeClr val="bg1"/>
                </a:solidFill>
              </a:rPr>
              <a:t>1</a:t>
            </a:r>
          </a:p>
        </p:txBody>
      </p:sp>
      <p:sp>
        <p:nvSpPr>
          <p:cNvPr id="46" name="Rectangle: Rounded Corners 45">
            <a:extLst>
              <a:ext uri="{FF2B5EF4-FFF2-40B4-BE49-F238E27FC236}">
                <a16:creationId xmlns:a16="http://schemas.microsoft.com/office/drawing/2014/main" id="{13C44009-73ED-4969-9EAB-B8440372AD8A}"/>
              </a:ext>
            </a:extLst>
          </p:cNvPr>
          <p:cNvSpPr/>
          <p:nvPr/>
        </p:nvSpPr>
        <p:spPr>
          <a:xfrm>
            <a:off x="6370320" y="2621694"/>
            <a:ext cx="5270817" cy="569604"/>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400" noProof="0">
                <a:solidFill>
                  <a:schemeClr val="bg1"/>
                </a:solidFill>
              </a:rPr>
              <a:t>Suggest </a:t>
            </a:r>
            <a:r>
              <a:rPr lang="en-US" sz="1400" b="1" noProof="0">
                <a:solidFill>
                  <a:schemeClr val="bg1"/>
                </a:solidFill>
              </a:rPr>
              <a:t>positive</a:t>
            </a:r>
            <a:r>
              <a:rPr lang="en-US" sz="1400" noProof="0">
                <a:solidFill>
                  <a:schemeClr val="bg1"/>
                </a:solidFill>
              </a:rPr>
              <a:t> family </a:t>
            </a:r>
            <a:r>
              <a:rPr lang="en-US" sz="1400" b="1" noProof="0">
                <a:solidFill>
                  <a:schemeClr val="bg1"/>
                </a:solidFill>
              </a:rPr>
              <a:t>discussions</a:t>
            </a:r>
            <a:r>
              <a:rPr lang="en-US" sz="1400" noProof="0">
                <a:solidFill>
                  <a:schemeClr val="bg1"/>
                </a:solidFill>
              </a:rPr>
              <a:t> </a:t>
            </a:r>
            <a:br>
              <a:rPr lang="en-US" sz="1400" noProof="0">
                <a:solidFill>
                  <a:schemeClr val="bg1"/>
                </a:solidFill>
              </a:rPr>
            </a:br>
            <a:r>
              <a:rPr lang="en-US" sz="1400" noProof="0">
                <a:solidFill>
                  <a:schemeClr val="bg1"/>
                </a:solidFill>
              </a:rPr>
              <a:t>about physical activity</a:t>
            </a:r>
            <a:r>
              <a:rPr lang="en-US" sz="1400" baseline="30000" noProof="0">
                <a:solidFill>
                  <a:schemeClr val="bg1"/>
                </a:solidFill>
              </a:rPr>
              <a:t>1</a:t>
            </a:r>
          </a:p>
        </p:txBody>
      </p:sp>
      <p:sp>
        <p:nvSpPr>
          <p:cNvPr id="47" name="Rectangle: Rounded Corners 46">
            <a:extLst>
              <a:ext uri="{FF2B5EF4-FFF2-40B4-BE49-F238E27FC236}">
                <a16:creationId xmlns:a16="http://schemas.microsoft.com/office/drawing/2014/main" id="{BF22F8C2-745D-4A31-A344-8F1F66BD31BB}"/>
              </a:ext>
            </a:extLst>
          </p:cNvPr>
          <p:cNvSpPr/>
          <p:nvPr/>
        </p:nvSpPr>
        <p:spPr>
          <a:xfrm>
            <a:off x="6370320" y="3417815"/>
            <a:ext cx="5270817" cy="569604"/>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400" b="1" noProof="0">
                <a:solidFill>
                  <a:schemeClr val="bg1"/>
                </a:solidFill>
              </a:rPr>
              <a:t>Encourage</a:t>
            </a:r>
            <a:r>
              <a:rPr lang="en-US" sz="1400" noProof="0">
                <a:solidFill>
                  <a:schemeClr val="bg1"/>
                </a:solidFill>
              </a:rPr>
              <a:t> </a:t>
            </a:r>
            <a:r>
              <a:rPr lang="en-US" sz="1400" b="1" noProof="0">
                <a:solidFill>
                  <a:schemeClr val="bg1"/>
                </a:solidFill>
              </a:rPr>
              <a:t>feelings</a:t>
            </a:r>
            <a:r>
              <a:rPr lang="en-US" sz="1400" noProof="0">
                <a:solidFill>
                  <a:schemeClr val="bg1"/>
                </a:solidFill>
              </a:rPr>
              <a:t> of </a:t>
            </a:r>
            <a:br>
              <a:rPr lang="en-US" sz="1400" noProof="0">
                <a:solidFill>
                  <a:schemeClr val="bg1"/>
                </a:solidFill>
              </a:rPr>
            </a:br>
            <a:r>
              <a:rPr lang="en-US" sz="1400" noProof="0">
                <a:solidFill>
                  <a:schemeClr val="bg1"/>
                </a:solidFill>
              </a:rPr>
              <a:t>“self-worth” or “self-efficacy”</a:t>
            </a:r>
            <a:r>
              <a:rPr lang="en-US" sz="1400" baseline="30000" noProof="0">
                <a:solidFill>
                  <a:schemeClr val="bg1"/>
                </a:solidFill>
              </a:rPr>
              <a:t>1</a:t>
            </a:r>
          </a:p>
        </p:txBody>
      </p:sp>
      <p:sp>
        <p:nvSpPr>
          <p:cNvPr id="48" name="Rectangle: Rounded Corners 47">
            <a:extLst>
              <a:ext uri="{FF2B5EF4-FFF2-40B4-BE49-F238E27FC236}">
                <a16:creationId xmlns:a16="http://schemas.microsoft.com/office/drawing/2014/main" id="{9C5A2EB3-8B98-44C2-AE4C-E528FE32373E}"/>
              </a:ext>
            </a:extLst>
          </p:cNvPr>
          <p:cNvSpPr/>
          <p:nvPr/>
        </p:nvSpPr>
        <p:spPr>
          <a:xfrm>
            <a:off x="6057900" y="4213936"/>
            <a:ext cx="5583237" cy="569604"/>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400" b="1" noProof="0">
                <a:solidFill>
                  <a:schemeClr val="bg1"/>
                </a:solidFill>
              </a:rPr>
              <a:t>Increase</a:t>
            </a:r>
            <a:r>
              <a:rPr lang="en-US" sz="1400" noProof="0">
                <a:solidFill>
                  <a:schemeClr val="bg1"/>
                </a:solidFill>
              </a:rPr>
              <a:t> consultation frequency</a:t>
            </a:r>
            <a:r>
              <a:rPr lang="en-US" sz="1400" baseline="30000" noProof="0">
                <a:solidFill>
                  <a:schemeClr val="bg1"/>
                </a:solidFill>
              </a:rPr>
              <a:t>1</a:t>
            </a:r>
          </a:p>
        </p:txBody>
      </p:sp>
      <p:sp>
        <p:nvSpPr>
          <p:cNvPr id="49" name="Rectangle 48">
            <a:extLst>
              <a:ext uri="{FF2B5EF4-FFF2-40B4-BE49-F238E27FC236}">
                <a16:creationId xmlns:a16="http://schemas.microsoft.com/office/drawing/2014/main" id="{C876FF53-FBE8-49EB-9404-3A046B78F2A9}"/>
              </a:ext>
            </a:extLst>
          </p:cNvPr>
          <p:cNvSpPr/>
          <p:nvPr/>
        </p:nvSpPr>
        <p:spPr>
          <a:xfrm>
            <a:off x="2196059" y="5314229"/>
            <a:ext cx="7698568" cy="78142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195263">
              <a:buFont typeface="Arial" panose="020B0604020202020204" pitchFamily="34" charset="0"/>
              <a:buChar char="•"/>
            </a:pPr>
            <a:r>
              <a:rPr lang="en-US" sz="1400" b="1" noProof="0">
                <a:solidFill>
                  <a:schemeClr val="tx1"/>
                </a:solidFill>
              </a:rPr>
              <a:t>Motivation</a:t>
            </a:r>
            <a:r>
              <a:rPr lang="en-US" sz="1400" noProof="0">
                <a:solidFill>
                  <a:schemeClr val="tx1"/>
                </a:solidFill>
              </a:rPr>
              <a:t>: Select exercises that are enjoyable (e.g., swimming)</a:t>
            </a:r>
          </a:p>
          <a:p>
            <a:pPr marL="285750" indent="-195263">
              <a:buFont typeface="Arial" panose="020B0604020202020204" pitchFamily="34" charset="0"/>
              <a:buChar char="•"/>
            </a:pPr>
            <a:r>
              <a:rPr lang="en-US" sz="1400" b="1" noProof="0">
                <a:solidFill>
                  <a:schemeClr val="tx1"/>
                </a:solidFill>
              </a:rPr>
              <a:t>Ability</a:t>
            </a:r>
            <a:r>
              <a:rPr lang="en-US" sz="1400" noProof="0">
                <a:solidFill>
                  <a:schemeClr val="tx1"/>
                </a:solidFill>
              </a:rPr>
              <a:t>: The exercise should be easy to perform (e.g., ability to swim, access to a pool)</a:t>
            </a:r>
          </a:p>
          <a:p>
            <a:pPr marL="285750" indent="-195263">
              <a:buFont typeface="Arial" panose="020B0604020202020204" pitchFamily="34" charset="0"/>
              <a:buChar char="•"/>
            </a:pPr>
            <a:r>
              <a:rPr lang="en-US" sz="1400" b="1" noProof="0">
                <a:solidFill>
                  <a:schemeClr val="tx1"/>
                </a:solidFill>
              </a:rPr>
              <a:t>Prompts</a:t>
            </a:r>
            <a:r>
              <a:rPr lang="en-US" sz="1400" noProof="0">
                <a:solidFill>
                  <a:schemeClr val="tx1"/>
                </a:solidFill>
              </a:rPr>
              <a:t>: Define an anchor point that builds the exercise into a daily routine (e.g., an alarm)</a:t>
            </a:r>
          </a:p>
        </p:txBody>
      </p:sp>
      <p:sp>
        <p:nvSpPr>
          <p:cNvPr id="50" name="TextBox 49">
            <a:extLst>
              <a:ext uri="{FF2B5EF4-FFF2-40B4-BE49-F238E27FC236}">
                <a16:creationId xmlns:a16="http://schemas.microsoft.com/office/drawing/2014/main" id="{971C1DA4-2D76-400E-8F07-48C17BF677DB}"/>
              </a:ext>
            </a:extLst>
          </p:cNvPr>
          <p:cNvSpPr txBox="1"/>
          <p:nvPr/>
        </p:nvSpPr>
        <p:spPr>
          <a:xfrm>
            <a:off x="2297373" y="4900423"/>
            <a:ext cx="7597254" cy="432792"/>
          </a:xfrm>
          <a:prstGeom prst="roundRect">
            <a:avLst>
              <a:gd name="adj" fmla="val 50000"/>
            </a:avLst>
          </a:prstGeom>
          <a:solidFill>
            <a:schemeClr val="tx1"/>
          </a:solidFill>
          <a:ln>
            <a:solidFill>
              <a:schemeClr val="bg1"/>
            </a:solidFill>
          </a:ln>
        </p:spPr>
        <p:txBody>
          <a:bodyPr wrap="square" rtlCol="0" anchor="ctr">
            <a:spAutoFit/>
          </a:bodyPr>
          <a:lstStyle/>
          <a:p>
            <a:pPr algn="ctr"/>
            <a:r>
              <a:rPr lang="en-US" sz="1400" b="1" noProof="0">
                <a:solidFill>
                  <a:schemeClr val="bg1"/>
                </a:solidFill>
              </a:rPr>
              <a:t>Fogg Behavior Model</a:t>
            </a:r>
            <a:r>
              <a:rPr lang="en-US" sz="1400" baseline="30000" noProof="0">
                <a:solidFill>
                  <a:schemeClr val="bg1"/>
                </a:solidFill>
              </a:rPr>
              <a:t>2</a:t>
            </a:r>
          </a:p>
        </p:txBody>
      </p:sp>
      <p:sp>
        <p:nvSpPr>
          <p:cNvPr id="10" name="Flowchart: Connector 9">
            <a:extLst>
              <a:ext uri="{FF2B5EF4-FFF2-40B4-BE49-F238E27FC236}">
                <a16:creationId xmlns:a16="http://schemas.microsoft.com/office/drawing/2014/main" id="{79786CF8-1CE8-C9A6-5923-390133518D3B}"/>
              </a:ext>
            </a:extLst>
          </p:cNvPr>
          <p:cNvSpPr/>
          <p:nvPr/>
        </p:nvSpPr>
        <p:spPr>
          <a:xfrm>
            <a:off x="4503416" y="1767530"/>
            <a:ext cx="3108968" cy="3066906"/>
          </a:xfrm>
          <a:prstGeom prst="flowChartConnector">
            <a:avLst/>
          </a:prstGeom>
          <a:solidFill>
            <a:schemeClr val="accent1"/>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14" name="Graphic 13">
            <a:extLst>
              <a:ext uri="{FF2B5EF4-FFF2-40B4-BE49-F238E27FC236}">
                <a16:creationId xmlns:a16="http://schemas.microsoft.com/office/drawing/2014/main" id="{B938C94B-F9D8-637C-E354-42E8C39EC82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38700" y="2070957"/>
            <a:ext cx="2423160" cy="2423160"/>
          </a:xfrm>
          <a:prstGeom prst="rect">
            <a:avLst/>
          </a:prstGeom>
        </p:spPr>
      </p:pic>
    </p:spTree>
    <p:extLst>
      <p:ext uri="{BB962C8B-B14F-4D97-AF65-F5344CB8AC3E}">
        <p14:creationId xmlns:p14="http://schemas.microsoft.com/office/powerpoint/2010/main" val="215344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41D755-E242-B023-4350-6DE1F33236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8CEEB3-7151-4766-AE54-0F1BEB1F1E02}"/>
              </a:ext>
            </a:extLst>
          </p:cNvPr>
          <p:cNvSpPr>
            <a:spLocks noGrp="1"/>
          </p:cNvSpPr>
          <p:nvPr>
            <p:ph type="title"/>
          </p:nvPr>
        </p:nvSpPr>
        <p:spPr/>
        <p:txBody>
          <a:bodyPr/>
          <a:lstStyle/>
          <a:p>
            <a:r>
              <a:rPr lang="en-GB" dirty="0"/>
              <a:t>Use SMART Goals to </a:t>
            </a:r>
            <a:r>
              <a:rPr lang="en-US" dirty="0"/>
              <a:t>support patients to </a:t>
            </a:r>
            <a:br>
              <a:rPr lang="en-US" dirty="0"/>
            </a:br>
            <a:r>
              <a:rPr lang="en-US" dirty="0"/>
              <a:t>increase physical activity</a:t>
            </a:r>
            <a:endParaRPr lang="en-GB" dirty="0"/>
          </a:p>
        </p:txBody>
      </p:sp>
      <p:sp>
        <p:nvSpPr>
          <p:cNvPr id="3" name="Text Placeholder 2">
            <a:extLst>
              <a:ext uri="{FF2B5EF4-FFF2-40B4-BE49-F238E27FC236}">
                <a16:creationId xmlns:a16="http://schemas.microsoft.com/office/drawing/2014/main" id="{A36F25CE-72EE-6C96-073D-2F03E54F0DDA}"/>
              </a:ext>
            </a:extLst>
          </p:cNvPr>
          <p:cNvSpPr>
            <a:spLocks noGrp="1"/>
          </p:cNvSpPr>
          <p:nvPr>
            <p:ph type="body" sz="quarter" idx="13"/>
          </p:nvPr>
        </p:nvSpPr>
        <p:spPr/>
        <p:txBody>
          <a:bodyPr/>
          <a:lstStyle/>
          <a:p>
            <a:r>
              <a:rPr lang="en-US" dirty="0"/>
              <a:t>O’Neill J and </a:t>
            </a:r>
            <a:r>
              <a:rPr lang="en-US" dirty="0" err="1"/>
              <a:t>Cozemius</a:t>
            </a:r>
            <a:r>
              <a:rPr lang="en-US" dirty="0"/>
              <a:t> A. </a:t>
            </a:r>
            <a:r>
              <a:rPr lang="en-US" i="1" dirty="0"/>
              <a:t>The Power of SMART Goals: Using Goals to Improve Student Learning</a:t>
            </a:r>
            <a:r>
              <a:rPr lang="en-US" dirty="0"/>
              <a:t>. Bloomington, IN: Solution Tree, 2005.</a:t>
            </a:r>
          </a:p>
        </p:txBody>
      </p:sp>
      <p:grpSp>
        <p:nvGrpSpPr>
          <p:cNvPr id="39" name="Group 38">
            <a:extLst>
              <a:ext uri="{FF2B5EF4-FFF2-40B4-BE49-F238E27FC236}">
                <a16:creationId xmlns:a16="http://schemas.microsoft.com/office/drawing/2014/main" id="{31647E60-B4D9-4DD1-2B52-DB3BB2F9CA69}"/>
              </a:ext>
            </a:extLst>
          </p:cNvPr>
          <p:cNvGrpSpPr/>
          <p:nvPr/>
        </p:nvGrpSpPr>
        <p:grpSpPr>
          <a:xfrm>
            <a:off x="1335506" y="1788468"/>
            <a:ext cx="10186796" cy="504000"/>
            <a:chOff x="517359" y="1884720"/>
            <a:chExt cx="10186796" cy="504000"/>
          </a:xfrm>
        </p:grpSpPr>
        <p:sp>
          <p:nvSpPr>
            <p:cNvPr id="4" name="Rectangle: Rounded Corners 3">
              <a:extLst>
                <a:ext uri="{FF2B5EF4-FFF2-40B4-BE49-F238E27FC236}">
                  <a16:creationId xmlns:a16="http://schemas.microsoft.com/office/drawing/2014/main" id="{E1791FD9-B13E-B75B-DE1D-914CF854D3A6}"/>
                </a:ext>
              </a:extLst>
            </p:cNvPr>
            <p:cNvSpPr/>
            <p:nvPr/>
          </p:nvSpPr>
          <p:spPr>
            <a:xfrm>
              <a:off x="3324155" y="1884720"/>
              <a:ext cx="7380000" cy="504000"/>
            </a:xfrm>
            <a:prstGeom prst="roundRect">
              <a:avLst>
                <a:gd name="adj" fmla="val 50000"/>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endParaRPr lang="en-US" sz="2000" noProof="0">
                <a:solidFill>
                  <a:schemeClr val="bg1"/>
                </a:solidFill>
              </a:endParaRPr>
            </a:p>
          </p:txBody>
        </p:sp>
        <p:sp>
          <p:nvSpPr>
            <p:cNvPr id="9" name="TextBox 8">
              <a:extLst>
                <a:ext uri="{FF2B5EF4-FFF2-40B4-BE49-F238E27FC236}">
                  <a16:creationId xmlns:a16="http://schemas.microsoft.com/office/drawing/2014/main" id="{801DE3D2-AE51-231D-A5DF-D3D326654400}"/>
                </a:ext>
              </a:extLst>
            </p:cNvPr>
            <p:cNvSpPr txBox="1"/>
            <p:nvPr/>
          </p:nvSpPr>
          <p:spPr>
            <a:xfrm>
              <a:off x="3635716" y="1967443"/>
              <a:ext cx="4095993" cy="369332"/>
            </a:xfrm>
            <a:prstGeom prst="rect">
              <a:avLst/>
            </a:prstGeom>
            <a:noFill/>
          </p:spPr>
          <p:txBody>
            <a:bodyPr wrap="none" rtlCol="0">
              <a:spAutoFit/>
            </a:bodyPr>
            <a:lstStyle/>
            <a:p>
              <a:r>
                <a:rPr lang="en-US" noProof="0" dirty="0">
                  <a:solidFill>
                    <a:schemeClr val="accent1"/>
                  </a:solidFill>
                </a:rPr>
                <a:t>Ensure the goal is </a:t>
              </a:r>
              <a:r>
                <a:rPr lang="en-US" b="1" noProof="0" dirty="0">
                  <a:solidFill>
                    <a:schemeClr val="accent1"/>
                  </a:solidFill>
                </a:rPr>
                <a:t>clear</a:t>
              </a:r>
              <a:r>
                <a:rPr lang="en-US" noProof="0" dirty="0">
                  <a:solidFill>
                    <a:schemeClr val="accent1"/>
                  </a:solidFill>
                </a:rPr>
                <a:t> and </a:t>
              </a:r>
              <a:r>
                <a:rPr lang="en-US" b="1" noProof="0" dirty="0">
                  <a:solidFill>
                    <a:schemeClr val="accent1"/>
                  </a:solidFill>
                </a:rPr>
                <a:t>focused</a:t>
              </a:r>
              <a:r>
                <a:rPr lang="en-US" noProof="0" dirty="0">
                  <a:solidFill>
                    <a:schemeClr val="accent1"/>
                  </a:solidFill>
                </a:rPr>
                <a:t> </a:t>
              </a:r>
            </a:p>
          </p:txBody>
        </p:sp>
        <p:sp>
          <p:nvSpPr>
            <p:cNvPr id="14" name="Rectangle: Rounded Corners 13">
              <a:extLst>
                <a:ext uri="{FF2B5EF4-FFF2-40B4-BE49-F238E27FC236}">
                  <a16:creationId xmlns:a16="http://schemas.microsoft.com/office/drawing/2014/main" id="{10D88A27-6FEA-E7FC-B03D-BB2ADBFFD136}"/>
                </a:ext>
              </a:extLst>
            </p:cNvPr>
            <p:cNvSpPr/>
            <p:nvPr/>
          </p:nvSpPr>
          <p:spPr>
            <a:xfrm>
              <a:off x="517359" y="1884720"/>
              <a:ext cx="2656916" cy="504000"/>
            </a:xfrm>
            <a:prstGeom prst="roundRect">
              <a:avLst>
                <a:gd name="adj" fmla="val 50000"/>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2400" b="1" noProof="0" dirty="0">
                  <a:solidFill>
                    <a:schemeClr val="bg1"/>
                  </a:solidFill>
                </a:rPr>
                <a:t>S</a:t>
              </a:r>
              <a:r>
                <a:rPr lang="en-US" sz="2000" noProof="0" dirty="0">
                  <a:solidFill>
                    <a:schemeClr val="bg1"/>
                  </a:solidFill>
                </a:rPr>
                <a:t>pecific</a:t>
              </a:r>
              <a:endParaRPr lang="en-US" sz="2400" noProof="0" dirty="0">
                <a:solidFill>
                  <a:schemeClr val="bg1"/>
                </a:solidFill>
              </a:endParaRPr>
            </a:p>
          </p:txBody>
        </p:sp>
        <p:sp>
          <p:nvSpPr>
            <p:cNvPr id="19" name="Graphic 39">
              <a:extLst>
                <a:ext uri="{FF2B5EF4-FFF2-40B4-BE49-F238E27FC236}">
                  <a16:creationId xmlns:a16="http://schemas.microsoft.com/office/drawing/2014/main" id="{0B60BC37-C31D-2FF7-A392-F1078EF9F0BE}"/>
                </a:ext>
              </a:extLst>
            </p:cNvPr>
            <p:cNvSpPr/>
            <p:nvPr/>
          </p:nvSpPr>
          <p:spPr>
            <a:xfrm>
              <a:off x="731489" y="1956720"/>
              <a:ext cx="360000" cy="360000"/>
            </a:xfrm>
            <a:custGeom>
              <a:avLst/>
              <a:gdLst>
                <a:gd name="connsiteX0" fmla="*/ 411760 w 444382"/>
                <a:gd name="connsiteY0" fmla="*/ 106268 h 444380"/>
                <a:gd name="connsiteX1" fmla="*/ 433312 w 444382"/>
                <a:gd name="connsiteY1" fmla="*/ 84718 h 444380"/>
                <a:gd name="connsiteX2" fmla="*/ 436334 w 444382"/>
                <a:gd name="connsiteY2" fmla="*/ 71041 h 444380"/>
                <a:gd name="connsiteX3" fmla="*/ 425199 w 444382"/>
                <a:gd name="connsiteY3" fmla="*/ 62538 h 444380"/>
                <a:gd name="connsiteX4" fmla="*/ 385217 w 444382"/>
                <a:gd name="connsiteY4" fmla="*/ 59165 h 444380"/>
                <a:gd name="connsiteX5" fmla="*/ 381843 w 444382"/>
                <a:gd name="connsiteY5" fmla="*/ 19183 h 444380"/>
                <a:gd name="connsiteX6" fmla="*/ 373343 w 444382"/>
                <a:gd name="connsiteY6" fmla="*/ 8052 h 444380"/>
                <a:gd name="connsiteX7" fmla="*/ 359667 w 444382"/>
                <a:gd name="connsiteY7" fmla="*/ 11073 h 444380"/>
                <a:gd name="connsiteX8" fmla="*/ 338114 w 444382"/>
                <a:gd name="connsiteY8" fmla="*/ 32622 h 444380"/>
                <a:gd name="connsiteX9" fmla="*/ 222191 w 444382"/>
                <a:gd name="connsiteY9" fmla="*/ 0 h 444380"/>
                <a:gd name="connsiteX10" fmla="*/ 65078 w 444382"/>
                <a:gd name="connsiteY10" fmla="*/ 65078 h 444380"/>
                <a:gd name="connsiteX11" fmla="*/ 0 w 444382"/>
                <a:gd name="connsiteY11" fmla="*/ 222190 h 444380"/>
                <a:gd name="connsiteX12" fmla="*/ 65078 w 444382"/>
                <a:gd name="connsiteY12" fmla="*/ 379303 h 444380"/>
                <a:gd name="connsiteX13" fmla="*/ 222191 w 444382"/>
                <a:gd name="connsiteY13" fmla="*/ 444380 h 444380"/>
                <a:gd name="connsiteX14" fmla="*/ 379304 w 444382"/>
                <a:gd name="connsiteY14" fmla="*/ 379303 h 444380"/>
                <a:gd name="connsiteX15" fmla="*/ 444382 w 444382"/>
                <a:gd name="connsiteY15" fmla="*/ 222190 h 444380"/>
                <a:gd name="connsiteX16" fmla="*/ 411760 w 444382"/>
                <a:gd name="connsiteY16" fmla="*/ 106268 h 444380"/>
                <a:gd name="connsiteX17" fmla="*/ 360192 w 444382"/>
                <a:gd name="connsiteY17" fmla="*/ 72309 h 444380"/>
                <a:gd name="connsiteX18" fmla="*/ 372073 w 444382"/>
                <a:gd name="connsiteY18" fmla="*/ 84189 h 444380"/>
                <a:gd name="connsiteX19" fmla="*/ 395076 w 444382"/>
                <a:gd name="connsiteY19" fmla="*/ 86128 h 444380"/>
                <a:gd name="connsiteX20" fmla="*/ 363938 w 444382"/>
                <a:gd name="connsiteY20" fmla="*/ 117265 h 444380"/>
                <a:gd name="connsiteX21" fmla="*/ 329981 w 444382"/>
                <a:gd name="connsiteY21" fmla="*/ 114401 h 444380"/>
                <a:gd name="connsiteX22" fmla="*/ 327116 w 444382"/>
                <a:gd name="connsiteY22" fmla="*/ 80443 h 444380"/>
                <a:gd name="connsiteX23" fmla="*/ 358253 w 444382"/>
                <a:gd name="connsiteY23" fmla="*/ 49306 h 444380"/>
                <a:gd name="connsiteX24" fmla="*/ 266456 w 444382"/>
                <a:gd name="connsiteY24" fmla="*/ 222190 h 444380"/>
                <a:gd name="connsiteX25" fmla="*/ 222191 w 444382"/>
                <a:gd name="connsiteY25" fmla="*/ 266454 h 444380"/>
                <a:gd name="connsiteX26" fmla="*/ 177926 w 444382"/>
                <a:gd name="connsiteY26" fmla="*/ 222190 h 444380"/>
                <a:gd name="connsiteX27" fmla="*/ 222191 w 444382"/>
                <a:gd name="connsiteY27" fmla="*/ 177926 h 444380"/>
                <a:gd name="connsiteX28" fmla="*/ 242889 w 444382"/>
                <a:gd name="connsiteY28" fmla="*/ 183079 h 444380"/>
                <a:gd name="connsiteX29" fmla="*/ 212987 w 444382"/>
                <a:gd name="connsiteY29" fmla="*/ 212986 h 444380"/>
                <a:gd name="connsiteX30" fmla="*/ 212987 w 444382"/>
                <a:gd name="connsiteY30" fmla="*/ 231394 h 444380"/>
                <a:gd name="connsiteX31" fmla="*/ 222191 w 444382"/>
                <a:gd name="connsiteY31" fmla="*/ 235209 h 444380"/>
                <a:gd name="connsiteX32" fmla="*/ 231395 w 444382"/>
                <a:gd name="connsiteY32" fmla="*/ 231394 h 444380"/>
                <a:gd name="connsiteX33" fmla="*/ 261302 w 444382"/>
                <a:gd name="connsiteY33" fmla="*/ 201492 h 444380"/>
                <a:gd name="connsiteX34" fmla="*/ 266456 w 444382"/>
                <a:gd name="connsiteY34" fmla="*/ 222190 h 444380"/>
                <a:gd name="connsiteX35" fmla="*/ 261814 w 444382"/>
                <a:gd name="connsiteY35" fmla="*/ 164154 h 444380"/>
                <a:gd name="connsiteX36" fmla="*/ 222191 w 444382"/>
                <a:gd name="connsiteY36" fmla="*/ 151888 h 444380"/>
                <a:gd name="connsiteX37" fmla="*/ 151888 w 444382"/>
                <a:gd name="connsiteY37" fmla="*/ 222190 h 444380"/>
                <a:gd name="connsiteX38" fmla="*/ 222191 w 444382"/>
                <a:gd name="connsiteY38" fmla="*/ 292492 h 444380"/>
                <a:gd name="connsiteX39" fmla="*/ 292494 w 444382"/>
                <a:gd name="connsiteY39" fmla="*/ 222190 h 444380"/>
                <a:gd name="connsiteX40" fmla="*/ 280227 w 444382"/>
                <a:gd name="connsiteY40" fmla="*/ 182567 h 444380"/>
                <a:gd name="connsiteX41" fmla="*/ 317399 w 444382"/>
                <a:gd name="connsiteY41" fmla="*/ 145396 h 444380"/>
                <a:gd name="connsiteX42" fmla="*/ 344570 w 444382"/>
                <a:gd name="connsiteY42" fmla="*/ 222190 h 444380"/>
                <a:gd name="connsiteX43" fmla="*/ 222191 w 444382"/>
                <a:gd name="connsiteY43" fmla="*/ 344568 h 444380"/>
                <a:gd name="connsiteX44" fmla="*/ 99812 w 444382"/>
                <a:gd name="connsiteY44" fmla="*/ 222190 h 444380"/>
                <a:gd name="connsiteX45" fmla="*/ 222191 w 444382"/>
                <a:gd name="connsiteY45" fmla="*/ 99812 h 444380"/>
                <a:gd name="connsiteX46" fmla="*/ 298986 w 444382"/>
                <a:gd name="connsiteY46" fmla="*/ 126982 h 444380"/>
                <a:gd name="connsiteX47" fmla="*/ 360891 w 444382"/>
                <a:gd name="connsiteY47" fmla="*/ 360890 h 444380"/>
                <a:gd name="connsiteX48" fmla="*/ 222191 w 444382"/>
                <a:gd name="connsiteY48" fmla="*/ 418342 h 444380"/>
                <a:gd name="connsiteX49" fmla="*/ 83491 w 444382"/>
                <a:gd name="connsiteY49" fmla="*/ 360890 h 444380"/>
                <a:gd name="connsiteX50" fmla="*/ 26038 w 444382"/>
                <a:gd name="connsiteY50" fmla="*/ 222190 h 444380"/>
                <a:gd name="connsiteX51" fmla="*/ 83491 w 444382"/>
                <a:gd name="connsiteY51" fmla="*/ 83491 h 444380"/>
                <a:gd name="connsiteX52" fmla="*/ 222191 w 444382"/>
                <a:gd name="connsiteY52" fmla="*/ 26038 h 444380"/>
                <a:gd name="connsiteX53" fmla="*/ 319115 w 444382"/>
                <a:gd name="connsiteY53" fmla="*/ 51622 h 444380"/>
                <a:gd name="connsiteX54" fmla="*/ 304431 w 444382"/>
                <a:gd name="connsiteY54" fmla="*/ 66305 h 444380"/>
                <a:gd name="connsiteX55" fmla="*/ 300620 w 444382"/>
                <a:gd name="connsiteY55" fmla="*/ 75178 h 444380"/>
                <a:gd name="connsiteX56" fmla="*/ 300661 w 444382"/>
                <a:gd name="connsiteY56" fmla="*/ 76605 h 444380"/>
                <a:gd name="connsiteX57" fmla="*/ 302414 w 444382"/>
                <a:gd name="connsiteY57" fmla="*/ 97377 h 444380"/>
                <a:gd name="connsiteX58" fmla="*/ 222191 w 444382"/>
                <a:gd name="connsiteY58" fmla="*/ 73774 h 444380"/>
                <a:gd name="connsiteX59" fmla="*/ 73774 w 444382"/>
                <a:gd name="connsiteY59" fmla="*/ 222190 h 444380"/>
                <a:gd name="connsiteX60" fmla="*/ 222191 w 444382"/>
                <a:gd name="connsiteY60" fmla="*/ 370606 h 444380"/>
                <a:gd name="connsiteX61" fmla="*/ 370608 w 444382"/>
                <a:gd name="connsiteY61" fmla="*/ 222190 h 444380"/>
                <a:gd name="connsiteX62" fmla="*/ 347004 w 444382"/>
                <a:gd name="connsiteY62" fmla="*/ 141967 h 444380"/>
                <a:gd name="connsiteX63" fmla="*/ 367776 w 444382"/>
                <a:gd name="connsiteY63" fmla="*/ 143720 h 444380"/>
                <a:gd name="connsiteX64" fmla="*/ 368872 w 444382"/>
                <a:gd name="connsiteY64" fmla="*/ 143765 h 444380"/>
                <a:gd name="connsiteX65" fmla="*/ 369058 w 444382"/>
                <a:gd name="connsiteY65" fmla="*/ 143754 h 444380"/>
                <a:gd name="connsiteX66" fmla="*/ 369574 w 444382"/>
                <a:gd name="connsiteY66" fmla="*/ 143731 h 444380"/>
                <a:gd name="connsiteX67" fmla="*/ 370418 w 444382"/>
                <a:gd name="connsiteY67" fmla="*/ 143662 h 444380"/>
                <a:gd name="connsiteX68" fmla="*/ 370937 w 444382"/>
                <a:gd name="connsiteY68" fmla="*/ 143585 h 444380"/>
                <a:gd name="connsiteX69" fmla="*/ 371753 w 444382"/>
                <a:gd name="connsiteY69" fmla="*/ 143429 h 444380"/>
                <a:gd name="connsiteX70" fmla="*/ 372265 w 444382"/>
                <a:gd name="connsiteY70" fmla="*/ 143300 h 444380"/>
                <a:gd name="connsiteX71" fmla="*/ 373052 w 444382"/>
                <a:gd name="connsiteY71" fmla="*/ 143059 h 444380"/>
                <a:gd name="connsiteX72" fmla="*/ 373554 w 444382"/>
                <a:gd name="connsiteY72" fmla="*/ 142879 h 444380"/>
                <a:gd name="connsiteX73" fmla="*/ 374310 w 444382"/>
                <a:gd name="connsiteY73" fmla="*/ 142554 h 444380"/>
                <a:gd name="connsiteX74" fmla="*/ 374788 w 444382"/>
                <a:gd name="connsiteY74" fmla="*/ 142330 h 444380"/>
                <a:gd name="connsiteX75" fmla="*/ 375524 w 444382"/>
                <a:gd name="connsiteY75" fmla="*/ 141917 h 444380"/>
                <a:gd name="connsiteX76" fmla="*/ 375958 w 444382"/>
                <a:gd name="connsiteY76" fmla="*/ 141659 h 444380"/>
                <a:gd name="connsiteX77" fmla="*/ 376710 w 444382"/>
                <a:gd name="connsiteY77" fmla="*/ 141120 h 444380"/>
                <a:gd name="connsiteX78" fmla="*/ 377056 w 444382"/>
                <a:gd name="connsiteY78" fmla="*/ 140862 h 444380"/>
                <a:gd name="connsiteX79" fmla="*/ 378076 w 444382"/>
                <a:gd name="connsiteY79" fmla="*/ 139950 h 444380"/>
                <a:gd name="connsiteX80" fmla="*/ 392760 w 444382"/>
                <a:gd name="connsiteY80" fmla="*/ 125267 h 444380"/>
                <a:gd name="connsiteX81" fmla="*/ 418344 w 444382"/>
                <a:gd name="connsiteY81" fmla="*/ 222190 h 444380"/>
                <a:gd name="connsiteX82" fmla="*/ 360891 w 444382"/>
                <a:gd name="connsiteY82" fmla="*/ 360890 h 44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444382" h="444380">
                  <a:moveTo>
                    <a:pt x="411760" y="106268"/>
                  </a:moveTo>
                  <a:lnTo>
                    <a:pt x="433312" y="84718"/>
                  </a:lnTo>
                  <a:cubicBezTo>
                    <a:pt x="436893" y="81135"/>
                    <a:pt x="438072" y="75798"/>
                    <a:pt x="436334" y="71041"/>
                  </a:cubicBezTo>
                  <a:cubicBezTo>
                    <a:pt x="434594" y="66281"/>
                    <a:pt x="430251" y="62966"/>
                    <a:pt x="425199" y="62538"/>
                  </a:cubicBezTo>
                  <a:lnTo>
                    <a:pt x="385217" y="59165"/>
                  </a:lnTo>
                  <a:lnTo>
                    <a:pt x="381843" y="19183"/>
                  </a:lnTo>
                  <a:cubicBezTo>
                    <a:pt x="381420" y="14134"/>
                    <a:pt x="378101" y="9791"/>
                    <a:pt x="373343" y="8052"/>
                  </a:cubicBezTo>
                  <a:cubicBezTo>
                    <a:pt x="368587" y="6309"/>
                    <a:pt x="363250" y="7489"/>
                    <a:pt x="359667" y="11073"/>
                  </a:cubicBezTo>
                  <a:lnTo>
                    <a:pt x="338114" y="32622"/>
                  </a:lnTo>
                  <a:cubicBezTo>
                    <a:pt x="303261" y="11253"/>
                    <a:pt x="263411" y="0"/>
                    <a:pt x="222191" y="0"/>
                  </a:cubicBezTo>
                  <a:cubicBezTo>
                    <a:pt x="162843" y="0"/>
                    <a:pt x="107044" y="23112"/>
                    <a:pt x="65078" y="65078"/>
                  </a:cubicBezTo>
                  <a:cubicBezTo>
                    <a:pt x="23112" y="107044"/>
                    <a:pt x="0" y="162842"/>
                    <a:pt x="0" y="222190"/>
                  </a:cubicBezTo>
                  <a:cubicBezTo>
                    <a:pt x="0" y="281538"/>
                    <a:pt x="23112" y="337337"/>
                    <a:pt x="65078" y="379303"/>
                  </a:cubicBezTo>
                  <a:cubicBezTo>
                    <a:pt x="107044" y="421268"/>
                    <a:pt x="162843" y="444380"/>
                    <a:pt x="222191" y="444380"/>
                  </a:cubicBezTo>
                  <a:cubicBezTo>
                    <a:pt x="281539" y="444380"/>
                    <a:pt x="337338" y="421268"/>
                    <a:pt x="379304" y="379303"/>
                  </a:cubicBezTo>
                  <a:cubicBezTo>
                    <a:pt x="421270" y="337337"/>
                    <a:pt x="444382" y="281538"/>
                    <a:pt x="444382" y="222190"/>
                  </a:cubicBezTo>
                  <a:cubicBezTo>
                    <a:pt x="444382" y="180970"/>
                    <a:pt x="433129" y="141124"/>
                    <a:pt x="411760" y="106268"/>
                  </a:cubicBezTo>
                  <a:close/>
                  <a:moveTo>
                    <a:pt x="360192" y="72309"/>
                  </a:moveTo>
                  <a:cubicBezTo>
                    <a:pt x="360728" y="78636"/>
                    <a:pt x="365746" y="83653"/>
                    <a:pt x="372073" y="84189"/>
                  </a:cubicBezTo>
                  <a:lnTo>
                    <a:pt x="395076" y="86128"/>
                  </a:lnTo>
                  <a:lnTo>
                    <a:pt x="363938" y="117265"/>
                  </a:lnTo>
                  <a:lnTo>
                    <a:pt x="329981" y="114401"/>
                  </a:lnTo>
                  <a:lnTo>
                    <a:pt x="327116" y="80443"/>
                  </a:lnTo>
                  <a:lnTo>
                    <a:pt x="358253" y="49306"/>
                  </a:lnTo>
                  <a:close/>
                  <a:moveTo>
                    <a:pt x="266456" y="222190"/>
                  </a:moveTo>
                  <a:cubicBezTo>
                    <a:pt x="266456" y="246597"/>
                    <a:pt x="246598" y="266454"/>
                    <a:pt x="222191" y="266454"/>
                  </a:cubicBezTo>
                  <a:cubicBezTo>
                    <a:pt x="197784" y="266454"/>
                    <a:pt x="177926" y="246597"/>
                    <a:pt x="177926" y="222190"/>
                  </a:cubicBezTo>
                  <a:cubicBezTo>
                    <a:pt x="177926" y="197783"/>
                    <a:pt x="197784" y="177926"/>
                    <a:pt x="222191" y="177926"/>
                  </a:cubicBezTo>
                  <a:cubicBezTo>
                    <a:pt x="229667" y="177926"/>
                    <a:pt x="236709" y="179793"/>
                    <a:pt x="242889" y="183079"/>
                  </a:cubicBezTo>
                  <a:lnTo>
                    <a:pt x="212987" y="212986"/>
                  </a:lnTo>
                  <a:cubicBezTo>
                    <a:pt x="207900" y="218067"/>
                    <a:pt x="207900" y="226309"/>
                    <a:pt x="212987" y="231394"/>
                  </a:cubicBezTo>
                  <a:cubicBezTo>
                    <a:pt x="215525" y="233937"/>
                    <a:pt x="218858" y="235209"/>
                    <a:pt x="222191" y="235209"/>
                  </a:cubicBezTo>
                  <a:cubicBezTo>
                    <a:pt x="225524" y="235209"/>
                    <a:pt x="228857" y="233937"/>
                    <a:pt x="231395" y="231394"/>
                  </a:cubicBezTo>
                  <a:lnTo>
                    <a:pt x="261302" y="201492"/>
                  </a:lnTo>
                  <a:cubicBezTo>
                    <a:pt x="264588" y="207672"/>
                    <a:pt x="266456" y="214715"/>
                    <a:pt x="266456" y="222190"/>
                  </a:cubicBezTo>
                  <a:close/>
                  <a:moveTo>
                    <a:pt x="261814" y="164154"/>
                  </a:moveTo>
                  <a:cubicBezTo>
                    <a:pt x="250525" y="156424"/>
                    <a:pt x="236878" y="151888"/>
                    <a:pt x="222191" y="151888"/>
                  </a:cubicBezTo>
                  <a:cubicBezTo>
                    <a:pt x="183426" y="151888"/>
                    <a:pt x="151888" y="183425"/>
                    <a:pt x="151888" y="222190"/>
                  </a:cubicBezTo>
                  <a:cubicBezTo>
                    <a:pt x="151888" y="260955"/>
                    <a:pt x="183426" y="292492"/>
                    <a:pt x="222191" y="292492"/>
                  </a:cubicBezTo>
                  <a:cubicBezTo>
                    <a:pt x="260956" y="292492"/>
                    <a:pt x="292494" y="260955"/>
                    <a:pt x="292494" y="222190"/>
                  </a:cubicBezTo>
                  <a:cubicBezTo>
                    <a:pt x="292494" y="207503"/>
                    <a:pt x="287957" y="193856"/>
                    <a:pt x="280227" y="182567"/>
                  </a:cubicBezTo>
                  <a:lnTo>
                    <a:pt x="317399" y="145396"/>
                  </a:lnTo>
                  <a:cubicBezTo>
                    <a:pt x="334382" y="166408"/>
                    <a:pt x="344570" y="193132"/>
                    <a:pt x="344570" y="222190"/>
                  </a:cubicBezTo>
                  <a:cubicBezTo>
                    <a:pt x="344570" y="289668"/>
                    <a:pt x="289669" y="344568"/>
                    <a:pt x="222191" y="344568"/>
                  </a:cubicBezTo>
                  <a:cubicBezTo>
                    <a:pt x="154713" y="344568"/>
                    <a:pt x="99812" y="289668"/>
                    <a:pt x="99812" y="222190"/>
                  </a:cubicBezTo>
                  <a:cubicBezTo>
                    <a:pt x="99812" y="154712"/>
                    <a:pt x="154713" y="99812"/>
                    <a:pt x="222191" y="99812"/>
                  </a:cubicBezTo>
                  <a:cubicBezTo>
                    <a:pt x="251249" y="99812"/>
                    <a:pt x="277973" y="110000"/>
                    <a:pt x="298986" y="126982"/>
                  </a:cubicBezTo>
                  <a:close/>
                  <a:moveTo>
                    <a:pt x="360891" y="360890"/>
                  </a:moveTo>
                  <a:cubicBezTo>
                    <a:pt x="323844" y="397939"/>
                    <a:pt x="274586" y="418342"/>
                    <a:pt x="222191" y="418342"/>
                  </a:cubicBezTo>
                  <a:cubicBezTo>
                    <a:pt x="169796" y="418342"/>
                    <a:pt x="120538" y="397939"/>
                    <a:pt x="83491" y="360890"/>
                  </a:cubicBezTo>
                  <a:cubicBezTo>
                    <a:pt x="46441" y="323843"/>
                    <a:pt x="26038" y="274584"/>
                    <a:pt x="26038" y="222190"/>
                  </a:cubicBezTo>
                  <a:cubicBezTo>
                    <a:pt x="26038" y="169796"/>
                    <a:pt x="46441" y="120537"/>
                    <a:pt x="83491" y="83491"/>
                  </a:cubicBezTo>
                  <a:cubicBezTo>
                    <a:pt x="120538" y="46441"/>
                    <a:pt x="169796" y="26038"/>
                    <a:pt x="222191" y="26038"/>
                  </a:cubicBezTo>
                  <a:cubicBezTo>
                    <a:pt x="256467" y="26038"/>
                    <a:pt x="289669" y="34843"/>
                    <a:pt x="319115" y="51622"/>
                  </a:cubicBezTo>
                  <a:lnTo>
                    <a:pt x="304431" y="66305"/>
                  </a:lnTo>
                  <a:cubicBezTo>
                    <a:pt x="302058" y="68678"/>
                    <a:pt x="300705" y="71859"/>
                    <a:pt x="300620" y="75178"/>
                  </a:cubicBezTo>
                  <a:cubicBezTo>
                    <a:pt x="300611" y="75652"/>
                    <a:pt x="300624" y="76127"/>
                    <a:pt x="300661" y="76605"/>
                  </a:cubicBezTo>
                  <a:lnTo>
                    <a:pt x="302414" y="97377"/>
                  </a:lnTo>
                  <a:cubicBezTo>
                    <a:pt x="279268" y="82447"/>
                    <a:pt x="251724" y="73774"/>
                    <a:pt x="222191" y="73774"/>
                  </a:cubicBezTo>
                  <a:cubicBezTo>
                    <a:pt x="140354" y="73774"/>
                    <a:pt x="73774" y="140354"/>
                    <a:pt x="73774" y="222190"/>
                  </a:cubicBezTo>
                  <a:cubicBezTo>
                    <a:pt x="73774" y="304026"/>
                    <a:pt x="140354" y="370606"/>
                    <a:pt x="222191" y="370606"/>
                  </a:cubicBezTo>
                  <a:cubicBezTo>
                    <a:pt x="304028" y="370606"/>
                    <a:pt x="370608" y="304026"/>
                    <a:pt x="370608" y="222190"/>
                  </a:cubicBezTo>
                  <a:cubicBezTo>
                    <a:pt x="370608" y="192657"/>
                    <a:pt x="361935" y="165113"/>
                    <a:pt x="347004" y="141967"/>
                  </a:cubicBezTo>
                  <a:lnTo>
                    <a:pt x="367776" y="143720"/>
                  </a:lnTo>
                  <a:cubicBezTo>
                    <a:pt x="368143" y="143747"/>
                    <a:pt x="368509" y="143765"/>
                    <a:pt x="368872" y="143765"/>
                  </a:cubicBezTo>
                  <a:cubicBezTo>
                    <a:pt x="368933" y="143765"/>
                    <a:pt x="368998" y="143758"/>
                    <a:pt x="369058" y="143754"/>
                  </a:cubicBezTo>
                  <a:cubicBezTo>
                    <a:pt x="369231" y="143754"/>
                    <a:pt x="369400" y="143740"/>
                    <a:pt x="369574" y="143731"/>
                  </a:cubicBezTo>
                  <a:cubicBezTo>
                    <a:pt x="369855" y="143714"/>
                    <a:pt x="370140" y="143696"/>
                    <a:pt x="370418" y="143662"/>
                  </a:cubicBezTo>
                  <a:cubicBezTo>
                    <a:pt x="370590" y="143639"/>
                    <a:pt x="370764" y="143612"/>
                    <a:pt x="370937" y="143585"/>
                  </a:cubicBezTo>
                  <a:cubicBezTo>
                    <a:pt x="371211" y="143541"/>
                    <a:pt x="371483" y="143490"/>
                    <a:pt x="371753" y="143429"/>
                  </a:cubicBezTo>
                  <a:cubicBezTo>
                    <a:pt x="371927" y="143388"/>
                    <a:pt x="372096" y="143344"/>
                    <a:pt x="372265" y="143300"/>
                  </a:cubicBezTo>
                  <a:cubicBezTo>
                    <a:pt x="372530" y="143228"/>
                    <a:pt x="372791" y="143148"/>
                    <a:pt x="373052" y="143059"/>
                  </a:cubicBezTo>
                  <a:cubicBezTo>
                    <a:pt x="373222" y="143002"/>
                    <a:pt x="373388" y="142944"/>
                    <a:pt x="373554" y="142879"/>
                  </a:cubicBezTo>
                  <a:cubicBezTo>
                    <a:pt x="373809" y="142781"/>
                    <a:pt x="374059" y="142673"/>
                    <a:pt x="374310" y="142554"/>
                  </a:cubicBezTo>
                  <a:cubicBezTo>
                    <a:pt x="374469" y="142483"/>
                    <a:pt x="374629" y="142412"/>
                    <a:pt x="374788" y="142330"/>
                  </a:cubicBezTo>
                  <a:cubicBezTo>
                    <a:pt x="375038" y="142202"/>
                    <a:pt x="375283" y="142059"/>
                    <a:pt x="375524" y="141917"/>
                  </a:cubicBezTo>
                  <a:cubicBezTo>
                    <a:pt x="375669" y="141828"/>
                    <a:pt x="375815" y="141747"/>
                    <a:pt x="375958" y="141659"/>
                  </a:cubicBezTo>
                  <a:cubicBezTo>
                    <a:pt x="376215" y="141490"/>
                    <a:pt x="376463" y="141307"/>
                    <a:pt x="376710" y="141120"/>
                  </a:cubicBezTo>
                  <a:cubicBezTo>
                    <a:pt x="376826" y="141032"/>
                    <a:pt x="376944" y="140954"/>
                    <a:pt x="377056" y="140862"/>
                  </a:cubicBezTo>
                  <a:cubicBezTo>
                    <a:pt x="377409" y="140578"/>
                    <a:pt x="377751" y="140276"/>
                    <a:pt x="378076" y="139950"/>
                  </a:cubicBezTo>
                  <a:lnTo>
                    <a:pt x="392760" y="125267"/>
                  </a:lnTo>
                  <a:cubicBezTo>
                    <a:pt x="409539" y="154712"/>
                    <a:pt x="418344" y="187914"/>
                    <a:pt x="418344" y="222190"/>
                  </a:cubicBezTo>
                  <a:cubicBezTo>
                    <a:pt x="418344" y="274584"/>
                    <a:pt x="397941" y="323843"/>
                    <a:pt x="360891" y="360890"/>
                  </a:cubicBezTo>
                  <a:close/>
                </a:path>
              </a:pathLst>
            </a:custGeom>
            <a:solidFill>
              <a:schemeClr val="bg1"/>
            </a:solidFill>
            <a:ln w="5477" cap="flat">
              <a:solidFill>
                <a:schemeClr val="accent1"/>
              </a:solidFill>
              <a:prstDash val="solid"/>
              <a:miter/>
            </a:ln>
          </p:spPr>
          <p:txBody>
            <a:bodyPr rtlCol="0" anchor="ctr"/>
            <a:lstStyle/>
            <a:p>
              <a:endParaRPr lang="en-US" sz="1600" noProof="0"/>
            </a:p>
          </p:txBody>
        </p:sp>
      </p:grpSp>
      <p:grpSp>
        <p:nvGrpSpPr>
          <p:cNvPr id="43" name="Group 42">
            <a:extLst>
              <a:ext uri="{FF2B5EF4-FFF2-40B4-BE49-F238E27FC236}">
                <a16:creationId xmlns:a16="http://schemas.microsoft.com/office/drawing/2014/main" id="{A65599BC-9FD3-28EC-5CD6-C884B7034391}"/>
              </a:ext>
            </a:extLst>
          </p:cNvPr>
          <p:cNvGrpSpPr/>
          <p:nvPr/>
        </p:nvGrpSpPr>
        <p:grpSpPr>
          <a:xfrm>
            <a:off x="1335505" y="2311992"/>
            <a:ext cx="10186796" cy="504000"/>
            <a:chOff x="517358" y="2635091"/>
            <a:chExt cx="10186796" cy="504000"/>
          </a:xfrm>
        </p:grpSpPr>
        <p:sp>
          <p:nvSpPr>
            <p:cNvPr id="5" name="Rectangle: Rounded Corners 4">
              <a:extLst>
                <a:ext uri="{FF2B5EF4-FFF2-40B4-BE49-F238E27FC236}">
                  <a16:creationId xmlns:a16="http://schemas.microsoft.com/office/drawing/2014/main" id="{13857506-92C3-DBB5-965A-67C24D5883D5}"/>
                </a:ext>
              </a:extLst>
            </p:cNvPr>
            <p:cNvSpPr/>
            <p:nvPr/>
          </p:nvSpPr>
          <p:spPr>
            <a:xfrm>
              <a:off x="3324154" y="2635091"/>
              <a:ext cx="7380000" cy="504000"/>
            </a:xfrm>
            <a:prstGeom prst="roundRect">
              <a:avLst>
                <a:gd name="adj" fmla="val 50000"/>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endParaRPr lang="en-US" sz="2000" noProof="0">
                <a:solidFill>
                  <a:schemeClr val="bg1"/>
                </a:solidFill>
              </a:endParaRPr>
            </a:p>
          </p:txBody>
        </p:sp>
        <p:sp>
          <p:nvSpPr>
            <p:cNvPr id="10" name="TextBox 9">
              <a:extLst>
                <a:ext uri="{FF2B5EF4-FFF2-40B4-BE49-F238E27FC236}">
                  <a16:creationId xmlns:a16="http://schemas.microsoft.com/office/drawing/2014/main" id="{A3D9BB0E-DCD5-68F6-7004-6C8506AA4579}"/>
                </a:ext>
              </a:extLst>
            </p:cNvPr>
            <p:cNvSpPr txBox="1"/>
            <p:nvPr/>
          </p:nvSpPr>
          <p:spPr>
            <a:xfrm>
              <a:off x="3635717" y="2717814"/>
              <a:ext cx="5147563" cy="369332"/>
            </a:xfrm>
            <a:prstGeom prst="rect">
              <a:avLst/>
            </a:prstGeom>
            <a:noFill/>
          </p:spPr>
          <p:txBody>
            <a:bodyPr wrap="none" rtlCol="0">
              <a:spAutoFit/>
            </a:bodyPr>
            <a:lstStyle/>
            <a:p>
              <a:r>
                <a:rPr lang="en-US" noProof="0" dirty="0">
                  <a:solidFill>
                    <a:schemeClr val="accent1"/>
                  </a:solidFill>
                </a:rPr>
                <a:t>Define assets of the goal that can be </a:t>
              </a:r>
              <a:r>
                <a:rPr lang="en-US" b="1" noProof="0" dirty="0">
                  <a:solidFill>
                    <a:schemeClr val="accent1"/>
                  </a:solidFill>
                </a:rPr>
                <a:t>measured</a:t>
              </a:r>
              <a:r>
                <a:rPr lang="en-US" noProof="0" dirty="0">
                  <a:solidFill>
                    <a:schemeClr val="accent1"/>
                  </a:solidFill>
                </a:rPr>
                <a:t> </a:t>
              </a:r>
            </a:p>
          </p:txBody>
        </p:sp>
        <p:sp>
          <p:nvSpPr>
            <p:cNvPr id="15" name="Rectangle: Rounded Corners 14">
              <a:extLst>
                <a:ext uri="{FF2B5EF4-FFF2-40B4-BE49-F238E27FC236}">
                  <a16:creationId xmlns:a16="http://schemas.microsoft.com/office/drawing/2014/main" id="{FE4F1488-8C53-6A2F-3BE7-9BB903693E29}"/>
                </a:ext>
              </a:extLst>
            </p:cNvPr>
            <p:cNvSpPr/>
            <p:nvPr/>
          </p:nvSpPr>
          <p:spPr>
            <a:xfrm>
              <a:off x="517358" y="2635091"/>
              <a:ext cx="2656916" cy="504000"/>
            </a:xfrm>
            <a:prstGeom prst="roundRect">
              <a:avLst>
                <a:gd name="adj" fmla="val 50000"/>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2400" b="1" noProof="0" dirty="0">
                  <a:solidFill>
                    <a:schemeClr val="bg1"/>
                  </a:solidFill>
                </a:rPr>
                <a:t>M</a:t>
              </a:r>
              <a:r>
                <a:rPr lang="en-US" sz="2000" noProof="0" dirty="0">
                  <a:solidFill>
                    <a:schemeClr val="bg1"/>
                  </a:solidFill>
                </a:rPr>
                <a:t>easurable</a:t>
              </a:r>
            </a:p>
          </p:txBody>
        </p:sp>
        <p:sp>
          <p:nvSpPr>
            <p:cNvPr id="20" name="Graphic 40">
              <a:extLst>
                <a:ext uri="{FF2B5EF4-FFF2-40B4-BE49-F238E27FC236}">
                  <a16:creationId xmlns:a16="http://schemas.microsoft.com/office/drawing/2014/main" id="{67575679-82D0-959E-852B-712115FDFB24}"/>
                </a:ext>
              </a:extLst>
            </p:cNvPr>
            <p:cNvSpPr/>
            <p:nvPr/>
          </p:nvSpPr>
          <p:spPr>
            <a:xfrm>
              <a:off x="772679" y="2707091"/>
              <a:ext cx="288000" cy="360000"/>
            </a:xfrm>
            <a:custGeom>
              <a:avLst/>
              <a:gdLst>
                <a:gd name="connsiteX0" fmla="*/ 12199 w 361991"/>
                <a:gd name="connsiteY0" fmla="*/ 120436 h 430433"/>
                <a:gd name="connsiteX1" fmla="*/ 12199 w 361991"/>
                <a:gd name="connsiteY1" fmla="*/ 418235 h 430433"/>
                <a:gd name="connsiteX2" fmla="*/ 292358 w 361991"/>
                <a:gd name="connsiteY2" fmla="*/ 418235 h 430433"/>
                <a:gd name="connsiteX3" fmla="*/ 292358 w 361991"/>
                <a:gd name="connsiteY3" fmla="*/ 170543 h 430433"/>
                <a:gd name="connsiteX4" fmla="*/ 298458 w 361991"/>
                <a:gd name="connsiteY4" fmla="*/ 164444 h 430433"/>
                <a:gd name="connsiteX5" fmla="*/ 304557 w 361991"/>
                <a:gd name="connsiteY5" fmla="*/ 170543 h 430433"/>
                <a:gd name="connsiteX6" fmla="*/ 304557 w 361991"/>
                <a:gd name="connsiteY6" fmla="*/ 424334 h 430433"/>
                <a:gd name="connsiteX7" fmla="*/ 298458 w 361991"/>
                <a:gd name="connsiteY7" fmla="*/ 430434 h 430433"/>
                <a:gd name="connsiteX8" fmla="*/ 6099 w 361991"/>
                <a:gd name="connsiteY8" fmla="*/ 430434 h 430433"/>
                <a:gd name="connsiteX9" fmla="*/ 0 w 361991"/>
                <a:gd name="connsiteY9" fmla="*/ 424334 h 430433"/>
                <a:gd name="connsiteX10" fmla="*/ 0 w 361991"/>
                <a:gd name="connsiteY10" fmla="*/ 114337 h 430433"/>
                <a:gd name="connsiteX11" fmla="*/ 1787 w 361991"/>
                <a:gd name="connsiteY11" fmla="*/ 110024 h 430433"/>
                <a:gd name="connsiteX12" fmla="*/ 61994 w 361991"/>
                <a:gd name="connsiteY12" fmla="*/ 49839 h 430433"/>
                <a:gd name="connsiteX13" fmla="*/ 66307 w 361991"/>
                <a:gd name="connsiteY13" fmla="*/ 48053 h 430433"/>
                <a:gd name="connsiteX14" fmla="*/ 271751 w 361991"/>
                <a:gd name="connsiteY14" fmla="*/ 48053 h 430433"/>
                <a:gd name="connsiteX15" fmla="*/ 277850 w 361991"/>
                <a:gd name="connsiteY15" fmla="*/ 54152 h 430433"/>
                <a:gd name="connsiteX16" fmla="*/ 271751 w 361991"/>
                <a:gd name="connsiteY16" fmla="*/ 60251 h 430433"/>
                <a:gd name="connsiteX17" fmla="*/ 72406 w 361991"/>
                <a:gd name="connsiteY17" fmla="*/ 60251 h 430433"/>
                <a:gd name="connsiteX18" fmla="*/ 72406 w 361991"/>
                <a:gd name="connsiteY18" fmla="*/ 114337 h 430433"/>
                <a:gd name="connsiteX19" fmla="*/ 66307 w 361991"/>
                <a:gd name="connsiteY19" fmla="*/ 120436 h 430433"/>
                <a:gd name="connsiteX20" fmla="*/ 60207 w 361991"/>
                <a:gd name="connsiteY20" fmla="*/ 68873 h 430433"/>
                <a:gd name="connsiteX21" fmla="*/ 20828 w 361991"/>
                <a:gd name="connsiteY21" fmla="*/ 108237 h 430433"/>
                <a:gd name="connsiteX22" fmla="*/ 60207 w 361991"/>
                <a:gd name="connsiteY22" fmla="*/ 108237 h 430433"/>
                <a:gd name="connsiteX23" fmla="*/ 358600 w 361991"/>
                <a:gd name="connsiteY23" fmla="*/ 38004 h 430433"/>
                <a:gd name="connsiteX24" fmla="*/ 358598 w 361991"/>
                <a:gd name="connsiteY24" fmla="*/ 38010 h 430433"/>
                <a:gd name="connsiteX25" fmla="*/ 283356 w 361991"/>
                <a:gd name="connsiteY25" fmla="*/ 168337 h 430433"/>
                <a:gd name="connsiteX26" fmla="*/ 281697 w 361991"/>
                <a:gd name="connsiteY26" fmla="*/ 170194 h 430433"/>
                <a:gd name="connsiteX27" fmla="*/ 244643 w 361991"/>
                <a:gd name="connsiteY27" fmla="*/ 197562 h 430433"/>
                <a:gd name="connsiteX28" fmla="*/ 238058 w 361991"/>
                <a:gd name="connsiteY28" fmla="*/ 197988 h 430433"/>
                <a:gd name="connsiteX29" fmla="*/ 234939 w 361991"/>
                <a:gd name="connsiteY29" fmla="*/ 192171 h 430433"/>
                <a:gd name="connsiteX30" fmla="*/ 238656 w 361991"/>
                <a:gd name="connsiteY30" fmla="*/ 145565 h 430433"/>
                <a:gd name="connsiteX31" fmla="*/ 239454 w 361991"/>
                <a:gd name="connsiteY31" fmla="*/ 143000 h 430433"/>
                <a:gd name="connsiteX32" fmla="*/ 314720 w 361991"/>
                <a:gd name="connsiteY32" fmla="*/ 12646 h 430433"/>
                <a:gd name="connsiteX33" fmla="*/ 349327 w 361991"/>
                <a:gd name="connsiteY33" fmla="*/ 3373 h 430433"/>
                <a:gd name="connsiteX34" fmla="*/ 358600 w 361991"/>
                <a:gd name="connsiteY34" fmla="*/ 38004 h 430433"/>
                <a:gd name="connsiteX35" fmla="*/ 314523 w 361991"/>
                <a:gd name="connsiteY35" fmla="*/ 37385 h 430433"/>
                <a:gd name="connsiteX36" fmla="*/ 253231 w 361991"/>
                <a:gd name="connsiteY36" fmla="*/ 143537 h 430433"/>
                <a:gd name="connsiteX37" fmla="*/ 276001 w 361991"/>
                <a:gd name="connsiteY37" fmla="*/ 156677 h 430433"/>
                <a:gd name="connsiteX38" fmla="*/ 337289 w 361991"/>
                <a:gd name="connsiteY38" fmla="*/ 50520 h 430433"/>
                <a:gd name="connsiteX39" fmla="*/ 343388 w 361991"/>
                <a:gd name="connsiteY39" fmla="*/ 39955 h 430433"/>
                <a:gd name="connsiteX40" fmla="*/ 348036 w 361991"/>
                <a:gd name="connsiteY40" fmla="*/ 31905 h 430433"/>
                <a:gd name="connsiteX41" fmla="*/ 348039 w 361991"/>
                <a:gd name="connsiteY41" fmla="*/ 31901 h 430433"/>
                <a:gd name="connsiteX42" fmla="*/ 343234 w 361991"/>
                <a:gd name="connsiteY42" fmla="*/ 13942 h 430433"/>
                <a:gd name="connsiteX43" fmla="*/ 343228 w 361991"/>
                <a:gd name="connsiteY43" fmla="*/ 13938 h 430433"/>
                <a:gd name="connsiteX44" fmla="*/ 325285 w 361991"/>
                <a:gd name="connsiteY44" fmla="*/ 18746 h 430433"/>
                <a:gd name="connsiteX45" fmla="*/ 320622 w 361991"/>
                <a:gd name="connsiteY45" fmla="*/ 26821 h 430433"/>
                <a:gd name="connsiteX46" fmla="*/ 250077 w 361991"/>
                <a:gd name="connsiteY46" fmla="*/ 155802 h 430433"/>
                <a:gd name="connsiteX47" fmla="*/ 248164 w 361991"/>
                <a:gd name="connsiteY47" fmla="*/ 179796 h 430433"/>
                <a:gd name="connsiteX48" fmla="*/ 267241 w 361991"/>
                <a:gd name="connsiteY48" fmla="*/ 165705 h 430433"/>
                <a:gd name="connsiteX49" fmla="*/ 152282 w 361991"/>
                <a:gd name="connsiteY49" fmla="*/ 93276 h 430433"/>
                <a:gd name="connsiteX50" fmla="*/ 215815 w 361991"/>
                <a:gd name="connsiteY50" fmla="*/ 156816 h 430433"/>
                <a:gd name="connsiteX51" fmla="*/ 152282 w 361991"/>
                <a:gd name="connsiteY51" fmla="*/ 220349 h 430433"/>
                <a:gd name="connsiteX52" fmla="*/ 88741 w 361991"/>
                <a:gd name="connsiteY52" fmla="*/ 156816 h 430433"/>
                <a:gd name="connsiteX53" fmla="*/ 152282 w 361991"/>
                <a:gd name="connsiteY53" fmla="*/ 93276 h 430433"/>
                <a:gd name="connsiteX54" fmla="*/ 152282 w 361991"/>
                <a:gd name="connsiteY54" fmla="*/ 105474 h 430433"/>
                <a:gd name="connsiteX55" fmla="*/ 100940 w 361991"/>
                <a:gd name="connsiteY55" fmla="*/ 156816 h 430433"/>
                <a:gd name="connsiteX56" fmla="*/ 152282 w 361991"/>
                <a:gd name="connsiteY56" fmla="*/ 208151 h 430433"/>
                <a:gd name="connsiteX57" fmla="*/ 203616 w 361991"/>
                <a:gd name="connsiteY57" fmla="*/ 156816 h 430433"/>
                <a:gd name="connsiteX58" fmla="*/ 152282 w 361991"/>
                <a:gd name="connsiteY58" fmla="*/ 105474 h 430433"/>
                <a:gd name="connsiteX59" fmla="*/ 129365 w 361991"/>
                <a:gd name="connsiteY59" fmla="*/ 159218 h 430433"/>
                <a:gd name="connsiteX60" fmla="*/ 113008 w 361991"/>
                <a:gd name="connsiteY60" fmla="*/ 139896 h 430433"/>
                <a:gd name="connsiteX61" fmla="*/ 129365 w 361991"/>
                <a:gd name="connsiteY61" fmla="*/ 120582 h 430433"/>
                <a:gd name="connsiteX62" fmla="*/ 145722 w 361991"/>
                <a:gd name="connsiteY62" fmla="*/ 139896 h 430433"/>
                <a:gd name="connsiteX63" fmla="*/ 129365 w 361991"/>
                <a:gd name="connsiteY63" fmla="*/ 159218 h 430433"/>
                <a:gd name="connsiteX64" fmla="*/ 129365 w 361991"/>
                <a:gd name="connsiteY64" fmla="*/ 147020 h 430433"/>
                <a:gd name="connsiteX65" fmla="*/ 131799 w 361991"/>
                <a:gd name="connsiteY65" fmla="*/ 145509 h 430433"/>
                <a:gd name="connsiteX66" fmla="*/ 133523 w 361991"/>
                <a:gd name="connsiteY66" fmla="*/ 139896 h 430433"/>
                <a:gd name="connsiteX67" fmla="*/ 131800 w 361991"/>
                <a:gd name="connsiteY67" fmla="*/ 134291 h 430433"/>
                <a:gd name="connsiteX68" fmla="*/ 129365 w 361991"/>
                <a:gd name="connsiteY68" fmla="*/ 132780 h 430433"/>
                <a:gd name="connsiteX69" fmla="*/ 126930 w 361991"/>
                <a:gd name="connsiteY69" fmla="*/ 134291 h 430433"/>
                <a:gd name="connsiteX70" fmla="*/ 125207 w 361991"/>
                <a:gd name="connsiteY70" fmla="*/ 139896 h 430433"/>
                <a:gd name="connsiteX71" fmla="*/ 126930 w 361991"/>
                <a:gd name="connsiteY71" fmla="*/ 145509 h 430433"/>
                <a:gd name="connsiteX72" fmla="*/ 129365 w 361991"/>
                <a:gd name="connsiteY72" fmla="*/ 147020 h 430433"/>
                <a:gd name="connsiteX73" fmla="*/ 175191 w 361991"/>
                <a:gd name="connsiteY73" fmla="*/ 193049 h 430433"/>
                <a:gd name="connsiteX74" fmla="*/ 158834 w 361991"/>
                <a:gd name="connsiteY74" fmla="*/ 173729 h 430433"/>
                <a:gd name="connsiteX75" fmla="*/ 175191 w 361991"/>
                <a:gd name="connsiteY75" fmla="*/ 154407 h 430433"/>
                <a:gd name="connsiteX76" fmla="*/ 191548 w 361991"/>
                <a:gd name="connsiteY76" fmla="*/ 173729 h 430433"/>
                <a:gd name="connsiteX77" fmla="*/ 175191 w 361991"/>
                <a:gd name="connsiteY77" fmla="*/ 193049 h 430433"/>
                <a:gd name="connsiteX78" fmla="*/ 175191 w 361991"/>
                <a:gd name="connsiteY78" fmla="*/ 180851 h 430433"/>
                <a:gd name="connsiteX79" fmla="*/ 177625 w 361991"/>
                <a:gd name="connsiteY79" fmla="*/ 179338 h 430433"/>
                <a:gd name="connsiteX80" fmla="*/ 179349 w 361991"/>
                <a:gd name="connsiteY80" fmla="*/ 173729 h 430433"/>
                <a:gd name="connsiteX81" fmla="*/ 177625 w 361991"/>
                <a:gd name="connsiteY81" fmla="*/ 168118 h 430433"/>
                <a:gd name="connsiteX82" fmla="*/ 175191 w 361991"/>
                <a:gd name="connsiteY82" fmla="*/ 166605 h 430433"/>
                <a:gd name="connsiteX83" fmla="*/ 172758 w 361991"/>
                <a:gd name="connsiteY83" fmla="*/ 168118 h 430433"/>
                <a:gd name="connsiteX84" fmla="*/ 171033 w 361991"/>
                <a:gd name="connsiteY84" fmla="*/ 173729 h 430433"/>
                <a:gd name="connsiteX85" fmla="*/ 172758 w 361991"/>
                <a:gd name="connsiteY85" fmla="*/ 179338 h 430433"/>
                <a:gd name="connsiteX86" fmla="*/ 175191 w 361991"/>
                <a:gd name="connsiteY86" fmla="*/ 180851 h 430433"/>
                <a:gd name="connsiteX87" fmla="*/ 167182 w 361991"/>
                <a:gd name="connsiteY87" fmla="*/ 118801 h 430433"/>
                <a:gd name="connsiteX88" fmla="*/ 175514 w 361991"/>
                <a:gd name="connsiteY88" fmla="*/ 116569 h 430433"/>
                <a:gd name="connsiteX89" fmla="*/ 177746 w 361991"/>
                <a:gd name="connsiteY89" fmla="*/ 124901 h 430433"/>
                <a:gd name="connsiteX90" fmla="*/ 137374 w 361991"/>
                <a:gd name="connsiteY90" fmla="*/ 194823 h 430433"/>
                <a:gd name="connsiteX91" fmla="*/ 129042 w 361991"/>
                <a:gd name="connsiteY91" fmla="*/ 197056 h 430433"/>
                <a:gd name="connsiteX92" fmla="*/ 126810 w 361991"/>
                <a:gd name="connsiteY92" fmla="*/ 188724 h 430433"/>
                <a:gd name="connsiteX93" fmla="*/ 34174 w 361991"/>
                <a:gd name="connsiteY93" fmla="*/ 258176 h 430433"/>
                <a:gd name="connsiteX94" fmla="*/ 33978 w 361991"/>
                <a:gd name="connsiteY94" fmla="*/ 249553 h 430433"/>
                <a:gd name="connsiteX95" fmla="*/ 42602 w 361991"/>
                <a:gd name="connsiteY95" fmla="*/ 249357 h 430433"/>
                <a:gd name="connsiteX96" fmla="*/ 53908 w 361991"/>
                <a:gd name="connsiteY96" fmla="*/ 260161 h 430433"/>
                <a:gd name="connsiteX97" fmla="*/ 75305 w 361991"/>
                <a:gd name="connsiteY97" fmla="*/ 239580 h 430433"/>
                <a:gd name="connsiteX98" fmla="*/ 83929 w 361991"/>
                <a:gd name="connsiteY98" fmla="*/ 239749 h 430433"/>
                <a:gd name="connsiteX99" fmla="*/ 83761 w 361991"/>
                <a:gd name="connsiteY99" fmla="*/ 248372 h 430433"/>
                <a:gd name="connsiteX100" fmla="*/ 58151 w 361991"/>
                <a:gd name="connsiteY100" fmla="*/ 273007 h 430433"/>
                <a:gd name="connsiteX101" fmla="*/ 49708 w 361991"/>
                <a:gd name="connsiteY101" fmla="*/ 273020 h 430433"/>
                <a:gd name="connsiteX102" fmla="*/ 34174 w 361991"/>
                <a:gd name="connsiteY102" fmla="*/ 314760 h 430433"/>
                <a:gd name="connsiteX103" fmla="*/ 33978 w 361991"/>
                <a:gd name="connsiteY103" fmla="*/ 306136 h 430433"/>
                <a:gd name="connsiteX104" fmla="*/ 42602 w 361991"/>
                <a:gd name="connsiteY104" fmla="*/ 305941 h 430433"/>
                <a:gd name="connsiteX105" fmla="*/ 53908 w 361991"/>
                <a:gd name="connsiteY105" fmla="*/ 316746 h 430433"/>
                <a:gd name="connsiteX106" fmla="*/ 75305 w 361991"/>
                <a:gd name="connsiteY106" fmla="*/ 296165 h 430433"/>
                <a:gd name="connsiteX107" fmla="*/ 83929 w 361991"/>
                <a:gd name="connsiteY107" fmla="*/ 296332 h 430433"/>
                <a:gd name="connsiteX108" fmla="*/ 83761 w 361991"/>
                <a:gd name="connsiteY108" fmla="*/ 304957 h 430433"/>
                <a:gd name="connsiteX109" fmla="*/ 58151 w 361991"/>
                <a:gd name="connsiteY109" fmla="*/ 329591 h 430433"/>
                <a:gd name="connsiteX110" fmla="*/ 49708 w 361991"/>
                <a:gd name="connsiteY110" fmla="*/ 329605 h 430433"/>
                <a:gd name="connsiteX111" fmla="*/ 34174 w 361991"/>
                <a:gd name="connsiteY111" fmla="*/ 371344 h 430433"/>
                <a:gd name="connsiteX112" fmla="*/ 33978 w 361991"/>
                <a:gd name="connsiteY112" fmla="*/ 362721 h 430433"/>
                <a:gd name="connsiteX113" fmla="*/ 42602 w 361991"/>
                <a:gd name="connsiteY113" fmla="*/ 362526 h 430433"/>
                <a:gd name="connsiteX114" fmla="*/ 53908 w 361991"/>
                <a:gd name="connsiteY114" fmla="*/ 373330 h 430433"/>
                <a:gd name="connsiteX115" fmla="*/ 75305 w 361991"/>
                <a:gd name="connsiteY115" fmla="*/ 352749 h 430433"/>
                <a:gd name="connsiteX116" fmla="*/ 83929 w 361991"/>
                <a:gd name="connsiteY116" fmla="*/ 352916 h 430433"/>
                <a:gd name="connsiteX117" fmla="*/ 83761 w 361991"/>
                <a:gd name="connsiteY117" fmla="*/ 361541 h 430433"/>
                <a:gd name="connsiteX118" fmla="*/ 58151 w 361991"/>
                <a:gd name="connsiteY118" fmla="*/ 386175 h 430433"/>
                <a:gd name="connsiteX119" fmla="*/ 49708 w 361991"/>
                <a:gd name="connsiteY119" fmla="*/ 386189 h 430433"/>
                <a:gd name="connsiteX120" fmla="*/ 109070 w 361991"/>
                <a:gd name="connsiteY120" fmla="*/ 262393 h 430433"/>
                <a:gd name="connsiteX121" fmla="*/ 102971 w 361991"/>
                <a:gd name="connsiteY121" fmla="*/ 256293 h 430433"/>
                <a:gd name="connsiteX122" fmla="*/ 109070 w 361991"/>
                <a:gd name="connsiteY122" fmla="*/ 250194 h 430433"/>
                <a:gd name="connsiteX123" fmla="*/ 266168 w 361991"/>
                <a:gd name="connsiteY123" fmla="*/ 250194 h 430433"/>
                <a:gd name="connsiteX124" fmla="*/ 272268 w 361991"/>
                <a:gd name="connsiteY124" fmla="*/ 256293 h 430433"/>
                <a:gd name="connsiteX125" fmla="*/ 266168 w 361991"/>
                <a:gd name="connsiteY125" fmla="*/ 262393 h 430433"/>
                <a:gd name="connsiteX126" fmla="*/ 109070 w 361991"/>
                <a:gd name="connsiteY126" fmla="*/ 318977 h 430433"/>
                <a:gd name="connsiteX127" fmla="*/ 102971 w 361991"/>
                <a:gd name="connsiteY127" fmla="*/ 312878 h 430433"/>
                <a:gd name="connsiteX128" fmla="*/ 109070 w 361991"/>
                <a:gd name="connsiteY128" fmla="*/ 306779 h 430433"/>
                <a:gd name="connsiteX129" fmla="*/ 266168 w 361991"/>
                <a:gd name="connsiteY129" fmla="*/ 306779 h 430433"/>
                <a:gd name="connsiteX130" fmla="*/ 272268 w 361991"/>
                <a:gd name="connsiteY130" fmla="*/ 312878 h 430433"/>
                <a:gd name="connsiteX131" fmla="*/ 266168 w 361991"/>
                <a:gd name="connsiteY131" fmla="*/ 318977 h 430433"/>
                <a:gd name="connsiteX132" fmla="*/ 109070 w 361991"/>
                <a:gd name="connsiteY132" fmla="*/ 375562 h 430433"/>
                <a:gd name="connsiteX133" fmla="*/ 102971 w 361991"/>
                <a:gd name="connsiteY133" fmla="*/ 369462 h 430433"/>
                <a:gd name="connsiteX134" fmla="*/ 109070 w 361991"/>
                <a:gd name="connsiteY134" fmla="*/ 363363 h 430433"/>
                <a:gd name="connsiteX135" fmla="*/ 266168 w 361991"/>
                <a:gd name="connsiteY135" fmla="*/ 363363 h 430433"/>
                <a:gd name="connsiteX136" fmla="*/ 272268 w 361991"/>
                <a:gd name="connsiteY136" fmla="*/ 369462 h 430433"/>
                <a:gd name="connsiteX137" fmla="*/ 266168 w 361991"/>
                <a:gd name="connsiteY137" fmla="*/ 375562 h 430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61991" h="430433">
                  <a:moveTo>
                    <a:pt x="12199" y="120436"/>
                  </a:moveTo>
                  <a:lnTo>
                    <a:pt x="12199" y="418235"/>
                  </a:lnTo>
                  <a:lnTo>
                    <a:pt x="292358" y="418235"/>
                  </a:lnTo>
                  <a:lnTo>
                    <a:pt x="292358" y="170543"/>
                  </a:lnTo>
                  <a:cubicBezTo>
                    <a:pt x="292358" y="167177"/>
                    <a:pt x="295091" y="164444"/>
                    <a:pt x="298458" y="164444"/>
                  </a:cubicBezTo>
                  <a:cubicBezTo>
                    <a:pt x="301824" y="164444"/>
                    <a:pt x="304557" y="167177"/>
                    <a:pt x="304557" y="170543"/>
                  </a:cubicBezTo>
                  <a:lnTo>
                    <a:pt x="304557" y="424334"/>
                  </a:lnTo>
                  <a:cubicBezTo>
                    <a:pt x="304557" y="427703"/>
                    <a:pt x="301826" y="430434"/>
                    <a:pt x="298458" y="430434"/>
                  </a:cubicBezTo>
                  <a:lnTo>
                    <a:pt x="6099" y="430434"/>
                  </a:lnTo>
                  <a:cubicBezTo>
                    <a:pt x="2731" y="430434"/>
                    <a:pt x="0" y="427703"/>
                    <a:pt x="0" y="424334"/>
                  </a:cubicBezTo>
                  <a:lnTo>
                    <a:pt x="0" y="114337"/>
                  </a:lnTo>
                  <a:cubicBezTo>
                    <a:pt x="0" y="112719"/>
                    <a:pt x="642" y="111168"/>
                    <a:pt x="1787" y="110024"/>
                  </a:cubicBezTo>
                  <a:lnTo>
                    <a:pt x="61994" y="49839"/>
                  </a:lnTo>
                  <a:cubicBezTo>
                    <a:pt x="63138" y="48695"/>
                    <a:pt x="64689" y="48053"/>
                    <a:pt x="66307" y="48053"/>
                  </a:cubicBezTo>
                  <a:lnTo>
                    <a:pt x="271751" y="48053"/>
                  </a:lnTo>
                  <a:cubicBezTo>
                    <a:pt x="275117" y="48053"/>
                    <a:pt x="277850" y="50786"/>
                    <a:pt x="277850" y="54152"/>
                  </a:cubicBezTo>
                  <a:cubicBezTo>
                    <a:pt x="277850" y="57519"/>
                    <a:pt x="275117" y="60251"/>
                    <a:pt x="271751" y="60251"/>
                  </a:cubicBezTo>
                  <a:lnTo>
                    <a:pt x="72406" y="60251"/>
                  </a:lnTo>
                  <a:lnTo>
                    <a:pt x="72406" y="114337"/>
                  </a:lnTo>
                  <a:cubicBezTo>
                    <a:pt x="72406" y="117705"/>
                    <a:pt x="69675" y="120436"/>
                    <a:pt x="66307" y="120436"/>
                  </a:cubicBezTo>
                  <a:close/>
                  <a:moveTo>
                    <a:pt x="60207" y="68873"/>
                  </a:moveTo>
                  <a:lnTo>
                    <a:pt x="20828" y="108237"/>
                  </a:lnTo>
                  <a:lnTo>
                    <a:pt x="60207" y="108237"/>
                  </a:lnTo>
                  <a:close/>
                  <a:moveTo>
                    <a:pt x="358600" y="38004"/>
                  </a:moveTo>
                  <a:lnTo>
                    <a:pt x="358598" y="38010"/>
                  </a:lnTo>
                  <a:lnTo>
                    <a:pt x="283356" y="168337"/>
                  </a:lnTo>
                  <a:cubicBezTo>
                    <a:pt x="282936" y="169063"/>
                    <a:pt x="282372" y="169695"/>
                    <a:pt x="281697" y="170194"/>
                  </a:cubicBezTo>
                  <a:lnTo>
                    <a:pt x="244643" y="197562"/>
                  </a:lnTo>
                  <a:cubicBezTo>
                    <a:pt x="242721" y="198982"/>
                    <a:pt x="240146" y="199149"/>
                    <a:pt x="238058" y="197988"/>
                  </a:cubicBezTo>
                  <a:cubicBezTo>
                    <a:pt x="235968" y="196828"/>
                    <a:pt x="234749" y="194554"/>
                    <a:pt x="234939" y="192171"/>
                  </a:cubicBezTo>
                  <a:lnTo>
                    <a:pt x="238656" y="145565"/>
                  </a:lnTo>
                  <a:cubicBezTo>
                    <a:pt x="238728" y="144662"/>
                    <a:pt x="239001" y="143785"/>
                    <a:pt x="239454" y="143000"/>
                  </a:cubicBezTo>
                  <a:lnTo>
                    <a:pt x="314720" y="12646"/>
                  </a:lnTo>
                  <a:cubicBezTo>
                    <a:pt x="321688" y="582"/>
                    <a:pt x="337263" y="-3592"/>
                    <a:pt x="349327" y="3373"/>
                  </a:cubicBezTo>
                  <a:cubicBezTo>
                    <a:pt x="361416" y="10341"/>
                    <a:pt x="365593" y="25913"/>
                    <a:pt x="358600" y="38004"/>
                  </a:cubicBezTo>
                  <a:close/>
                  <a:moveTo>
                    <a:pt x="314523" y="37385"/>
                  </a:moveTo>
                  <a:cubicBezTo>
                    <a:pt x="296866" y="67964"/>
                    <a:pt x="262753" y="127043"/>
                    <a:pt x="253231" y="143537"/>
                  </a:cubicBezTo>
                  <a:lnTo>
                    <a:pt x="276001" y="156677"/>
                  </a:lnTo>
                  <a:lnTo>
                    <a:pt x="337289" y="50520"/>
                  </a:lnTo>
                  <a:close/>
                  <a:moveTo>
                    <a:pt x="343388" y="39955"/>
                  </a:moveTo>
                  <a:lnTo>
                    <a:pt x="348036" y="31905"/>
                  </a:lnTo>
                  <a:lnTo>
                    <a:pt x="348039" y="31901"/>
                  </a:lnTo>
                  <a:cubicBezTo>
                    <a:pt x="351666" y="25631"/>
                    <a:pt x="349504" y="17554"/>
                    <a:pt x="343234" y="13942"/>
                  </a:cubicBezTo>
                  <a:lnTo>
                    <a:pt x="343228" y="13938"/>
                  </a:lnTo>
                  <a:cubicBezTo>
                    <a:pt x="336974" y="10326"/>
                    <a:pt x="328897" y="12491"/>
                    <a:pt x="325285" y="18746"/>
                  </a:cubicBezTo>
                  <a:cubicBezTo>
                    <a:pt x="325285" y="18746"/>
                    <a:pt x="323555" y="21742"/>
                    <a:pt x="320622" y="26821"/>
                  </a:cubicBezTo>
                  <a:close/>
                  <a:moveTo>
                    <a:pt x="250077" y="155802"/>
                  </a:moveTo>
                  <a:lnTo>
                    <a:pt x="248164" y="179796"/>
                  </a:lnTo>
                  <a:lnTo>
                    <a:pt x="267241" y="165705"/>
                  </a:lnTo>
                  <a:close/>
                  <a:moveTo>
                    <a:pt x="152282" y="93276"/>
                  </a:moveTo>
                  <a:cubicBezTo>
                    <a:pt x="187373" y="93276"/>
                    <a:pt x="215815" y="121725"/>
                    <a:pt x="215815" y="156816"/>
                  </a:cubicBezTo>
                  <a:cubicBezTo>
                    <a:pt x="215815" y="191907"/>
                    <a:pt x="187373" y="220349"/>
                    <a:pt x="152282" y="220349"/>
                  </a:cubicBezTo>
                  <a:cubicBezTo>
                    <a:pt x="117190" y="220349"/>
                    <a:pt x="88741" y="191906"/>
                    <a:pt x="88741" y="156816"/>
                  </a:cubicBezTo>
                  <a:cubicBezTo>
                    <a:pt x="88741" y="121726"/>
                    <a:pt x="117190" y="93276"/>
                    <a:pt x="152282" y="93276"/>
                  </a:cubicBezTo>
                  <a:close/>
                  <a:moveTo>
                    <a:pt x="152282" y="105474"/>
                  </a:moveTo>
                  <a:cubicBezTo>
                    <a:pt x="123928" y="105474"/>
                    <a:pt x="100940" y="128462"/>
                    <a:pt x="100940" y="156816"/>
                  </a:cubicBezTo>
                  <a:cubicBezTo>
                    <a:pt x="100940" y="185169"/>
                    <a:pt x="123928" y="208151"/>
                    <a:pt x="152282" y="208151"/>
                  </a:cubicBezTo>
                  <a:cubicBezTo>
                    <a:pt x="180635" y="208151"/>
                    <a:pt x="203616" y="185169"/>
                    <a:pt x="203616" y="156816"/>
                  </a:cubicBezTo>
                  <a:cubicBezTo>
                    <a:pt x="203616" y="128463"/>
                    <a:pt x="180635" y="105474"/>
                    <a:pt x="152282" y="105474"/>
                  </a:cubicBezTo>
                  <a:close/>
                  <a:moveTo>
                    <a:pt x="129365" y="159218"/>
                  </a:moveTo>
                  <a:cubicBezTo>
                    <a:pt x="120795" y="159218"/>
                    <a:pt x="113008" y="150949"/>
                    <a:pt x="113008" y="139896"/>
                  </a:cubicBezTo>
                  <a:cubicBezTo>
                    <a:pt x="113008" y="128852"/>
                    <a:pt x="120794" y="120582"/>
                    <a:pt x="129365" y="120582"/>
                  </a:cubicBezTo>
                  <a:cubicBezTo>
                    <a:pt x="137935" y="120582"/>
                    <a:pt x="145722" y="128852"/>
                    <a:pt x="145722" y="139896"/>
                  </a:cubicBezTo>
                  <a:cubicBezTo>
                    <a:pt x="145722" y="150949"/>
                    <a:pt x="137934" y="159218"/>
                    <a:pt x="129365" y="159218"/>
                  </a:cubicBezTo>
                  <a:close/>
                  <a:moveTo>
                    <a:pt x="129365" y="147020"/>
                  </a:moveTo>
                  <a:cubicBezTo>
                    <a:pt x="130352" y="147020"/>
                    <a:pt x="131152" y="146342"/>
                    <a:pt x="131799" y="145509"/>
                  </a:cubicBezTo>
                  <a:cubicBezTo>
                    <a:pt x="132909" y="144079"/>
                    <a:pt x="133523" y="142080"/>
                    <a:pt x="133523" y="139896"/>
                  </a:cubicBezTo>
                  <a:cubicBezTo>
                    <a:pt x="133523" y="137716"/>
                    <a:pt x="132909" y="135720"/>
                    <a:pt x="131800" y="134291"/>
                  </a:cubicBezTo>
                  <a:cubicBezTo>
                    <a:pt x="131153" y="133458"/>
                    <a:pt x="130352" y="132780"/>
                    <a:pt x="129365" y="132780"/>
                  </a:cubicBezTo>
                  <a:cubicBezTo>
                    <a:pt x="128378" y="132780"/>
                    <a:pt x="127577" y="133458"/>
                    <a:pt x="126930" y="134291"/>
                  </a:cubicBezTo>
                  <a:cubicBezTo>
                    <a:pt x="125821" y="135720"/>
                    <a:pt x="125207" y="137716"/>
                    <a:pt x="125207" y="139896"/>
                  </a:cubicBezTo>
                  <a:cubicBezTo>
                    <a:pt x="125207" y="142080"/>
                    <a:pt x="125821" y="144079"/>
                    <a:pt x="126930" y="145509"/>
                  </a:cubicBezTo>
                  <a:cubicBezTo>
                    <a:pt x="127578" y="146342"/>
                    <a:pt x="128378" y="147020"/>
                    <a:pt x="129365" y="147020"/>
                  </a:cubicBezTo>
                  <a:close/>
                  <a:moveTo>
                    <a:pt x="175191" y="193049"/>
                  </a:moveTo>
                  <a:cubicBezTo>
                    <a:pt x="166622" y="193049"/>
                    <a:pt x="158834" y="184771"/>
                    <a:pt x="158834" y="173729"/>
                  </a:cubicBezTo>
                  <a:cubicBezTo>
                    <a:pt x="158834" y="162686"/>
                    <a:pt x="166622" y="154407"/>
                    <a:pt x="175191" y="154407"/>
                  </a:cubicBezTo>
                  <a:cubicBezTo>
                    <a:pt x="183761" y="154407"/>
                    <a:pt x="191548" y="162686"/>
                    <a:pt x="191548" y="173729"/>
                  </a:cubicBezTo>
                  <a:cubicBezTo>
                    <a:pt x="191548" y="184771"/>
                    <a:pt x="183761" y="193049"/>
                    <a:pt x="175191" y="193049"/>
                  </a:cubicBezTo>
                  <a:close/>
                  <a:moveTo>
                    <a:pt x="175191" y="180851"/>
                  </a:moveTo>
                  <a:cubicBezTo>
                    <a:pt x="176179" y="180851"/>
                    <a:pt x="176978" y="180172"/>
                    <a:pt x="177625" y="179338"/>
                  </a:cubicBezTo>
                  <a:cubicBezTo>
                    <a:pt x="178734" y="177908"/>
                    <a:pt x="179349" y="175910"/>
                    <a:pt x="179349" y="173729"/>
                  </a:cubicBezTo>
                  <a:cubicBezTo>
                    <a:pt x="179349" y="171547"/>
                    <a:pt x="178734" y="169549"/>
                    <a:pt x="177625" y="168118"/>
                  </a:cubicBezTo>
                  <a:cubicBezTo>
                    <a:pt x="176978" y="167284"/>
                    <a:pt x="176179" y="166605"/>
                    <a:pt x="175191" y="166605"/>
                  </a:cubicBezTo>
                  <a:cubicBezTo>
                    <a:pt x="174204" y="166605"/>
                    <a:pt x="173405" y="167284"/>
                    <a:pt x="172758" y="168118"/>
                  </a:cubicBezTo>
                  <a:cubicBezTo>
                    <a:pt x="171648" y="169549"/>
                    <a:pt x="171033" y="171547"/>
                    <a:pt x="171033" y="173729"/>
                  </a:cubicBezTo>
                  <a:cubicBezTo>
                    <a:pt x="171033" y="175910"/>
                    <a:pt x="171648" y="177908"/>
                    <a:pt x="172758" y="179338"/>
                  </a:cubicBezTo>
                  <a:cubicBezTo>
                    <a:pt x="173405" y="180172"/>
                    <a:pt x="174204" y="180851"/>
                    <a:pt x="175191" y="180851"/>
                  </a:cubicBezTo>
                  <a:close/>
                  <a:moveTo>
                    <a:pt x="167182" y="118801"/>
                  </a:moveTo>
                  <a:cubicBezTo>
                    <a:pt x="168865" y="115886"/>
                    <a:pt x="172599" y="114886"/>
                    <a:pt x="175514" y="116569"/>
                  </a:cubicBezTo>
                  <a:cubicBezTo>
                    <a:pt x="178429" y="118252"/>
                    <a:pt x="179430" y="121985"/>
                    <a:pt x="177746" y="124901"/>
                  </a:cubicBezTo>
                  <a:lnTo>
                    <a:pt x="137374" y="194823"/>
                  </a:lnTo>
                  <a:cubicBezTo>
                    <a:pt x="135691" y="197739"/>
                    <a:pt x="131958" y="198739"/>
                    <a:pt x="129042" y="197056"/>
                  </a:cubicBezTo>
                  <a:cubicBezTo>
                    <a:pt x="126127" y="195372"/>
                    <a:pt x="125127" y="191640"/>
                    <a:pt x="126810" y="188724"/>
                  </a:cubicBezTo>
                  <a:close/>
                  <a:moveTo>
                    <a:pt x="34174" y="258176"/>
                  </a:moveTo>
                  <a:cubicBezTo>
                    <a:pt x="31740" y="255850"/>
                    <a:pt x="31652" y="251986"/>
                    <a:pt x="33978" y="249553"/>
                  </a:cubicBezTo>
                  <a:cubicBezTo>
                    <a:pt x="36305" y="247118"/>
                    <a:pt x="40168" y="247031"/>
                    <a:pt x="42602" y="249357"/>
                  </a:cubicBezTo>
                  <a:lnTo>
                    <a:pt x="53908" y="260161"/>
                  </a:lnTo>
                  <a:lnTo>
                    <a:pt x="75305" y="239580"/>
                  </a:lnTo>
                  <a:cubicBezTo>
                    <a:pt x="77731" y="237247"/>
                    <a:pt x="81595" y="237322"/>
                    <a:pt x="83929" y="239749"/>
                  </a:cubicBezTo>
                  <a:cubicBezTo>
                    <a:pt x="86263" y="242174"/>
                    <a:pt x="86187" y="246039"/>
                    <a:pt x="83761" y="248372"/>
                  </a:cubicBezTo>
                  <a:lnTo>
                    <a:pt x="58151" y="273007"/>
                  </a:lnTo>
                  <a:cubicBezTo>
                    <a:pt x="55795" y="275273"/>
                    <a:pt x="52071" y="275279"/>
                    <a:pt x="49708" y="273020"/>
                  </a:cubicBezTo>
                  <a:close/>
                  <a:moveTo>
                    <a:pt x="34174" y="314760"/>
                  </a:moveTo>
                  <a:cubicBezTo>
                    <a:pt x="31740" y="312434"/>
                    <a:pt x="31652" y="308571"/>
                    <a:pt x="33978" y="306136"/>
                  </a:cubicBezTo>
                  <a:cubicBezTo>
                    <a:pt x="36305" y="303703"/>
                    <a:pt x="40168" y="303616"/>
                    <a:pt x="42602" y="305941"/>
                  </a:cubicBezTo>
                  <a:lnTo>
                    <a:pt x="53908" y="316746"/>
                  </a:lnTo>
                  <a:lnTo>
                    <a:pt x="75305" y="296165"/>
                  </a:lnTo>
                  <a:cubicBezTo>
                    <a:pt x="77731" y="293831"/>
                    <a:pt x="81595" y="293906"/>
                    <a:pt x="83929" y="296332"/>
                  </a:cubicBezTo>
                  <a:cubicBezTo>
                    <a:pt x="86263" y="298759"/>
                    <a:pt x="86187" y="302623"/>
                    <a:pt x="83761" y="304957"/>
                  </a:cubicBezTo>
                  <a:lnTo>
                    <a:pt x="58151" y="329591"/>
                  </a:lnTo>
                  <a:cubicBezTo>
                    <a:pt x="55795" y="331857"/>
                    <a:pt x="52071" y="331863"/>
                    <a:pt x="49708" y="329605"/>
                  </a:cubicBezTo>
                  <a:close/>
                  <a:moveTo>
                    <a:pt x="34174" y="371344"/>
                  </a:moveTo>
                  <a:cubicBezTo>
                    <a:pt x="31740" y="369019"/>
                    <a:pt x="31652" y="365154"/>
                    <a:pt x="33978" y="362721"/>
                  </a:cubicBezTo>
                  <a:cubicBezTo>
                    <a:pt x="36305" y="360287"/>
                    <a:pt x="40168" y="360200"/>
                    <a:pt x="42602" y="362526"/>
                  </a:cubicBezTo>
                  <a:lnTo>
                    <a:pt x="53908" y="373330"/>
                  </a:lnTo>
                  <a:lnTo>
                    <a:pt x="75305" y="352749"/>
                  </a:lnTo>
                  <a:cubicBezTo>
                    <a:pt x="77731" y="350416"/>
                    <a:pt x="81595" y="350491"/>
                    <a:pt x="83929" y="352916"/>
                  </a:cubicBezTo>
                  <a:cubicBezTo>
                    <a:pt x="86263" y="355343"/>
                    <a:pt x="86187" y="359208"/>
                    <a:pt x="83761" y="361541"/>
                  </a:cubicBezTo>
                  <a:lnTo>
                    <a:pt x="58151" y="386175"/>
                  </a:lnTo>
                  <a:cubicBezTo>
                    <a:pt x="55795" y="388442"/>
                    <a:pt x="52071" y="388448"/>
                    <a:pt x="49708" y="386189"/>
                  </a:cubicBezTo>
                  <a:close/>
                  <a:moveTo>
                    <a:pt x="109070" y="262393"/>
                  </a:moveTo>
                  <a:cubicBezTo>
                    <a:pt x="105704" y="262393"/>
                    <a:pt x="102971" y="259660"/>
                    <a:pt x="102971" y="256293"/>
                  </a:cubicBezTo>
                  <a:cubicBezTo>
                    <a:pt x="102971" y="252927"/>
                    <a:pt x="105704" y="250194"/>
                    <a:pt x="109070" y="250194"/>
                  </a:cubicBezTo>
                  <a:lnTo>
                    <a:pt x="266168" y="250194"/>
                  </a:lnTo>
                  <a:cubicBezTo>
                    <a:pt x="269535" y="250194"/>
                    <a:pt x="272268" y="252927"/>
                    <a:pt x="272268" y="256293"/>
                  </a:cubicBezTo>
                  <a:cubicBezTo>
                    <a:pt x="272268" y="259660"/>
                    <a:pt x="269535" y="262393"/>
                    <a:pt x="266168" y="262393"/>
                  </a:cubicBezTo>
                  <a:close/>
                  <a:moveTo>
                    <a:pt x="109070" y="318977"/>
                  </a:moveTo>
                  <a:cubicBezTo>
                    <a:pt x="105704" y="318977"/>
                    <a:pt x="102971" y="316245"/>
                    <a:pt x="102971" y="312878"/>
                  </a:cubicBezTo>
                  <a:cubicBezTo>
                    <a:pt x="102971" y="309512"/>
                    <a:pt x="105704" y="306779"/>
                    <a:pt x="109070" y="306779"/>
                  </a:cubicBezTo>
                  <a:lnTo>
                    <a:pt x="266168" y="306779"/>
                  </a:lnTo>
                  <a:cubicBezTo>
                    <a:pt x="269535" y="306779"/>
                    <a:pt x="272268" y="309512"/>
                    <a:pt x="272268" y="312878"/>
                  </a:cubicBezTo>
                  <a:cubicBezTo>
                    <a:pt x="272268" y="316245"/>
                    <a:pt x="269535" y="318977"/>
                    <a:pt x="266168" y="318977"/>
                  </a:cubicBezTo>
                  <a:close/>
                  <a:moveTo>
                    <a:pt x="109070" y="375562"/>
                  </a:moveTo>
                  <a:cubicBezTo>
                    <a:pt x="105704" y="375562"/>
                    <a:pt x="102971" y="372829"/>
                    <a:pt x="102971" y="369462"/>
                  </a:cubicBezTo>
                  <a:cubicBezTo>
                    <a:pt x="102971" y="366096"/>
                    <a:pt x="105704" y="363363"/>
                    <a:pt x="109070" y="363363"/>
                  </a:cubicBezTo>
                  <a:lnTo>
                    <a:pt x="266168" y="363363"/>
                  </a:lnTo>
                  <a:cubicBezTo>
                    <a:pt x="269535" y="363363"/>
                    <a:pt x="272268" y="366096"/>
                    <a:pt x="272268" y="369462"/>
                  </a:cubicBezTo>
                  <a:cubicBezTo>
                    <a:pt x="272268" y="372829"/>
                    <a:pt x="269535" y="375562"/>
                    <a:pt x="266168" y="375562"/>
                  </a:cubicBezTo>
                  <a:close/>
                </a:path>
              </a:pathLst>
            </a:custGeom>
            <a:solidFill>
              <a:schemeClr val="bg1"/>
            </a:solidFill>
            <a:ln w="2756" cap="flat">
              <a:solidFill>
                <a:schemeClr val="bg1"/>
              </a:solidFill>
              <a:prstDash val="solid"/>
              <a:round/>
            </a:ln>
          </p:spPr>
          <p:txBody>
            <a:bodyPr rtlCol="0" anchor="ctr"/>
            <a:lstStyle/>
            <a:p>
              <a:endParaRPr lang="en-US" sz="1600" noProof="0"/>
            </a:p>
          </p:txBody>
        </p:sp>
      </p:grpSp>
      <p:grpSp>
        <p:nvGrpSpPr>
          <p:cNvPr id="42" name="Group 41">
            <a:extLst>
              <a:ext uri="{FF2B5EF4-FFF2-40B4-BE49-F238E27FC236}">
                <a16:creationId xmlns:a16="http://schemas.microsoft.com/office/drawing/2014/main" id="{4EA7E712-6724-E5B4-1B1B-7117B2F1C6C9}"/>
              </a:ext>
            </a:extLst>
          </p:cNvPr>
          <p:cNvGrpSpPr/>
          <p:nvPr/>
        </p:nvGrpSpPr>
        <p:grpSpPr>
          <a:xfrm>
            <a:off x="1335505" y="2835516"/>
            <a:ext cx="10186796" cy="504000"/>
            <a:chOff x="517358" y="3385462"/>
            <a:chExt cx="10186796" cy="504000"/>
          </a:xfrm>
        </p:grpSpPr>
        <p:sp>
          <p:nvSpPr>
            <p:cNvPr id="6" name="Rectangle: Rounded Corners 5">
              <a:extLst>
                <a:ext uri="{FF2B5EF4-FFF2-40B4-BE49-F238E27FC236}">
                  <a16:creationId xmlns:a16="http://schemas.microsoft.com/office/drawing/2014/main" id="{53A9F7C1-B14F-11FD-B0A3-5A196CD795E6}"/>
                </a:ext>
              </a:extLst>
            </p:cNvPr>
            <p:cNvSpPr/>
            <p:nvPr/>
          </p:nvSpPr>
          <p:spPr>
            <a:xfrm>
              <a:off x="3324154" y="3385462"/>
              <a:ext cx="7380000" cy="504000"/>
            </a:xfrm>
            <a:prstGeom prst="roundRect">
              <a:avLst>
                <a:gd name="adj" fmla="val 50000"/>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endParaRPr lang="en-US" sz="2000" noProof="0">
                <a:solidFill>
                  <a:schemeClr val="bg1"/>
                </a:solidFill>
              </a:endParaRPr>
            </a:p>
          </p:txBody>
        </p:sp>
        <p:sp>
          <p:nvSpPr>
            <p:cNvPr id="11" name="TextBox 10">
              <a:extLst>
                <a:ext uri="{FF2B5EF4-FFF2-40B4-BE49-F238E27FC236}">
                  <a16:creationId xmlns:a16="http://schemas.microsoft.com/office/drawing/2014/main" id="{D9F256DF-425C-0E6D-ED06-76974CA89B4A}"/>
                </a:ext>
              </a:extLst>
            </p:cNvPr>
            <p:cNvSpPr txBox="1"/>
            <p:nvPr/>
          </p:nvSpPr>
          <p:spPr>
            <a:xfrm>
              <a:off x="3635718" y="3468185"/>
              <a:ext cx="5442516" cy="369332"/>
            </a:xfrm>
            <a:prstGeom prst="rect">
              <a:avLst/>
            </a:prstGeom>
            <a:noFill/>
          </p:spPr>
          <p:txBody>
            <a:bodyPr wrap="none" rtlCol="0">
              <a:spAutoFit/>
            </a:bodyPr>
            <a:lstStyle/>
            <a:p>
              <a:r>
                <a:rPr lang="en-US" noProof="0" dirty="0">
                  <a:solidFill>
                    <a:schemeClr val="accent1"/>
                  </a:solidFill>
                </a:rPr>
                <a:t>Ensure the goal can be </a:t>
              </a:r>
              <a:r>
                <a:rPr lang="en-US" b="1" noProof="0" dirty="0">
                  <a:solidFill>
                    <a:schemeClr val="accent1"/>
                  </a:solidFill>
                </a:rPr>
                <a:t>reasonably</a:t>
              </a:r>
              <a:r>
                <a:rPr lang="en-US" noProof="0" dirty="0">
                  <a:solidFill>
                    <a:schemeClr val="accent1"/>
                  </a:solidFill>
                </a:rPr>
                <a:t> </a:t>
              </a:r>
              <a:r>
                <a:rPr lang="en-US" b="1" noProof="0" dirty="0">
                  <a:solidFill>
                    <a:schemeClr val="accent1"/>
                  </a:solidFill>
                </a:rPr>
                <a:t>accomplished</a:t>
              </a:r>
            </a:p>
          </p:txBody>
        </p:sp>
        <p:sp>
          <p:nvSpPr>
            <p:cNvPr id="16" name="Rectangle: Rounded Corners 15">
              <a:extLst>
                <a:ext uri="{FF2B5EF4-FFF2-40B4-BE49-F238E27FC236}">
                  <a16:creationId xmlns:a16="http://schemas.microsoft.com/office/drawing/2014/main" id="{58184399-055A-40B1-6368-9E576DC676DB}"/>
                </a:ext>
              </a:extLst>
            </p:cNvPr>
            <p:cNvSpPr/>
            <p:nvPr/>
          </p:nvSpPr>
          <p:spPr>
            <a:xfrm>
              <a:off x="517358" y="3385462"/>
              <a:ext cx="2656916" cy="504000"/>
            </a:xfrm>
            <a:prstGeom prst="roundRect">
              <a:avLst>
                <a:gd name="adj" fmla="val 50000"/>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2400" b="1" noProof="0" dirty="0">
                  <a:solidFill>
                    <a:schemeClr val="bg1"/>
                  </a:solidFill>
                </a:rPr>
                <a:t>A</a:t>
              </a:r>
              <a:r>
                <a:rPr lang="en-US" sz="2000" noProof="0" dirty="0">
                  <a:solidFill>
                    <a:schemeClr val="bg1"/>
                  </a:solidFill>
                </a:rPr>
                <a:t>ttainable</a:t>
              </a:r>
            </a:p>
          </p:txBody>
        </p:sp>
        <p:sp>
          <p:nvSpPr>
            <p:cNvPr id="21" name="Graphic 41">
              <a:extLst>
                <a:ext uri="{FF2B5EF4-FFF2-40B4-BE49-F238E27FC236}">
                  <a16:creationId xmlns:a16="http://schemas.microsoft.com/office/drawing/2014/main" id="{0703AAAA-355C-048D-0E86-851688BA94BD}"/>
                </a:ext>
              </a:extLst>
            </p:cNvPr>
            <p:cNvSpPr/>
            <p:nvPr/>
          </p:nvSpPr>
          <p:spPr>
            <a:xfrm>
              <a:off x="744497" y="3457462"/>
              <a:ext cx="360000" cy="360000"/>
            </a:xfrm>
            <a:custGeom>
              <a:avLst/>
              <a:gdLst>
                <a:gd name="connsiteX0" fmla="*/ 394585 w 418340"/>
                <a:gd name="connsiteY0" fmla="*/ 206319 h 418345"/>
                <a:gd name="connsiteX1" fmla="*/ 297248 w 418340"/>
                <a:gd name="connsiteY1" fmla="*/ 206319 h 418345"/>
                <a:gd name="connsiteX2" fmla="*/ 292040 w 418340"/>
                <a:gd name="connsiteY2" fmla="*/ 211527 h 418345"/>
                <a:gd name="connsiteX3" fmla="*/ 292040 w 418340"/>
                <a:gd name="connsiteY3" fmla="*/ 251703 h 418345"/>
                <a:gd name="connsiteX4" fmla="*/ 199901 w 418340"/>
                <a:gd name="connsiteY4" fmla="*/ 251703 h 418345"/>
                <a:gd name="connsiteX5" fmla="*/ 194693 w 418340"/>
                <a:gd name="connsiteY5" fmla="*/ 256911 h 418345"/>
                <a:gd name="connsiteX6" fmla="*/ 194693 w 418340"/>
                <a:gd name="connsiteY6" fmla="*/ 293190 h 418345"/>
                <a:gd name="connsiteX7" fmla="*/ 137488 w 418340"/>
                <a:gd name="connsiteY7" fmla="*/ 293190 h 418345"/>
                <a:gd name="connsiteX8" fmla="*/ 148060 w 418340"/>
                <a:gd name="connsiteY8" fmla="*/ 274399 h 418345"/>
                <a:gd name="connsiteX9" fmla="*/ 148060 w 418340"/>
                <a:gd name="connsiteY9" fmla="*/ 236358 h 418345"/>
                <a:gd name="connsiteX10" fmla="*/ 135700 w 418340"/>
                <a:gd name="connsiteY10" fmla="*/ 217888 h 418345"/>
                <a:gd name="connsiteX11" fmla="*/ 103570 w 418340"/>
                <a:gd name="connsiteY11" fmla="*/ 204644 h 418345"/>
                <a:gd name="connsiteX12" fmla="*/ 103570 w 418340"/>
                <a:gd name="connsiteY12" fmla="*/ 194559 h 418345"/>
                <a:gd name="connsiteX13" fmla="*/ 122525 w 418340"/>
                <a:gd name="connsiteY13" fmla="*/ 200842 h 418345"/>
                <a:gd name="connsiteX14" fmla="*/ 128037 w 418340"/>
                <a:gd name="connsiteY14" fmla="*/ 201736 h 418345"/>
                <a:gd name="connsiteX15" fmla="*/ 135917 w 418340"/>
                <a:gd name="connsiteY15" fmla="*/ 199853 h 418345"/>
                <a:gd name="connsiteX16" fmla="*/ 144709 w 418340"/>
                <a:gd name="connsiteY16" fmla="*/ 189698 h 418345"/>
                <a:gd name="connsiteX17" fmla="*/ 133565 w 418340"/>
                <a:gd name="connsiteY17" fmla="*/ 167505 h 418345"/>
                <a:gd name="connsiteX18" fmla="*/ 103561 w 418340"/>
                <a:gd name="connsiteY18" fmla="*/ 157567 h 418345"/>
                <a:gd name="connsiteX19" fmla="*/ 103561 w 418340"/>
                <a:gd name="connsiteY19" fmla="*/ 148801 h 418345"/>
                <a:gd name="connsiteX20" fmla="*/ 100272 w 418340"/>
                <a:gd name="connsiteY20" fmla="*/ 136607 h 418345"/>
                <a:gd name="connsiteX21" fmla="*/ 94899 w 418340"/>
                <a:gd name="connsiteY21" fmla="*/ 130314 h 418345"/>
                <a:gd name="connsiteX22" fmla="*/ 120755 w 418340"/>
                <a:gd name="connsiteY22" fmla="*/ 102627 h 418345"/>
                <a:gd name="connsiteX23" fmla="*/ 92998 w 418340"/>
                <a:gd name="connsiteY23" fmla="*/ 74871 h 418345"/>
                <a:gd name="connsiteX24" fmla="*/ 65242 w 418340"/>
                <a:gd name="connsiteY24" fmla="*/ 102627 h 418345"/>
                <a:gd name="connsiteX25" fmla="*/ 77462 w 418340"/>
                <a:gd name="connsiteY25" fmla="*/ 125619 h 418345"/>
                <a:gd name="connsiteX26" fmla="*/ 63081 w 418340"/>
                <a:gd name="connsiteY26" fmla="*/ 133916 h 418345"/>
                <a:gd name="connsiteX27" fmla="*/ 30673 w 418340"/>
                <a:gd name="connsiteY27" fmla="*/ 160744 h 418345"/>
                <a:gd name="connsiteX28" fmla="*/ 29006 w 418340"/>
                <a:gd name="connsiteY28" fmla="*/ 163261 h 418345"/>
                <a:gd name="connsiteX29" fmla="*/ 18331 w 418340"/>
                <a:gd name="connsiteY29" fmla="*/ 198924 h 418345"/>
                <a:gd name="connsiteX30" fmla="*/ 19711 w 418340"/>
                <a:gd name="connsiteY30" fmla="*/ 212290 h 418345"/>
                <a:gd name="connsiteX31" fmla="*/ 30117 w 418340"/>
                <a:gd name="connsiteY31" fmla="*/ 220787 h 418345"/>
                <a:gd name="connsiteX32" fmla="*/ 51971 w 418340"/>
                <a:gd name="connsiteY32" fmla="*/ 209001 h 418345"/>
                <a:gd name="connsiteX33" fmla="*/ 59956 w 418340"/>
                <a:gd name="connsiteY33" fmla="*/ 182312 h 418345"/>
                <a:gd name="connsiteX34" fmla="*/ 59956 w 418340"/>
                <a:gd name="connsiteY34" fmla="*/ 221239 h 418345"/>
                <a:gd name="connsiteX35" fmla="*/ 59956 w 418340"/>
                <a:gd name="connsiteY35" fmla="*/ 254619 h 418345"/>
                <a:gd name="connsiteX36" fmla="*/ 41660 w 418340"/>
                <a:gd name="connsiteY36" fmla="*/ 316980 h 418345"/>
                <a:gd name="connsiteX37" fmla="*/ 43483 w 418340"/>
                <a:gd name="connsiteY37" fmla="*/ 333705 h 418345"/>
                <a:gd name="connsiteX38" fmla="*/ 45176 w 418340"/>
                <a:gd name="connsiteY38" fmla="*/ 336352 h 418345"/>
                <a:gd name="connsiteX39" fmla="*/ 5208 w 418340"/>
                <a:gd name="connsiteY39" fmla="*/ 336352 h 418345"/>
                <a:gd name="connsiteX40" fmla="*/ 0 w 418340"/>
                <a:gd name="connsiteY40" fmla="*/ 341560 h 418345"/>
                <a:gd name="connsiteX41" fmla="*/ 0 w 418340"/>
                <a:gd name="connsiteY41" fmla="*/ 413138 h 418345"/>
                <a:gd name="connsiteX42" fmla="*/ 5208 w 418340"/>
                <a:gd name="connsiteY42" fmla="*/ 418346 h 418345"/>
                <a:gd name="connsiteX43" fmla="*/ 102554 w 418340"/>
                <a:gd name="connsiteY43" fmla="*/ 418346 h 418345"/>
                <a:gd name="connsiteX44" fmla="*/ 199901 w 418340"/>
                <a:gd name="connsiteY44" fmla="*/ 418346 h 418345"/>
                <a:gd name="connsiteX45" fmla="*/ 297248 w 418340"/>
                <a:gd name="connsiteY45" fmla="*/ 418346 h 418345"/>
                <a:gd name="connsiteX46" fmla="*/ 394594 w 418340"/>
                <a:gd name="connsiteY46" fmla="*/ 418346 h 418345"/>
                <a:gd name="connsiteX47" fmla="*/ 399802 w 418340"/>
                <a:gd name="connsiteY47" fmla="*/ 413138 h 418345"/>
                <a:gd name="connsiteX48" fmla="*/ 399802 w 418340"/>
                <a:gd name="connsiteY48" fmla="*/ 211527 h 418345"/>
                <a:gd name="connsiteX49" fmla="*/ 394585 w 418340"/>
                <a:gd name="connsiteY49" fmla="*/ 206319 h 418345"/>
                <a:gd name="connsiteX50" fmla="*/ 103570 w 418340"/>
                <a:gd name="connsiteY50" fmla="*/ 168538 h 418345"/>
                <a:gd name="connsiteX51" fmla="*/ 130293 w 418340"/>
                <a:gd name="connsiteY51" fmla="*/ 177391 h 418345"/>
                <a:gd name="connsiteX52" fmla="*/ 134824 w 418340"/>
                <a:gd name="connsiteY52" fmla="*/ 186417 h 418345"/>
                <a:gd name="connsiteX53" fmla="*/ 131239 w 418340"/>
                <a:gd name="connsiteY53" fmla="*/ 190540 h 418345"/>
                <a:gd name="connsiteX54" fmla="*/ 125789 w 418340"/>
                <a:gd name="connsiteY54" fmla="*/ 190948 h 418345"/>
                <a:gd name="connsiteX55" fmla="*/ 103552 w 418340"/>
                <a:gd name="connsiteY55" fmla="*/ 183579 h 418345"/>
                <a:gd name="connsiteX56" fmla="*/ 103552 w 418340"/>
                <a:gd name="connsiteY56" fmla="*/ 168538 h 418345"/>
                <a:gd name="connsiteX57" fmla="*/ 75666 w 418340"/>
                <a:gd name="connsiteY57" fmla="*/ 102627 h 418345"/>
                <a:gd name="connsiteX58" fmla="*/ 93007 w 418340"/>
                <a:gd name="connsiteY58" fmla="*/ 85286 h 418345"/>
                <a:gd name="connsiteX59" fmla="*/ 110348 w 418340"/>
                <a:gd name="connsiteY59" fmla="*/ 102627 h 418345"/>
                <a:gd name="connsiteX60" fmla="*/ 93007 w 418340"/>
                <a:gd name="connsiteY60" fmla="*/ 119969 h 418345"/>
                <a:gd name="connsiteX61" fmla="*/ 75666 w 418340"/>
                <a:gd name="connsiteY61" fmla="*/ 102627 h 418345"/>
                <a:gd name="connsiteX62" fmla="*/ 52197 w 418340"/>
                <a:gd name="connsiteY62" fmla="*/ 175160 h 418345"/>
                <a:gd name="connsiteX63" fmla="*/ 50461 w 418340"/>
                <a:gd name="connsiteY63" fmla="*/ 177729 h 418345"/>
                <a:gd name="connsiteX64" fmla="*/ 41999 w 418340"/>
                <a:gd name="connsiteY64" fmla="*/ 206007 h 418345"/>
                <a:gd name="connsiteX65" fmla="*/ 38536 w 418340"/>
                <a:gd name="connsiteY65" fmla="*/ 210233 h 418345"/>
                <a:gd name="connsiteX66" fmla="*/ 33103 w 418340"/>
                <a:gd name="connsiteY66" fmla="*/ 210806 h 418345"/>
                <a:gd name="connsiteX67" fmla="*/ 28876 w 418340"/>
                <a:gd name="connsiteY67" fmla="*/ 207343 h 418345"/>
                <a:gd name="connsiteX68" fmla="*/ 28303 w 418340"/>
                <a:gd name="connsiteY68" fmla="*/ 201910 h 418345"/>
                <a:gd name="connsiteX69" fmla="*/ 38527 w 418340"/>
                <a:gd name="connsiteY69" fmla="*/ 167757 h 418345"/>
                <a:gd name="connsiteX70" fmla="*/ 70172 w 418340"/>
                <a:gd name="connsiteY70" fmla="*/ 141571 h 418345"/>
                <a:gd name="connsiteX71" fmla="*/ 71022 w 418340"/>
                <a:gd name="connsiteY71" fmla="*/ 140677 h 418345"/>
                <a:gd name="connsiteX72" fmla="*/ 81464 w 418340"/>
                <a:gd name="connsiteY72" fmla="*/ 135826 h 418345"/>
                <a:gd name="connsiteX73" fmla="*/ 91280 w 418340"/>
                <a:gd name="connsiteY73" fmla="*/ 141849 h 418345"/>
                <a:gd name="connsiteX74" fmla="*/ 93155 w 418340"/>
                <a:gd name="connsiteY74" fmla="*/ 148810 h 418345"/>
                <a:gd name="connsiteX75" fmla="*/ 93155 w 418340"/>
                <a:gd name="connsiteY75" fmla="*/ 208142 h 418345"/>
                <a:gd name="connsiteX76" fmla="*/ 96375 w 418340"/>
                <a:gd name="connsiteY76" fmla="*/ 212959 h 418345"/>
                <a:gd name="connsiteX77" fmla="*/ 131725 w 418340"/>
                <a:gd name="connsiteY77" fmla="*/ 227531 h 418345"/>
                <a:gd name="connsiteX78" fmla="*/ 137644 w 418340"/>
                <a:gd name="connsiteY78" fmla="*/ 236375 h 418345"/>
                <a:gd name="connsiteX79" fmla="*/ 137644 w 418340"/>
                <a:gd name="connsiteY79" fmla="*/ 274417 h 418345"/>
                <a:gd name="connsiteX80" fmla="*/ 126066 w 418340"/>
                <a:gd name="connsiteY80" fmla="*/ 285995 h 418345"/>
                <a:gd name="connsiteX81" fmla="*/ 114488 w 418340"/>
                <a:gd name="connsiteY81" fmla="*/ 274417 h 418345"/>
                <a:gd name="connsiteX82" fmla="*/ 114488 w 418340"/>
                <a:gd name="connsiteY82" fmla="*/ 248249 h 418345"/>
                <a:gd name="connsiteX83" fmla="*/ 110895 w 418340"/>
                <a:gd name="connsiteY83" fmla="*/ 243301 h 418345"/>
                <a:gd name="connsiteX84" fmla="*/ 78764 w 418340"/>
                <a:gd name="connsiteY84" fmla="*/ 232817 h 418345"/>
                <a:gd name="connsiteX85" fmla="*/ 70371 w 418340"/>
                <a:gd name="connsiteY85" fmla="*/ 221247 h 418345"/>
                <a:gd name="connsiteX86" fmla="*/ 70371 w 418340"/>
                <a:gd name="connsiteY86" fmla="*/ 171463 h 418345"/>
                <a:gd name="connsiteX87" fmla="*/ 67421 w 418340"/>
                <a:gd name="connsiteY87" fmla="*/ 166767 h 418345"/>
                <a:gd name="connsiteX88" fmla="*/ 65164 w 418340"/>
                <a:gd name="connsiteY88" fmla="*/ 166255 h 418345"/>
                <a:gd name="connsiteX89" fmla="*/ 61909 w 418340"/>
                <a:gd name="connsiteY89" fmla="*/ 167392 h 418345"/>
                <a:gd name="connsiteX90" fmla="*/ 51650 w 418340"/>
                <a:gd name="connsiteY90" fmla="*/ 319914 h 418345"/>
                <a:gd name="connsiteX91" fmla="*/ 70163 w 418340"/>
                <a:gd name="connsiteY91" fmla="*/ 256824 h 418345"/>
                <a:gd name="connsiteX92" fmla="*/ 70371 w 418340"/>
                <a:gd name="connsiteY92" fmla="*/ 255357 h 418345"/>
                <a:gd name="connsiteX93" fmla="*/ 70371 w 418340"/>
                <a:gd name="connsiteY93" fmla="*/ 240281 h 418345"/>
                <a:gd name="connsiteX94" fmla="*/ 75536 w 418340"/>
                <a:gd name="connsiteY94" fmla="*/ 242694 h 418345"/>
                <a:gd name="connsiteX95" fmla="*/ 93155 w 418340"/>
                <a:gd name="connsiteY95" fmla="*/ 248448 h 418345"/>
                <a:gd name="connsiteX96" fmla="*/ 93155 w 418340"/>
                <a:gd name="connsiteY96" fmla="*/ 260729 h 418345"/>
                <a:gd name="connsiteX97" fmla="*/ 73869 w 418340"/>
                <a:gd name="connsiteY97" fmla="*/ 326432 h 418345"/>
                <a:gd name="connsiteX98" fmla="*/ 59496 w 418340"/>
                <a:gd name="connsiteY98" fmla="*/ 334278 h 418345"/>
                <a:gd name="connsiteX99" fmla="*/ 51650 w 418340"/>
                <a:gd name="connsiteY99" fmla="*/ 319914 h 418345"/>
                <a:gd name="connsiteX100" fmla="*/ 97347 w 418340"/>
                <a:gd name="connsiteY100" fmla="*/ 407930 h 418345"/>
                <a:gd name="connsiteX101" fmla="*/ 10415 w 418340"/>
                <a:gd name="connsiteY101" fmla="*/ 407930 h 418345"/>
                <a:gd name="connsiteX102" fmla="*/ 10415 w 418340"/>
                <a:gd name="connsiteY102" fmla="*/ 346767 h 418345"/>
                <a:gd name="connsiteX103" fmla="*/ 97347 w 418340"/>
                <a:gd name="connsiteY103" fmla="*/ 346767 h 418345"/>
                <a:gd name="connsiteX104" fmla="*/ 97347 w 418340"/>
                <a:gd name="connsiteY104" fmla="*/ 298406 h 418345"/>
                <a:gd name="connsiteX105" fmla="*/ 97347 w 418340"/>
                <a:gd name="connsiteY105" fmla="*/ 336352 h 418345"/>
                <a:gd name="connsiteX106" fmla="*/ 80353 w 418340"/>
                <a:gd name="connsiteY106" fmla="*/ 336352 h 418345"/>
                <a:gd name="connsiteX107" fmla="*/ 83868 w 418340"/>
                <a:gd name="connsiteY107" fmla="*/ 329365 h 418345"/>
                <a:gd name="connsiteX108" fmla="*/ 103361 w 418340"/>
                <a:gd name="connsiteY108" fmla="*/ 262943 h 418345"/>
                <a:gd name="connsiteX109" fmla="*/ 103570 w 418340"/>
                <a:gd name="connsiteY109" fmla="*/ 261476 h 418345"/>
                <a:gd name="connsiteX110" fmla="*/ 103570 w 418340"/>
                <a:gd name="connsiteY110" fmla="*/ 251851 h 418345"/>
                <a:gd name="connsiteX111" fmla="*/ 104073 w 418340"/>
                <a:gd name="connsiteY111" fmla="*/ 252015 h 418345"/>
                <a:gd name="connsiteX112" fmla="*/ 104073 w 418340"/>
                <a:gd name="connsiteY112" fmla="*/ 274408 h 418345"/>
                <a:gd name="connsiteX113" fmla="*/ 114644 w 418340"/>
                <a:gd name="connsiteY113" fmla="*/ 293199 h 418345"/>
                <a:gd name="connsiteX114" fmla="*/ 102546 w 418340"/>
                <a:gd name="connsiteY114" fmla="*/ 293199 h 418345"/>
                <a:gd name="connsiteX115" fmla="*/ 97347 w 418340"/>
                <a:gd name="connsiteY115" fmla="*/ 298406 h 418345"/>
                <a:gd name="connsiteX116" fmla="*/ 194693 w 418340"/>
                <a:gd name="connsiteY116" fmla="*/ 407930 h 418345"/>
                <a:gd name="connsiteX117" fmla="*/ 107762 w 418340"/>
                <a:gd name="connsiteY117" fmla="*/ 407930 h 418345"/>
                <a:gd name="connsiteX118" fmla="*/ 107762 w 418340"/>
                <a:gd name="connsiteY118" fmla="*/ 303614 h 418345"/>
                <a:gd name="connsiteX119" fmla="*/ 194693 w 418340"/>
                <a:gd name="connsiteY119" fmla="*/ 303614 h 418345"/>
                <a:gd name="connsiteX120" fmla="*/ 292040 w 418340"/>
                <a:gd name="connsiteY120" fmla="*/ 407930 h 418345"/>
                <a:gd name="connsiteX121" fmla="*/ 205108 w 418340"/>
                <a:gd name="connsiteY121" fmla="*/ 407930 h 418345"/>
                <a:gd name="connsiteX122" fmla="*/ 205108 w 418340"/>
                <a:gd name="connsiteY122" fmla="*/ 262118 h 418345"/>
                <a:gd name="connsiteX123" fmla="*/ 292040 w 418340"/>
                <a:gd name="connsiteY123" fmla="*/ 262118 h 418345"/>
                <a:gd name="connsiteX124" fmla="*/ 389378 w 418340"/>
                <a:gd name="connsiteY124" fmla="*/ 407930 h 418345"/>
                <a:gd name="connsiteX125" fmla="*/ 302455 w 418340"/>
                <a:gd name="connsiteY125" fmla="*/ 407930 h 418345"/>
                <a:gd name="connsiteX126" fmla="*/ 302455 w 418340"/>
                <a:gd name="connsiteY126" fmla="*/ 216734 h 418345"/>
                <a:gd name="connsiteX127" fmla="*/ 389387 w 418340"/>
                <a:gd name="connsiteY127" fmla="*/ 216734 h 418345"/>
                <a:gd name="connsiteX128" fmla="*/ 389387 w 418340"/>
                <a:gd name="connsiteY128" fmla="*/ 407930 h 418345"/>
                <a:gd name="connsiteX129" fmla="*/ 217728 w 418340"/>
                <a:gd name="connsiteY129" fmla="*/ 30876 h 418345"/>
                <a:gd name="connsiteX130" fmla="*/ 243896 w 418340"/>
                <a:gd name="connsiteY130" fmla="*/ 45986 h 418345"/>
                <a:gd name="connsiteX131" fmla="*/ 246500 w 418340"/>
                <a:gd name="connsiteY131" fmla="*/ 46681 h 418345"/>
                <a:gd name="connsiteX132" fmla="*/ 248427 w 418340"/>
                <a:gd name="connsiteY132" fmla="*/ 46307 h 418345"/>
                <a:gd name="connsiteX133" fmla="*/ 260543 w 418340"/>
                <a:gd name="connsiteY133" fmla="*/ 41482 h 418345"/>
                <a:gd name="connsiteX134" fmla="*/ 272329 w 418340"/>
                <a:gd name="connsiteY134" fmla="*/ 48286 h 418345"/>
                <a:gd name="connsiteX135" fmla="*/ 264466 w 418340"/>
                <a:gd name="connsiteY135" fmla="*/ 82153 h 418345"/>
                <a:gd name="connsiteX136" fmla="*/ 341399 w 418340"/>
                <a:gd name="connsiteY136" fmla="*/ 159086 h 418345"/>
                <a:gd name="connsiteX137" fmla="*/ 418341 w 418340"/>
                <a:gd name="connsiteY137" fmla="*/ 82162 h 418345"/>
                <a:gd name="connsiteX138" fmla="*/ 341408 w 418340"/>
                <a:gd name="connsiteY138" fmla="*/ 5228 h 418345"/>
                <a:gd name="connsiteX139" fmla="*/ 277554 w 418340"/>
                <a:gd name="connsiteY139" fmla="*/ 39286 h 418345"/>
                <a:gd name="connsiteX140" fmla="*/ 265750 w 418340"/>
                <a:gd name="connsiteY140" fmla="*/ 32473 h 418345"/>
                <a:gd name="connsiteX141" fmla="*/ 263867 w 418340"/>
                <a:gd name="connsiteY141" fmla="*/ 19567 h 418345"/>
                <a:gd name="connsiteX142" fmla="*/ 261315 w 418340"/>
                <a:gd name="connsiteY142" fmla="*/ 15808 h 418345"/>
                <a:gd name="connsiteX143" fmla="*/ 235156 w 418340"/>
                <a:gd name="connsiteY143" fmla="*/ 698 h 418345"/>
                <a:gd name="connsiteX144" fmla="*/ 229627 w 418340"/>
                <a:gd name="connsiteY144" fmla="*/ 897 h 418345"/>
                <a:gd name="connsiteX145" fmla="*/ 227397 w 418340"/>
                <a:gd name="connsiteY145" fmla="*/ 5957 h 418345"/>
                <a:gd name="connsiteX146" fmla="*/ 229055 w 418340"/>
                <a:gd name="connsiteY146" fmla="*/ 17293 h 418345"/>
                <a:gd name="connsiteX147" fmla="*/ 218414 w 418340"/>
                <a:gd name="connsiteY147" fmla="*/ 21528 h 418345"/>
                <a:gd name="connsiteX148" fmla="*/ 215142 w 418340"/>
                <a:gd name="connsiteY148" fmla="*/ 25989 h 418345"/>
                <a:gd name="connsiteX149" fmla="*/ 217728 w 418340"/>
                <a:gd name="connsiteY149" fmla="*/ 30876 h 418345"/>
                <a:gd name="connsiteX150" fmla="*/ 281373 w 418340"/>
                <a:gd name="connsiteY150" fmla="*/ 53520 h 418345"/>
                <a:gd name="connsiteX151" fmla="*/ 297326 w 418340"/>
                <a:gd name="connsiteY151" fmla="*/ 62729 h 418345"/>
                <a:gd name="connsiteX152" fmla="*/ 293220 w 418340"/>
                <a:gd name="connsiteY152" fmla="*/ 82162 h 418345"/>
                <a:gd name="connsiteX153" fmla="*/ 341408 w 418340"/>
                <a:gd name="connsiteY153" fmla="*/ 130349 h 418345"/>
                <a:gd name="connsiteX154" fmla="*/ 389595 w 418340"/>
                <a:gd name="connsiteY154" fmla="*/ 82162 h 418345"/>
                <a:gd name="connsiteX155" fmla="*/ 341408 w 418340"/>
                <a:gd name="connsiteY155" fmla="*/ 33974 h 418345"/>
                <a:gd name="connsiteX156" fmla="*/ 302551 w 418340"/>
                <a:gd name="connsiteY156" fmla="*/ 53711 h 418345"/>
                <a:gd name="connsiteX157" fmla="*/ 286607 w 418340"/>
                <a:gd name="connsiteY157" fmla="*/ 44502 h 418345"/>
                <a:gd name="connsiteX158" fmla="*/ 341408 w 418340"/>
                <a:gd name="connsiteY158" fmla="*/ 15635 h 418345"/>
                <a:gd name="connsiteX159" fmla="*/ 407926 w 418340"/>
                <a:gd name="connsiteY159" fmla="*/ 82153 h 418345"/>
                <a:gd name="connsiteX160" fmla="*/ 341408 w 418340"/>
                <a:gd name="connsiteY160" fmla="*/ 148671 h 418345"/>
                <a:gd name="connsiteX161" fmla="*/ 274890 w 418340"/>
                <a:gd name="connsiteY161" fmla="*/ 82153 h 418345"/>
                <a:gd name="connsiteX162" fmla="*/ 281373 w 418340"/>
                <a:gd name="connsiteY162" fmla="*/ 53520 h 418345"/>
                <a:gd name="connsiteX163" fmla="*/ 341408 w 418340"/>
                <a:gd name="connsiteY163" fmla="*/ 101595 h 418345"/>
                <a:gd name="connsiteX164" fmla="*/ 360841 w 418340"/>
                <a:gd name="connsiteY164" fmla="*/ 82162 h 418345"/>
                <a:gd name="connsiteX165" fmla="*/ 341408 w 418340"/>
                <a:gd name="connsiteY165" fmla="*/ 62729 h 418345"/>
                <a:gd name="connsiteX166" fmla="*/ 327807 w 418340"/>
                <a:gd name="connsiteY166" fmla="*/ 68292 h 418345"/>
                <a:gd name="connsiteX167" fmla="*/ 311638 w 418340"/>
                <a:gd name="connsiteY167" fmla="*/ 58953 h 418345"/>
                <a:gd name="connsiteX168" fmla="*/ 341408 w 418340"/>
                <a:gd name="connsiteY168" fmla="*/ 44389 h 418345"/>
                <a:gd name="connsiteX169" fmla="*/ 379180 w 418340"/>
                <a:gd name="connsiteY169" fmla="*/ 82162 h 418345"/>
                <a:gd name="connsiteX170" fmla="*/ 341408 w 418340"/>
                <a:gd name="connsiteY170" fmla="*/ 119934 h 418345"/>
                <a:gd name="connsiteX171" fmla="*/ 303635 w 418340"/>
                <a:gd name="connsiteY171" fmla="*/ 82162 h 418345"/>
                <a:gd name="connsiteX172" fmla="*/ 306413 w 418340"/>
                <a:gd name="connsiteY172" fmla="*/ 67971 h 418345"/>
                <a:gd name="connsiteX173" fmla="*/ 322591 w 418340"/>
                <a:gd name="connsiteY173" fmla="*/ 77310 h 418345"/>
                <a:gd name="connsiteX174" fmla="*/ 321975 w 418340"/>
                <a:gd name="connsiteY174" fmla="*/ 82162 h 418345"/>
                <a:gd name="connsiteX175" fmla="*/ 341408 w 418340"/>
                <a:gd name="connsiteY175" fmla="*/ 101595 h 418345"/>
                <a:gd name="connsiteX176" fmla="*/ 344011 w 418340"/>
                <a:gd name="connsiteY176" fmla="*/ 77648 h 418345"/>
                <a:gd name="connsiteX177" fmla="*/ 337650 w 418340"/>
                <a:gd name="connsiteY177" fmla="*/ 73977 h 418345"/>
                <a:gd name="connsiteX178" fmla="*/ 341408 w 418340"/>
                <a:gd name="connsiteY178" fmla="*/ 73144 h 418345"/>
                <a:gd name="connsiteX179" fmla="*/ 350425 w 418340"/>
                <a:gd name="connsiteY179" fmla="*/ 82162 h 418345"/>
                <a:gd name="connsiteX180" fmla="*/ 341408 w 418340"/>
                <a:gd name="connsiteY180" fmla="*/ 91179 h 418345"/>
                <a:gd name="connsiteX181" fmla="*/ 332433 w 418340"/>
                <a:gd name="connsiteY181" fmla="*/ 82995 h 418345"/>
                <a:gd name="connsiteX182" fmla="*/ 338804 w 418340"/>
                <a:gd name="connsiteY182" fmla="*/ 86675 h 418345"/>
                <a:gd name="connsiteX183" fmla="*/ 341399 w 418340"/>
                <a:gd name="connsiteY183" fmla="*/ 87369 h 418345"/>
                <a:gd name="connsiteX184" fmla="*/ 345912 w 418340"/>
                <a:gd name="connsiteY184" fmla="*/ 84765 h 418345"/>
                <a:gd name="connsiteX185" fmla="*/ 344011 w 418340"/>
                <a:gd name="connsiteY185" fmla="*/ 77648 h 418345"/>
                <a:gd name="connsiteX186" fmla="*/ 236718 w 418340"/>
                <a:gd name="connsiteY186" fmla="*/ 25451 h 418345"/>
                <a:gd name="connsiteX187" fmla="*/ 239947 w 418340"/>
                <a:gd name="connsiteY187" fmla="*/ 19862 h 418345"/>
                <a:gd name="connsiteX188" fmla="*/ 239253 w 418340"/>
                <a:gd name="connsiteY188" fmla="*/ 15097 h 418345"/>
                <a:gd name="connsiteX189" fmla="*/ 253921 w 418340"/>
                <a:gd name="connsiteY189" fmla="*/ 23568 h 418345"/>
                <a:gd name="connsiteX190" fmla="*/ 255214 w 418340"/>
                <a:gd name="connsiteY190" fmla="*/ 32403 h 418345"/>
                <a:gd name="connsiteX191" fmla="*/ 246916 w 418340"/>
                <a:gd name="connsiteY191" fmla="*/ 35701 h 418345"/>
                <a:gd name="connsiteX192" fmla="*/ 232240 w 418340"/>
                <a:gd name="connsiteY192" fmla="*/ 27230 h 418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418340" h="418345">
                  <a:moveTo>
                    <a:pt x="394585" y="206319"/>
                  </a:moveTo>
                  <a:lnTo>
                    <a:pt x="297248" y="206319"/>
                  </a:lnTo>
                  <a:cubicBezTo>
                    <a:pt x="294375" y="206319"/>
                    <a:pt x="292040" y="208654"/>
                    <a:pt x="292040" y="211527"/>
                  </a:cubicBezTo>
                  <a:lnTo>
                    <a:pt x="292040" y="251703"/>
                  </a:lnTo>
                  <a:lnTo>
                    <a:pt x="199901" y="251703"/>
                  </a:lnTo>
                  <a:cubicBezTo>
                    <a:pt x="197028" y="251703"/>
                    <a:pt x="194693" y="254038"/>
                    <a:pt x="194693" y="256911"/>
                  </a:cubicBezTo>
                  <a:lnTo>
                    <a:pt x="194693" y="293190"/>
                  </a:lnTo>
                  <a:lnTo>
                    <a:pt x="137488" y="293190"/>
                  </a:lnTo>
                  <a:cubicBezTo>
                    <a:pt x="143824" y="289328"/>
                    <a:pt x="148060" y="282350"/>
                    <a:pt x="148060" y="274399"/>
                  </a:cubicBezTo>
                  <a:lnTo>
                    <a:pt x="148060" y="236358"/>
                  </a:lnTo>
                  <a:cubicBezTo>
                    <a:pt x="148060" y="228113"/>
                    <a:pt x="143321" y="221030"/>
                    <a:pt x="135700" y="217888"/>
                  </a:cubicBezTo>
                  <a:lnTo>
                    <a:pt x="103570" y="204644"/>
                  </a:lnTo>
                  <a:lnTo>
                    <a:pt x="103570" y="194559"/>
                  </a:lnTo>
                  <a:lnTo>
                    <a:pt x="122525" y="200842"/>
                  </a:lnTo>
                  <a:cubicBezTo>
                    <a:pt x="124330" y="201441"/>
                    <a:pt x="126188" y="201736"/>
                    <a:pt x="128037" y="201736"/>
                  </a:cubicBezTo>
                  <a:cubicBezTo>
                    <a:pt x="130736" y="201736"/>
                    <a:pt x="133426" y="201103"/>
                    <a:pt x="135917" y="199853"/>
                  </a:cubicBezTo>
                  <a:cubicBezTo>
                    <a:pt x="140118" y="197744"/>
                    <a:pt x="143243" y="194133"/>
                    <a:pt x="144709" y="189698"/>
                  </a:cubicBezTo>
                  <a:cubicBezTo>
                    <a:pt x="147756" y="180507"/>
                    <a:pt x="142757" y="170552"/>
                    <a:pt x="133565" y="167505"/>
                  </a:cubicBezTo>
                  <a:lnTo>
                    <a:pt x="103561" y="157567"/>
                  </a:lnTo>
                  <a:lnTo>
                    <a:pt x="103561" y="148801"/>
                  </a:lnTo>
                  <a:cubicBezTo>
                    <a:pt x="103561" y="144514"/>
                    <a:pt x="102424" y="140296"/>
                    <a:pt x="100272" y="136607"/>
                  </a:cubicBezTo>
                  <a:cubicBezTo>
                    <a:pt x="98831" y="134133"/>
                    <a:pt x="97008" y="132024"/>
                    <a:pt x="94899" y="130314"/>
                  </a:cubicBezTo>
                  <a:cubicBezTo>
                    <a:pt x="109324" y="129334"/>
                    <a:pt x="120755" y="117295"/>
                    <a:pt x="120755" y="102627"/>
                  </a:cubicBezTo>
                  <a:cubicBezTo>
                    <a:pt x="120755" y="87317"/>
                    <a:pt x="108300" y="74871"/>
                    <a:pt x="92998" y="74871"/>
                  </a:cubicBezTo>
                  <a:cubicBezTo>
                    <a:pt x="77688" y="74871"/>
                    <a:pt x="65242" y="87326"/>
                    <a:pt x="65242" y="102627"/>
                  </a:cubicBezTo>
                  <a:cubicBezTo>
                    <a:pt x="65242" y="112183"/>
                    <a:pt x="70094" y="120620"/>
                    <a:pt x="77462" y="125619"/>
                  </a:cubicBezTo>
                  <a:cubicBezTo>
                    <a:pt x="71812" y="126417"/>
                    <a:pt x="66735" y="129308"/>
                    <a:pt x="63081" y="133916"/>
                  </a:cubicBezTo>
                  <a:lnTo>
                    <a:pt x="30673" y="160744"/>
                  </a:lnTo>
                  <a:cubicBezTo>
                    <a:pt x="29883" y="161404"/>
                    <a:pt x="29301" y="162280"/>
                    <a:pt x="29006" y="163261"/>
                  </a:cubicBezTo>
                  <a:lnTo>
                    <a:pt x="18331" y="198924"/>
                  </a:lnTo>
                  <a:cubicBezTo>
                    <a:pt x="16994" y="203403"/>
                    <a:pt x="17480" y="208150"/>
                    <a:pt x="19711" y="212290"/>
                  </a:cubicBezTo>
                  <a:cubicBezTo>
                    <a:pt x="21941" y="216430"/>
                    <a:pt x="25639" y="219442"/>
                    <a:pt x="30117" y="220787"/>
                  </a:cubicBezTo>
                  <a:cubicBezTo>
                    <a:pt x="39387" y="223565"/>
                    <a:pt x="49194" y="218279"/>
                    <a:pt x="51971" y="209001"/>
                  </a:cubicBezTo>
                  <a:lnTo>
                    <a:pt x="59956" y="182312"/>
                  </a:lnTo>
                  <a:lnTo>
                    <a:pt x="59956" y="221239"/>
                  </a:lnTo>
                  <a:lnTo>
                    <a:pt x="59956" y="254619"/>
                  </a:lnTo>
                  <a:lnTo>
                    <a:pt x="41660" y="316980"/>
                  </a:lnTo>
                  <a:cubicBezTo>
                    <a:pt x="40011" y="322596"/>
                    <a:pt x="40654" y="328541"/>
                    <a:pt x="43483" y="333705"/>
                  </a:cubicBezTo>
                  <a:cubicBezTo>
                    <a:pt x="43987" y="334634"/>
                    <a:pt x="44559" y="335519"/>
                    <a:pt x="45176" y="336352"/>
                  </a:cubicBezTo>
                  <a:lnTo>
                    <a:pt x="5208" y="336352"/>
                  </a:lnTo>
                  <a:cubicBezTo>
                    <a:pt x="2335" y="336352"/>
                    <a:pt x="0" y="338687"/>
                    <a:pt x="0" y="341560"/>
                  </a:cubicBezTo>
                  <a:lnTo>
                    <a:pt x="0" y="413138"/>
                  </a:lnTo>
                  <a:cubicBezTo>
                    <a:pt x="0" y="416011"/>
                    <a:pt x="2335" y="418346"/>
                    <a:pt x="5208" y="418346"/>
                  </a:cubicBezTo>
                  <a:lnTo>
                    <a:pt x="102554" y="418346"/>
                  </a:lnTo>
                  <a:lnTo>
                    <a:pt x="199901" y="418346"/>
                  </a:lnTo>
                  <a:lnTo>
                    <a:pt x="297248" y="418346"/>
                  </a:lnTo>
                  <a:lnTo>
                    <a:pt x="394594" y="418346"/>
                  </a:lnTo>
                  <a:cubicBezTo>
                    <a:pt x="397467" y="418346"/>
                    <a:pt x="399802" y="416011"/>
                    <a:pt x="399802" y="413138"/>
                  </a:cubicBezTo>
                  <a:lnTo>
                    <a:pt x="399802" y="211527"/>
                  </a:lnTo>
                  <a:cubicBezTo>
                    <a:pt x="399793" y="208654"/>
                    <a:pt x="397467" y="206319"/>
                    <a:pt x="394585" y="206319"/>
                  </a:cubicBezTo>
                  <a:close/>
                  <a:moveTo>
                    <a:pt x="103570" y="168538"/>
                  </a:moveTo>
                  <a:lnTo>
                    <a:pt x="130293" y="177391"/>
                  </a:lnTo>
                  <a:cubicBezTo>
                    <a:pt x="134034" y="178632"/>
                    <a:pt x="136065" y="182677"/>
                    <a:pt x="134824" y="186417"/>
                  </a:cubicBezTo>
                  <a:cubicBezTo>
                    <a:pt x="134225" y="188214"/>
                    <a:pt x="132958" y="189681"/>
                    <a:pt x="131239" y="190540"/>
                  </a:cubicBezTo>
                  <a:cubicBezTo>
                    <a:pt x="129529" y="191399"/>
                    <a:pt x="127594" y="191547"/>
                    <a:pt x="125789" y="190948"/>
                  </a:cubicBezTo>
                  <a:lnTo>
                    <a:pt x="103552" y="183579"/>
                  </a:lnTo>
                  <a:lnTo>
                    <a:pt x="103552" y="168538"/>
                  </a:lnTo>
                  <a:close/>
                  <a:moveTo>
                    <a:pt x="75666" y="102627"/>
                  </a:moveTo>
                  <a:cubicBezTo>
                    <a:pt x="75666" y="93063"/>
                    <a:pt x="83442" y="85286"/>
                    <a:pt x="93007" y="85286"/>
                  </a:cubicBezTo>
                  <a:cubicBezTo>
                    <a:pt x="102572" y="85286"/>
                    <a:pt x="110348" y="93063"/>
                    <a:pt x="110348" y="102627"/>
                  </a:cubicBezTo>
                  <a:cubicBezTo>
                    <a:pt x="110348" y="112192"/>
                    <a:pt x="102572" y="119969"/>
                    <a:pt x="93007" y="119969"/>
                  </a:cubicBezTo>
                  <a:cubicBezTo>
                    <a:pt x="83442" y="119969"/>
                    <a:pt x="75666" y="112192"/>
                    <a:pt x="75666" y="102627"/>
                  </a:cubicBezTo>
                  <a:close/>
                  <a:moveTo>
                    <a:pt x="52197" y="175160"/>
                  </a:moveTo>
                  <a:cubicBezTo>
                    <a:pt x="51373" y="175820"/>
                    <a:pt x="50765" y="176723"/>
                    <a:pt x="50461" y="177729"/>
                  </a:cubicBezTo>
                  <a:lnTo>
                    <a:pt x="41999" y="206007"/>
                  </a:lnTo>
                  <a:cubicBezTo>
                    <a:pt x="41452" y="207821"/>
                    <a:pt x="40228" y="209322"/>
                    <a:pt x="38536" y="210233"/>
                  </a:cubicBezTo>
                  <a:cubicBezTo>
                    <a:pt x="36843" y="211145"/>
                    <a:pt x="34917" y="211344"/>
                    <a:pt x="33103" y="210806"/>
                  </a:cubicBezTo>
                  <a:cubicBezTo>
                    <a:pt x="31289" y="210259"/>
                    <a:pt x="29787" y="209036"/>
                    <a:pt x="28876" y="207343"/>
                  </a:cubicBezTo>
                  <a:cubicBezTo>
                    <a:pt x="27965" y="205651"/>
                    <a:pt x="27765" y="203724"/>
                    <a:pt x="28303" y="201910"/>
                  </a:cubicBezTo>
                  <a:lnTo>
                    <a:pt x="38527" y="167757"/>
                  </a:lnTo>
                  <a:lnTo>
                    <a:pt x="70172" y="141571"/>
                  </a:lnTo>
                  <a:cubicBezTo>
                    <a:pt x="70493" y="141311"/>
                    <a:pt x="70771" y="141007"/>
                    <a:pt x="71022" y="140677"/>
                  </a:cubicBezTo>
                  <a:cubicBezTo>
                    <a:pt x="73583" y="137258"/>
                    <a:pt x="77193" y="135574"/>
                    <a:pt x="81464" y="135826"/>
                  </a:cubicBezTo>
                  <a:cubicBezTo>
                    <a:pt x="85734" y="136069"/>
                    <a:pt x="89127" y="138152"/>
                    <a:pt x="91280" y="141849"/>
                  </a:cubicBezTo>
                  <a:cubicBezTo>
                    <a:pt x="92504" y="143958"/>
                    <a:pt x="93155" y="146362"/>
                    <a:pt x="93155" y="148810"/>
                  </a:cubicBezTo>
                  <a:lnTo>
                    <a:pt x="93155" y="208142"/>
                  </a:lnTo>
                  <a:cubicBezTo>
                    <a:pt x="93155" y="210251"/>
                    <a:pt x="94430" y="212151"/>
                    <a:pt x="96375" y="212959"/>
                  </a:cubicBezTo>
                  <a:lnTo>
                    <a:pt x="131725" y="227531"/>
                  </a:lnTo>
                  <a:cubicBezTo>
                    <a:pt x="135431" y="229059"/>
                    <a:pt x="137644" y="232366"/>
                    <a:pt x="137644" y="236375"/>
                  </a:cubicBezTo>
                  <a:lnTo>
                    <a:pt x="137644" y="274417"/>
                  </a:lnTo>
                  <a:cubicBezTo>
                    <a:pt x="137644" y="280805"/>
                    <a:pt x="132446" y="285995"/>
                    <a:pt x="126066" y="285995"/>
                  </a:cubicBezTo>
                  <a:cubicBezTo>
                    <a:pt x="119687" y="285995"/>
                    <a:pt x="114488" y="280796"/>
                    <a:pt x="114488" y="274417"/>
                  </a:cubicBezTo>
                  <a:lnTo>
                    <a:pt x="114488" y="248249"/>
                  </a:lnTo>
                  <a:cubicBezTo>
                    <a:pt x="114488" y="245992"/>
                    <a:pt x="113039" y="243996"/>
                    <a:pt x="110895" y="243301"/>
                  </a:cubicBezTo>
                  <a:lnTo>
                    <a:pt x="78764" y="232817"/>
                  </a:lnTo>
                  <a:cubicBezTo>
                    <a:pt x="73661" y="231150"/>
                    <a:pt x="70371" y="226611"/>
                    <a:pt x="70371" y="221247"/>
                  </a:cubicBezTo>
                  <a:lnTo>
                    <a:pt x="70371" y="171463"/>
                  </a:lnTo>
                  <a:cubicBezTo>
                    <a:pt x="70371" y="169458"/>
                    <a:pt x="69226" y="167635"/>
                    <a:pt x="67421" y="166767"/>
                  </a:cubicBezTo>
                  <a:cubicBezTo>
                    <a:pt x="66700" y="166420"/>
                    <a:pt x="65936" y="166255"/>
                    <a:pt x="65164" y="166255"/>
                  </a:cubicBezTo>
                  <a:cubicBezTo>
                    <a:pt x="64001" y="166255"/>
                    <a:pt x="62847" y="166646"/>
                    <a:pt x="61909" y="167392"/>
                  </a:cubicBezTo>
                  <a:close/>
                  <a:moveTo>
                    <a:pt x="51650" y="319914"/>
                  </a:moveTo>
                  <a:lnTo>
                    <a:pt x="70163" y="256824"/>
                  </a:lnTo>
                  <a:cubicBezTo>
                    <a:pt x="70302" y="256346"/>
                    <a:pt x="70371" y="255852"/>
                    <a:pt x="70371" y="255357"/>
                  </a:cubicBezTo>
                  <a:lnTo>
                    <a:pt x="70371" y="240281"/>
                  </a:lnTo>
                  <a:cubicBezTo>
                    <a:pt x="71951" y="241271"/>
                    <a:pt x="73678" y="242086"/>
                    <a:pt x="75536" y="242694"/>
                  </a:cubicBezTo>
                  <a:lnTo>
                    <a:pt x="93155" y="248448"/>
                  </a:lnTo>
                  <a:lnTo>
                    <a:pt x="93155" y="260729"/>
                  </a:lnTo>
                  <a:lnTo>
                    <a:pt x="73869" y="326432"/>
                  </a:lnTo>
                  <a:cubicBezTo>
                    <a:pt x="72073" y="332559"/>
                    <a:pt x="65624" y="336074"/>
                    <a:pt x="59496" y="334278"/>
                  </a:cubicBezTo>
                  <a:cubicBezTo>
                    <a:pt x="53369" y="332490"/>
                    <a:pt x="49854" y="326041"/>
                    <a:pt x="51650" y="319914"/>
                  </a:cubicBezTo>
                  <a:close/>
                  <a:moveTo>
                    <a:pt x="97347" y="407930"/>
                  </a:moveTo>
                  <a:lnTo>
                    <a:pt x="10415" y="407930"/>
                  </a:lnTo>
                  <a:lnTo>
                    <a:pt x="10415" y="346767"/>
                  </a:lnTo>
                  <a:lnTo>
                    <a:pt x="97347" y="346767"/>
                  </a:lnTo>
                  <a:close/>
                  <a:moveTo>
                    <a:pt x="97347" y="298406"/>
                  </a:moveTo>
                  <a:lnTo>
                    <a:pt x="97347" y="336352"/>
                  </a:lnTo>
                  <a:lnTo>
                    <a:pt x="80353" y="336352"/>
                  </a:lnTo>
                  <a:cubicBezTo>
                    <a:pt x="81889" y="334304"/>
                    <a:pt x="83104" y="331969"/>
                    <a:pt x="83868" y="329365"/>
                  </a:cubicBezTo>
                  <a:lnTo>
                    <a:pt x="103361" y="262943"/>
                  </a:lnTo>
                  <a:cubicBezTo>
                    <a:pt x="103500" y="262465"/>
                    <a:pt x="103570" y="261971"/>
                    <a:pt x="103570" y="261476"/>
                  </a:cubicBezTo>
                  <a:lnTo>
                    <a:pt x="103570" y="251851"/>
                  </a:lnTo>
                  <a:lnTo>
                    <a:pt x="104073" y="252015"/>
                  </a:lnTo>
                  <a:lnTo>
                    <a:pt x="104073" y="274408"/>
                  </a:lnTo>
                  <a:cubicBezTo>
                    <a:pt x="104073" y="282358"/>
                    <a:pt x="108309" y="289336"/>
                    <a:pt x="114644" y="293199"/>
                  </a:cubicBezTo>
                  <a:lnTo>
                    <a:pt x="102546" y="293199"/>
                  </a:lnTo>
                  <a:cubicBezTo>
                    <a:pt x="99673" y="293199"/>
                    <a:pt x="97347" y="295533"/>
                    <a:pt x="97347" y="298406"/>
                  </a:cubicBezTo>
                  <a:close/>
                  <a:moveTo>
                    <a:pt x="194693" y="407930"/>
                  </a:moveTo>
                  <a:lnTo>
                    <a:pt x="107762" y="407930"/>
                  </a:lnTo>
                  <a:lnTo>
                    <a:pt x="107762" y="303614"/>
                  </a:lnTo>
                  <a:lnTo>
                    <a:pt x="194693" y="303614"/>
                  </a:lnTo>
                  <a:close/>
                  <a:moveTo>
                    <a:pt x="292040" y="407930"/>
                  </a:moveTo>
                  <a:lnTo>
                    <a:pt x="205108" y="407930"/>
                  </a:lnTo>
                  <a:lnTo>
                    <a:pt x="205108" y="262118"/>
                  </a:lnTo>
                  <a:lnTo>
                    <a:pt x="292040" y="262118"/>
                  </a:lnTo>
                  <a:close/>
                  <a:moveTo>
                    <a:pt x="389378" y="407930"/>
                  </a:moveTo>
                  <a:lnTo>
                    <a:pt x="302455" y="407930"/>
                  </a:lnTo>
                  <a:lnTo>
                    <a:pt x="302455" y="216734"/>
                  </a:lnTo>
                  <a:lnTo>
                    <a:pt x="389387" y="216734"/>
                  </a:lnTo>
                  <a:lnTo>
                    <a:pt x="389387" y="407930"/>
                  </a:lnTo>
                  <a:close/>
                  <a:moveTo>
                    <a:pt x="217728" y="30876"/>
                  </a:moveTo>
                  <a:lnTo>
                    <a:pt x="243896" y="45986"/>
                  </a:lnTo>
                  <a:cubicBezTo>
                    <a:pt x="244695" y="46446"/>
                    <a:pt x="245597" y="46681"/>
                    <a:pt x="246500" y="46681"/>
                  </a:cubicBezTo>
                  <a:cubicBezTo>
                    <a:pt x="247151" y="46681"/>
                    <a:pt x="247802" y="46559"/>
                    <a:pt x="248427" y="46307"/>
                  </a:cubicBezTo>
                  <a:lnTo>
                    <a:pt x="260543" y="41482"/>
                  </a:lnTo>
                  <a:lnTo>
                    <a:pt x="272329" y="48286"/>
                  </a:lnTo>
                  <a:cubicBezTo>
                    <a:pt x="267295" y="58511"/>
                    <a:pt x="264466" y="70002"/>
                    <a:pt x="264466" y="82153"/>
                  </a:cubicBezTo>
                  <a:cubicBezTo>
                    <a:pt x="264466" y="124577"/>
                    <a:pt x="298983" y="159086"/>
                    <a:pt x="341399" y="159086"/>
                  </a:cubicBezTo>
                  <a:cubicBezTo>
                    <a:pt x="383815" y="159086"/>
                    <a:pt x="418341" y="124586"/>
                    <a:pt x="418341" y="82162"/>
                  </a:cubicBezTo>
                  <a:cubicBezTo>
                    <a:pt x="418341" y="39737"/>
                    <a:pt x="383823" y="5228"/>
                    <a:pt x="341408" y="5228"/>
                  </a:cubicBezTo>
                  <a:cubicBezTo>
                    <a:pt x="314849" y="5228"/>
                    <a:pt x="291389" y="18759"/>
                    <a:pt x="277554" y="39286"/>
                  </a:cubicBezTo>
                  <a:lnTo>
                    <a:pt x="265750" y="32473"/>
                  </a:lnTo>
                  <a:lnTo>
                    <a:pt x="263867" y="19567"/>
                  </a:lnTo>
                  <a:cubicBezTo>
                    <a:pt x="263633" y="17987"/>
                    <a:pt x="262695" y="16607"/>
                    <a:pt x="261315" y="15808"/>
                  </a:cubicBezTo>
                  <a:lnTo>
                    <a:pt x="235156" y="698"/>
                  </a:lnTo>
                  <a:cubicBezTo>
                    <a:pt x="233429" y="-300"/>
                    <a:pt x="231285" y="-222"/>
                    <a:pt x="229627" y="897"/>
                  </a:cubicBezTo>
                  <a:cubicBezTo>
                    <a:pt x="227978" y="2017"/>
                    <a:pt x="227110" y="3987"/>
                    <a:pt x="227397" y="5957"/>
                  </a:cubicBezTo>
                  <a:lnTo>
                    <a:pt x="229055" y="17293"/>
                  </a:lnTo>
                  <a:lnTo>
                    <a:pt x="218414" y="21528"/>
                  </a:lnTo>
                  <a:cubicBezTo>
                    <a:pt x="216556" y="22266"/>
                    <a:pt x="215289" y="24002"/>
                    <a:pt x="215142" y="25989"/>
                  </a:cubicBezTo>
                  <a:cubicBezTo>
                    <a:pt x="214994" y="27977"/>
                    <a:pt x="216001" y="29878"/>
                    <a:pt x="217728" y="30876"/>
                  </a:cubicBezTo>
                  <a:close/>
                  <a:moveTo>
                    <a:pt x="281373" y="53520"/>
                  </a:moveTo>
                  <a:lnTo>
                    <a:pt x="297326" y="62729"/>
                  </a:lnTo>
                  <a:cubicBezTo>
                    <a:pt x="294696" y="68674"/>
                    <a:pt x="293220" y="75253"/>
                    <a:pt x="293220" y="82162"/>
                  </a:cubicBezTo>
                  <a:cubicBezTo>
                    <a:pt x="293220" y="108729"/>
                    <a:pt x="314832" y="130349"/>
                    <a:pt x="341408" y="130349"/>
                  </a:cubicBezTo>
                  <a:cubicBezTo>
                    <a:pt x="367984" y="130349"/>
                    <a:pt x="389595" y="108738"/>
                    <a:pt x="389595" y="82162"/>
                  </a:cubicBezTo>
                  <a:cubicBezTo>
                    <a:pt x="389595" y="55586"/>
                    <a:pt x="367984" y="33974"/>
                    <a:pt x="341408" y="33974"/>
                  </a:cubicBezTo>
                  <a:cubicBezTo>
                    <a:pt x="325472" y="33974"/>
                    <a:pt x="311325" y="41751"/>
                    <a:pt x="302551" y="53711"/>
                  </a:cubicBezTo>
                  <a:lnTo>
                    <a:pt x="286607" y="44502"/>
                  </a:lnTo>
                  <a:cubicBezTo>
                    <a:pt x="298610" y="27083"/>
                    <a:pt x="318694" y="15635"/>
                    <a:pt x="341408" y="15635"/>
                  </a:cubicBezTo>
                  <a:cubicBezTo>
                    <a:pt x="378086" y="15635"/>
                    <a:pt x="407926" y="45474"/>
                    <a:pt x="407926" y="82153"/>
                  </a:cubicBezTo>
                  <a:cubicBezTo>
                    <a:pt x="407926" y="118832"/>
                    <a:pt x="378086" y="148671"/>
                    <a:pt x="341408" y="148671"/>
                  </a:cubicBezTo>
                  <a:cubicBezTo>
                    <a:pt x="304729" y="148671"/>
                    <a:pt x="274890" y="118832"/>
                    <a:pt x="274890" y="82153"/>
                  </a:cubicBezTo>
                  <a:cubicBezTo>
                    <a:pt x="274881" y="71911"/>
                    <a:pt x="277216" y="62199"/>
                    <a:pt x="281373" y="53520"/>
                  </a:cubicBezTo>
                  <a:close/>
                  <a:moveTo>
                    <a:pt x="341408" y="101595"/>
                  </a:moveTo>
                  <a:cubicBezTo>
                    <a:pt x="352118" y="101595"/>
                    <a:pt x="360841" y="92881"/>
                    <a:pt x="360841" y="82162"/>
                  </a:cubicBezTo>
                  <a:cubicBezTo>
                    <a:pt x="360841" y="71451"/>
                    <a:pt x="352127" y="62729"/>
                    <a:pt x="341408" y="62729"/>
                  </a:cubicBezTo>
                  <a:cubicBezTo>
                    <a:pt x="336122" y="62729"/>
                    <a:pt x="331322" y="64855"/>
                    <a:pt x="327807" y="68292"/>
                  </a:cubicBezTo>
                  <a:lnTo>
                    <a:pt x="311638" y="58953"/>
                  </a:lnTo>
                  <a:cubicBezTo>
                    <a:pt x="318555" y="50100"/>
                    <a:pt x="329326" y="44389"/>
                    <a:pt x="341408" y="44389"/>
                  </a:cubicBezTo>
                  <a:cubicBezTo>
                    <a:pt x="362229" y="44389"/>
                    <a:pt x="379180" y="61331"/>
                    <a:pt x="379180" y="82162"/>
                  </a:cubicBezTo>
                  <a:cubicBezTo>
                    <a:pt x="379180" y="102992"/>
                    <a:pt x="362238" y="119934"/>
                    <a:pt x="341408" y="119934"/>
                  </a:cubicBezTo>
                  <a:cubicBezTo>
                    <a:pt x="320577" y="119934"/>
                    <a:pt x="303635" y="102992"/>
                    <a:pt x="303635" y="82162"/>
                  </a:cubicBezTo>
                  <a:cubicBezTo>
                    <a:pt x="303635" y="77145"/>
                    <a:pt x="304625" y="72354"/>
                    <a:pt x="306413" y="67971"/>
                  </a:cubicBezTo>
                  <a:lnTo>
                    <a:pt x="322591" y="77310"/>
                  </a:lnTo>
                  <a:cubicBezTo>
                    <a:pt x="322192" y="78864"/>
                    <a:pt x="321975" y="80487"/>
                    <a:pt x="321975" y="82162"/>
                  </a:cubicBezTo>
                  <a:cubicBezTo>
                    <a:pt x="321975" y="92872"/>
                    <a:pt x="330689" y="101595"/>
                    <a:pt x="341408" y="101595"/>
                  </a:cubicBezTo>
                  <a:close/>
                  <a:moveTo>
                    <a:pt x="344011" y="77648"/>
                  </a:moveTo>
                  <a:lnTo>
                    <a:pt x="337650" y="73977"/>
                  </a:lnTo>
                  <a:cubicBezTo>
                    <a:pt x="338795" y="73448"/>
                    <a:pt x="340062" y="73144"/>
                    <a:pt x="341408" y="73144"/>
                  </a:cubicBezTo>
                  <a:cubicBezTo>
                    <a:pt x="346381" y="73144"/>
                    <a:pt x="350425" y="77188"/>
                    <a:pt x="350425" y="82162"/>
                  </a:cubicBezTo>
                  <a:cubicBezTo>
                    <a:pt x="350425" y="87135"/>
                    <a:pt x="346381" y="91179"/>
                    <a:pt x="341408" y="91179"/>
                  </a:cubicBezTo>
                  <a:cubicBezTo>
                    <a:pt x="336721" y="91179"/>
                    <a:pt x="332859" y="87578"/>
                    <a:pt x="332433" y="82995"/>
                  </a:cubicBezTo>
                  <a:lnTo>
                    <a:pt x="338804" y="86675"/>
                  </a:lnTo>
                  <a:cubicBezTo>
                    <a:pt x="339628" y="87152"/>
                    <a:pt x="340522" y="87369"/>
                    <a:pt x="341399" y="87369"/>
                  </a:cubicBezTo>
                  <a:cubicBezTo>
                    <a:pt x="343196" y="87369"/>
                    <a:pt x="344949" y="86432"/>
                    <a:pt x="345912" y="84765"/>
                  </a:cubicBezTo>
                  <a:cubicBezTo>
                    <a:pt x="347353" y="82274"/>
                    <a:pt x="346502" y="79089"/>
                    <a:pt x="344011" y="77648"/>
                  </a:cubicBezTo>
                  <a:close/>
                  <a:moveTo>
                    <a:pt x="236718" y="25451"/>
                  </a:moveTo>
                  <a:cubicBezTo>
                    <a:pt x="238958" y="24557"/>
                    <a:pt x="240294" y="22248"/>
                    <a:pt x="239947" y="19862"/>
                  </a:cubicBezTo>
                  <a:lnTo>
                    <a:pt x="239253" y="15097"/>
                  </a:lnTo>
                  <a:lnTo>
                    <a:pt x="253921" y="23568"/>
                  </a:lnTo>
                  <a:lnTo>
                    <a:pt x="255214" y="32403"/>
                  </a:lnTo>
                  <a:lnTo>
                    <a:pt x="246916" y="35701"/>
                  </a:lnTo>
                  <a:lnTo>
                    <a:pt x="232240" y="27230"/>
                  </a:lnTo>
                  <a:close/>
                </a:path>
              </a:pathLst>
            </a:custGeom>
            <a:solidFill>
              <a:schemeClr val="bg1"/>
            </a:solidFill>
            <a:ln w="2756" cap="flat">
              <a:solidFill>
                <a:schemeClr val="bg1"/>
              </a:solidFill>
              <a:prstDash val="solid"/>
              <a:miter/>
            </a:ln>
          </p:spPr>
          <p:txBody>
            <a:bodyPr rtlCol="0" anchor="ctr"/>
            <a:lstStyle/>
            <a:p>
              <a:endParaRPr lang="en-US" sz="1600" noProof="0"/>
            </a:p>
          </p:txBody>
        </p:sp>
      </p:grpSp>
      <p:grpSp>
        <p:nvGrpSpPr>
          <p:cNvPr id="41" name="Group 40">
            <a:extLst>
              <a:ext uri="{FF2B5EF4-FFF2-40B4-BE49-F238E27FC236}">
                <a16:creationId xmlns:a16="http://schemas.microsoft.com/office/drawing/2014/main" id="{198CEAFD-E697-A622-5684-C00C38BEF247}"/>
              </a:ext>
            </a:extLst>
          </p:cNvPr>
          <p:cNvGrpSpPr/>
          <p:nvPr/>
        </p:nvGrpSpPr>
        <p:grpSpPr>
          <a:xfrm>
            <a:off x="1335505" y="3359040"/>
            <a:ext cx="10193996" cy="729054"/>
            <a:chOff x="517358" y="4132057"/>
            <a:chExt cx="10193996" cy="729054"/>
          </a:xfrm>
        </p:grpSpPr>
        <p:sp>
          <p:nvSpPr>
            <p:cNvPr id="7" name="Rectangle: Rounded Corners 6">
              <a:extLst>
                <a:ext uri="{FF2B5EF4-FFF2-40B4-BE49-F238E27FC236}">
                  <a16:creationId xmlns:a16="http://schemas.microsoft.com/office/drawing/2014/main" id="{871C9BA3-46BD-0800-1F51-D4FC28FBD1BA}"/>
                </a:ext>
              </a:extLst>
            </p:cNvPr>
            <p:cNvSpPr/>
            <p:nvPr/>
          </p:nvSpPr>
          <p:spPr>
            <a:xfrm>
              <a:off x="3324154" y="4132057"/>
              <a:ext cx="7387200" cy="504000"/>
            </a:xfrm>
            <a:prstGeom prst="roundRect">
              <a:avLst>
                <a:gd name="adj" fmla="val 50000"/>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endParaRPr lang="en-US" sz="2000" noProof="0">
                <a:solidFill>
                  <a:schemeClr val="bg1"/>
                </a:solidFill>
              </a:endParaRPr>
            </a:p>
          </p:txBody>
        </p:sp>
        <p:sp>
          <p:nvSpPr>
            <p:cNvPr id="12" name="TextBox 11">
              <a:extLst>
                <a:ext uri="{FF2B5EF4-FFF2-40B4-BE49-F238E27FC236}">
                  <a16:creationId xmlns:a16="http://schemas.microsoft.com/office/drawing/2014/main" id="{F309AC86-1067-B7A8-E9C2-CBEEE820D0DC}"/>
                </a:ext>
              </a:extLst>
            </p:cNvPr>
            <p:cNvSpPr txBox="1"/>
            <p:nvPr/>
          </p:nvSpPr>
          <p:spPr>
            <a:xfrm>
              <a:off x="3635717" y="4214780"/>
              <a:ext cx="6660000" cy="646331"/>
            </a:xfrm>
            <a:prstGeom prst="rect">
              <a:avLst/>
            </a:prstGeom>
            <a:noFill/>
          </p:spPr>
          <p:txBody>
            <a:bodyPr wrap="square" rtlCol="0">
              <a:spAutoFit/>
            </a:bodyPr>
            <a:lstStyle/>
            <a:p>
              <a:r>
                <a:rPr lang="en-US" noProof="0" dirty="0">
                  <a:solidFill>
                    <a:schemeClr val="accent1"/>
                  </a:solidFill>
                </a:rPr>
                <a:t>The goal should align with the patient’s </a:t>
              </a:r>
              <a:r>
                <a:rPr lang="en-US" b="1" noProof="0" dirty="0">
                  <a:solidFill>
                    <a:schemeClr val="accent1"/>
                  </a:solidFill>
                </a:rPr>
                <a:t>values and objectives</a:t>
              </a:r>
            </a:p>
          </p:txBody>
        </p:sp>
        <p:sp>
          <p:nvSpPr>
            <p:cNvPr id="17" name="Rectangle: Rounded Corners 16">
              <a:extLst>
                <a:ext uri="{FF2B5EF4-FFF2-40B4-BE49-F238E27FC236}">
                  <a16:creationId xmlns:a16="http://schemas.microsoft.com/office/drawing/2014/main" id="{09BDD17D-72D1-47B5-5FC2-1E48155C9139}"/>
                </a:ext>
              </a:extLst>
            </p:cNvPr>
            <p:cNvSpPr/>
            <p:nvPr/>
          </p:nvSpPr>
          <p:spPr>
            <a:xfrm>
              <a:off x="517358" y="4132057"/>
              <a:ext cx="2656916" cy="504000"/>
            </a:xfrm>
            <a:prstGeom prst="roundRect">
              <a:avLst>
                <a:gd name="adj" fmla="val 50000"/>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2400" b="1" noProof="0" dirty="0">
                  <a:solidFill>
                    <a:schemeClr val="bg1"/>
                  </a:solidFill>
                </a:rPr>
                <a:t>R</a:t>
              </a:r>
              <a:r>
                <a:rPr lang="en-US" sz="2000" noProof="0" dirty="0">
                  <a:solidFill>
                    <a:schemeClr val="bg1"/>
                  </a:solidFill>
                </a:rPr>
                <a:t>elevant </a:t>
              </a:r>
            </a:p>
          </p:txBody>
        </p:sp>
        <p:grpSp>
          <p:nvGrpSpPr>
            <p:cNvPr id="22" name="Graphic 42">
              <a:extLst>
                <a:ext uri="{FF2B5EF4-FFF2-40B4-BE49-F238E27FC236}">
                  <a16:creationId xmlns:a16="http://schemas.microsoft.com/office/drawing/2014/main" id="{511DBFF1-3627-6D8B-8844-909A89113AAD}"/>
                </a:ext>
              </a:extLst>
            </p:cNvPr>
            <p:cNvGrpSpPr/>
            <p:nvPr/>
          </p:nvGrpSpPr>
          <p:grpSpPr>
            <a:xfrm>
              <a:off x="738642" y="4186057"/>
              <a:ext cx="360000" cy="396000"/>
              <a:chOff x="1695156" y="4307552"/>
              <a:chExt cx="430065" cy="444379"/>
            </a:xfrm>
            <a:solidFill>
              <a:schemeClr val="bg1"/>
            </a:solidFill>
          </p:grpSpPr>
          <p:sp>
            <p:nvSpPr>
              <p:cNvPr id="23" name="Freeform: Shape 54">
                <a:extLst>
                  <a:ext uri="{FF2B5EF4-FFF2-40B4-BE49-F238E27FC236}">
                    <a16:creationId xmlns:a16="http://schemas.microsoft.com/office/drawing/2014/main" id="{D95A540B-700D-92AA-504E-8A1083C07DB6}"/>
                  </a:ext>
                </a:extLst>
              </p:cNvPr>
              <p:cNvSpPr/>
              <p:nvPr/>
            </p:nvSpPr>
            <p:spPr>
              <a:xfrm>
                <a:off x="1933227" y="4307552"/>
                <a:ext cx="191994" cy="230295"/>
              </a:xfrm>
              <a:custGeom>
                <a:avLst/>
                <a:gdLst>
                  <a:gd name="connsiteX0" fmla="*/ 98974 w 191994"/>
                  <a:gd name="connsiteY0" fmla="*/ 230296 h 230295"/>
                  <a:gd name="connsiteX1" fmla="*/ 72353 w 191994"/>
                  <a:gd name="connsiteY1" fmla="*/ 217871 h 230295"/>
                  <a:gd name="connsiteX2" fmla="*/ 63948 w 191994"/>
                  <a:gd name="connsiteY2" fmla="*/ 191991 h 230295"/>
                  <a:gd name="connsiteX3" fmla="*/ 8679 w 191994"/>
                  <a:gd name="connsiteY3" fmla="*/ 191991 h 230295"/>
                  <a:gd name="connsiteX4" fmla="*/ 0 w 191994"/>
                  <a:gd name="connsiteY4" fmla="*/ 183312 h 230295"/>
                  <a:gd name="connsiteX5" fmla="*/ 0 w 191994"/>
                  <a:gd name="connsiteY5" fmla="*/ 124781 h 230295"/>
                  <a:gd name="connsiteX6" fmla="*/ 3124 w 191994"/>
                  <a:gd name="connsiteY6" fmla="*/ 118112 h 230295"/>
                  <a:gd name="connsiteX7" fmla="*/ 10246 w 191994"/>
                  <a:gd name="connsiteY7" fmla="*/ 116244 h 230295"/>
                  <a:gd name="connsiteX8" fmla="*/ 10766 w 191994"/>
                  <a:gd name="connsiteY8" fmla="*/ 116339 h 230295"/>
                  <a:gd name="connsiteX9" fmla="*/ 25395 w 191994"/>
                  <a:gd name="connsiteY9" fmla="*/ 112492 h 230295"/>
                  <a:gd name="connsiteX10" fmla="*/ 31812 w 191994"/>
                  <a:gd name="connsiteY10" fmla="*/ 98789 h 230295"/>
                  <a:gd name="connsiteX11" fmla="*/ 25396 w 191994"/>
                  <a:gd name="connsiteY11" fmla="*/ 85089 h 230295"/>
                  <a:gd name="connsiteX12" fmla="*/ 10764 w 191994"/>
                  <a:gd name="connsiteY12" fmla="*/ 81245 h 230295"/>
                  <a:gd name="connsiteX13" fmla="*/ 10245 w 191994"/>
                  <a:gd name="connsiteY13" fmla="*/ 81341 h 230295"/>
                  <a:gd name="connsiteX14" fmla="*/ 3124 w 191994"/>
                  <a:gd name="connsiteY14" fmla="*/ 79471 h 230295"/>
                  <a:gd name="connsiteX15" fmla="*/ 1 w 191994"/>
                  <a:gd name="connsiteY15" fmla="*/ 72804 h 230295"/>
                  <a:gd name="connsiteX16" fmla="*/ 1 w 191994"/>
                  <a:gd name="connsiteY16" fmla="*/ 8679 h 230295"/>
                  <a:gd name="connsiteX17" fmla="*/ 8680 w 191994"/>
                  <a:gd name="connsiteY17" fmla="*/ 0 h 230295"/>
                  <a:gd name="connsiteX18" fmla="*/ 152665 w 191994"/>
                  <a:gd name="connsiteY18" fmla="*/ 0 h 230295"/>
                  <a:gd name="connsiteX19" fmla="*/ 191994 w 191994"/>
                  <a:gd name="connsiteY19" fmla="*/ 39328 h 230295"/>
                  <a:gd name="connsiteX20" fmla="*/ 191994 w 191994"/>
                  <a:gd name="connsiteY20" fmla="*/ 183312 h 230295"/>
                  <a:gd name="connsiteX21" fmla="*/ 183315 w 191994"/>
                  <a:gd name="connsiteY21" fmla="*/ 191991 h 230295"/>
                  <a:gd name="connsiteX22" fmla="*/ 134019 w 191994"/>
                  <a:gd name="connsiteY22" fmla="*/ 191991 h 230295"/>
                  <a:gd name="connsiteX23" fmla="*/ 126158 w 191994"/>
                  <a:gd name="connsiteY23" fmla="*/ 217436 h 230295"/>
                  <a:gd name="connsiteX24" fmla="*/ 99484 w 191994"/>
                  <a:gd name="connsiteY24" fmla="*/ 230292 h 230295"/>
                  <a:gd name="connsiteX25" fmla="*/ 98974 w 191994"/>
                  <a:gd name="connsiteY25" fmla="*/ 230296 h 230295"/>
                  <a:gd name="connsiteX26" fmla="*/ 17360 w 191994"/>
                  <a:gd name="connsiteY26" fmla="*/ 174633 h 230295"/>
                  <a:gd name="connsiteX27" fmla="*/ 74157 w 191994"/>
                  <a:gd name="connsiteY27" fmla="*/ 174633 h 230295"/>
                  <a:gd name="connsiteX28" fmla="*/ 80824 w 191994"/>
                  <a:gd name="connsiteY28" fmla="*/ 177755 h 230295"/>
                  <a:gd name="connsiteX29" fmla="*/ 82695 w 191994"/>
                  <a:gd name="connsiteY29" fmla="*/ 184874 h 230295"/>
                  <a:gd name="connsiteX30" fmla="*/ 81512 w 191994"/>
                  <a:gd name="connsiteY30" fmla="*/ 191339 h 230295"/>
                  <a:gd name="connsiteX31" fmla="*/ 85606 w 191994"/>
                  <a:gd name="connsiteY31" fmla="*/ 206658 h 230295"/>
                  <a:gd name="connsiteX32" fmla="*/ 99231 w 191994"/>
                  <a:gd name="connsiteY32" fmla="*/ 212934 h 230295"/>
                  <a:gd name="connsiteX33" fmla="*/ 112744 w 191994"/>
                  <a:gd name="connsiteY33" fmla="*/ 206419 h 230295"/>
                  <a:gd name="connsiteX34" fmla="*/ 116503 w 191994"/>
                  <a:gd name="connsiteY34" fmla="*/ 191888 h 230295"/>
                  <a:gd name="connsiteX35" fmla="*/ 115221 w 191994"/>
                  <a:gd name="connsiteY35" fmla="*/ 184873 h 230295"/>
                  <a:gd name="connsiteX36" fmla="*/ 117092 w 191994"/>
                  <a:gd name="connsiteY36" fmla="*/ 177754 h 230295"/>
                  <a:gd name="connsiteX37" fmla="*/ 123759 w 191994"/>
                  <a:gd name="connsiteY37" fmla="*/ 174632 h 230295"/>
                  <a:gd name="connsiteX38" fmla="*/ 174635 w 191994"/>
                  <a:gd name="connsiteY38" fmla="*/ 174632 h 230295"/>
                  <a:gd name="connsiteX39" fmla="*/ 174635 w 191994"/>
                  <a:gd name="connsiteY39" fmla="*/ 39328 h 230295"/>
                  <a:gd name="connsiteX40" fmla="*/ 152665 w 191994"/>
                  <a:gd name="connsiteY40" fmla="*/ 17359 h 230295"/>
                  <a:gd name="connsiteX41" fmla="*/ 17360 w 191994"/>
                  <a:gd name="connsiteY41" fmla="*/ 17359 h 230295"/>
                  <a:gd name="connsiteX42" fmla="*/ 17360 w 191994"/>
                  <a:gd name="connsiteY42" fmla="*/ 63751 h 230295"/>
                  <a:gd name="connsiteX43" fmla="*/ 36510 w 191994"/>
                  <a:gd name="connsiteY43" fmla="*/ 71756 h 230295"/>
                  <a:gd name="connsiteX44" fmla="*/ 49170 w 191994"/>
                  <a:gd name="connsiteY44" fmla="*/ 98789 h 230295"/>
                  <a:gd name="connsiteX45" fmla="*/ 36510 w 191994"/>
                  <a:gd name="connsiteY45" fmla="*/ 125825 h 230295"/>
                  <a:gd name="connsiteX46" fmla="*/ 17360 w 191994"/>
                  <a:gd name="connsiteY46" fmla="*/ 133832 h 230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91994" h="230295">
                    <a:moveTo>
                      <a:pt x="98974" y="230296"/>
                    </a:moveTo>
                    <a:cubicBezTo>
                      <a:pt x="88728" y="230296"/>
                      <a:pt x="79050" y="225786"/>
                      <a:pt x="72353" y="217871"/>
                    </a:cubicBezTo>
                    <a:cubicBezTo>
                      <a:pt x="66208" y="210607"/>
                      <a:pt x="63237" y="201348"/>
                      <a:pt x="63948" y="191991"/>
                    </a:cubicBezTo>
                    <a:lnTo>
                      <a:pt x="8679" y="191991"/>
                    </a:lnTo>
                    <a:cubicBezTo>
                      <a:pt x="3887" y="191991"/>
                      <a:pt x="0" y="188106"/>
                      <a:pt x="0" y="183312"/>
                    </a:cubicBezTo>
                    <a:lnTo>
                      <a:pt x="0" y="124781"/>
                    </a:lnTo>
                    <a:cubicBezTo>
                      <a:pt x="0" y="122205"/>
                      <a:pt x="1144" y="119761"/>
                      <a:pt x="3124" y="118112"/>
                    </a:cubicBezTo>
                    <a:cubicBezTo>
                      <a:pt x="5103" y="116463"/>
                      <a:pt x="7716" y="115780"/>
                      <a:pt x="10246" y="116244"/>
                    </a:cubicBezTo>
                    <a:lnTo>
                      <a:pt x="10766" y="116339"/>
                    </a:lnTo>
                    <a:cubicBezTo>
                      <a:pt x="15987" y="117295"/>
                      <a:pt x="21318" y="115891"/>
                      <a:pt x="25395" y="112492"/>
                    </a:cubicBezTo>
                    <a:cubicBezTo>
                      <a:pt x="29473" y="109093"/>
                      <a:pt x="31812" y="104099"/>
                      <a:pt x="31812" y="98789"/>
                    </a:cubicBezTo>
                    <a:cubicBezTo>
                      <a:pt x="31812" y="93481"/>
                      <a:pt x="29473" y="88488"/>
                      <a:pt x="25396" y="85089"/>
                    </a:cubicBezTo>
                    <a:cubicBezTo>
                      <a:pt x="21319" y="81691"/>
                      <a:pt x="15986" y="80290"/>
                      <a:pt x="10764" y="81245"/>
                    </a:cubicBezTo>
                    <a:lnTo>
                      <a:pt x="10245" y="81341"/>
                    </a:lnTo>
                    <a:cubicBezTo>
                      <a:pt x="7710" y="81805"/>
                      <a:pt x="5102" y="81120"/>
                      <a:pt x="3124" y="79471"/>
                    </a:cubicBezTo>
                    <a:cubicBezTo>
                      <a:pt x="1146" y="77822"/>
                      <a:pt x="1" y="75380"/>
                      <a:pt x="1" y="72804"/>
                    </a:cubicBezTo>
                    <a:lnTo>
                      <a:pt x="1" y="8679"/>
                    </a:lnTo>
                    <a:cubicBezTo>
                      <a:pt x="1" y="3886"/>
                      <a:pt x="3888" y="0"/>
                      <a:pt x="8680" y="0"/>
                    </a:cubicBezTo>
                    <a:lnTo>
                      <a:pt x="152665" y="0"/>
                    </a:lnTo>
                    <a:cubicBezTo>
                      <a:pt x="174351" y="0"/>
                      <a:pt x="191994" y="17642"/>
                      <a:pt x="191994" y="39328"/>
                    </a:cubicBezTo>
                    <a:lnTo>
                      <a:pt x="191994" y="183312"/>
                    </a:lnTo>
                    <a:cubicBezTo>
                      <a:pt x="191994" y="188106"/>
                      <a:pt x="188108" y="191991"/>
                      <a:pt x="183315" y="191991"/>
                    </a:cubicBezTo>
                    <a:lnTo>
                      <a:pt x="134019" y="191991"/>
                    </a:lnTo>
                    <a:cubicBezTo>
                      <a:pt x="134835" y="201142"/>
                      <a:pt x="132049" y="210263"/>
                      <a:pt x="126158" y="217436"/>
                    </a:cubicBezTo>
                    <a:cubicBezTo>
                      <a:pt x="119573" y="225455"/>
                      <a:pt x="109851" y="230140"/>
                      <a:pt x="99484" y="230292"/>
                    </a:cubicBezTo>
                    <a:cubicBezTo>
                      <a:pt x="99314" y="230295"/>
                      <a:pt x="99144" y="230296"/>
                      <a:pt x="98974" y="230296"/>
                    </a:cubicBezTo>
                    <a:close/>
                    <a:moveTo>
                      <a:pt x="17360" y="174633"/>
                    </a:moveTo>
                    <a:lnTo>
                      <a:pt x="74157" y="174633"/>
                    </a:lnTo>
                    <a:cubicBezTo>
                      <a:pt x="76732" y="174633"/>
                      <a:pt x="79174" y="175777"/>
                      <a:pt x="80824" y="177755"/>
                    </a:cubicBezTo>
                    <a:cubicBezTo>
                      <a:pt x="82472" y="179733"/>
                      <a:pt x="83159" y="182341"/>
                      <a:pt x="82695" y="184874"/>
                    </a:cubicBezTo>
                    <a:lnTo>
                      <a:pt x="81512" y="191339"/>
                    </a:lnTo>
                    <a:cubicBezTo>
                      <a:pt x="80510" y="196815"/>
                      <a:pt x="82002" y="202399"/>
                      <a:pt x="85606" y="206658"/>
                    </a:cubicBezTo>
                    <a:cubicBezTo>
                      <a:pt x="89096" y="210783"/>
                      <a:pt x="93942" y="213001"/>
                      <a:pt x="99231" y="212934"/>
                    </a:cubicBezTo>
                    <a:cubicBezTo>
                      <a:pt x="104480" y="212858"/>
                      <a:pt x="109405" y="210483"/>
                      <a:pt x="112744" y="206419"/>
                    </a:cubicBezTo>
                    <a:cubicBezTo>
                      <a:pt x="116080" y="202356"/>
                      <a:pt x="117450" y="197060"/>
                      <a:pt x="116503" y="191888"/>
                    </a:cubicBezTo>
                    <a:lnTo>
                      <a:pt x="115221" y="184873"/>
                    </a:lnTo>
                    <a:cubicBezTo>
                      <a:pt x="114757" y="182340"/>
                      <a:pt x="115443" y="179732"/>
                      <a:pt x="117092" y="177754"/>
                    </a:cubicBezTo>
                    <a:cubicBezTo>
                      <a:pt x="118741" y="175776"/>
                      <a:pt x="121183" y="174632"/>
                      <a:pt x="123759" y="174632"/>
                    </a:cubicBezTo>
                    <a:lnTo>
                      <a:pt x="174635" y="174632"/>
                    </a:lnTo>
                    <a:lnTo>
                      <a:pt x="174635" y="39328"/>
                    </a:lnTo>
                    <a:cubicBezTo>
                      <a:pt x="174635" y="27214"/>
                      <a:pt x="164779" y="17359"/>
                      <a:pt x="152665" y="17359"/>
                    </a:cubicBezTo>
                    <a:lnTo>
                      <a:pt x="17360" y="17359"/>
                    </a:lnTo>
                    <a:lnTo>
                      <a:pt x="17360" y="63751"/>
                    </a:lnTo>
                    <a:cubicBezTo>
                      <a:pt x="24327" y="64419"/>
                      <a:pt x="31000" y="67163"/>
                      <a:pt x="36510" y="71756"/>
                    </a:cubicBezTo>
                    <a:cubicBezTo>
                      <a:pt x="44556" y="78463"/>
                      <a:pt x="49170" y="88316"/>
                      <a:pt x="49170" y="98789"/>
                    </a:cubicBezTo>
                    <a:cubicBezTo>
                      <a:pt x="49170" y="109264"/>
                      <a:pt x="44556" y="119118"/>
                      <a:pt x="36510" y="125825"/>
                    </a:cubicBezTo>
                    <a:cubicBezTo>
                      <a:pt x="30999" y="130419"/>
                      <a:pt x="24327" y="133164"/>
                      <a:pt x="17360" y="133832"/>
                    </a:cubicBezTo>
                    <a:close/>
                  </a:path>
                </a:pathLst>
              </a:custGeom>
              <a:solidFill>
                <a:schemeClr val="bg1"/>
              </a:solidFill>
              <a:ln w="856" cap="flat">
                <a:noFill/>
                <a:prstDash val="solid"/>
                <a:miter/>
              </a:ln>
            </p:spPr>
            <p:txBody>
              <a:bodyPr rtlCol="0" anchor="ctr"/>
              <a:lstStyle/>
              <a:p>
                <a:endParaRPr lang="en-US" sz="1600" noProof="0"/>
              </a:p>
            </p:txBody>
          </p:sp>
          <p:grpSp>
            <p:nvGrpSpPr>
              <p:cNvPr id="24" name="Graphic 42">
                <a:extLst>
                  <a:ext uri="{FF2B5EF4-FFF2-40B4-BE49-F238E27FC236}">
                    <a16:creationId xmlns:a16="http://schemas.microsoft.com/office/drawing/2014/main" id="{BDCB199D-37AF-6ACC-5A97-DDDDE053FA5C}"/>
                  </a:ext>
                </a:extLst>
              </p:cNvPr>
              <p:cNvGrpSpPr/>
              <p:nvPr/>
            </p:nvGrpSpPr>
            <p:grpSpPr>
              <a:xfrm>
                <a:off x="1695156" y="4385308"/>
                <a:ext cx="366700" cy="366623"/>
                <a:chOff x="1695156" y="4385308"/>
                <a:chExt cx="366700" cy="366623"/>
              </a:xfrm>
              <a:solidFill>
                <a:schemeClr val="bg1"/>
              </a:solidFill>
            </p:grpSpPr>
            <p:sp>
              <p:nvSpPr>
                <p:cNvPr id="25" name="Freeform: Shape 56">
                  <a:extLst>
                    <a:ext uri="{FF2B5EF4-FFF2-40B4-BE49-F238E27FC236}">
                      <a16:creationId xmlns:a16="http://schemas.microsoft.com/office/drawing/2014/main" id="{DB3CA6FF-44AA-C498-D0E9-1C8E6E53958E}"/>
                    </a:ext>
                  </a:extLst>
                </p:cNvPr>
                <p:cNvSpPr/>
                <p:nvPr/>
              </p:nvSpPr>
              <p:spPr>
                <a:xfrm>
                  <a:off x="1695156" y="4385308"/>
                  <a:ext cx="366627" cy="366623"/>
                </a:xfrm>
                <a:custGeom>
                  <a:avLst/>
                  <a:gdLst>
                    <a:gd name="connsiteX0" fmla="*/ 357948 w 366627"/>
                    <a:gd name="connsiteY0" fmla="*/ 223416 h 366623"/>
                    <a:gd name="connsiteX1" fmla="*/ 366627 w 366627"/>
                    <a:gd name="connsiteY1" fmla="*/ 214736 h 366623"/>
                    <a:gd name="connsiteX2" fmla="*/ 366627 w 366627"/>
                    <a:gd name="connsiteY2" fmla="*/ 183312 h 366623"/>
                    <a:gd name="connsiteX3" fmla="*/ 357948 w 366627"/>
                    <a:gd name="connsiteY3" fmla="*/ 174633 h 366623"/>
                    <a:gd name="connsiteX4" fmla="*/ 298392 w 366627"/>
                    <a:gd name="connsiteY4" fmla="*/ 174633 h 366623"/>
                    <a:gd name="connsiteX5" fmla="*/ 291726 w 366627"/>
                    <a:gd name="connsiteY5" fmla="*/ 177755 h 366623"/>
                    <a:gd name="connsiteX6" fmla="*/ 289854 w 366627"/>
                    <a:gd name="connsiteY6" fmla="*/ 184874 h 366623"/>
                    <a:gd name="connsiteX7" fmla="*/ 291138 w 366627"/>
                    <a:gd name="connsiteY7" fmla="*/ 191889 h 366623"/>
                    <a:gd name="connsiteX8" fmla="*/ 287377 w 366627"/>
                    <a:gd name="connsiteY8" fmla="*/ 206420 h 366623"/>
                    <a:gd name="connsiteX9" fmla="*/ 273865 w 366627"/>
                    <a:gd name="connsiteY9" fmla="*/ 212935 h 366623"/>
                    <a:gd name="connsiteX10" fmla="*/ 260240 w 366627"/>
                    <a:gd name="connsiteY10" fmla="*/ 206659 h 366623"/>
                    <a:gd name="connsiteX11" fmla="*/ 256146 w 366627"/>
                    <a:gd name="connsiteY11" fmla="*/ 191341 h 366623"/>
                    <a:gd name="connsiteX12" fmla="*/ 257329 w 366627"/>
                    <a:gd name="connsiteY12" fmla="*/ 184875 h 366623"/>
                    <a:gd name="connsiteX13" fmla="*/ 255459 w 366627"/>
                    <a:gd name="connsiteY13" fmla="*/ 177755 h 366623"/>
                    <a:gd name="connsiteX14" fmla="*/ 248791 w 366627"/>
                    <a:gd name="connsiteY14" fmla="*/ 174633 h 366623"/>
                    <a:gd name="connsiteX15" fmla="*/ 191993 w 366627"/>
                    <a:gd name="connsiteY15" fmla="*/ 174633 h 366623"/>
                    <a:gd name="connsiteX16" fmla="*/ 191993 w 366627"/>
                    <a:gd name="connsiteY16" fmla="*/ 133832 h 366623"/>
                    <a:gd name="connsiteX17" fmla="*/ 211144 w 366627"/>
                    <a:gd name="connsiteY17" fmla="*/ 125826 h 366623"/>
                    <a:gd name="connsiteX18" fmla="*/ 223803 w 366627"/>
                    <a:gd name="connsiteY18" fmla="*/ 98790 h 366623"/>
                    <a:gd name="connsiteX19" fmla="*/ 211144 w 366627"/>
                    <a:gd name="connsiteY19" fmla="*/ 71756 h 366623"/>
                    <a:gd name="connsiteX20" fmla="*/ 191993 w 366627"/>
                    <a:gd name="connsiteY20" fmla="*/ 63751 h 366623"/>
                    <a:gd name="connsiteX21" fmla="*/ 191993 w 366627"/>
                    <a:gd name="connsiteY21" fmla="*/ 8679 h 366623"/>
                    <a:gd name="connsiteX22" fmla="*/ 183314 w 366627"/>
                    <a:gd name="connsiteY22" fmla="*/ 0 h 366623"/>
                    <a:gd name="connsiteX23" fmla="*/ 39329 w 366627"/>
                    <a:gd name="connsiteY23" fmla="*/ 0 h 366623"/>
                    <a:gd name="connsiteX24" fmla="*/ 0 w 366627"/>
                    <a:gd name="connsiteY24" fmla="*/ 39329 h 366623"/>
                    <a:gd name="connsiteX25" fmla="*/ 0 w 366627"/>
                    <a:gd name="connsiteY25" fmla="*/ 327295 h 366623"/>
                    <a:gd name="connsiteX26" fmla="*/ 39329 w 366627"/>
                    <a:gd name="connsiteY26" fmla="*/ 366624 h 366623"/>
                    <a:gd name="connsiteX27" fmla="*/ 327299 w 366627"/>
                    <a:gd name="connsiteY27" fmla="*/ 366624 h 366623"/>
                    <a:gd name="connsiteX28" fmla="*/ 366628 w 366627"/>
                    <a:gd name="connsiteY28" fmla="*/ 327295 h 366623"/>
                    <a:gd name="connsiteX29" fmla="*/ 366628 w 366627"/>
                    <a:gd name="connsiteY29" fmla="*/ 302107 h 366623"/>
                    <a:gd name="connsiteX30" fmla="*/ 357949 w 366627"/>
                    <a:gd name="connsiteY30" fmla="*/ 293428 h 366623"/>
                    <a:gd name="connsiteX31" fmla="*/ 349269 w 366627"/>
                    <a:gd name="connsiteY31" fmla="*/ 302107 h 366623"/>
                    <a:gd name="connsiteX32" fmla="*/ 349269 w 366627"/>
                    <a:gd name="connsiteY32" fmla="*/ 327295 h 366623"/>
                    <a:gd name="connsiteX33" fmla="*/ 327299 w 366627"/>
                    <a:gd name="connsiteY33" fmla="*/ 349265 h 366623"/>
                    <a:gd name="connsiteX34" fmla="*/ 191993 w 366627"/>
                    <a:gd name="connsiteY34" fmla="*/ 349265 h 366623"/>
                    <a:gd name="connsiteX35" fmla="*/ 191993 w 366627"/>
                    <a:gd name="connsiteY35" fmla="*/ 293282 h 366623"/>
                    <a:gd name="connsiteX36" fmla="*/ 188873 w 366627"/>
                    <a:gd name="connsiteY36" fmla="*/ 286616 h 366623"/>
                    <a:gd name="connsiteX37" fmla="*/ 181755 w 366627"/>
                    <a:gd name="connsiteY37" fmla="*/ 284743 h 366623"/>
                    <a:gd name="connsiteX38" fmla="*/ 181230 w 366627"/>
                    <a:gd name="connsiteY38" fmla="*/ 284839 h 366623"/>
                    <a:gd name="connsiteX39" fmla="*/ 166599 w 366627"/>
                    <a:gd name="connsiteY39" fmla="*/ 280997 h 366623"/>
                    <a:gd name="connsiteX40" fmla="*/ 160183 w 366627"/>
                    <a:gd name="connsiteY40" fmla="*/ 267292 h 366623"/>
                    <a:gd name="connsiteX41" fmla="*/ 166599 w 366627"/>
                    <a:gd name="connsiteY41" fmla="*/ 253591 h 366623"/>
                    <a:gd name="connsiteX42" fmla="*/ 181235 w 366627"/>
                    <a:gd name="connsiteY42" fmla="*/ 249747 h 366623"/>
                    <a:gd name="connsiteX43" fmla="*/ 181755 w 366627"/>
                    <a:gd name="connsiteY43" fmla="*/ 249841 h 366623"/>
                    <a:gd name="connsiteX44" fmla="*/ 188873 w 366627"/>
                    <a:gd name="connsiteY44" fmla="*/ 247968 h 366623"/>
                    <a:gd name="connsiteX45" fmla="*/ 191993 w 366627"/>
                    <a:gd name="connsiteY45" fmla="*/ 241303 h 366623"/>
                    <a:gd name="connsiteX46" fmla="*/ 191993 w 366627"/>
                    <a:gd name="connsiteY46" fmla="*/ 191990 h 366623"/>
                    <a:gd name="connsiteX47" fmla="*/ 238583 w 366627"/>
                    <a:gd name="connsiteY47" fmla="*/ 191990 h 366623"/>
                    <a:gd name="connsiteX48" fmla="*/ 246988 w 366627"/>
                    <a:gd name="connsiteY48" fmla="*/ 217869 h 366623"/>
                    <a:gd name="connsiteX49" fmla="*/ 274118 w 366627"/>
                    <a:gd name="connsiteY49" fmla="*/ 230290 h 366623"/>
                    <a:gd name="connsiteX50" fmla="*/ 300792 w 366627"/>
                    <a:gd name="connsiteY50" fmla="*/ 217435 h 366623"/>
                    <a:gd name="connsiteX51" fmla="*/ 308652 w 366627"/>
                    <a:gd name="connsiteY51" fmla="*/ 191990 h 366623"/>
                    <a:gd name="connsiteX52" fmla="*/ 349269 w 366627"/>
                    <a:gd name="connsiteY52" fmla="*/ 191990 h 366623"/>
                    <a:gd name="connsiteX53" fmla="*/ 349269 w 366627"/>
                    <a:gd name="connsiteY53" fmla="*/ 214736 h 366623"/>
                    <a:gd name="connsiteX54" fmla="*/ 357948 w 366627"/>
                    <a:gd name="connsiteY54" fmla="*/ 223416 h 366623"/>
                    <a:gd name="connsiteX55" fmla="*/ 17359 w 366627"/>
                    <a:gd name="connsiteY55" fmla="*/ 39329 h 366623"/>
                    <a:gd name="connsiteX56" fmla="*/ 39329 w 366627"/>
                    <a:gd name="connsiteY56" fmla="*/ 17359 h 366623"/>
                    <a:gd name="connsiteX57" fmla="*/ 174635 w 366627"/>
                    <a:gd name="connsiteY57" fmla="*/ 17359 h 366623"/>
                    <a:gd name="connsiteX58" fmla="*/ 174635 w 366627"/>
                    <a:gd name="connsiteY58" fmla="*/ 72803 h 366623"/>
                    <a:gd name="connsiteX59" fmla="*/ 177756 w 366627"/>
                    <a:gd name="connsiteY59" fmla="*/ 79469 h 366623"/>
                    <a:gd name="connsiteX60" fmla="*/ 184875 w 366627"/>
                    <a:gd name="connsiteY60" fmla="*/ 81341 h 366623"/>
                    <a:gd name="connsiteX61" fmla="*/ 185394 w 366627"/>
                    <a:gd name="connsiteY61" fmla="*/ 81246 h 366623"/>
                    <a:gd name="connsiteX62" fmla="*/ 185397 w 366627"/>
                    <a:gd name="connsiteY62" fmla="*/ 81245 h 366623"/>
                    <a:gd name="connsiteX63" fmla="*/ 200030 w 366627"/>
                    <a:gd name="connsiteY63" fmla="*/ 85089 h 366623"/>
                    <a:gd name="connsiteX64" fmla="*/ 206445 w 366627"/>
                    <a:gd name="connsiteY64" fmla="*/ 98790 h 366623"/>
                    <a:gd name="connsiteX65" fmla="*/ 200030 w 366627"/>
                    <a:gd name="connsiteY65" fmla="*/ 112492 h 366623"/>
                    <a:gd name="connsiteX66" fmla="*/ 185398 w 366627"/>
                    <a:gd name="connsiteY66" fmla="*/ 116338 h 366623"/>
                    <a:gd name="connsiteX67" fmla="*/ 184876 w 366627"/>
                    <a:gd name="connsiteY67" fmla="*/ 116243 h 366623"/>
                    <a:gd name="connsiteX68" fmla="*/ 177757 w 366627"/>
                    <a:gd name="connsiteY68" fmla="*/ 118114 h 366623"/>
                    <a:gd name="connsiteX69" fmla="*/ 174635 w 366627"/>
                    <a:gd name="connsiteY69" fmla="*/ 124781 h 366623"/>
                    <a:gd name="connsiteX70" fmla="*/ 174635 w 366627"/>
                    <a:gd name="connsiteY70" fmla="*/ 174633 h 366623"/>
                    <a:gd name="connsiteX71" fmla="*/ 137393 w 366627"/>
                    <a:gd name="connsiteY71" fmla="*/ 174633 h 366623"/>
                    <a:gd name="connsiteX72" fmla="*/ 103579 w 366627"/>
                    <a:gd name="connsiteY72" fmla="*/ 149317 h 366623"/>
                    <a:gd name="connsiteX73" fmla="*/ 69766 w 366627"/>
                    <a:gd name="connsiteY73" fmla="*/ 174633 h 366623"/>
                    <a:gd name="connsiteX74" fmla="*/ 17359 w 366627"/>
                    <a:gd name="connsiteY74" fmla="*/ 174633 h 366623"/>
                    <a:gd name="connsiteX75" fmla="*/ 155484 w 366627"/>
                    <a:gd name="connsiteY75" fmla="*/ 240258 h 366623"/>
                    <a:gd name="connsiteX76" fmla="*/ 142824 w 366627"/>
                    <a:gd name="connsiteY76" fmla="*/ 267298 h 366623"/>
                    <a:gd name="connsiteX77" fmla="*/ 155484 w 366627"/>
                    <a:gd name="connsiteY77" fmla="*/ 294332 h 366623"/>
                    <a:gd name="connsiteX78" fmla="*/ 174635 w 366627"/>
                    <a:gd name="connsiteY78" fmla="*/ 302336 h 366623"/>
                    <a:gd name="connsiteX79" fmla="*/ 174635 w 366627"/>
                    <a:gd name="connsiteY79" fmla="*/ 349265 h 366623"/>
                    <a:gd name="connsiteX80" fmla="*/ 39329 w 366627"/>
                    <a:gd name="connsiteY80" fmla="*/ 349265 h 366623"/>
                    <a:gd name="connsiteX81" fmla="*/ 17359 w 366627"/>
                    <a:gd name="connsiteY81" fmla="*/ 327295 h 366623"/>
                    <a:gd name="connsiteX82" fmla="*/ 17359 w 366627"/>
                    <a:gd name="connsiteY82" fmla="*/ 191991 h 366623"/>
                    <a:gd name="connsiteX83" fmla="*/ 77081 w 366627"/>
                    <a:gd name="connsiteY83" fmla="*/ 191991 h 366623"/>
                    <a:gd name="connsiteX84" fmla="*/ 85752 w 366627"/>
                    <a:gd name="connsiteY84" fmla="*/ 183690 h 366623"/>
                    <a:gd name="connsiteX85" fmla="*/ 103580 w 366627"/>
                    <a:gd name="connsiteY85" fmla="*/ 166676 h 366623"/>
                    <a:gd name="connsiteX86" fmla="*/ 121407 w 366627"/>
                    <a:gd name="connsiteY86" fmla="*/ 183690 h 366623"/>
                    <a:gd name="connsiteX87" fmla="*/ 130079 w 366627"/>
                    <a:gd name="connsiteY87" fmla="*/ 191991 h 366623"/>
                    <a:gd name="connsiteX88" fmla="*/ 174635 w 366627"/>
                    <a:gd name="connsiteY88" fmla="*/ 191991 h 366623"/>
                    <a:gd name="connsiteX89" fmla="*/ 174635 w 366627"/>
                    <a:gd name="connsiteY89" fmla="*/ 232253 h 366623"/>
                    <a:gd name="connsiteX90" fmla="*/ 155484 w 366627"/>
                    <a:gd name="connsiteY90" fmla="*/ 240258 h 366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366627" h="366623">
                      <a:moveTo>
                        <a:pt x="357948" y="223416"/>
                      </a:moveTo>
                      <a:cubicBezTo>
                        <a:pt x="362741" y="223416"/>
                        <a:pt x="366627" y="219530"/>
                        <a:pt x="366627" y="214736"/>
                      </a:cubicBezTo>
                      <a:lnTo>
                        <a:pt x="366627" y="183312"/>
                      </a:lnTo>
                      <a:cubicBezTo>
                        <a:pt x="366627" y="178518"/>
                        <a:pt x="362741" y="174633"/>
                        <a:pt x="357948" y="174633"/>
                      </a:cubicBezTo>
                      <a:lnTo>
                        <a:pt x="298392" y="174633"/>
                      </a:lnTo>
                      <a:cubicBezTo>
                        <a:pt x="295817" y="174633"/>
                        <a:pt x="293375" y="175777"/>
                        <a:pt x="291726" y="177755"/>
                      </a:cubicBezTo>
                      <a:cubicBezTo>
                        <a:pt x="290077" y="179733"/>
                        <a:pt x="289391" y="182341"/>
                        <a:pt x="289854" y="184874"/>
                      </a:cubicBezTo>
                      <a:lnTo>
                        <a:pt x="291138" y="191889"/>
                      </a:lnTo>
                      <a:cubicBezTo>
                        <a:pt x="292085" y="197061"/>
                        <a:pt x="290715" y="202357"/>
                        <a:pt x="287377" y="206420"/>
                      </a:cubicBezTo>
                      <a:cubicBezTo>
                        <a:pt x="284039" y="210484"/>
                        <a:pt x="279114" y="212859"/>
                        <a:pt x="273865" y="212935"/>
                      </a:cubicBezTo>
                      <a:cubicBezTo>
                        <a:pt x="268571" y="212994"/>
                        <a:pt x="263729" y="210784"/>
                        <a:pt x="260240" y="206659"/>
                      </a:cubicBezTo>
                      <a:cubicBezTo>
                        <a:pt x="256637" y="202399"/>
                        <a:pt x="255145" y="196816"/>
                        <a:pt x="256146" y="191341"/>
                      </a:cubicBezTo>
                      <a:lnTo>
                        <a:pt x="257329" y="184875"/>
                      </a:lnTo>
                      <a:cubicBezTo>
                        <a:pt x="257793" y="182342"/>
                        <a:pt x="257107" y="179733"/>
                        <a:pt x="255459" y="177755"/>
                      </a:cubicBezTo>
                      <a:cubicBezTo>
                        <a:pt x="253810" y="175777"/>
                        <a:pt x="251366" y="174633"/>
                        <a:pt x="248791" y="174633"/>
                      </a:cubicBezTo>
                      <a:lnTo>
                        <a:pt x="191993" y="174633"/>
                      </a:lnTo>
                      <a:lnTo>
                        <a:pt x="191993" y="133832"/>
                      </a:lnTo>
                      <a:cubicBezTo>
                        <a:pt x="198962" y="133164"/>
                        <a:pt x="205634" y="130419"/>
                        <a:pt x="211144" y="125826"/>
                      </a:cubicBezTo>
                      <a:cubicBezTo>
                        <a:pt x="219190" y="119118"/>
                        <a:pt x="223803" y="109265"/>
                        <a:pt x="223803" y="98790"/>
                      </a:cubicBezTo>
                      <a:cubicBezTo>
                        <a:pt x="223803" y="88316"/>
                        <a:pt x="219189" y="78463"/>
                        <a:pt x="211144" y="71756"/>
                      </a:cubicBezTo>
                      <a:cubicBezTo>
                        <a:pt x="205633" y="67163"/>
                        <a:pt x="198961" y="64419"/>
                        <a:pt x="191993" y="63751"/>
                      </a:cubicBezTo>
                      <a:lnTo>
                        <a:pt x="191993" y="8679"/>
                      </a:lnTo>
                      <a:cubicBezTo>
                        <a:pt x="191993" y="3886"/>
                        <a:pt x="188108" y="0"/>
                        <a:pt x="183314" y="0"/>
                      </a:cubicBezTo>
                      <a:lnTo>
                        <a:pt x="39329" y="0"/>
                      </a:lnTo>
                      <a:cubicBezTo>
                        <a:pt x="17643" y="0"/>
                        <a:pt x="0" y="17642"/>
                        <a:pt x="0" y="39329"/>
                      </a:cubicBezTo>
                      <a:lnTo>
                        <a:pt x="0" y="327295"/>
                      </a:lnTo>
                      <a:cubicBezTo>
                        <a:pt x="0" y="348982"/>
                        <a:pt x="17643" y="366624"/>
                        <a:pt x="39329" y="366624"/>
                      </a:cubicBezTo>
                      <a:lnTo>
                        <a:pt x="327299" y="366624"/>
                      </a:lnTo>
                      <a:cubicBezTo>
                        <a:pt x="348984" y="366624"/>
                        <a:pt x="366628" y="348982"/>
                        <a:pt x="366628" y="327295"/>
                      </a:cubicBezTo>
                      <a:lnTo>
                        <a:pt x="366628" y="302107"/>
                      </a:lnTo>
                      <a:cubicBezTo>
                        <a:pt x="366628" y="297314"/>
                        <a:pt x="362742" y="293428"/>
                        <a:pt x="357949" y="293428"/>
                      </a:cubicBezTo>
                      <a:cubicBezTo>
                        <a:pt x="353156" y="293428"/>
                        <a:pt x="349269" y="297314"/>
                        <a:pt x="349269" y="302107"/>
                      </a:cubicBezTo>
                      <a:lnTo>
                        <a:pt x="349269" y="327295"/>
                      </a:lnTo>
                      <a:cubicBezTo>
                        <a:pt x="349269" y="339409"/>
                        <a:pt x="339414" y="349265"/>
                        <a:pt x="327299" y="349265"/>
                      </a:cubicBezTo>
                      <a:lnTo>
                        <a:pt x="191993" y="349265"/>
                      </a:lnTo>
                      <a:lnTo>
                        <a:pt x="191993" y="293282"/>
                      </a:lnTo>
                      <a:cubicBezTo>
                        <a:pt x="191993" y="290708"/>
                        <a:pt x="190850" y="288265"/>
                        <a:pt x="188873" y="286616"/>
                      </a:cubicBezTo>
                      <a:cubicBezTo>
                        <a:pt x="186896" y="284967"/>
                        <a:pt x="184287" y="284281"/>
                        <a:pt x="181755" y="284743"/>
                      </a:cubicBezTo>
                      <a:lnTo>
                        <a:pt x="181230" y="284839"/>
                      </a:lnTo>
                      <a:cubicBezTo>
                        <a:pt x="176009" y="285795"/>
                        <a:pt x="170675" y="284395"/>
                        <a:pt x="166599" y="280997"/>
                      </a:cubicBezTo>
                      <a:cubicBezTo>
                        <a:pt x="162522" y="277599"/>
                        <a:pt x="160183" y="272605"/>
                        <a:pt x="160183" y="267292"/>
                      </a:cubicBezTo>
                      <a:cubicBezTo>
                        <a:pt x="160183" y="261984"/>
                        <a:pt x="162521" y="256990"/>
                        <a:pt x="166599" y="253591"/>
                      </a:cubicBezTo>
                      <a:cubicBezTo>
                        <a:pt x="170677" y="250191"/>
                        <a:pt x="176009" y="248789"/>
                        <a:pt x="181235" y="249747"/>
                      </a:cubicBezTo>
                      <a:lnTo>
                        <a:pt x="181755" y="249841"/>
                      </a:lnTo>
                      <a:cubicBezTo>
                        <a:pt x="184285" y="250302"/>
                        <a:pt x="186895" y="249617"/>
                        <a:pt x="188873" y="247968"/>
                      </a:cubicBezTo>
                      <a:cubicBezTo>
                        <a:pt x="190850" y="246319"/>
                        <a:pt x="191993" y="243878"/>
                        <a:pt x="191993" y="241303"/>
                      </a:cubicBezTo>
                      <a:lnTo>
                        <a:pt x="191993" y="191990"/>
                      </a:lnTo>
                      <a:lnTo>
                        <a:pt x="238583" y="191990"/>
                      </a:lnTo>
                      <a:cubicBezTo>
                        <a:pt x="237871" y="201346"/>
                        <a:pt x="240842" y="210605"/>
                        <a:pt x="246988" y="217869"/>
                      </a:cubicBezTo>
                      <a:cubicBezTo>
                        <a:pt x="253796" y="225915"/>
                        <a:pt x="263715" y="230453"/>
                        <a:pt x="274118" y="230290"/>
                      </a:cubicBezTo>
                      <a:cubicBezTo>
                        <a:pt x="284484" y="230139"/>
                        <a:pt x="294206" y="225453"/>
                        <a:pt x="300792" y="217435"/>
                      </a:cubicBezTo>
                      <a:cubicBezTo>
                        <a:pt x="306683" y="210262"/>
                        <a:pt x="309469" y="201140"/>
                        <a:pt x="308652" y="191990"/>
                      </a:cubicBezTo>
                      <a:lnTo>
                        <a:pt x="349269" y="191990"/>
                      </a:lnTo>
                      <a:lnTo>
                        <a:pt x="349269" y="214736"/>
                      </a:lnTo>
                      <a:cubicBezTo>
                        <a:pt x="349268" y="219530"/>
                        <a:pt x="353155" y="223416"/>
                        <a:pt x="357948" y="223416"/>
                      </a:cubicBezTo>
                      <a:close/>
                      <a:moveTo>
                        <a:pt x="17359" y="39329"/>
                      </a:moveTo>
                      <a:cubicBezTo>
                        <a:pt x="17359" y="27215"/>
                        <a:pt x="27215" y="17359"/>
                        <a:pt x="39329" y="17359"/>
                      </a:cubicBezTo>
                      <a:lnTo>
                        <a:pt x="174635" y="17359"/>
                      </a:lnTo>
                      <a:lnTo>
                        <a:pt x="174635" y="72803"/>
                      </a:lnTo>
                      <a:cubicBezTo>
                        <a:pt x="174635" y="75378"/>
                        <a:pt x="175778" y="77819"/>
                        <a:pt x="177756" y="79469"/>
                      </a:cubicBezTo>
                      <a:cubicBezTo>
                        <a:pt x="179734" y="81117"/>
                        <a:pt x="182342" y="81802"/>
                        <a:pt x="184875" y="81341"/>
                      </a:cubicBezTo>
                      <a:lnTo>
                        <a:pt x="185394" y="81246"/>
                      </a:lnTo>
                      <a:cubicBezTo>
                        <a:pt x="185394" y="81246"/>
                        <a:pt x="185396" y="81245"/>
                        <a:pt x="185397" y="81245"/>
                      </a:cubicBezTo>
                      <a:cubicBezTo>
                        <a:pt x="190618" y="80290"/>
                        <a:pt x="195952" y="81690"/>
                        <a:pt x="200030" y="85089"/>
                      </a:cubicBezTo>
                      <a:cubicBezTo>
                        <a:pt x="204107" y="88489"/>
                        <a:pt x="206445" y="93482"/>
                        <a:pt x="206445" y="98790"/>
                      </a:cubicBezTo>
                      <a:cubicBezTo>
                        <a:pt x="206445" y="104099"/>
                        <a:pt x="204107" y="109094"/>
                        <a:pt x="200030" y="112492"/>
                      </a:cubicBezTo>
                      <a:cubicBezTo>
                        <a:pt x="195952" y="115891"/>
                        <a:pt x="190619" y="117293"/>
                        <a:pt x="185398" y="116338"/>
                      </a:cubicBezTo>
                      <a:lnTo>
                        <a:pt x="184876" y="116243"/>
                      </a:lnTo>
                      <a:cubicBezTo>
                        <a:pt x="182343" y="115779"/>
                        <a:pt x="179735" y="116465"/>
                        <a:pt x="177757" y="118114"/>
                      </a:cubicBezTo>
                      <a:cubicBezTo>
                        <a:pt x="175779" y="119763"/>
                        <a:pt x="174635" y="122205"/>
                        <a:pt x="174635" y="124781"/>
                      </a:cubicBezTo>
                      <a:lnTo>
                        <a:pt x="174635" y="174633"/>
                      </a:lnTo>
                      <a:lnTo>
                        <a:pt x="137393" y="174633"/>
                      </a:lnTo>
                      <a:cubicBezTo>
                        <a:pt x="133137" y="159923"/>
                        <a:pt x="119598" y="149317"/>
                        <a:pt x="103579" y="149317"/>
                      </a:cubicBezTo>
                      <a:cubicBezTo>
                        <a:pt x="87560" y="149317"/>
                        <a:pt x="74022" y="159923"/>
                        <a:pt x="69766" y="174633"/>
                      </a:cubicBezTo>
                      <a:lnTo>
                        <a:pt x="17359" y="174633"/>
                      </a:lnTo>
                      <a:close/>
                      <a:moveTo>
                        <a:pt x="155484" y="240258"/>
                      </a:moveTo>
                      <a:cubicBezTo>
                        <a:pt x="147439" y="246964"/>
                        <a:pt x="142824" y="256819"/>
                        <a:pt x="142824" y="267298"/>
                      </a:cubicBezTo>
                      <a:cubicBezTo>
                        <a:pt x="142824" y="277772"/>
                        <a:pt x="147439" y="287626"/>
                        <a:pt x="155484" y="294332"/>
                      </a:cubicBezTo>
                      <a:cubicBezTo>
                        <a:pt x="160995" y="298925"/>
                        <a:pt x="167668" y="301669"/>
                        <a:pt x="174635" y="302336"/>
                      </a:cubicBezTo>
                      <a:lnTo>
                        <a:pt x="174635" y="349265"/>
                      </a:lnTo>
                      <a:lnTo>
                        <a:pt x="39329" y="349265"/>
                      </a:lnTo>
                      <a:cubicBezTo>
                        <a:pt x="27215" y="349265"/>
                        <a:pt x="17359" y="339410"/>
                        <a:pt x="17359" y="327295"/>
                      </a:cubicBezTo>
                      <a:lnTo>
                        <a:pt x="17359" y="191991"/>
                      </a:lnTo>
                      <a:lnTo>
                        <a:pt x="77081" y="191991"/>
                      </a:lnTo>
                      <a:cubicBezTo>
                        <a:pt x="81728" y="191991"/>
                        <a:pt x="85550" y="188331"/>
                        <a:pt x="85752" y="183690"/>
                      </a:cubicBezTo>
                      <a:cubicBezTo>
                        <a:pt x="86167" y="174149"/>
                        <a:pt x="93998" y="166676"/>
                        <a:pt x="103580" y="166676"/>
                      </a:cubicBezTo>
                      <a:cubicBezTo>
                        <a:pt x="113161" y="166676"/>
                        <a:pt x="120992" y="174149"/>
                        <a:pt x="121407" y="183690"/>
                      </a:cubicBezTo>
                      <a:cubicBezTo>
                        <a:pt x="121610" y="188332"/>
                        <a:pt x="125432" y="191991"/>
                        <a:pt x="130079" y="191991"/>
                      </a:cubicBezTo>
                      <a:lnTo>
                        <a:pt x="174635" y="191991"/>
                      </a:lnTo>
                      <a:lnTo>
                        <a:pt x="174635" y="232253"/>
                      </a:lnTo>
                      <a:cubicBezTo>
                        <a:pt x="167666" y="232920"/>
                        <a:pt x="160994" y="235665"/>
                        <a:pt x="155484" y="240258"/>
                      </a:cubicBezTo>
                      <a:close/>
                    </a:path>
                  </a:pathLst>
                </a:custGeom>
                <a:solidFill>
                  <a:schemeClr val="bg1"/>
                </a:solidFill>
                <a:ln w="856" cap="flat">
                  <a:noFill/>
                  <a:prstDash val="solid"/>
                  <a:miter/>
                </a:ln>
              </p:spPr>
              <p:txBody>
                <a:bodyPr rtlCol="0" anchor="ctr"/>
                <a:lstStyle/>
                <a:p>
                  <a:endParaRPr lang="en-US" sz="1600" noProof="0"/>
                </a:p>
              </p:txBody>
            </p:sp>
            <p:sp>
              <p:nvSpPr>
                <p:cNvPr id="26" name="Freeform: Shape 57">
                  <a:extLst>
                    <a:ext uri="{FF2B5EF4-FFF2-40B4-BE49-F238E27FC236}">
                      <a16:creationId xmlns:a16="http://schemas.microsoft.com/office/drawing/2014/main" id="{A5F89EB6-4198-0671-3377-F9EB461034DB}"/>
                    </a:ext>
                  </a:extLst>
                </p:cNvPr>
                <p:cNvSpPr/>
                <p:nvPr/>
              </p:nvSpPr>
              <p:spPr>
                <a:xfrm>
                  <a:off x="2044439" y="4634623"/>
                  <a:ext cx="17342" cy="17332"/>
                </a:xfrm>
                <a:custGeom>
                  <a:avLst/>
                  <a:gdLst>
                    <a:gd name="connsiteX0" fmla="*/ 8664 w 17342"/>
                    <a:gd name="connsiteY0" fmla="*/ 17332 h 17332"/>
                    <a:gd name="connsiteX1" fmla="*/ 499 w 17342"/>
                    <a:gd name="connsiteY1" fmla="*/ 11576 h 17332"/>
                    <a:gd name="connsiteX2" fmla="*/ 3049 w 17342"/>
                    <a:gd name="connsiteY2" fmla="*/ 2037 h 17332"/>
                    <a:gd name="connsiteX3" fmla="*/ 13244 w 17342"/>
                    <a:gd name="connsiteY3" fmla="*/ 1287 h 17332"/>
                    <a:gd name="connsiteX4" fmla="*/ 17178 w 17342"/>
                    <a:gd name="connsiteY4" fmla="*/ 10354 h 17332"/>
                    <a:gd name="connsiteX5" fmla="*/ 8664 w 17342"/>
                    <a:gd name="connsiteY5" fmla="*/ 17332 h 17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42" h="17332">
                      <a:moveTo>
                        <a:pt x="8664" y="17332"/>
                      </a:moveTo>
                      <a:cubicBezTo>
                        <a:pt x="5029" y="17332"/>
                        <a:pt x="1728" y="14991"/>
                        <a:pt x="499" y="11576"/>
                      </a:cubicBezTo>
                      <a:cubicBezTo>
                        <a:pt x="-708" y="8221"/>
                        <a:pt x="325" y="4342"/>
                        <a:pt x="3049" y="2037"/>
                      </a:cubicBezTo>
                      <a:cubicBezTo>
                        <a:pt x="5897" y="-372"/>
                        <a:pt x="10074" y="-673"/>
                        <a:pt x="13244" y="1287"/>
                      </a:cubicBezTo>
                      <a:cubicBezTo>
                        <a:pt x="16284" y="3168"/>
                        <a:pt x="17880" y="6847"/>
                        <a:pt x="17178" y="10354"/>
                      </a:cubicBezTo>
                      <a:cubicBezTo>
                        <a:pt x="16377" y="14362"/>
                        <a:pt x="12749" y="17332"/>
                        <a:pt x="8664" y="17332"/>
                      </a:cubicBezTo>
                      <a:close/>
                    </a:path>
                  </a:pathLst>
                </a:custGeom>
                <a:solidFill>
                  <a:schemeClr val="bg1"/>
                </a:solidFill>
                <a:ln w="856" cap="flat">
                  <a:noFill/>
                  <a:prstDash val="solid"/>
                  <a:miter/>
                </a:ln>
              </p:spPr>
              <p:txBody>
                <a:bodyPr rtlCol="0" anchor="ctr"/>
                <a:lstStyle/>
                <a:p>
                  <a:endParaRPr lang="en-US" sz="1600" noProof="0"/>
                </a:p>
              </p:txBody>
            </p:sp>
          </p:grpSp>
        </p:grpSp>
      </p:grpSp>
      <p:grpSp>
        <p:nvGrpSpPr>
          <p:cNvPr id="40" name="Group 39">
            <a:extLst>
              <a:ext uri="{FF2B5EF4-FFF2-40B4-BE49-F238E27FC236}">
                <a16:creationId xmlns:a16="http://schemas.microsoft.com/office/drawing/2014/main" id="{75D6BB8A-5728-F2C5-B383-37C38C1A5E9B}"/>
              </a:ext>
            </a:extLst>
          </p:cNvPr>
          <p:cNvGrpSpPr/>
          <p:nvPr/>
        </p:nvGrpSpPr>
        <p:grpSpPr>
          <a:xfrm>
            <a:off x="1335505" y="3882564"/>
            <a:ext cx="10186796" cy="729054"/>
            <a:chOff x="517358" y="4881196"/>
            <a:chExt cx="10186796" cy="729054"/>
          </a:xfrm>
        </p:grpSpPr>
        <p:sp>
          <p:nvSpPr>
            <p:cNvPr id="8" name="Rectangle: Rounded Corners 7">
              <a:extLst>
                <a:ext uri="{FF2B5EF4-FFF2-40B4-BE49-F238E27FC236}">
                  <a16:creationId xmlns:a16="http://schemas.microsoft.com/office/drawing/2014/main" id="{C8B22B03-6F12-1A71-78CC-AA7ED846A1D7}"/>
                </a:ext>
              </a:extLst>
            </p:cNvPr>
            <p:cNvSpPr/>
            <p:nvPr/>
          </p:nvSpPr>
          <p:spPr>
            <a:xfrm>
              <a:off x="3324154" y="4881196"/>
              <a:ext cx="7380000" cy="504000"/>
            </a:xfrm>
            <a:prstGeom prst="roundRect">
              <a:avLst>
                <a:gd name="adj" fmla="val 50000"/>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endParaRPr lang="en-US" sz="2000" noProof="0">
                <a:solidFill>
                  <a:schemeClr val="bg1"/>
                </a:solidFill>
              </a:endParaRPr>
            </a:p>
          </p:txBody>
        </p:sp>
        <p:sp>
          <p:nvSpPr>
            <p:cNvPr id="13" name="TextBox 12">
              <a:extLst>
                <a:ext uri="{FF2B5EF4-FFF2-40B4-BE49-F238E27FC236}">
                  <a16:creationId xmlns:a16="http://schemas.microsoft.com/office/drawing/2014/main" id="{31A92EB5-DB04-88E7-D1CB-DA8637ADDAB1}"/>
                </a:ext>
              </a:extLst>
            </p:cNvPr>
            <p:cNvSpPr txBox="1"/>
            <p:nvPr/>
          </p:nvSpPr>
          <p:spPr>
            <a:xfrm>
              <a:off x="3635717" y="4963919"/>
              <a:ext cx="6984000" cy="646331"/>
            </a:xfrm>
            <a:prstGeom prst="rect">
              <a:avLst/>
            </a:prstGeom>
            <a:noFill/>
          </p:spPr>
          <p:txBody>
            <a:bodyPr wrap="square" rtlCol="0">
              <a:spAutoFit/>
            </a:bodyPr>
            <a:lstStyle/>
            <a:p>
              <a:r>
                <a:rPr lang="en-US" noProof="0" dirty="0">
                  <a:solidFill>
                    <a:schemeClr val="accent1"/>
                  </a:solidFill>
                </a:rPr>
                <a:t>Set an end date to ensure </a:t>
              </a:r>
              <a:r>
                <a:rPr lang="en-US" b="1" noProof="0" dirty="0">
                  <a:solidFill>
                    <a:schemeClr val="accent1"/>
                  </a:solidFill>
                </a:rPr>
                <a:t>prioritization </a:t>
              </a:r>
              <a:r>
                <a:rPr lang="en-US" noProof="0" dirty="0">
                  <a:solidFill>
                    <a:schemeClr val="accent1"/>
                  </a:solidFill>
                </a:rPr>
                <a:t>and</a:t>
              </a:r>
              <a:r>
                <a:rPr lang="en-US" b="1" noProof="0" dirty="0">
                  <a:solidFill>
                    <a:schemeClr val="accent1"/>
                  </a:solidFill>
                </a:rPr>
                <a:t> increase motivation</a:t>
              </a:r>
            </a:p>
          </p:txBody>
        </p:sp>
        <p:sp>
          <p:nvSpPr>
            <p:cNvPr id="18" name="Rectangle: Rounded Corners 17">
              <a:extLst>
                <a:ext uri="{FF2B5EF4-FFF2-40B4-BE49-F238E27FC236}">
                  <a16:creationId xmlns:a16="http://schemas.microsoft.com/office/drawing/2014/main" id="{A17081E7-5943-1A06-6FE1-23E263A926C9}"/>
                </a:ext>
              </a:extLst>
            </p:cNvPr>
            <p:cNvSpPr/>
            <p:nvPr/>
          </p:nvSpPr>
          <p:spPr>
            <a:xfrm>
              <a:off x="517358" y="4881196"/>
              <a:ext cx="2656916" cy="504000"/>
            </a:xfrm>
            <a:prstGeom prst="roundRect">
              <a:avLst>
                <a:gd name="adj" fmla="val 50000"/>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2400" b="1" noProof="0" dirty="0">
                  <a:solidFill>
                    <a:schemeClr val="bg1"/>
                  </a:solidFill>
                </a:rPr>
                <a:t>T</a:t>
              </a:r>
              <a:r>
                <a:rPr lang="en-US" sz="2000" noProof="0" dirty="0">
                  <a:solidFill>
                    <a:schemeClr val="bg1"/>
                  </a:solidFill>
                </a:rPr>
                <a:t>ime-bound </a:t>
              </a:r>
            </a:p>
          </p:txBody>
        </p:sp>
        <p:grpSp>
          <p:nvGrpSpPr>
            <p:cNvPr id="27" name="Graphic 43">
              <a:extLst>
                <a:ext uri="{FF2B5EF4-FFF2-40B4-BE49-F238E27FC236}">
                  <a16:creationId xmlns:a16="http://schemas.microsoft.com/office/drawing/2014/main" id="{1A577BC4-23A9-3754-72D6-0D3A84BAC8A8}"/>
                </a:ext>
              </a:extLst>
            </p:cNvPr>
            <p:cNvGrpSpPr/>
            <p:nvPr/>
          </p:nvGrpSpPr>
          <p:grpSpPr>
            <a:xfrm>
              <a:off x="731482" y="4953196"/>
              <a:ext cx="360000" cy="360000"/>
              <a:chOff x="1687996" y="5057922"/>
              <a:chExt cx="444376" cy="444380"/>
            </a:xfrm>
            <a:solidFill>
              <a:schemeClr val="bg1"/>
            </a:solidFill>
          </p:grpSpPr>
          <p:sp>
            <p:nvSpPr>
              <p:cNvPr id="28" name="Freeform: Shape 59">
                <a:extLst>
                  <a:ext uri="{FF2B5EF4-FFF2-40B4-BE49-F238E27FC236}">
                    <a16:creationId xmlns:a16="http://schemas.microsoft.com/office/drawing/2014/main" id="{AE28A2E4-9495-5BFA-731B-D8E46F1B7973}"/>
                  </a:ext>
                </a:extLst>
              </p:cNvPr>
              <p:cNvSpPr/>
              <p:nvPr/>
            </p:nvSpPr>
            <p:spPr>
              <a:xfrm>
                <a:off x="2005655" y="5222828"/>
                <a:ext cx="34716" cy="34717"/>
              </a:xfrm>
              <a:custGeom>
                <a:avLst/>
                <a:gdLst>
                  <a:gd name="connsiteX0" fmla="*/ 34717 w 34716"/>
                  <a:gd name="connsiteY0" fmla="*/ 17359 h 34717"/>
                  <a:gd name="connsiteX1" fmla="*/ 17358 w 34716"/>
                  <a:gd name="connsiteY1" fmla="*/ 34717 h 34717"/>
                  <a:gd name="connsiteX2" fmla="*/ 0 w 34716"/>
                  <a:gd name="connsiteY2" fmla="*/ 17359 h 34717"/>
                  <a:gd name="connsiteX3" fmla="*/ 17358 w 34716"/>
                  <a:gd name="connsiteY3" fmla="*/ 0 h 34717"/>
                  <a:gd name="connsiteX4" fmla="*/ 34717 w 34716"/>
                  <a:gd name="connsiteY4" fmla="*/ 17359 h 34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16" h="34717">
                    <a:moveTo>
                      <a:pt x="34717" y="17359"/>
                    </a:moveTo>
                    <a:cubicBezTo>
                      <a:pt x="34717" y="26945"/>
                      <a:pt x="26945" y="34717"/>
                      <a:pt x="17358" y="34717"/>
                    </a:cubicBezTo>
                    <a:cubicBezTo>
                      <a:pt x="7772" y="34717"/>
                      <a:pt x="0" y="26945"/>
                      <a:pt x="0" y="17359"/>
                    </a:cubicBezTo>
                    <a:cubicBezTo>
                      <a:pt x="0" y="7772"/>
                      <a:pt x="7772" y="0"/>
                      <a:pt x="17358" y="0"/>
                    </a:cubicBezTo>
                    <a:cubicBezTo>
                      <a:pt x="26945" y="0"/>
                      <a:pt x="34717" y="7772"/>
                      <a:pt x="34717" y="17359"/>
                    </a:cubicBezTo>
                    <a:close/>
                  </a:path>
                </a:pathLst>
              </a:custGeom>
              <a:solidFill>
                <a:schemeClr val="bg1"/>
              </a:solidFill>
              <a:ln w="12700" cap="flat">
                <a:solidFill>
                  <a:schemeClr val="accent1"/>
                </a:solidFill>
                <a:prstDash val="solid"/>
                <a:miter/>
              </a:ln>
            </p:spPr>
            <p:txBody>
              <a:bodyPr rtlCol="0" anchor="ctr"/>
              <a:lstStyle/>
              <a:p>
                <a:endParaRPr lang="en-US" sz="1600" noProof="0"/>
              </a:p>
            </p:txBody>
          </p:sp>
          <p:sp>
            <p:nvSpPr>
              <p:cNvPr id="29" name="Freeform: Shape 60">
                <a:extLst>
                  <a:ext uri="{FF2B5EF4-FFF2-40B4-BE49-F238E27FC236}">
                    <a16:creationId xmlns:a16="http://schemas.microsoft.com/office/drawing/2014/main" id="{55270E44-65D4-0283-3BCD-7D2F3BF6B982}"/>
                  </a:ext>
                </a:extLst>
              </p:cNvPr>
              <p:cNvSpPr/>
              <p:nvPr/>
            </p:nvSpPr>
            <p:spPr>
              <a:xfrm>
                <a:off x="1687996" y="5057922"/>
                <a:ext cx="444376" cy="444380"/>
              </a:xfrm>
              <a:custGeom>
                <a:avLst/>
                <a:gdLst>
                  <a:gd name="connsiteX0" fmla="*/ 374942 w 444376"/>
                  <a:gd name="connsiteY0" fmla="*/ 34717 h 444380"/>
                  <a:gd name="connsiteX1" fmla="*/ 352376 w 444376"/>
                  <a:gd name="connsiteY1" fmla="*/ 34717 h 444380"/>
                  <a:gd name="connsiteX2" fmla="*/ 352376 w 444376"/>
                  <a:gd name="connsiteY2" fmla="*/ 17359 h 444380"/>
                  <a:gd name="connsiteX3" fmla="*/ 335018 w 444376"/>
                  <a:gd name="connsiteY3" fmla="*/ 0 h 444380"/>
                  <a:gd name="connsiteX4" fmla="*/ 317659 w 444376"/>
                  <a:gd name="connsiteY4" fmla="*/ 17359 h 444380"/>
                  <a:gd name="connsiteX5" fmla="*/ 317659 w 444376"/>
                  <a:gd name="connsiteY5" fmla="*/ 34717 h 444380"/>
                  <a:gd name="connsiteX6" fmla="*/ 238679 w 444376"/>
                  <a:gd name="connsiteY6" fmla="*/ 34717 h 444380"/>
                  <a:gd name="connsiteX7" fmla="*/ 238679 w 444376"/>
                  <a:gd name="connsiteY7" fmla="*/ 17359 h 444380"/>
                  <a:gd name="connsiteX8" fmla="*/ 221320 w 444376"/>
                  <a:gd name="connsiteY8" fmla="*/ 0 h 444380"/>
                  <a:gd name="connsiteX9" fmla="*/ 203962 w 444376"/>
                  <a:gd name="connsiteY9" fmla="*/ 17359 h 444380"/>
                  <a:gd name="connsiteX10" fmla="*/ 203962 w 444376"/>
                  <a:gd name="connsiteY10" fmla="*/ 34717 h 444380"/>
                  <a:gd name="connsiteX11" fmla="*/ 125849 w 444376"/>
                  <a:gd name="connsiteY11" fmla="*/ 34717 h 444380"/>
                  <a:gd name="connsiteX12" fmla="*/ 125849 w 444376"/>
                  <a:gd name="connsiteY12" fmla="*/ 17359 h 444380"/>
                  <a:gd name="connsiteX13" fmla="*/ 108490 w 444376"/>
                  <a:gd name="connsiteY13" fmla="*/ 0 h 444380"/>
                  <a:gd name="connsiteX14" fmla="*/ 91132 w 444376"/>
                  <a:gd name="connsiteY14" fmla="*/ 17359 h 444380"/>
                  <a:gd name="connsiteX15" fmla="*/ 91132 w 444376"/>
                  <a:gd name="connsiteY15" fmla="*/ 34717 h 444380"/>
                  <a:gd name="connsiteX16" fmla="*/ 69434 w 444376"/>
                  <a:gd name="connsiteY16" fmla="*/ 34717 h 444380"/>
                  <a:gd name="connsiteX17" fmla="*/ 0 w 444376"/>
                  <a:gd name="connsiteY17" fmla="*/ 104152 h 444380"/>
                  <a:gd name="connsiteX18" fmla="*/ 0 w 444376"/>
                  <a:gd name="connsiteY18" fmla="*/ 374946 h 444380"/>
                  <a:gd name="connsiteX19" fmla="*/ 69434 w 444376"/>
                  <a:gd name="connsiteY19" fmla="*/ 444380 h 444380"/>
                  <a:gd name="connsiteX20" fmla="*/ 202226 w 444376"/>
                  <a:gd name="connsiteY20" fmla="*/ 444380 h 444380"/>
                  <a:gd name="connsiteX21" fmla="*/ 219584 w 444376"/>
                  <a:gd name="connsiteY21" fmla="*/ 427021 h 444380"/>
                  <a:gd name="connsiteX22" fmla="*/ 202226 w 444376"/>
                  <a:gd name="connsiteY22" fmla="*/ 409663 h 444380"/>
                  <a:gd name="connsiteX23" fmla="*/ 69434 w 444376"/>
                  <a:gd name="connsiteY23" fmla="*/ 409663 h 444380"/>
                  <a:gd name="connsiteX24" fmla="*/ 34717 w 444376"/>
                  <a:gd name="connsiteY24" fmla="*/ 374946 h 444380"/>
                  <a:gd name="connsiteX25" fmla="*/ 34717 w 444376"/>
                  <a:gd name="connsiteY25" fmla="*/ 104152 h 444380"/>
                  <a:gd name="connsiteX26" fmla="*/ 69434 w 444376"/>
                  <a:gd name="connsiteY26" fmla="*/ 69434 h 444380"/>
                  <a:gd name="connsiteX27" fmla="*/ 91132 w 444376"/>
                  <a:gd name="connsiteY27" fmla="*/ 69434 h 444380"/>
                  <a:gd name="connsiteX28" fmla="*/ 91132 w 444376"/>
                  <a:gd name="connsiteY28" fmla="*/ 86793 h 444380"/>
                  <a:gd name="connsiteX29" fmla="*/ 108490 w 444376"/>
                  <a:gd name="connsiteY29" fmla="*/ 104152 h 444380"/>
                  <a:gd name="connsiteX30" fmla="*/ 125849 w 444376"/>
                  <a:gd name="connsiteY30" fmla="*/ 86793 h 444380"/>
                  <a:gd name="connsiteX31" fmla="*/ 125849 w 444376"/>
                  <a:gd name="connsiteY31" fmla="*/ 69434 h 444380"/>
                  <a:gd name="connsiteX32" fmla="*/ 203962 w 444376"/>
                  <a:gd name="connsiteY32" fmla="*/ 69434 h 444380"/>
                  <a:gd name="connsiteX33" fmla="*/ 203962 w 444376"/>
                  <a:gd name="connsiteY33" fmla="*/ 86793 h 444380"/>
                  <a:gd name="connsiteX34" fmla="*/ 221320 w 444376"/>
                  <a:gd name="connsiteY34" fmla="*/ 104152 h 444380"/>
                  <a:gd name="connsiteX35" fmla="*/ 238679 w 444376"/>
                  <a:gd name="connsiteY35" fmla="*/ 86793 h 444380"/>
                  <a:gd name="connsiteX36" fmla="*/ 238679 w 444376"/>
                  <a:gd name="connsiteY36" fmla="*/ 69434 h 444380"/>
                  <a:gd name="connsiteX37" fmla="*/ 317659 w 444376"/>
                  <a:gd name="connsiteY37" fmla="*/ 69434 h 444380"/>
                  <a:gd name="connsiteX38" fmla="*/ 317659 w 444376"/>
                  <a:gd name="connsiteY38" fmla="*/ 86793 h 444380"/>
                  <a:gd name="connsiteX39" fmla="*/ 335018 w 444376"/>
                  <a:gd name="connsiteY39" fmla="*/ 104152 h 444380"/>
                  <a:gd name="connsiteX40" fmla="*/ 352376 w 444376"/>
                  <a:gd name="connsiteY40" fmla="*/ 86793 h 444380"/>
                  <a:gd name="connsiteX41" fmla="*/ 352376 w 444376"/>
                  <a:gd name="connsiteY41" fmla="*/ 69434 h 444380"/>
                  <a:gd name="connsiteX42" fmla="*/ 374942 w 444376"/>
                  <a:gd name="connsiteY42" fmla="*/ 69434 h 444380"/>
                  <a:gd name="connsiteX43" fmla="*/ 409659 w 444376"/>
                  <a:gd name="connsiteY43" fmla="*/ 104152 h 444380"/>
                  <a:gd name="connsiteX44" fmla="*/ 409659 w 444376"/>
                  <a:gd name="connsiteY44" fmla="*/ 203096 h 444380"/>
                  <a:gd name="connsiteX45" fmla="*/ 427018 w 444376"/>
                  <a:gd name="connsiteY45" fmla="*/ 220454 h 444380"/>
                  <a:gd name="connsiteX46" fmla="*/ 444376 w 444376"/>
                  <a:gd name="connsiteY46" fmla="*/ 203096 h 444380"/>
                  <a:gd name="connsiteX47" fmla="*/ 444376 w 444376"/>
                  <a:gd name="connsiteY47" fmla="*/ 104152 h 444380"/>
                  <a:gd name="connsiteX48" fmla="*/ 374942 w 444376"/>
                  <a:gd name="connsiteY48" fmla="*/ 34717 h 44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44376" h="444380">
                    <a:moveTo>
                      <a:pt x="374942" y="34717"/>
                    </a:moveTo>
                    <a:lnTo>
                      <a:pt x="352376" y="34717"/>
                    </a:lnTo>
                    <a:lnTo>
                      <a:pt x="352376" y="17359"/>
                    </a:lnTo>
                    <a:cubicBezTo>
                      <a:pt x="352376" y="7771"/>
                      <a:pt x="344605" y="0"/>
                      <a:pt x="335018" y="0"/>
                    </a:cubicBezTo>
                    <a:cubicBezTo>
                      <a:pt x="325431" y="0"/>
                      <a:pt x="317659" y="7771"/>
                      <a:pt x="317659" y="17359"/>
                    </a:cubicBezTo>
                    <a:lnTo>
                      <a:pt x="317659" y="34717"/>
                    </a:lnTo>
                    <a:lnTo>
                      <a:pt x="238679" y="34717"/>
                    </a:lnTo>
                    <a:lnTo>
                      <a:pt x="238679" y="17359"/>
                    </a:lnTo>
                    <a:cubicBezTo>
                      <a:pt x="238679" y="7771"/>
                      <a:pt x="230907" y="0"/>
                      <a:pt x="221320" y="0"/>
                    </a:cubicBezTo>
                    <a:cubicBezTo>
                      <a:pt x="211733" y="0"/>
                      <a:pt x="203962" y="7771"/>
                      <a:pt x="203962" y="17359"/>
                    </a:cubicBezTo>
                    <a:lnTo>
                      <a:pt x="203962" y="34717"/>
                    </a:lnTo>
                    <a:lnTo>
                      <a:pt x="125849" y="34717"/>
                    </a:lnTo>
                    <a:lnTo>
                      <a:pt x="125849" y="17359"/>
                    </a:lnTo>
                    <a:cubicBezTo>
                      <a:pt x="125849" y="7771"/>
                      <a:pt x="118077" y="0"/>
                      <a:pt x="108490" y="0"/>
                    </a:cubicBezTo>
                    <a:cubicBezTo>
                      <a:pt x="98903" y="0"/>
                      <a:pt x="91132" y="7771"/>
                      <a:pt x="91132" y="17359"/>
                    </a:cubicBezTo>
                    <a:lnTo>
                      <a:pt x="91132" y="34717"/>
                    </a:lnTo>
                    <a:lnTo>
                      <a:pt x="69434" y="34717"/>
                    </a:lnTo>
                    <a:cubicBezTo>
                      <a:pt x="31148" y="34717"/>
                      <a:pt x="0" y="65865"/>
                      <a:pt x="0" y="104152"/>
                    </a:cubicBezTo>
                    <a:lnTo>
                      <a:pt x="0" y="374946"/>
                    </a:lnTo>
                    <a:cubicBezTo>
                      <a:pt x="0" y="413232"/>
                      <a:pt x="31148" y="444380"/>
                      <a:pt x="69434" y="444380"/>
                    </a:cubicBezTo>
                    <a:lnTo>
                      <a:pt x="202226" y="444380"/>
                    </a:lnTo>
                    <a:cubicBezTo>
                      <a:pt x="211813" y="444380"/>
                      <a:pt x="219584" y="436609"/>
                      <a:pt x="219584" y="427021"/>
                    </a:cubicBezTo>
                    <a:cubicBezTo>
                      <a:pt x="219584" y="417434"/>
                      <a:pt x="211813" y="409663"/>
                      <a:pt x="202226" y="409663"/>
                    </a:cubicBezTo>
                    <a:lnTo>
                      <a:pt x="69434" y="409663"/>
                    </a:lnTo>
                    <a:cubicBezTo>
                      <a:pt x="50291" y="409663"/>
                      <a:pt x="34717" y="394089"/>
                      <a:pt x="34717" y="374946"/>
                    </a:cubicBezTo>
                    <a:lnTo>
                      <a:pt x="34717" y="104152"/>
                    </a:lnTo>
                    <a:cubicBezTo>
                      <a:pt x="34717" y="85009"/>
                      <a:pt x="50291" y="69434"/>
                      <a:pt x="69434" y="69434"/>
                    </a:cubicBezTo>
                    <a:lnTo>
                      <a:pt x="91132" y="69434"/>
                    </a:lnTo>
                    <a:lnTo>
                      <a:pt x="91132" y="86793"/>
                    </a:lnTo>
                    <a:cubicBezTo>
                      <a:pt x="91132" y="96380"/>
                      <a:pt x="98903" y="104152"/>
                      <a:pt x="108490" y="104152"/>
                    </a:cubicBezTo>
                    <a:cubicBezTo>
                      <a:pt x="118077" y="104152"/>
                      <a:pt x="125849" y="96380"/>
                      <a:pt x="125849" y="86793"/>
                    </a:cubicBezTo>
                    <a:lnTo>
                      <a:pt x="125849" y="69434"/>
                    </a:lnTo>
                    <a:lnTo>
                      <a:pt x="203962" y="69434"/>
                    </a:lnTo>
                    <a:lnTo>
                      <a:pt x="203962" y="86793"/>
                    </a:lnTo>
                    <a:cubicBezTo>
                      <a:pt x="203962" y="96380"/>
                      <a:pt x="211733" y="104152"/>
                      <a:pt x="221320" y="104152"/>
                    </a:cubicBezTo>
                    <a:cubicBezTo>
                      <a:pt x="230907" y="104152"/>
                      <a:pt x="238679" y="96380"/>
                      <a:pt x="238679" y="86793"/>
                    </a:cubicBezTo>
                    <a:lnTo>
                      <a:pt x="238679" y="69434"/>
                    </a:lnTo>
                    <a:lnTo>
                      <a:pt x="317659" y="69434"/>
                    </a:lnTo>
                    <a:lnTo>
                      <a:pt x="317659" y="86793"/>
                    </a:lnTo>
                    <a:cubicBezTo>
                      <a:pt x="317659" y="96380"/>
                      <a:pt x="325431" y="104152"/>
                      <a:pt x="335018" y="104152"/>
                    </a:cubicBezTo>
                    <a:cubicBezTo>
                      <a:pt x="344605" y="104152"/>
                      <a:pt x="352376" y="96380"/>
                      <a:pt x="352376" y="86793"/>
                    </a:cubicBezTo>
                    <a:lnTo>
                      <a:pt x="352376" y="69434"/>
                    </a:lnTo>
                    <a:lnTo>
                      <a:pt x="374942" y="69434"/>
                    </a:lnTo>
                    <a:cubicBezTo>
                      <a:pt x="394085" y="69434"/>
                      <a:pt x="409659" y="85009"/>
                      <a:pt x="409659" y="104152"/>
                    </a:cubicBezTo>
                    <a:lnTo>
                      <a:pt x="409659" y="203096"/>
                    </a:lnTo>
                    <a:cubicBezTo>
                      <a:pt x="409659" y="212683"/>
                      <a:pt x="417431" y="220454"/>
                      <a:pt x="427018" y="220454"/>
                    </a:cubicBezTo>
                    <a:cubicBezTo>
                      <a:pt x="436605" y="220454"/>
                      <a:pt x="444376" y="212683"/>
                      <a:pt x="444376" y="203096"/>
                    </a:cubicBezTo>
                    <a:lnTo>
                      <a:pt x="444376" y="104152"/>
                    </a:lnTo>
                    <a:cubicBezTo>
                      <a:pt x="444376" y="65865"/>
                      <a:pt x="413228" y="34717"/>
                      <a:pt x="374942" y="34717"/>
                    </a:cubicBezTo>
                    <a:close/>
                  </a:path>
                </a:pathLst>
              </a:custGeom>
              <a:solidFill>
                <a:schemeClr val="bg1"/>
              </a:solidFill>
              <a:ln w="12700" cap="flat">
                <a:solidFill>
                  <a:schemeClr val="accent1"/>
                </a:solidFill>
                <a:prstDash val="solid"/>
                <a:miter/>
              </a:ln>
            </p:spPr>
            <p:txBody>
              <a:bodyPr rtlCol="0" anchor="ctr"/>
              <a:lstStyle/>
              <a:p>
                <a:endParaRPr lang="en-US" sz="1600" noProof="0"/>
              </a:p>
            </p:txBody>
          </p:sp>
          <p:sp>
            <p:nvSpPr>
              <p:cNvPr id="30" name="Freeform: Shape 61">
                <a:extLst>
                  <a:ext uri="{FF2B5EF4-FFF2-40B4-BE49-F238E27FC236}">
                    <a16:creationId xmlns:a16="http://schemas.microsoft.com/office/drawing/2014/main" id="{48B7092E-5B02-0F42-24A8-CA58C37B4061}"/>
                  </a:ext>
                </a:extLst>
              </p:cNvPr>
              <p:cNvSpPr/>
              <p:nvPr/>
            </p:nvSpPr>
            <p:spPr>
              <a:xfrm>
                <a:off x="1922334" y="5292263"/>
                <a:ext cx="210037" cy="210038"/>
              </a:xfrm>
              <a:custGeom>
                <a:avLst/>
                <a:gdLst>
                  <a:gd name="connsiteX0" fmla="*/ 105019 w 210037"/>
                  <a:gd name="connsiteY0" fmla="*/ 0 h 210038"/>
                  <a:gd name="connsiteX1" fmla="*/ 0 w 210037"/>
                  <a:gd name="connsiteY1" fmla="*/ 105019 h 210038"/>
                  <a:gd name="connsiteX2" fmla="*/ 105019 w 210037"/>
                  <a:gd name="connsiteY2" fmla="*/ 210039 h 210038"/>
                  <a:gd name="connsiteX3" fmla="*/ 210037 w 210037"/>
                  <a:gd name="connsiteY3" fmla="*/ 105019 h 210038"/>
                  <a:gd name="connsiteX4" fmla="*/ 105019 w 210037"/>
                  <a:gd name="connsiteY4" fmla="*/ 0 h 210038"/>
                  <a:gd name="connsiteX5" fmla="*/ 105019 w 210037"/>
                  <a:gd name="connsiteY5" fmla="*/ 175322 h 210038"/>
                  <a:gd name="connsiteX6" fmla="*/ 34717 w 210037"/>
                  <a:gd name="connsiteY6" fmla="*/ 105019 h 210038"/>
                  <a:gd name="connsiteX7" fmla="*/ 105019 w 210037"/>
                  <a:gd name="connsiteY7" fmla="*/ 34717 h 210038"/>
                  <a:gd name="connsiteX8" fmla="*/ 175320 w 210037"/>
                  <a:gd name="connsiteY8" fmla="*/ 105019 h 210038"/>
                  <a:gd name="connsiteX9" fmla="*/ 105019 w 210037"/>
                  <a:gd name="connsiteY9" fmla="*/ 175322 h 210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037" h="210038">
                    <a:moveTo>
                      <a:pt x="105019" y="0"/>
                    </a:moveTo>
                    <a:cubicBezTo>
                      <a:pt x="47111" y="0"/>
                      <a:pt x="0" y="47111"/>
                      <a:pt x="0" y="105019"/>
                    </a:cubicBezTo>
                    <a:cubicBezTo>
                      <a:pt x="0" y="162928"/>
                      <a:pt x="47111" y="210039"/>
                      <a:pt x="105019" y="210039"/>
                    </a:cubicBezTo>
                    <a:cubicBezTo>
                      <a:pt x="162926" y="210039"/>
                      <a:pt x="210037" y="162928"/>
                      <a:pt x="210037" y="105019"/>
                    </a:cubicBezTo>
                    <a:cubicBezTo>
                      <a:pt x="210037" y="47111"/>
                      <a:pt x="162926" y="0"/>
                      <a:pt x="105019" y="0"/>
                    </a:cubicBezTo>
                    <a:close/>
                    <a:moveTo>
                      <a:pt x="105019" y="175322"/>
                    </a:moveTo>
                    <a:cubicBezTo>
                      <a:pt x="66255" y="175322"/>
                      <a:pt x="34717" y="143785"/>
                      <a:pt x="34717" y="105019"/>
                    </a:cubicBezTo>
                    <a:cubicBezTo>
                      <a:pt x="34717" y="66254"/>
                      <a:pt x="66255" y="34717"/>
                      <a:pt x="105019" y="34717"/>
                    </a:cubicBezTo>
                    <a:cubicBezTo>
                      <a:pt x="143783" y="34717"/>
                      <a:pt x="175320" y="66254"/>
                      <a:pt x="175320" y="105019"/>
                    </a:cubicBezTo>
                    <a:cubicBezTo>
                      <a:pt x="175320" y="143785"/>
                      <a:pt x="143783" y="175322"/>
                      <a:pt x="105019" y="175322"/>
                    </a:cubicBezTo>
                    <a:close/>
                  </a:path>
                </a:pathLst>
              </a:custGeom>
              <a:solidFill>
                <a:schemeClr val="bg1"/>
              </a:solidFill>
              <a:ln w="12700" cap="flat">
                <a:solidFill>
                  <a:schemeClr val="accent1"/>
                </a:solidFill>
                <a:prstDash val="solid"/>
                <a:miter/>
              </a:ln>
            </p:spPr>
            <p:txBody>
              <a:bodyPr rtlCol="0" anchor="ctr"/>
              <a:lstStyle/>
              <a:p>
                <a:endParaRPr lang="en-US" sz="1600" noProof="0"/>
              </a:p>
            </p:txBody>
          </p:sp>
          <p:sp>
            <p:nvSpPr>
              <p:cNvPr id="31" name="Freeform: Shape 62">
                <a:extLst>
                  <a:ext uri="{FF2B5EF4-FFF2-40B4-BE49-F238E27FC236}">
                    <a16:creationId xmlns:a16="http://schemas.microsoft.com/office/drawing/2014/main" id="{86C3AA7D-751D-BFEE-F519-F3BF0886CD99}"/>
                  </a:ext>
                </a:extLst>
              </p:cNvPr>
              <p:cNvSpPr/>
              <p:nvPr/>
            </p:nvSpPr>
            <p:spPr>
              <a:xfrm>
                <a:off x="2009995" y="5344338"/>
                <a:ext cx="59886" cy="70302"/>
              </a:xfrm>
              <a:custGeom>
                <a:avLst/>
                <a:gdLst>
                  <a:gd name="connsiteX0" fmla="*/ 42528 w 59886"/>
                  <a:gd name="connsiteY0" fmla="*/ 35585 h 70302"/>
                  <a:gd name="connsiteX1" fmla="*/ 34717 w 59886"/>
                  <a:gd name="connsiteY1" fmla="*/ 35585 h 70302"/>
                  <a:gd name="connsiteX2" fmla="*/ 34717 w 59886"/>
                  <a:gd name="connsiteY2" fmla="*/ 17359 h 70302"/>
                  <a:gd name="connsiteX3" fmla="*/ 17358 w 59886"/>
                  <a:gd name="connsiteY3" fmla="*/ 0 h 70302"/>
                  <a:gd name="connsiteX4" fmla="*/ 0 w 59886"/>
                  <a:gd name="connsiteY4" fmla="*/ 17359 h 70302"/>
                  <a:gd name="connsiteX5" fmla="*/ 0 w 59886"/>
                  <a:gd name="connsiteY5" fmla="*/ 52944 h 70302"/>
                  <a:gd name="connsiteX6" fmla="*/ 17358 w 59886"/>
                  <a:gd name="connsiteY6" fmla="*/ 70302 h 70302"/>
                  <a:gd name="connsiteX7" fmla="*/ 42528 w 59886"/>
                  <a:gd name="connsiteY7" fmla="*/ 70302 h 70302"/>
                  <a:gd name="connsiteX8" fmla="*/ 59887 w 59886"/>
                  <a:gd name="connsiteY8" fmla="*/ 52944 h 70302"/>
                  <a:gd name="connsiteX9" fmla="*/ 42528 w 59886"/>
                  <a:gd name="connsiteY9" fmla="*/ 35585 h 70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886" h="70302">
                    <a:moveTo>
                      <a:pt x="42528" y="35585"/>
                    </a:moveTo>
                    <a:lnTo>
                      <a:pt x="34717" y="35585"/>
                    </a:lnTo>
                    <a:lnTo>
                      <a:pt x="34717" y="17359"/>
                    </a:lnTo>
                    <a:cubicBezTo>
                      <a:pt x="34717" y="7771"/>
                      <a:pt x="26946" y="0"/>
                      <a:pt x="17358" y="0"/>
                    </a:cubicBezTo>
                    <a:cubicBezTo>
                      <a:pt x="7771" y="0"/>
                      <a:pt x="0" y="7771"/>
                      <a:pt x="0" y="17359"/>
                    </a:cubicBezTo>
                    <a:lnTo>
                      <a:pt x="0" y="52944"/>
                    </a:lnTo>
                    <a:cubicBezTo>
                      <a:pt x="0" y="62531"/>
                      <a:pt x="7771" y="70302"/>
                      <a:pt x="17358" y="70302"/>
                    </a:cubicBezTo>
                    <a:lnTo>
                      <a:pt x="42528" y="70302"/>
                    </a:lnTo>
                    <a:cubicBezTo>
                      <a:pt x="52115" y="70302"/>
                      <a:pt x="59887" y="62531"/>
                      <a:pt x="59887" y="52944"/>
                    </a:cubicBezTo>
                    <a:cubicBezTo>
                      <a:pt x="59887" y="43357"/>
                      <a:pt x="52115" y="35585"/>
                      <a:pt x="42528" y="35585"/>
                    </a:cubicBezTo>
                    <a:close/>
                  </a:path>
                </a:pathLst>
              </a:custGeom>
              <a:solidFill>
                <a:schemeClr val="bg1"/>
              </a:solidFill>
              <a:ln w="12700" cap="flat">
                <a:solidFill>
                  <a:schemeClr val="accent1"/>
                </a:solidFill>
                <a:prstDash val="solid"/>
                <a:miter/>
              </a:ln>
            </p:spPr>
            <p:txBody>
              <a:bodyPr rtlCol="0" anchor="ctr"/>
              <a:lstStyle/>
              <a:p>
                <a:endParaRPr lang="en-US" sz="1600" noProof="0"/>
              </a:p>
            </p:txBody>
          </p:sp>
          <p:sp>
            <p:nvSpPr>
              <p:cNvPr id="32" name="Freeform: Shape 63">
                <a:extLst>
                  <a:ext uri="{FF2B5EF4-FFF2-40B4-BE49-F238E27FC236}">
                    <a16:creationId xmlns:a16="http://schemas.microsoft.com/office/drawing/2014/main" id="{D9F011AA-1552-2BCC-CD56-F36E53F954BA}"/>
                  </a:ext>
                </a:extLst>
              </p:cNvPr>
              <p:cNvSpPr/>
              <p:nvPr/>
            </p:nvSpPr>
            <p:spPr>
              <a:xfrm>
                <a:off x="1930146" y="5222828"/>
                <a:ext cx="34716" cy="34717"/>
              </a:xfrm>
              <a:custGeom>
                <a:avLst/>
                <a:gdLst>
                  <a:gd name="connsiteX0" fmla="*/ 34717 w 34716"/>
                  <a:gd name="connsiteY0" fmla="*/ 17359 h 34717"/>
                  <a:gd name="connsiteX1" fmla="*/ 17358 w 34716"/>
                  <a:gd name="connsiteY1" fmla="*/ 34717 h 34717"/>
                  <a:gd name="connsiteX2" fmla="*/ 0 w 34716"/>
                  <a:gd name="connsiteY2" fmla="*/ 17359 h 34717"/>
                  <a:gd name="connsiteX3" fmla="*/ 17358 w 34716"/>
                  <a:gd name="connsiteY3" fmla="*/ 0 h 34717"/>
                  <a:gd name="connsiteX4" fmla="*/ 34717 w 34716"/>
                  <a:gd name="connsiteY4" fmla="*/ 17359 h 34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16" h="34717">
                    <a:moveTo>
                      <a:pt x="34717" y="17359"/>
                    </a:moveTo>
                    <a:cubicBezTo>
                      <a:pt x="34717" y="26945"/>
                      <a:pt x="26945" y="34717"/>
                      <a:pt x="17358" y="34717"/>
                    </a:cubicBezTo>
                    <a:cubicBezTo>
                      <a:pt x="7772" y="34717"/>
                      <a:pt x="0" y="26945"/>
                      <a:pt x="0" y="17359"/>
                    </a:cubicBezTo>
                    <a:cubicBezTo>
                      <a:pt x="0" y="7772"/>
                      <a:pt x="7772" y="0"/>
                      <a:pt x="17358" y="0"/>
                    </a:cubicBezTo>
                    <a:cubicBezTo>
                      <a:pt x="26945" y="0"/>
                      <a:pt x="34717" y="7772"/>
                      <a:pt x="34717" y="17359"/>
                    </a:cubicBezTo>
                    <a:close/>
                  </a:path>
                </a:pathLst>
              </a:custGeom>
              <a:solidFill>
                <a:schemeClr val="bg1"/>
              </a:solidFill>
              <a:ln w="12700" cap="flat">
                <a:solidFill>
                  <a:schemeClr val="accent1"/>
                </a:solidFill>
                <a:prstDash val="solid"/>
                <a:miter/>
              </a:ln>
            </p:spPr>
            <p:txBody>
              <a:bodyPr rtlCol="0" anchor="ctr"/>
              <a:lstStyle/>
              <a:p>
                <a:endParaRPr lang="en-US" sz="1600" noProof="0"/>
              </a:p>
            </p:txBody>
          </p:sp>
          <p:sp>
            <p:nvSpPr>
              <p:cNvPr id="33" name="Freeform: Shape 64">
                <a:extLst>
                  <a:ext uri="{FF2B5EF4-FFF2-40B4-BE49-F238E27FC236}">
                    <a16:creationId xmlns:a16="http://schemas.microsoft.com/office/drawing/2014/main" id="{7C5BD23C-1A8B-0861-EF2F-A4645FD3C66C}"/>
                  </a:ext>
                </a:extLst>
              </p:cNvPr>
              <p:cNvSpPr/>
              <p:nvPr/>
            </p:nvSpPr>
            <p:spPr>
              <a:xfrm>
                <a:off x="1854637" y="5298338"/>
                <a:ext cx="34716" cy="34717"/>
              </a:xfrm>
              <a:custGeom>
                <a:avLst/>
                <a:gdLst>
                  <a:gd name="connsiteX0" fmla="*/ 34717 w 34716"/>
                  <a:gd name="connsiteY0" fmla="*/ 17359 h 34717"/>
                  <a:gd name="connsiteX1" fmla="*/ 17358 w 34716"/>
                  <a:gd name="connsiteY1" fmla="*/ 34717 h 34717"/>
                  <a:gd name="connsiteX2" fmla="*/ 0 w 34716"/>
                  <a:gd name="connsiteY2" fmla="*/ 17359 h 34717"/>
                  <a:gd name="connsiteX3" fmla="*/ 17358 w 34716"/>
                  <a:gd name="connsiteY3" fmla="*/ 0 h 34717"/>
                  <a:gd name="connsiteX4" fmla="*/ 34717 w 34716"/>
                  <a:gd name="connsiteY4" fmla="*/ 17359 h 34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16" h="34717">
                    <a:moveTo>
                      <a:pt x="34717" y="17359"/>
                    </a:moveTo>
                    <a:cubicBezTo>
                      <a:pt x="34717" y="26945"/>
                      <a:pt x="26945" y="34717"/>
                      <a:pt x="17358" y="34717"/>
                    </a:cubicBezTo>
                    <a:cubicBezTo>
                      <a:pt x="7772" y="34717"/>
                      <a:pt x="0" y="26945"/>
                      <a:pt x="0" y="17359"/>
                    </a:cubicBezTo>
                    <a:cubicBezTo>
                      <a:pt x="0" y="7772"/>
                      <a:pt x="7772" y="0"/>
                      <a:pt x="17358" y="0"/>
                    </a:cubicBezTo>
                    <a:cubicBezTo>
                      <a:pt x="26945" y="0"/>
                      <a:pt x="34717" y="7772"/>
                      <a:pt x="34717" y="17359"/>
                    </a:cubicBezTo>
                    <a:close/>
                  </a:path>
                </a:pathLst>
              </a:custGeom>
              <a:solidFill>
                <a:schemeClr val="bg1"/>
              </a:solidFill>
              <a:ln w="12700" cap="flat">
                <a:solidFill>
                  <a:schemeClr val="accent1"/>
                </a:solidFill>
                <a:prstDash val="solid"/>
                <a:miter/>
              </a:ln>
            </p:spPr>
            <p:txBody>
              <a:bodyPr rtlCol="0" anchor="ctr"/>
              <a:lstStyle/>
              <a:p>
                <a:endParaRPr lang="en-US" sz="1600" noProof="0"/>
              </a:p>
            </p:txBody>
          </p:sp>
          <p:sp>
            <p:nvSpPr>
              <p:cNvPr id="34" name="Freeform: Shape 65">
                <a:extLst>
                  <a:ext uri="{FF2B5EF4-FFF2-40B4-BE49-F238E27FC236}">
                    <a16:creationId xmlns:a16="http://schemas.microsoft.com/office/drawing/2014/main" id="{BE4BCA8B-3FCF-D84D-456E-67F05144DAFA}"/>
                  </a:ext>
                </a:extLst>
              </p:cNvPr>
              <p:cNvSpPr/>
              <p:nvPr/>
            </p:nvSpPr>
            <p:spPr>
              <a:xfrm>
                <a:off x="1779127" y="5222828"/>
                <a:ext cx="34716" cy="34717"/>
              </a:xfrm>
              <a:custGeom>
                <a:avLst/>
                <a:gdLst>
                  <a:gd name="connsiteX0" fmla="*/ 34717 w 34716"/>
                  <a:gd name="connsiteY0" fmla="*/ 17359 h 34717"/>
                  <a:gd name="connsiteX1" fmla="*/ 17358 w 34716"/>
                  <a:gd name="connsiteY1" fmla="*/ 34717 h 34717"/>
                  <a:gd name="connsiteX2" fmla="*/ 0 w 34716"/>
                  <a:gd name="connsiteY2" fmla="*/ 17359 h 34717"/>
                  <a:gd name="connsiteX3" fmla="*/ 17358 w 34716"/>
                  <a:gd name="connsiteY3" fmla="*/ 0 h 34717"/>
                  <a:gd name="connsiteX4" fmla="*/ 34717 w 34716"/>
                  <a:gd name="connsiteY4" fmla="*/ 17359 h 34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16" h="34717">
                    <a:moveTo>
                      <a:pt x="34717" y="17359"/>
                    </a:moveTo>
                    <a:cubicBezTo>
                      <a:pt x="34717" y="26945"/>
                      <a:pt x="26945" y="34717"/>
                      <a:pt x="17358" y="34717"/>
                    </a:cubicBezTo>
                    <a:cubicBezTo>
                      <a:pt x="7772" y="34717"/>
                      <a:pt x="0" y="26945"/>
                      <a:pt x="0" y="17359"/>
                    </a:cubicBezTo>
                    <a:cubicBezTo>
                      <a:pt x="0" y="7772"/>
                      <a:pt x="7772" y="0"/>
                      <a:pt x="17358" y="0"/>
                    </a:cubicBezTo>
                    <a:cubicBezTo>
                      <a:pt x="26945" y="0"/>
                      <a:pt x="34717" y="7772"/>
                      <a:pt x="34717" y="17359"/>
                    </a:cubicBezTo>
                    <a:close/>
                  </a:path>
                </a:pathLst>
              </a:custGeom>
              <a:solidFill>
                <a:schemeClr val="bg1"/>
              </a:solidFill>
              <a:ln w="12700" cap="flat">
                <a:solidFill>
                  <a:schemeClr val="accent1"/>
                </a:solidFill>
                <a:prstDash val="solid"/>
                <a:miter/>
              </a:ln>
            </p:spPr>
            <p:txBody>
              <a:bodyPr rtlCol="0" anchor="ctr"/>
              <a:lstStyle/>
              <a:p>
                <a:endParaRPr lang="en-US" sz="1600" noProof="0"/>
              </a:p>
            </p:txBody>
          </p:sp>
          <p:sp>
            <p:nvSpPr>
              <p:cNvPr id="35" name="Freeform: Shape 66">
                <a:extLst>
                  <a:ext uri="{FF2B5EF4-FFF2-40B4-BE49-F238E27FC236}">
                    <a16:creationId xmlns:a16="http://schemas.microsoft.com/office/drawing/2014/main" id="{8C0594C3-5F2A-7A81-703C-EBB08F11520A}"/>
                  </a:ext>
                </a:extLst>
              </p:cNvPr>
              <p:cNvSpPr/>
              <p:nvPr/>
            </p:nvSpPr>
            <p:spPr>
              <a:xfrm>
                <a:off x="1779127" y="5298338"/>
                <a:ext cx="34716" cy="34717"/>
              </a:xfrm>
              <a:custGeom>
                <a:avLst/>
                <a:gdLst>
                  <a:gd name="connsiteX0" fmla="*/ 34717 w 34716"/>
                  <a:gd name="connsiteY0" fmla="*/ 17359 h 34717"/>
                  <a:gd name="connsiteX1" fmla="*/ 17358 w 34716"/>
                  <a:gd name="connsiteY1" fmla="*/ 34717 h 34717"/>
                  <a:gd name="connsiteX2" fmla="*/ 0 w 34716"/>
                  <a:gd name="connsiteY2" fmla="*/ 17359 h 34717"/>
                  <a:gd name="connsiteX3" fmla="*/ 17358 w 34716"/>
                  <a:gd name="connsiteY3" fmla="*/ 0 h 34717"/>
                  <a:gd name="connsiteX4" fmla="*/ 34717 w 34716"/>
                  <a:gd name="connsiteY4" fmla="*/ 17359 h 34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16" h="34717">
                    <a:moveTo>
                      <a:pt x="34717" y="17359"/>
                    </a:moveTo>
                    <a:cubicBezTo>
                      <a:pt x="34717" y="26945"/>
                      <a:pt x="26945" y="34717"/>
                      <a:pt x="17358" y="34717"/>
                    </a:cubicBezTo>
                    <a:cubicBezTo>
                      <a:pt x="7772" y="34717"/>
                      <a:pt x="0" y="26945"/>
                      <a:pt x="0" y="17359"/>
                    </a:cubicBezTo>
                    <a:cubicBezTo>
                      <a:pt x="0" y="7772"/>
                      <a:pt x="7772" y="0"/>
                      <a:pt x="17358" y="0"/>
                    </a:cubicBezTo>
                    <a:cubicBezTo>
                      <a:pt x="26945" y="0"/>
                      <a:pt x="34717" y="7772"/>
                      <a:pt x="34717" y="17359"/>
                    </a:cubicBezTo>
                    <a:close/>
                  </a:path>
                </a:pathLst>
              </a:custGeom>
              <a:solidFill>
                <a:schemeClr val="bg1"/>
              </a:solidFill>
              <a:ln w="12700" cap="flat">
                <a:solidFill>
                  <a:schemeClr val="accent1"/>
                </a:solidFill>
                <a:prstDash val="solid"/>
                <a:miter/>
              </a:ln>
            </p:spPr>
            <p:txBody>
              <a:bodyPr rtlCol="0" anchor="ctr"/>
              <a:lstStyle/>
              <a:p>
                <a:endParaRPr lang="en-US" sz="1600" noProof="0"/>
              </a:p>
            </p:txBody>
          </p:sp>
          <p:sp>
            <p:nvSpPr>
              <p:cNvPr id="36" name="Freeform: Shape 67">
                <a:extLst>
                  <a:ext uri="{FF2B5EF4-FFF2-40B4-BE49-F238E27FC236}">
                    <a16:creationId xmlns:a16="http://schemas.microsoft.com/office/drawing/2014/main" id="{B89EF4C3-B242-E2F4-FA24-20DD1CC7E5F6}"/>
                  </a:ext>
                </a:extLst>
              </p:cNvPr>
              <p:cNvSpPr/>
              <p:nvPr/>
            </p:nvSpPr>
            <p:spPr>
              <a:xfrm>
                <a:off x="1779127" y="5373848"/>
                <a:ext cx="34716" cy="34717"/>
              </a:xfrm>
              <a:custGeom>
                <a:avLst/>
                <a:gdLst>
                  <a:gd name="connsiteX0" fmla="*/ 34717 w 34716"/>
                  <a:gd name="connsiteY0" fmla="*/ 17359 h 34717"/>
                  <a:gd name="connsiteX1" fmla="*/ 17358 w 34716"/>
                  <a:gd name="connsiteY1" fmla="*/ 34717 h 34717"/>
                  <a:gd name="connsiteX2" fmla="*/ 0 w 34716"/>
                  <a:gd name="connsiteY2" fmla="*/ 17359 h 34717"/>
                  <a:gd name="connsiteX3" fmla="*/ 17358 w 34716"/>
                  <a:gd name="connsiteY3" fmla="*/ 0 h 34717"/>
                  <a:gd name="connsiteX4" fmla="*/ 34717 w 34716"/>
                  <a:gd name="connsiteY4" fmla="*/ 17359 h 34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16" h="34717">
                    <a:moveTo>
                      <a:pt x="34717" y="17359"/>
                    </a:moveTo>
                    <a:cubicBezTo>
                      <a:pt x="34717" y="26945"/>
                      <a:pt x="26945" y="34717"/>
                      <a:pt x="17358" y="34717"/>
                    </a:cubicBezTo>
                    <a:cubicBezTo>
                      <a:pt x="7772" y="34717"/>
                      <a:pt x="0" y="26945"/>
                      <a:pt x="0" y="17359"/>
                    </a:cubicBezTo>
                    <a:cubicBezTo>
                      <a:pt x="0" y="7772"/>
                      <a:pt x="7772" y="0"/>
                      <a:pt x="17358" y="0"/>
                    </a:cubicBezTo>
                    <a:cubicBezTo>
                      <a:pt x="26945" y="0"/>
                      <a:pt x="34717" y="7772"/>
                      <a:pt x="34717" y="17359"/>
                    </a:cubicBezTo>
                    <a:close/>
                  </a:path>
                </a:pathLst>
              </a:custGeom>
              <a:solidFill>
                <a:schemeClr val="bg1"/>
              </a:solidFill>
              <a:ln w="12700" cap="flat">
                <a:solidFill>
                  <a:schemeClr val="accent1"/>
                </a:solidFill>
                <a:prstDash val="solid"/>
                <a:miter/>
              </a:ln>
            </p:spPr>
            <p:txBody>
              <a:bodyPr rtlCol="0" anchor="ctr"/>
              <a:lstStyle/>
              <a:p>
                <a:endParaRPr lang="en-US" sz="1600" noProof="0"/>
              </a:p>
            </p:txBody>
          </p:sp>
          <p:sp>
            <p:nvSpPr>
              <p:cNvPr id="37" name="Freeform: Shape 68">
                <a:extLst>
                  <a:ext uri="{FF2B5EF4-FFF2-40B4-BE49-F238E27FC236}">
                    <a16:creationId xmlns:a16="http://schemas.microsoft.com/office/drawing/2014/main" id="{45F7C600-68A8-4C97-C154-6B7662F2490B}"/>
                  </a:ext>
                </a:extLst>
              </p:cNvPr>
              <p:cNvSpPr/>
              <p:nvPr/>
            </p:nvSpPr>
            <p:spPr>
              <a:xfrm>
                <a:off x="1854637" y="5373848"/>
                <a:ext cx="34716" cy="34717"/>
              </a:xfrm>
              <a:custGeom>
                <a:avLst/>
                <a:gdLst>
                  <a:gd name="connsiteX0" fmla="*/ 34717 w 34716"/>
                  <a:gd name="connsiteY0" fmla="*/ 17359 h 34717"/>
                  <a:gd name="connsiteX1" fmla="*/ 17358 w 34716"/>
                  <a:gd name="connsiteY1" fmla="*/ 34717 h 34717"/>
                  <a:gd name="connsiteX2" fmla="*/ 0 w 34716"/>
                  <a:gd name="connsiteY2" fmla="*/ 17359 h 34717"/>
                  <a:gd name="connsiteX3" fmla="*/ 17358 w 34716"/>
                  <a:gd name="connsiteY3" fmla="*/ 0 h 34717"/>
                  <a:gd name="connsiteX4" fmla="*/ 34717 w 34716"/>
                  <a:gd name="connsiteY4" fmla="*/ 17359 h 34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16" h="34717">
                    <a:moveTo>
                      <a:pt x="34717" y="17359"/>
                    </a:moveTo>
                    <a:cubicBezTo>
                      <a:pt x="34717" y="26945"/>
                      <a:pt x="26945" y="34717"/>
                      <a:pt x="17358" y="34717"/>
                    </a:cubicBezTo>
                    <a:cubicBezTo>
                      <a:pt x="7772" y="34717"/>
                      <a:pt x="0" y="26945"/>
                      <a:pt x="0" y="17359"/>
                    </a:cubicBezTo>
                    <a:cubicBezTo>
                      <a:pt x="0" y="7772"/>
                      <a:pt x="7772" y="0"/>
                      <a:pt x="17358" y="0"/>
                    </a:cubicBezTo>
                    <a:cubicBezTo>
                      <a:pt x="26945" y="0"/>
                      <a:pt x="34717" y="7772"/>
                      <a:pt x="34717" y="17359"/>
                    </a:cubicBezTo>
                    <a:close/>
                  </a:path>
                </a:pathLst>
              </a:custGeom>
              <a:solidFill>
                <a:schemeClr val="bg1"/>
              </a:solidFill>
              <a:ln w="12700" cap="flat">
                <a:solidFill>
                  <a:schemeClr val="accent1"/>
                </a:solidFill>
                <a:prstDash val="solid"/>
                <a:miter/>
              </a:ln>
            </p:spPr>
            <p:txBody>
              <a:bodyPr rtlCol="0" anchor="ctr"/>
              <a:lstStyle/>
              <a:p>
                <a:endParaRPr lang="en-US" sz="1600" noProof="0"/>
              </a:p>
            </p:txBody>
          </p:sp>
          <p:sp>
            <p:nvSpPr>
              <p:cNvPr id="38" name="Freeform: Shape 69">
                <a:extLst>
                  <a:ext uri="{FF2B5EF4-FFF2-40B4-BE49-F238E27FC236}">
                    <a16:creationId xmlns:a16="http://schemas.microsoft.com/office/drawing/2014/main" id="{4768C082-1D45-67F7-E3E9-042B388DDD0F}"/>
                  </a:ext>
                </a:extLst>
              </p:cNvPr>
              <p:cNvSpPr/>
              <p:nvPr/>
            </p:nvSpPr>
            <p:spPr>
              <a:xfrm>
                <a:off x="1854637" y="5222828"/>
                <a:ext cx="34716" cy="34717"/>
              </a:xfrm>
              <a:custGeom>
                <a:avLst/>
                <a:gdLst>
                  <a:gd name="connsiteX0" fmla="*/ 34717 w 34716"/>
                  <a:gd name="connsiteY0" fmla="*/ 17359 h 34717"/>
                  <a:gd name="connsiteX1" fmla="*/ 17358 w 34716"/>
                  <a:gd name="connsiteY1" fmla="*/ 34717 h 34717"/>
                  <a:gd name="connsiteX2" fmla="*/ 0 w 34716"/>
                  <a:gd name="connsiteY2" fmla="*/ 17359 h 34717"/>
                  <a:gd name="connsiteX3" fmla="*/ 17358 w 34716"/>
                  <a:gd name="connsiteY3" fmla="*/ 0 h 34717"/>
                  <a:gd name="connsiteX4" fmla="*/ 34717 w 34716"/>
                  <a:gd name="connsiteY4" fmla="*/ 17359 h 34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16" h="34717">
                    <a:moveTo>
                      <a:pt x="34717" y="17359"/>
                    </a:moveTo>
                    <a:cubicBezTo>
                      <a:pt x="34717" y="26945"/>
                      <a:pt x="26945" y="34717"/>
                      <a:pt x="17358" y="34717"/>
                    </a:cubicBezTo>
                    <a:cubicBezTo>
                      <a:pt x="7772" y="34717"/>
                      <a:pt x="0" y="26945"/>
                      <a:pt x="0" y="17359"/>
                    </a:cubicBezTo>
                    <a:cubicBezTo>
                      <a:pt x="0" y="7772"/>
                      <a:pt x="7772" y="0"/>
                      <a:pt x="17358" y="0"/>
                    </a:cubicBezTo>
                    <a:cubicBezTo>
                      <a:pt x="26945" y="0"/>
                      <a:pt x="34717" y="7772"/>
                      <a:pt x="34717" y="17359"/>
                    </a:cubicBezTo>
                    <a:close/>
                  </a:path>
                </a:pathLst>
              </a:custGeom>
              <a:solidFill>
                <a:schemeClr val="bg1"/>
              </a:solidFill>
              <a:ln w="12700" cap="flat">
                <a:solidFill>
                  <a:schemeClr val="accent1"/>
                </a:solidFill>
                <a:prstDash val="solid"/>
                <a:miter/>
              </a:ln>
            </p:spPr>
            <p:txBody>
              <a:bodyPr rtlCol="0" anchor="ctr"/>
              <a:lstStyle/>
              <a:p>
                <a:endParaRPr lang="en-US" sz="1600" noProof="0"/>
              </a:p>
            </p:txBody>
          </p:sp>
        </p:grpSp>
      </p:grpSp>
      <p:sp>
        <p:nvSpPr>
          <p:cNvPr id="45" name="Rectangle: Rounded Corners 44">
            <a:extLst>
              <a:ext uri="{FF2B5EF4-FFF2-40B4-BE49-F238E27FC236}">
                <a16:creationId xmlns:a16="http://schemas.microsoft.com/office/drawing/2014/main" id="{8406B5DA-7685-B654-EA13-70A9CC29291A}"/>
              </a:ext>
            </a:extLst>
          </p:cNvPr>
          <p:cNvSpPr/>
          <p:nvPr/>
        </p:nvSpPr>
        <p:spPr>
          <a:xfrm>
            <a:off x="4067907" y="4513385"/>
            <a:ext cx="7519888" cy="1418492"/>
          </a:xfrm>
          <a:prstGeom prst="roundRect">
            <a:avLst/>
          </a:prstGeom>
          <a:solidFill>
            <a:schemeClr val="tx2">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r>
              <a:rPr lang="en-GB" sz="1600" b="1" dirty="0">
                <a:solidFill>
                  <a:schemeClr val="tx1"/>
                </a:solidFill>
              </a:rPr>
              <a:t>Specific</a:t>
            </a:r>
            <a:r>
              <a:rPr lang="en-GB" sz="1600" dirty="0">
                <a:solidFill>
                  <a:schemeClr val="tx1"/>
                </a:solidFill>
              </a:rPr>
              <a:t>:</a:t>
            </a:r>
            <a:r>
              <a:rPr lang="en-GB" sz="1600" b="1" dirty="0">
                <a:solidFill>
                  <a:schemeClr val="tx1"/>
                </a:solidFill>
              </a:rPr>
              <a:t> </a:t>
            </a:r>
            <a:r>
              <a:rPr lang="en-GB" sz="1600" dirty="0">
                <a:solidFill>
                  <a:schemeClr val="tx1"/>
                </a:solidFill>
              </a:rPr>
              <a:t>Walk for 10 minutes, 5 days a week, at a comfortable pace</a:t>
            </a:r>
          </a:p>
          <a:p>
            <a:r>
              <a:rPr lang="en-GB" sz="1600" b="1" dirty="0">
                <a:solidFill>
                  <a:schemeClr val="tx1"/>
                </a:solidFill>
              </a:rPr>
              <a:t>Measurable</a:t>
            </a:r>
            <a:r>
              <a:rPr lang="en-GB" sz="1600" dirty="0">
                <a:solidFill>
                  <a:schemeClr val="tx1"/>
                </a:solidFill>
              </a:rPr>
              <a:t>:</a:t>
            </a:r>
            <a:r>
              <a:rPr lang="en-GB" sz="1600" b="1" dirty="0">
                <a:solidFill>
                  <a:schemeClr val="tx1"/>
                </a:solidFill>
              </a:rPr>
              <a:t> </a:t>
            </a:r>
            <a:r>
              <a:rPr lang="en-GB" sz="1600" dirty="0">
                <a:solidFill>
                  <a:schemeClr val="tx1"/>
                </a:solidFill>
              </a:rPr>
              <a:t>Use a timer to track each session and record sessions in calendar</a:t>
            </a:r>
          </a:p>
          <a:p>
            <a:r>
              <a:rPr lang="en-GB" sz="1600" b="1" dirty="0">
                <a:solidFill>
                  <a:schemeClr val="tx1"/>
                </a:solidFill>
              </a:rPr>
              <a:t>Attainable</a:t>
            </a:r>
            <a:r>
              <a:rPr lang="en-GB" sz="1600" dirty="0">
                <a:solidFill>
                  <a:schemeClr val="tx1"/>
                </a:solidFill>
              </a:rPr>
              <a:t>: Start with short walks that fit easily into the daily routine </a:t>
            </a:r>
          </a:p>
          <a:p>
            <a:r>
              <a:rPr lang="en-GB" sz="1600" b="1" dirty="0">
                <a:solidFill>
                  <a:schemeClr val="tx1"/>
                </a:solidFill>
              </a:rPr>
              <a:t>Relevant</a:t>
            </a:r>
            <a:r>
              <a:rPr lang="en-GB" sz="1600" dirty="0">
                <a:solidFill>
                  <a:schemeClr val="tx1"/>
                </a:solidFill>
              </a:rPr>
              <a:t>: Supports desire to improve health in a manageable way</a:t>
            </a:r>
          </a:p>
          <a:p>
            <a:r>
              <a:rPr lang="en-GB" sz="1600" b="1" dirty="0">
                <a:solidFill>
                  <a:schemeClr val="tx1"/>
                </a:solidFill>
              </a:rPr>
              <a:t>Time-bound</a:t>
            </a:r>
            <a:r>
              <a:rPr lang="en-GB" sz="1600" dirty="0">
                <a:solidFill>
                  <a:schemeClr val="tx1"/>
                </a:solidFill>
              </a:rPr>
              <a:t>:</a:t>
            </a:r>
            <a:r>
              <a:rPr lang="en-GB" sz="1600" b="1" dirty="0">
                <a:solidFill>
                  <a:schemeClr val="tx1"/>
                </a:solidFill>
              </a:rPr>
              <a:t> </a:t>
            </a:r>
            <a:r>
              <a:rPr lang="en-GB" sz="1600" dirty="0">
                <a:solidFill>
                  <a:schemeClr val="tx1"/>
                </a:solidFill>
              </a:rPr>
              <a:t>Follow the plan for the next 4 weeks, then reassess</a:t>
            </a:r>
          </a:p>
        </p:txBody>
      </p:sp>
      <p:sp>
        <p:nvSpPr>
          <p:cNvPr id="46" name="Rectangle: Rounded Corners 45">
            <a:extLst>
              <a:ext uri="{FF2B5EF4-FFF2-40B4-BE49-F238E27FC236}">
                <a16:creationId xmlns:a16="http://schemas.microsoft.com/office/drawing/2014/main" id="{94CE9F07-B092-E2F0-3D8C-8C7361E11F57}"/>
              </a:ext>
            </a:extLst>
          </p:cNvPr>
          <p:cNvSpPr/>
          <p:nvPr/>
        </p:nvSpPr>
        <p:spPr>
          <a:xfrm>
            <a:off x="1312059" y="4801298"/>
            <a:ext cx="2656916" cy="825779"/>
          </a:xfrm>
          <a:prstGeom prst="roundRect">
            <a:avLst>
              <a:gd name="adj" fmla="val 25866"/>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r>
              <a:rPr lang="en-US" sz="2400" b="1" noProof="0" dirty="0">
                <a:solidFill>
                  <a:schemeClr val="bg1"/>
                </a:solidFill>
              </a:rPr>
              <a:t>SMART</a:t>
            </a:r>
            <a:r>
              <a:rPr lang="en-US" sz="2400" noProof="0" dirty="0">
                <a:solidFill>
                  <a:schemeClr val="bg1"/>
                </a:solidFill>
              </a:rPr>
              <a:t> Goal</a:t>
            </a:r>
          </a:p>
        </p:txBody>
      </p:sp>
    </p:spTree>
    <p:extLst>
      <p:ext uri="{BB962C8B-B14F-4D97-AF65-F5344CB8AC3E}">
        <p14:creationId xmlns:p14="http://schemas.microsoft.com/office/powerpoint/2010/main" val="811823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BB98E8F-4819-B620-3B89-AC781F4DD6DC}"/>
              </a:ext>
            </a:extLst>
          </p:cNvPr>
          <p:cNvSpPr/>
          <p:nvPr/>
        </p:nvSpPr>
        <p:spPr>
          <a:xfrm>
            <a:off x="-1" y="1752674"/>
            <a:ext cx="12192000" cy="30290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16185324-0342-4FF9-87A0-6CFFA7EA2003}"/>
              </a:ext>
            </a:extLst>
          </p:cNvPr>
          <p:cNvSpPr>
            <a:spLocks noGrp="1"/>
          </p:cNvSpPr>
          <p:nvPr>
            <p:ph type="title"/>
          </p:nvPr>
        </p:nvSpPr>
        <p:spPr>
          <a:xfrm>
            <a:off x="536240" y="414320"/>
            <a:ext cx="10896000" cy="1082209"/>
          </a:xfrm>
        </p:spPr>
        <p:txBody>
          <a:bodyPr>
            <a:noAutofit/>
          </a:bodyPr>
          <a:lstStyle/>
          <a:p>
            <a:r>
              <a:rPr lang="en-US" noProof="0"/>
              <a:t>Behavioral strategies for unhealthy eating patterns</a:t>
            </a:r>
          </a:p>
        </p:txBody>
      </p:sp>
      <p:sp>
        <p:nvSpPr>
          <p:cNvPr id="4" name="Text Placeholder 3">
            <a:extLst>
              <a:ext uri="{FF2B5EF4-FFF2-40B4-BE49-F238E27FC236}">
                <a16:creationId xmlns:a16="http://schemas.microsoft.com/office/drawing/2014/main" id="{296B32B4-0917-4047-A355-D49ECE049BD9}"/>
              </a:ext>
            </a:extLst>
          </p:cNvPr>
          <p:cNvSpPr>
            <a:spLocks noGrp="1"/>
          </p:cNvSpPr>
          <p:nvPr>
            <p:ph type="body" sz="quarter" idx="13"/>
          </p:nvPr>
        </p:nvSpPr>
        <p:spPr>
          <a:xfrm>
            <a:off x="536240" y="6020060"/>
            <a:ext cx="10896000" cy="324000"/>
          </a:xfrm>
        </p:spPr>
        <p:txBody>
          <a:bodyPr>
            <a:noAutofit/>
          </a:bodyPr>
          <a:lstStyle/>
          <a:p>
            <a:br>
              <a:rPr lang="en-US" noProof="0" dirty="0"/>
            </a:br>
            <a:r>
              <a:rPr lang="en-US" noProof="0" dirty="0"/>
              <a:t>1. Holt SH et al. </a:t>
            </a:r>
            <a:r>
              <a:rPr lang="en-US" noProof="0" dirty="0" err="1"/>
              <a:t>Eur</a:t>
            </a:r>
            <a:r>
              <a:rPr lang="en-US" noProof="0" dirty="0"/>
              <a:t> J Clin </a:t>
            </a:r>
            <a:r>
              <a:rPr lang="en-US" noProof="0" dirty="0" err="1"/>
              <a:t>Nutr</a:t>
            </a:r>
            <a:r>
              <a:rPr lang="en-US" noProof="0" dirty="0"/>
              <a:t> 1995;49:675–690; 2. Njike VY et al. Adv </a:t>
            </a:r>
            <a:r>
              <a:rPr lang="en-US" noProof="0" dirty="0" err="1"/>
              <a:t>Nutr</a:t>
            </a:r>
            <a:r>
              <a:rPr lang="en-US" noProof="0" dirty="0"/>
              <a:t> 2016;7:866–878; </a:t>
            </a:r>
            <a:r>
              <a:rPr lang="en-US" dirty="0"/>
              <a:t>3. Tondt J et al. Obesity Medicine Association. Obesity Algorithm</a:t>
            </a:r>
            <a:r>
              <a:rPr lang="en-US" baseline="30000" dirty="0"/>
              <a:t>®</a:t>
            </a:r>
            <a:r>
              <a:rPr lang="en-US" dirty="0"/>
              <a:t> (2025). </a:t>
            </a:r>
            <a:r>
              <a:rPr lang="en-US" dirty="0">
                <a:hlinkClick r:id="rId3"/>
              </a:rPr>
              <a:t>https://obesitymedicine.org/resources/obesity-algorithm/</a:t>
            </a:r>
            <a:r>
              <a:rPr lang="en-US" dirty="0"/>
              <a:t>. Accessed October 2025; </a:t>
            </a:r>
            <a:r>
              <a:rPr lang="en-US" noProof="0" dirty="0"/>
              <a:t>4. Appelhans BM et al. Appetite 2016;96:268–279; 5. Castelnuovo G et al. Psychol Res </a:t>
            </a:r>
            <a:r>
              <a:rPr lang="en-US" noProof="0" dirty="0" err="1"/>
              <a:t>Behav</a:t>
            </a:r>
            <a:r>
              <a:rPr lang="en-US" noProof="0" dirty="0"/>
              <a:t> Manag 2017;10:165–173.</a:t>
            </a:r>
          </a:p>
        </p:txBody>
      </p:sp>
      <p:sp>
        <p:nvSpPr>
          <p:cNvPr id="17" name="Rectangle: Rounded Corners 16">
            <a:extLst>
              <a:ext uri="{FF2B5EF4-FFF2-40B4-BE49-F238E27FC236}">
                <a16:creationId xmlns:a16="http://schemas.microsoft.com/office/drawing/2014/main" id="{B5C33C71-B66D-461E-9420-7883F6824D9A}"/>
              </a:ext>
            </a:extLst>
          </p:cNvPr>
          <p:cNvSpPr>
            <a:spLocks/>
          </p:cNvSpPr>
          <p:nvPr/>
        </p:nvSpPr>
        <p:spPr>
          <a:xfrm>
            <a:off x="4390109" y="1884032"/>
            <a:ext cx="3407912" cy="374551"/>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noProof="0">
                <a:solidFill>
                  <a:schemeClr val="bg1"/>
                </a:solidFill>
              </a:rPr>
              <a:t>Behavior therapy</a:t>
            </a:r>
          </a:p>
        </p:txBody>
      </p:sp>
      <p:sp>
        <p:nvSpPr>
          <p:cNvPr id="18" name="Rectangle: Rounded Corners 17">
            <a:extLst>
              <a:ext uri="{FF2B5EF4-FFF2-40B4-BE49-F238E27FC236}">
                <a16:creationId xmlns:a16="http://schemas.microsoft.com/office/drawing/2014/main" id="{75F5AAAD-366B-41CC-BF2F-5183318B1B00}"/>
              </a:ext>
            </a:extLst>
          </p:cNvPr>
          <p:cNvSpPr/>
          <p:nvPr/>
        </p:nvSpPr>
        <p:spPr>
          <a:xfrm>
            <a:off x="595855" y="1884032"/>
            <a:ext cx="3407912" cy="374551"/>
          </a:xfrm>
          <a:prstGeom prst="roundRect">
            <a:avLst>
              <a:gd name="adj" fmla="val 5000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noProof="0">
                <a:solidFill>
                  <a:schemeClr val="tx1"/>
                </a:solidFill>
              </a:rPr>
              <a:t>Stimulus control</a:t>
            </a:r>
          </a:p>
        </p:txBody>
      </p:sp>
      <p:sp>
        <p:nvSpPr>
          <p:cNvPr id="19" name="Rectangle: Rounded Corners 18">
            <a:extLst>
              <a:ext uri="{FF2B5EF4-FFF2-40B4-BE49-F238E27FC236}">
                <a16:creationId xmlns:a16="http://schemas.microsoft.com/office/drawing/2014/main" id="{1523A320-FE09-4467-9923-D358917B8928}"/>
              </a:ext>
            </a:extLst>
          </p:cNvPr>
          <p:cNvSpPr>
            <a:spLocks/>
          </p:cNvSpPr>
          <p:nvPr/>
        </p:nvSpPr>
        <p:spPr>
          <a:xfrm>
            <a:off x="8184364" y="1884032"/>
            <a:ext cx="3407912" cy="374551"/>
          </a:xfrm>
          <a:prstGeom prst="roundRect">
            <a:avLst>
              <a:gd name="adj" fmla="val 5000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noProof="0">
                <a:solidFill>
                  <a:schemeClr val="tx1"/>
                </a:solidFill>
              </a:rPr>
              <a:t>Cognitive restructuring</a:t>
            </a:r>
          </a:p>
        </p:txBody>
      </p:sp>
      <p:sp>
        <p:nvSpPr>
          <p:cNvPr id="22" name="TextBox 21">
            <a:extLst>
              <a:ext uri="{FF2B5EF4-FFF2-40B4-BE49-F238E27FC236}">
                <a16:creationId xmlns:a16="http://schemas.microsoft.com/office/drawing/2014/main" id="{AC43575A-5E83-4EDC-98CB-1D5BBFA80333}"/>
              </a:ext>
            </a:extLst>
          </p:cNvPr>
          <p:cNvSpPr txBox="1"/>
          <p:nvPr/>
        </p:nvSpPr>
        <p:spPr>
          <a:xfrm>
            <a:off x="459723" y="2571639"/>
            <a:ext cx="3680176" cy="1923604"/>
          </a:xfrm>
          <a:prstGeom prst="rect">
            <a:avLst/>
          </a:prstGeom>
          <a:noFill/>
          <a:ln>
            <a:noFill/>
          </a:ln>
        </p:spPr>
        <p:txBody>
          <a:bodyPr wrap="square" rtlCol="0">
            <a:spAutoFit/>
          </a:bodyPr>
          <a:lstStyle/>
          <a:p>
            <a:pPr algn="ctr">
              <a:spcAft>
                <a:spcPts val="300"/>
              </a:spcAft>
            </a:pPr>
            <a:r>
              <a:rPr lang="en-US" sz="1400" noProof="0"/>
              <a:t>Establish eating patterns </a:t>
            </a:r>
            <a:br>
              <a:rPr lang="en-US" sz="1400" noProof="0"/>
            </a:br>
            <a:r>
              <a:rPr lang="en-US" sz="1400" noProof="0"/>
              <a:t>that maximize satiety</a:t>
            </a:r>
            <a:r>
              <a:rPr lang="en-US" sz="1400" baseline="30000" noProof="0"/>
              <a:t>1</a:t>
            </a:r>
            <a:r>
              <a:rPr lang="en-US" sz="1400" baseline="30000" noProof="0">
                <a:latin typeface="Arial" panose="020B0604020202020204" pitchFamily="34" charset="0"/>
                <a:cs typeface="Arial" panose="020B0604020202020204" pitchFamily="34" charset="0"/>
              </a:rPr>
              <a:t>–</a:t>
            </a:r>
            <a:r>
              <a:rPr lang="en-US" sz="1400" baseline="30000" noProof="0"/>
              <a:t>3</a:t>
            </a:r>
          </a:p>
          <a:p>
            <a:pPr marL="0" lvl="1" algn="ctr">
              <a:spcAft>
                <a:spcPts val="1200"/>
              </a:spcAft>
            </a:pPr>
            <a:r>
              <a:rPr lang="en-US" sz="1200" i="1" noProof="0"/>
              <a:t>Example: Consuming whole foods with a higher percentage of their energy from </a:t>
            </a:r>
            <a:r>
              <a:rPr lang="en-US" sz="1200" b="1" i="1" noProof="0"/>
              <a:t>protein</a:t>
            </a:r>
            <a:r>
              <a:rPr lang="en-US" sz="1200" i="1" noProof="0"/>
              <a:t> and </a:t>
            </a:r>
            <a:r>
              <a:rPr lang="en-US" sz="1200" b="1" i="1" noProof="0"/>
              <a:t>fiber</a:t>
            </a:r>
            <a:r>
              <a:rPr lang="en-US" sz="1200" baseline="30000" noProof="0"/>
              <a:t>1,2</a:t>
            </a:r>
          </a:p>
          <a:p>
            <a:pPr algn="ctr">
              <a:spcAft>
                <a:spcPts val="300"/>
              </a:spcAft>
            </a:pPr>
            <a:r>
              <a:rPr lang="en-US" sz="1400" noProof="0"/>
              <a:t>Environmental removal of </a:t>
            </a:r>
            <a:br>
              <a:rPr lang="en-US" sz="1400" noProof="0"/>
            </a:br>
            <a:r>
              <a:rPr lang="en-US" sz="1400" noProof="0"/>
              <a:t>foods identified as tempting</a:t>
            </a:r>
            <a:r>
              <a:rPr lang="en-US" sz="1400" baseline="30000" noProof="0"/>
              <a:t>3</a:t>
            </a:r>
          </a:p>
          <a:p>
            <a:pPr marL="0" lvl="1" algn="ctr">
              <a:spcAft>
                <a:spcPts val="1200"/>
              </a:spcAft>
            </a:pPr>
            <a:r>
              <a:rPr lang="en-US" sz="1200" i="1" noProof="0"/>
              <a:t>Example: Scheduling and meal planning to </a:t>
            </a:r>
            <a:br>
              <a:rPr lang="en-US" sz="1200" i="1" noProof="0"/>
            </a:br>
            <a:r>
              <a:rPr lang="en-US" sz="1200" b="1" i="1" noProof="0"/>
              <a:t>prevent</a:t>
            </a:r>
            <a:r>
              <a:rPr lang="en-US" sz="1200" i="1" noProof="0"/>
              <a:t> temptation at the supermarket</a:t>
            </a:r>
            <a:r>
              <a:rPr lang="en-US" sz="1200" baseline="30000" noProof="0"/>
              <a:t>4</a:t>
            </a:r>
          </a:p>
        </p:txBody>
      </p:sp>
      <p:sp>
        <p:nvSpPr>
          <p:cNvPr id="23" name="TextBox 22">
            <a:extLst>
              <a:ext uri="{FF2B5EF4-FFF2-40B4-BE49-F238E27FC236}">
                <a16:creationId xmlns:a16="http://schemas.microsoft.com/office/drawing/2014/main" id="{7F6DA2C6-4980-48FF-A6F3-E6F1F7B7C959}"/>
              </a:ext>
            </a:extLst>
          </p:cNvPr>
          <p:cNvSpPr txBox="1"/>
          <p:nvPr/>
        </p:nvSpPr>
        <p:spPr>
          <a:xfrm>
            <a:off x="8184364" y="2567381"/>
            <a:ext cx="3407912" cy="2062103"/>
          </a:xfrm>
          <a:prstGeom prst="rect">
            <a:avLst/>
          </a:prstGeom>
          <a:noFill/>
          <a:ln>
            <a:noFill/>
          </a:ln>
        </p:spPr>
        <p:txBody>
          <a:bodyPr wrap="square" rtlCol="0">
            <a:spAutoFit/>
          </a:bodyPr>
          <a:lstStyle/>
          <a:p>
            <a:pPr algn="ctr">
              <a:spcAft>
                <a:spcPts val="1200"/>
              </a:spcAft>
            </a:pPr>
            <a:r>
              <a:rPr lang="en-US" sz="1400" noProof="0"/>
              <a:t>Encourage patient to: </a:t>
            </a:r>
          </a:p>
          <a:p>
            <a:pPr algn="ctr">
              <a:spcAft>
                <a:spcPts val="1200"/>
              </a:spcAft>
            </a:pPr>
            <a:r>
              <a:rPr lang="en-US" sz="1400" b="1" noProof="0"/>
              <a:t>Acknowledge</a:t>
            </a:r>
            <a:r>
              <a:rPr lang="en-US" sz="1400" noProof="0"/>
              <a:t> they are capable of positive thoughts and behaviors</a:t>
            </a:r>
          </a:p>
          <a:p>
            <a:pPr algn="ctr">
              <a:spcAft>
                <a:spcPts val="1200"/>
              </a:spcAft>
            </a:pPr>
            <a:r>
              <a:rPr lang="en-US" sz="1400" b="1" noProof="0"/>
              <a:t>Replace</a:t>
            </a:r>
            <a:r>
              <a:rPr lang="en-US" sz="1400" noProof="0"/>
              <a:t> unhelpful thoughts and behaviors with more productive ones </a:t>
            </a:r>
          </a:p>
          <a:p>
            <a:pPr algn="ctr">
              <a:spcAft>
                <a:spcPts val="1200"/>
              </a:spcAft>
            </a:pPr>
            <a:r>
              <a:rPr lang="en-US" sz="1400" b="1" noProof="0"/>
              <a:t>Practice</a:t>
            </a:r>
            <a:r>
              <a:rPr lang="en-US" sz="1400" noProof="0"/>
              <a:t> behavior therapy skills </a:t>
            </a:r>
            <a:br>
              <a:rPr lang="en-US" sz="1400" noProof="0"/>
            </a:br>
            <a:r>
              <a:rPr lang="en-US" sz="1400" noProof="0"/>
              <a:t>between clinician encounters</a:t>
            </a:r>
            <a:r>
              <a:rPr lang="en-US" sz="1400" baseline="30000" noProof="0"/>
              <a:t>3</a:t>
            </a:r>
          </a:p>
        </p:txBody>
      </p:sp>
      <p:sp>
        <p:nvSpPr>
          <p:cNvPr id="14" name="TextBox 13">
            <a:extLst>
              <a:ext uri="{FF2B5EF4-FFF2-40B4-BE49-F238E27FC236}">
                <a16:creationId xmlns:a16="http://schemas.microsoft.com/office/drawing/2014/main" id="{F18B98E5-CF29-7CF1-8396-156092E9C862}"/>
              </a:ext>
            </a:extLst>
          </p:cNvPr>
          <p:cNvSpPr txBox="1"/>
          <p:nvPr/>
        </p:nvSpPr>
        <p:spPr>
          <a:xfrm>
            <a:off x="1596794" y="4986792"/>
            <a:ext cx="9757215" cy="830997"/>
          </a:xfrm>
          <a:prstGeom prst="rect">
            <a:avLst/>
          </a:prstGeom>
          <a:noFill/>
        </p:spPr>
        <p:txBody>
          <a:bodyPr wrap="square" rtlCol="0">
            <a:spAutoFit/>
          </a:bodyPr>
          <a:lstStyle/>
          <a:p>
            <a:r>
              <a:rPr lang="en-US" sz="2000" b="1" noProof="0"/>
              <a:t>Cognitive behavioral therapy (CBT) is the gold standard for psychotherapy</a:t>
            </a:r>
            <a:r>
              <a:rPr lang="en-US" sz="2000" b="1" baseline="30000" noProof="0"/>
              <a:t>5</a:t>
            </a:r>
          </a:p>
          <a:p>
            <a:r>
              <a:rPr lang="en-US" sz="1400" noProof="0"/>
              <a:t>CBT is a form of psychological treatment that is traditionally recognized as the most preferred intervention for obesity and could be considered as the first-line treatment among psychological approaches. </a:t>
            </a:r>
          </a:p>
        </p:txBody>
      </p:sp>
      <p:grpSp>
        <p:nvGrpSpPr>
          <p:cNvPr id="5" name="Group 4">
            <a:extLst>
              <a:ext uri="{FF2B5EF4-FFF2-40B4-BE49-F238E27FC236}">
                <a16:creationId xmlns:a16="http://schemas.microsoft.com/office/drawing/2014/main" id="{E5128286-226C-19A9-AE4F-E2DB9DA51564}"/>
              </a:ext>
            </a:extLst>
          </p:cNvPr>
          <p:cNvGrpSpPr/>
          <p:nvPr/>
        </p:nvGrpSpPr>
        <p:grpSpPr>
          <a:xfrm rot="10800000">
            <a:off x="4106339" y="1995633"/>
            <a:ext cx="181198" cy="151348"/>
            <a:chOff x="7659022" y="3752888"/>
            <a:chExt cx="473093" cy="395156"/>
          </a:xfrm>
        </p:grpSpPr>
        <p:sp>
          <p:nvSpPr>
            <p:cNvPr id="6" name="Isosceles Triangle 5">
              <a:extLst>
                <a:ext uri="{FF2B5EF4-FFF2-40B4-BE49-F238E27FC236}">
                  <a16:creationId xmlns:a16="http://schemas.microsoft.com/office/drawing/2014/main" id="{CD1C788A-EB29-A50C-D88C-67818AB0CF70}"/>
                </a:ext>
              </a:extLst>
            </p:cNvPr>
            <p:cNvSpPr/>
            <p:nvPr/>
          </p:nvSpPr>
          <p:spPr>
            <a:xfrm rot="5400000">
              <a:off x="7631769" y="3780141"/>
              <a:ext cx="395156" cy="340650"/>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p>
          </p:txBody>
        </p:sp>
        <p:sp>
          <p:nvSpPr>
            <p:cNvPr id="7" name="Isosceles Triangle 6">
              <a:extLst>
                <a:ext uri="{FF2B5EF4-FFF2-40B4-BE49-F238E27FC236}">
                  <a16:creationId xmlns:a16="http://schemas.microsoft.com/office/drawing/2014/main" id="{5492719D-F82B-5FC4-9574-E4365F183332}"/>
                </a:ext>
              </a:extLst>
            </p:cNvPr>
            <p:cNvSpPr/>
            <p:nvPr/>
          </p:nvSpPr>
          <p:spPr>
            <a:xfrm rot="5400000">
              <a:off x="7764212" y="3780141"/>
              <a:ext cx="395156" cy="340650"/>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p>
          </p:txBody>
        </p:sp>
      </p:grpSp>
      <p:grpSp>
        <p:nvGrpSpPr>
          <p:cNvPr id="8" name="Group 7">
            <a:extLst>
              <a:ext uri="{FF2B5EF4-FFF2-40B4-BE49-F238E27FC236}">
                <a16:creationId xmlns:a16="http://schemas.microsoft.com/office/drawing/2014/main" id="{280DBE1B-CDEC-44B4-409A-750DF0E1FE07}"/>
              </a:ext>
            </a:extLst>
          </p:cNvPr>
          <p:cNvGrpSpPr/>
          <p:nvPr/>
        </p:nvGrpSpPr>
        <p:grpSpPr>
          <a:xfrm>
            <a:off x="7900593" y="1995633"/>
            <a:ext cx="181198" cy="151348"/>
            <a:chOff x="7659022" y="3752888"/>
            <a:chExt cx="473093" cy="395156"/>
          </a:xfrm>
        </p:grpSpPr>
        <p:sp>
          <p:nvSpPr>
            <p:cNvPr id="9" name="Isosceles Triangle 8">
              <a:extLst>
                <a:ext uri="{FF2B5EF4-FFF2-40B4-BE49-F238E27FC236}">
                  <a16:creationId xmlns:a16="http://schemas.microsoft.com/office/drawing/2014/main" id="{5F292206-CD95-6D2C-65B0-A4922B33155D}"/>
                </a:ext>
              </a:extLst>
            </p:cNvPr>
            <p:cNvSpPr/>
            <p:nvPr/>
          </p:nvSpPr>
          <p:spPr>
            <a:xfrm rot="5400000">
              <a:off x="7631769" y="3780141"/>
              <a:ext cx="395156" cy="340650"/>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p>
          </p:txBody>
        </p:sp>
        <p:sp>
          <p:nvSpPr>
            <p:cNvPr id="10" name="Isosceles Triangle 9">
              <a:extLst>
                <a:ext uri="{FF2B5EF4-FFF2-40B4-BE49-F238E27FC236}">
                  <a16:creationId xmlns:a16="http://schemas.microsoft.com/office/drawing/2014/main" id="{EDF7F5E5-B6A5-A167-FD82-A4F6476B3C8D}"/>
                </a:ext>
              </a:extLst>
            </p:cNvPr>
            <p:cNvSpPr/>
            <p:nvPr/>
          </p:nvSpPr>
          <p:spPr>
            <a:xfrm rot="5400000">
              <a:off x="7764212" y="3780141"/>
              <a:ext cx="395156" cy="340650"/>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p>
          </p:txBody>
        </p:sp>
      </p:grpSp>
      <p:grpSp>
        <p:nvGrpSpPr>
          <p:cNvPr id="12" name="Group 11">
            <a:extLst>
              <a:ext uri="{FF2B5EF4-FFF2-40B4-BE49-F238E27FC236}">
                <a16:creationId xmlns:a16="http://schemas.microsoft.com/office/drawing/2014/main" id="{3D436A91-618B-B10C-E4C0-ED7F016301CF}"/>
              </a:ext>
            </a:extLst>
          </p:cNvPr>
          <p:cNvGrpSpPr/>
          <p:nvPr/>
        </p:nvGrpSpPr>
        <p:grpSpPr>
          <a:xfrm rot="5400000">
            <a:off x="2209212" y="2348023"/>
            <a:ext cx="181198" cy="151348"/>
            <a:chOff x="7659022" y="3752888"/>
            <a:chExt cx="473093" cy="395156"/>
          </a:xfrm>
        </p:grpSpPr>
        <p:sp>
          <p:nvSpPr>
            <p:cNvPr id="16" name="Isosceles Triangle 15">
              <a:extLst>
                <a:ext uri="{FF2B5EF4-FFF2-40B4-BE49-F238E27FC236}">
                  <a16:creationId xmlns:a16="http://schemas.microsoft.com/office/drawing/2014/main" id="{4F280465-D480-D35A-654A-0762F63A8A68}"/>
                </a:ext>
              </a:extLst>
            </p:cNvPr>
            <p:cNvSpPr/>
            <p:nvPr/>
          </p:nvSpPr>
          <p:spPr>
            <a:xfrm rot="5400000">
              <a:off x="7631769" y="3780141"/>
              <a:ext cx="395156" cy="340650"/>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p>
          </p:txBody>
        </p:sp>
        <p:sp>
          <p:nvSpPr>
            <p:cNvPr id="20" name="Isosceles Triangle 19">
              <a:extLst>
                <a:ext uri="{FF2B5EF4-FFF2-40B4-BE49-F238E27FC236}">
                  <a16:creationId xmlns:a16="http://schemas.microsoft.com/office/drawing/2014/main" id="{FF629073-AB20-316F-9C81-C48FBD6B759E}"/>
                </a:ext>
              </a:extLst>
            </p:cNvPr>
            <p:cNvSpPr/>
            <p:nvPr/>
          </p:nvSpPr>
          <p:spPr>
            <a:xfrm rot="5400000">
              <a:off x="7764212" y="3780141"/>
              <a:ext cx="395156" cy="340650"/>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p>
          </p:txBody>
        </p:sp>
      </p:grpSp>
      <p:grpSp>
        <p:nvGrpSpPr>
          <p:cNvPr id="21" name="Group 20">
            <a:extLst>
              <a:ext uri="{FF2B5EF4-FFF2-40B4-BE49-F238E27FC236}">
                <a16:creationId xmlns:a16="http://schemas.microsoft.com/office/drawing/2014/main" id="{DD976213-A0A7-BBD2-5C75-60AF7D372F81}"/>
              </a:ext>
            </a:extLst>
          </p:cNvPr>
          <p:cNvGrpSpPr/>
          <p:nvPr/>
        </p:nvGrpSpPr>
        <p:grpSpPr>
          <a:xfrm rot="5400000">
            <a:off x="9797721" y="2348023"/>
            <a:ext cx="181198" cy="151348"/>
            <a:chOff x="7659022" y="3752888"/>
            <a:chExt cx="473093" cy="395156"/>
          </a:xfrm>
        </p:grpSpPr>
        <p:sp>
          <p:nvSpPr>
            <p:cNvPr id="24" name="Isosceles Triangle 23">
              <a:extLst>
                <a:ext uri="{FF2B5EF4-FFF2-40B4-BE49-F238E27FC236}">
                  <a16:creationId xmlns:a16="http://schemas.microsoft.com/office/drawing/2014/main" id="{8361460C-4904-8AB3-42E9-29E989D611BB}"/>
                </a:ext>
              </a:extLst>
            </p:cNvPr>
            <p:cNvSpPr/>
            <p:nvPr/>
          </p:nvSpPr>
          <p:spPr>
            <a:xfrm rot="5400000">
              <a:off x="7631769" y="3780141"/>
              <a:ext cx="395156" cy="340650"/>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p>
          </p:txBody>
        </p:sp>
        <p:sp>
          <p:nvSpPr>
            <p:cNvPr id="25" name="Isosceles Triangle 24">
              <a:extLst>
                <a:ext uri="{FF2B5EF4-FFF2-40B4-BE49-F238E27FC236}">
                  <a16:creationId xmlns:a16="http://schemas.microsoft.com/office/drawing/2014/main" id="{90C8E36D-4016-7651-E794-4189EE51A95B}"/>
                </a:ext>
              </a:extLst>
            </p:cNvPr>
            <p:cNvSpPr/>
            <p:nvPr/>
          </p:nvSpPr>
          <p:spPr>
            <a:xfrm rot="5400000">
              <a:off x="7764212" y="3780141"/>
              <a:ext cx="395156" cy="340650"/>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p>
          </p:txBody>
        </p:sp>
      </p:grpSp>
      <p:sp>
        <p:nvSpPr>
          <p:cNvPr id="27" name="Oval 26">
            <a:extLst>
              <a:ext uri="{FF2B5EF4-FFF2-40B4-BE49-F238E27FC236}">
                <a16:creationId xmlns:a16="http://schemas.microsoft.com/office/drawing/2014/main" id="{4312B465-CC75-55B1-8BBE-BE0891DDC26A}"/>
              </a:ext>
            </a:extLst>
          </p:cNvPr>
          <p:cNvSpPr/>
          <p:nvPr/>
        </p:nvSpPr>
        <p:spPr>
          <a:xfrm>
            <a:off x="4965599" y="2394811"/>
            <a:ext cx="2184602" cy="2184602"/>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p>
        </p:txBody>
      </p:sp>
      <p:sp>
        <p:nvSpPr>
          <p:cNvPr id="28" name="Isosceles Triangle 27">
            <a:extLst>
              <a:ext uri="{FF2B5EF4-FFF2-40B4-BE49-F238E27FC236}">
                <a16:creationId xmlns:a16="http://schemas.microsoft.com/office/drawing/2014/main" id="{D73DCE79-75CF-8FB0-5BC7-8896ED97D247}"/>
              </a:ext>
            </a:extLst>
          </p:cNvPr>
          <p:cNvSpPr/>
          <p:nvPr/>
        </p:nvSpPr>
        <p:spPr>
          <a:xfrm>
            <a:off x="5699888" y="2992440"/>
            <a:ext cx="764274" cy="658857"/>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p>
        </p:txBody>
      </p:sp>
      <p:sp>
        <p:nvSpPr>
          <p:cNvPr id="29" name="TextBox 28">
            <a:extLst>
              <a:ext uri="{FF2B5EF4-FFF2-40B4-BE49-F238E27FC236}">
                <a16:creationId xmlns:a16="http://schemas.microsoft.com/office/drawing/2014/main" id="{065CC30F-9548-DF02-B5FD-FF158858AC57}"/>
              </a:ext>
            </a:extLst>
          </p:cNvPr>
          <p:cNvSpPr txBox="1"/>
          <p:nvPr/>
        </p:nvSpPr>
        <p:spPr>
          <a:xfrm>
            <a:off x="5547797" y="2582296"/>
            <a:ext cx="1080744" cy="261610"/>
          </a:xfrm>
          <a:prstGeom prst="rect">
            <a:avLst/>
          </a:prstGeom>
          <a:noFill/>
        </p:spPr>
        <p:txBody>
          <a:bodyPr wrap="non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100" i="0" u="none" strike="noStrike" kern="1200" cap="all" spc="100" normalizeH="0" noProof="0">
                <a:ln>
                  <a:noFill/>
                </a:ln>
                <a:solidFill>
                  <a:schemeClr val="bg1"/>
                </a:solidFill>
                <a:effectLst/>
                <a:uLnTx/>
                <a:uFillTx/>
                <a:latin typeface="Arial" panose="020B0604020202020204"/>
                <a:ea typeface="+mn-ea"/>
                <a:cs typeface="+mn-cs"/>
              </a:rPr>
              <a:t>Thoughts</a:t>
            </a:r>
          </a:p>
        </p:txBody>
      </p:sp>
      <p:sp>
        <p:nvSpPr>
          <p:cNvPr id="30" name="TextBox 29">
            <a:extLst>
              <a:ext uri="{FF2B5EF4-FFF2-40B4-BE49-F238E27FC236}">
                <a16:creationId xmlns:a16="http://schemas.microsoft.com/office/drawing/2014/main" id="{0C798B99-8829-2C32-7229-ECA4DBC51E64}"/>
              </a:ext>
            </a:extLst>
          </p:cNvPr>
          <p:cNvSpPr txBox="1"/>
          <p:nvPr/>
        </p:nvSpPr>
        <p:spPr>
          <a:xfrm>
            <a:off x="5084121" y="3701095"/>
            <a:ext cx="986167" cy="261610"/>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100" i="0" u="none" strike="noStrike" kern="1200" cap="all" spc="100" normalizeH="0" noProof="0">
                <a:ln>
                  <a:noFill/>
                </a:ln>
                <a:solidFill>
                  <a:schemeClr val="bg1"/>
                </a:solidFill>
                <a:effectLst/>
                <a:uLnTx/>
                <a:uFillTx/>
                <a:latin typeface="Arial" panose="020B0604020202020204"/>
                <a:ea typeface="+mn-ea"/>
                <a:cs typeface="+mn-cs"/>
              </a:rPr>
              <a:t>Feelings</a:t>
            </a:r>
          </a:p>
        </p:txBody>
      </p:sp>
      <p:sp>
        <p:nvSpPr>
          <p:cNvPr id="31" name="TextBox 30">
            <a:extLst>
              <a:ext uri="{FF2B5EF4-FFF2-40B4-BE49-F238E27FC236}">
                <a16:creationId xmlns:a16="http://schemas.microsoft.com/office/drawing/2014/main" id="{03BA7C26-CA65-9D5B-E9B7-10A51C76CBFC}"/>
              </a:ext>
            </a:extLst>
          </p:cNvPr>
          <p:cNvSpPr txBox="1"/>
          <p:nvPr/>
        </p:nvSpPr>
        <p:spPr>
          <a:xfrm>
            <a:off x="6008868" y="3701095"/>
            <a:ext cx="1018227" cy="261610"/>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100" i="0" u="none" strike="noStrike" kern="1200" cap="all" spc="100" normalizeH="0" noProof="0">
                <a:ln>
                  <a:noFill/>
                </a:ln>
                <a:solidFill>
                  <a:schemeClr val="bg1"/>
                </a:solidFill>
                <a:effectLst/>
                <a:uLnTx/>
                <a:uFillTx/>
                <a:latin typeface="Arial" panose="020B0604020202020204"/>
                <a:ea typeface="+mn-ea"/>
                <a:cs typeface="+mn-cs"/>
              </a:rPr>
              <a:t>Behavior</a:t>
            </a:r>
          </a:p>
        </p:txBody>
      </p:sp>
      <p:cxnSp>
        <p:nvCxnSpPr>
          <p:cNvPr id="32" name="Straight Arrow Connector 31">
            <a:extLst>
              <a:ext uri="{FF2B5EF4-FFF2-40B4-BE49-F238E27FC236}">
                <a16:creationId xmlns:a16="http://schemas.microsoft.com/office/drawing/2014/main" id="{AD28980B-17A1-8B52-A455-FE3728245429}"/>
              </a:ext>
            </a:extLst>
          </p:cNvPr>
          <p:cNvCxnSpPr>
            <a:cxnSpLocks/>
          </p:cNvCxnSpPr>
          <p:nvPr/>
        </p:nvCxnSpPr>
        <p:spPr>
          <a:xfrm>
            <a:off x="6340494" y="2922787"/>
            <a:ext cx="421955" cy="677987"/>
          </a:xfrm>
          <a:prstGeom prst="straightConnector1">
            <a:avLst/>
          </a:prstGeom>
          <a:ln w="9525">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562A12DB-60DD-912C-2DAE-6829FFE2E355}"/>
              </a:ext>
            </a:extLst>
          </p:cNvPr>
          <p:cNvCxnSpPr>
            <a:cxnSpLocks/>
          </p:cNvCxnSpPr>
          <p:nvPr/>
        </p:nvCxnSpPr>
        <p:spPr>
          <a:xfrm flipV="1">
            <a:off x="5435618" y="2922787"/>
            <a:ext cx="421955" cy="677987"/>
          </a:xfrm>
          <a:prstGeom prst="straightConnector1">
            <a:avLst/>
          </a:prstGeom>
          <a:ln w="9525">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A82AAD43-CF6C-1C98-AA65-69BE947FDC2D}"/>
              </a:ext>
            </a:extLst>
          </p:cNvPr>
          <p:cNvCxnSpPr>
            <a:cxnSpLocks/>
          </p:cNvCxnSpPr>
          <p:nvPr/>
        </p:nvCxnSpPr>
        <p:spPr>
          <a:xfrm>
            <a:off x="5739838" y="4017325"/>
            <a:ext cx="695749" cy="0"/>
          </a:xfrm>
          <a:prstGeom prst="straightConnector1">
            <a:avLst/>
          </a:prstGeom>
          <a:ln w="9525">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3" name="Oval 62">
            <a:extLst>
              <a:ext uri="{FF2B5EF4-FFF2-40B4-BE49-F238E27FC236}">
                <a16:creationId xmlns:a16="http://schemas.microsoft.com/office/drawing/2014/main" id="{9638B6FA-30F2-AD45-7754-3BD905F4D1DB}"/>
              </a:ext>
            </a:extLst>
          </p:cNvPr>
          <p:cNvSpPr/>
          <p:nvPr/>
        </p:nvSpPr>
        <p:spPr>
          <a:xfrm>
            <a:off x="6027434" y="2835476"/>
            <a:ext cx="109182" cy="109182"/>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p>
        </p:txBody>
      </p:sp>
      <p:sp>
        <p:nvSpPr>
          <p:cNvPr id="64" name="Oval 63">
            <a:extLst>
              <a:ext uri="{FF2B5EF4-FFF2-40B4-BE49-F238E27FC236}">
                <a16:creationId xmlns:a16="http://schemas.microsoft.com/office/drawing/2014/main" id="{953B3469-997F-8DD2-9A5A-4C043A48E20B}"/>
              </a:ext>
            </a:extLst>
          </p:cNvPr>
          <p:cNvSpPr/>
          <p:nvPr/>
        </p:nvSpPr>
        <p:spPr>
          <a:xfrm>
            <a:off x="5516205" y="3596093"/>
            <a:ext cx="109182" cy="109182"/>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p>
        </p:txBody>
      </p:sp>
      <p:sp>
        <p:nvSpPr>
          <p:cNvPr id="65" name="Oval 64">
            <a:extLst>
              <a:ext uri="{FF2B5EF4-FFF2-40B4-BE49-F238E27FC236}">
                <a16:creationId xmlns:a16="http://schemas.microsoft.com/office/drawing/2014/main" id="{A36AF8A0-BF99-3EAB-75F3-DB234B4185F8}"/>
              </a:ext>
            </a:extLst>
          </p:cNvPr>
          <p:cNvSpPr/>
          <p:nvPr/>
        </p:nvSpPr>
        <p:spPr>
          <a:xfrm>
            <a:off x="6513965" y="3596093"/>
            <a:ext cx="109182" cy="109182"/>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p>
        </p:txBody>
      </p:sp>
      <p:sp>
        <p:nvSpPr>
          <p:cNvPr id="66" name="Oval 65">
            <a:extLst>
              <a:ext uri="{FF2B5EF4-FFF2-40B4-BE49-F238E27FC236}">
                <a16:creationId xmlns:a16="http://schemas.microsoft.com/office/drawing/2014/main" id="{D87F7259-3C05-B8FF-C90E-779B2E34AD9A}"/>
              </a:ext>
            </a:extLst>
          </p:cNvPr>
          <p:cNvSpPr/>
          <p:nvPr/>
        </p:nvSpPr>
        <p:spPr>
          <a:xfrm>
            <a:off x="536240" y="4861199"/>
            <a:ext cx="1039416" cy="1039416"/>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p>
        </p:txBody>
      </p:sp>
      <p:pic>
        <p:nvPicPr>
          <p:cNvPr id="68" name="Graphic 67">
            <a:extLst>
              <a:ext uri="{FF2B5EF4-FFF2-40B4-BE49-F238E27FC236}">
                <a16:creationId xmlns:a16="http://schemas.microsoft.com/office/drawing/2014/main" id="{7EA6C5FF-6E83-AB9B-1731-D8A9F77776F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15364" y="5029754"/>
            <a:ext cx="702306" cy="702306"/>
          </a:xfrm>
          <a:prstGeom prst="rect">
            <a:avLst/>
          </a:prstGeom>
        </p:spPr>
      </p:pic>
    </p:spTree>
    <p:extLst>
      <p:ext uri="{BB962C8B-B14F-4D97-AF65-F5344CB8AC3E}">
        <p14:creationId xmlns:p14="http://schemas.microsoft.com/office/powerpoint/2010/main" val="946722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6789A2-FDC9-3086-7308-2F63DD489205}"/>
              </a:ext>
            </a:extLst>
          </p:cNvPr>
          <p:cNvSpPr/>
          <p:nvPr/>
        </p:nvSpPr>
        <p:spPr>
          <a:xfrm>
            <a:off x="0" y="1430448"/>
            <a:ext cx="12192000" cy="40831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 name="TextBox 2">
            <a:extLst>
              <a:ext uri="{FF2B5EF4-FFF2-40B4-BE49-F238E27FC236}">
                <a16:creationId xmlns:a16="http://schemas.microsoft.com/office/drawing/2014/main" id="{5B427F37-B136-E88A-7755-A86BE0AD2CAE}"/>
              </a:ext>
            </a:extLst>
          </p:cNvPr>
          <p:cNvSpPr txBox="1"/>
          <p:nvPr/>
        </p:nvSpPr>
        <p:spPr>
          <a:xfrm>
            <a:off x="591493" y="1941247"/>
            <a:ext cx="11009014" cy="3139321"/>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2"/>
                </a:solidFill>
                <a:effectLst/>
                <a:uLnTx/>
                <a:uFillTx/>
                <a:latin typeface="Arial"/>
                <a:ea typeface="+mn-ea"/>
                <a:cs typeface="Arial"/>
              </a:rPr>
              <a:t>Thank you for using the FORWARD: Focus on Obesity Education curriculum.</a:t>
            </a:r>
            <a:endParaRPr kumimoji="0" lang="en-US" sz="1400" b="0" i="0" u="none" strike="noStrike" kern="1200" cap="none" spc="0" normalizeH="0" baseline="0" noProof="0" dirty="0">
              <a:ln>
                <a:noFill/>
              </a:ln>
              <a:solidFill>
                <a:schemeClr val="tx2"/>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2"/>
                </a:solidFill>
                <a:effectLst/>
                <a:uLnTx/>
                <a:uFillTx/>
                <a:latin typeface="Arial"/>
                <a:ea typeface="+mn-ea"/>
                <a:cs typeface="Arial"/>
              </a:rPr>
              <a:t> </a:t>
            </a:r>
            <a:endParaRPr kumimoji="0" lang="en-US" sz="18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2"/>
                </a:solidFill>
                <a:effectLst/>
                <a:uLnTx/>
                <a:uFillTx/>
                <a:latin typeface="Arial"/>
                <a:ea typeface="+mn-ea"/>
                <a:cs typeface="Arial"/>
              </a:rPr>
              <a:t>Welcome to the FORWARD: Focus on Obesity Education curriculum. FORWARD was funded by Novo Nordisk Inc. A third-party provider developed the curriculum’s content in consultation with Novo Nordisk Inc. and leading obesity clinician experts. </a:t>
            </a:r>
            <a:br>
              <a:rPr kumimoji="0" lang="en-US" sz="1400" b="0" i="0" u="none" strike="noStrike" kern="1200" cap="none" spc="0" normalizeH="0" baseline="0" noProof="0" dirty="0">
                <a:ln>
                  <a:noFill/>
                </a:ln>
                <a:solidFill>
                  <a:schemeClr val="tx2"/>
                </a:solidFill>
                <a:effectLst/>
                <a:uLnTx/>
                <a:uFillTx/>
                <a:latin typeface="Arial"/>
                <a:ea typeface="+mn-ea"/>
                <a:cs typeface="Arial"/>
              </a:rPr>
            </a:br>
            <a:r>
              <a:rPr kumimoji="0" lang="en-US" sz="1400" b="0" i="0" u="none" strike="noStrike" kern="1200" cap="none" spc="0" normalizeH="0" baseline="0" noProof="0" dirty="0">
                <a:ln>
                  <a:noFill/>
                </a:ln>
                <a:solidFill>
                  <a:schemeClr val="tx2"/>
                </a:solidFill>
                <a:effectLst/>
                <a:uLnTx/>
                <a:uFillTx/>
                <a:latin typeface="Arial"/>
                <a:ea typeface="+mn-ea"/>
                <a:cs typeface="Arial"/>
              </a:rPr>
              <a:t>FORWARD relies exclusively on open-source materials available to the general public</a:t>
            </a:r>
            <a:r>
              <a:rPr lang="en-US" sz="1400" noProof="0" dirty="0">
                <a:solidFill>
                  <a:schemeClr val="tx2"/>
                </a:solidFill>
                <a:latin typeface="Arial"/>
                <a:cs typeface="Arial"/>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2"/>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2"/>
                </a:solidFill>
                <a:effectLst/>
                <a:uLnTx/>
                <a:uFillTx/>
                <a:latin typeface="Arial"/>
                <a:ea typeface="+mn-ea"/>
                <a:cs typeface="Arial"/>
              </a:rPr>
              <a:t>The goal of FORWARD is to present a complete, accurate, non-promotional and fair-balanced picture of the current state of obesity. FORWARD is intended to inspire the development of obesity education in clinical professional schools, ensuring adequate training of future healthcare providers on the diagnosis and management of obesity. By choosing to access and browse this module of FORWARD, you acknowledge that you have read, understand and agreed to the FORWARD Terms of Use. If you do not agree with the FORWARD Terms of Use, you are not permitted to further access this module and should immediately discontinue your use.</a:t>
            </a: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1800" b="0" i="0" u="none" strike="noStrike" kern="1200" cap="none" spc="0" normalizeH="0" baseline="0" noProof="0" dirty="0">
                <a:ln>
                  <a:noFill/>
                </a:ln>
                <a:solidFill>
                  <a:schemeClr val="tx2"/>
                </a:solidFill>
                <a:effectLst/>
                <a:uLnTx/>
                <a:uFillTx/>
                <a:latin typeface="Arial" panose="020B0604020202020204" pitchFamily="34" charset="0"/>
                <a:ea typeface="+mn-ea"/>
                <a:cs typeface="+mn-cs"/>
              </a:rPr>
            </a:br>
            <a:endParaRPr kumimoji="0" lang="en-US" sz="1800" b="1" i="0" u="none" strike="noStrike" kern="1200" cap="none" spc="0" normalizeH="0" baseline="0" noProof="0" dirty="0">
              <a:ln>
                <a:noFill/>
              </a:ln>
              <a:solidFill>
                <a:schemeClr val="tx2"/>
              </a:solidFill>
              <a:effectLst/>
              <a:uLnTx/>
              <a:uFillTx/>
              <a:latin typeface="Arial"/>
              <a:ea typeface="+mn-ea"/>
              <a:cs typeface="Arial"/>
            </a:endParaRPr>
          </a:p>
        </p:txBody>
      </p:sp>
      <p:sp>
        <p:nvSpPr>
          <p:cNvPr id="4" name="TextBox 3">
            <a:extLst>
              <a:ext uri="{FF2B5EF4-FFF2-40B4-BE49-F238E27FC236}">
                <a16:creationId xmlns:a16="http://schemas.microsoft.com/office/drawing/2014/main" id="{6FAA734D-3E8A-16CB-20D3-DEF6A3A7903C}"/>
              </a:ext>
            </a:extLst>
          </p:cNvPr>
          <p:cNvSpPr txBox="1"/>
          <p:nvPr/>
        </p:nvSpPr>
        <p:spPr>
          <a:xfrm>
            <a:off x="3788485" y="6422315"/>
            <a:ext cx="4615031" cy="276999"/>
          </a:xfrm>
          <a:prstGeom prst="rect">
            <a:avLst/>
          </a:prstGeom>
          <a:noFill/>
        </p:spPr>
        <p:txBody>
          <a:bodyPr wrap="square" rtlCol="0">
            <a:spAutoFit/>
          </a:bodyPr>
          <a:lstStyle/>
          <a:p>
            <a:pPr algn="ctr"/>
            <a:r>
              <a:rPr lang="en-US" sz="1200" noProof="0">
                <a:latin typeface="Arial" panose="020B0604020202020204" pitchFamily="34" charset="0"/>
                <a:cs typeface="Arial" panose="020B0604020202020204" pitchFamily="34" charset="0"/>
              </a:rPr>
              <a:t>Content current as of January 2025</a:t>
            </a:r>
          </a:p>
        </p:txBody>
      </p:sp>
      <p:grpSp>
        <p:nvGrpSpPr>
          <p:cNvPr id="5" name="Group 4">
            <a:extLst>
              <a:ext uri="{FF2B5EF4-FFF2-40B4-BE49-F238E27FC236}">
                <a16:creationId xmlns:a16="http://schemas.microsoft.com/office/drawing/2014/main" id="{C1AA0B47-8515-A0CE-22EC-45C18F0C5E6D}"/>
              </a:ext>
            </a:extLst>
          </p:cNvPr>
          <p:cNvGrpSpPr/>
          <p:nvPr/>
        </p:nvGrpSpPr>
        <p:grpSpPr>
          <a:xfrm>
            <a:off x="4523650" y="4602787"/>
            <a:ext cx="3144701" cy="873068"/>
            <a:chOff x="4523650" y="4602787"/>
            <a:chExt cx="3144701" cy="873068"/>
          </a:xfrm>
        </p:grpSpPr>
        <p:grpSp>
          <p:nvGrpSpPr>
            <p:cNvPr id="8" name="Group 7">
              <a:extLst>
                <a:ext uri="{FF2B5EF4-FFF2-40B4-BE49-F238E27FC236}">
                  <a16:creationId xmlns:a16="http://schemas.microsoft.com/office/drawing/2014/main" id="{50429043-63E8-A3FC-61DC-5AF093C19633}"/>
                </a:ext>
              </a:extLst>
            </p:cNvPr>
            <p:cNvGrpSpPr/>
            <p:nvPr/>
          </p:nvGrpSpPr>
          <p:grpSpPr>
            <a:xfrm>
              <a:off x="4523650" y="4602787"/>
              <a:ext cx="3144701" cy="853112"/>
              <a:chOff x="4712365" y="4738255"/>
              <a:chExt cx="3144701" cy="853112"/>
            </a:xfrm>
          </p:grpSpPr>
          <p:sp>
            <p:nvSpPr>
              <p:cNvPr id="11" name="TextBox 10">
                <a:extLst>
                  <a:ext uri="{FF2B5EF4-FFF2-40B4-BE49-F238E27FC236}">
                    <a16:creationId xmlns:a16="http://schemas.microsoft.com/office/drawing/2014/main" id="{2660F763-A6E1-BB3C-2D02-C72BDEE00D2B}"/>
                  </a:ext>
                </a:extLst>
              </p:cNvPr>
              <p:cNvSpPr txBox="1"/>
              <p:nvPr/>
            </p:nvSpPr>
            <p:spPr>
              <a:xfrm>
                <a:off x="4752976" y="5010923"/>
                <a:ext cx="1978024"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tx2"/>
                    </a:solidFill>
                    <a:effectLst/>
                    <a:uLnTx/>
                    <a:uFillTx/>
                    <a:latin typeface="Arial" panose="020B0604020202020204" pitchFamily="34" charset="0"/>
                    <a:ea typeface="+mn-ea"/>
                    <a:cs typeface="Arial" panose="020B0604020202020204" pitchFamily="34" charset="0"/>
                  </a:rPr>
                  <a:t>Double click </a:t>
                </a:r>
                <a:r>
                  <a:rPr kumimoji="0" lang="en-US" sz="1400" b="0" i="0" u="none" strike="noStrike" kern="1200" cap="none" spc="0" normalizeH="0" baseline="0" noProof="0">
                    <a:ln>
                      <a:noFill/>
                    </a:ln>
                    <a:solidFill>
                      <a:schemeClr val="tx2"/>
                    </a:solidFill>
                    <a:effectLst/>
                    <a:uLnTx/>
                    <a:uFillTx/>
                    <a:latin typeface="Arial" panose="020B0604020202020204" pitchFamily="34" charset="0"/>
                    <a:ea typeface="+mn-ea"/>
                    <a:cs typeface="Arial" panose="020B0604020202020204" pitchFamily="34" charset="0"/>
                  </a:rPr>
                  <a:t>to view: </a:t>
                </a:r>
              </a:p>
            </p:txBody>
          </p:sp>
          <p:sp>
            <p:nvSpPr>
              <p:cNvPr id="12" name="Rectangle: Rounded Corners 11">
                <a:extLst>
                  <a:ext uri="{FF2B5EF4-FFF2-40B4-BE49-F238E27FC236}">
                    <a16:creationId xmlns:a16="http://schemas.microsoft.com/office/drawing/2014/main" id="{EAD1DFE5-84B8-E136-50B4-8A4B04153D35}"/>
                  </a:ext>
                </a:extLst>
              </p:cNvPr>
              <p:cNvSpPr/>
              <p:nvPr/>
            </p:nvSpPr>
            <p:spPr>
              <a:xfrm>
                <a:off x="4712365" y="4738255"/>
                <a:ext cx="3144701" cy="853112"/>
              </a:xfrm>
              <a:prstGeom prst="roundRect">
                <a:avLst>
                  <a:gd name="adj" fmla="val 50000"/>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p>
            </p:txBody>
          </p:sp>
        </p:grpSp>
        <p:graphicFrame>
          <p:nvGraphicFramePr>
            <p:cNvPr id="9" name="Object 8">
              <a:extLst>
                <a:ext uri="{FF2B5EF4-FFF2-40B4-BE49-F238E27FC236}">
                  <a16:creationId xmlns:a16="http://schemas.microsoft.com/office/drawing/2014/main" id="{5BE6EDF9-9370-466F-CED4-0C38817D5133}"/>
                </a:ext>
              </a:extLst>
            </p:cNvPr>
            <p:cNvGraphicFramePr>
              <a:graphicFrameLocks noChangeAspect="1"/>
            </p:cNvGraphicFramePr>
            <p:nvPr>
              <p:extLst>
                <p:ext uri="{D42A27DB-BD31-4B8C-83A1-F6EECF244321}">
                  <p14:modId xmlns:p14="http://schemas.microsoft.com/office/powerpoint/2010/main" val="2942466202"/>
                </p:ext>
              </p:extLst>
            </p:nvPr>
          </p:nvGraphicFramePr>
          <p:xfrm>
            <a:off x="6542285" y="4685280"/>
            <a:ext cx="938212" cy="790575"/>
          </p:xfrm>
          <a:graphic>
            <a:graphicData uri="http://schemas.openxmlformats.org/presentationml/2006/ole">
              <mc:AlternateContent xmlns:mc="http://schemas.openxmlformats.org/markup-compatibility/2006">
                <mc:Choice xmlns:v="urn:schemas-microsoft-com:vml" Requires="v">
                  <p:oleObj name="Acrobat Document" showAsIcon="1" r:id="rId3" imgW="937800" imgH="791280" progId="AcroExch.Document.7">
                    <p:embed/>
                  </p:oleObj>
                </mc:Choice>
                <mc:Fallback>
                  <p:oleObj name="Acrobat Document" showAsIcon="1" r:id="rId3" imgW="937800" imgH="791280" progId="AcroExch.Document.7">
                    <p:embed/>
                    <p:pic>
                      <p:nvPicPr>
                        <p:cNvPr id="9" name="Object 8">
                          <a:extLst>
                            <a:ext uri="{FF2B5EF4-FFF2-40B4-BE49-F238E27FC236}">
                              <a16:creationId xmlns:a16="http://schemas.microsoft.com/office/drawing/2014/main" id="{5BE6EDF9-9370-466F-CED4-0C38817D5133}"/>
                            </a:ext>
                          </a:extLst>
                        </p:cNvPr>
                        <p:cNvPicPr/>
                        <p:nvPr/>
                      </p:nvPicPr>
                      <p:blipFill>
                        <a:blip r:embed="rId4"/>
                        <a:stretch>
                          <a:fillRect/>
                        </a:stretch>
                      </p:blipFill>
                      <p:spPr>
                        <a:xfrm>
                          <a:off x="6542285" y="4685280"/>
                          <a:ext cx="938212" cy="790575"/>
                        </a:xfrm>
                        <a:prstGeom prst="rect">
                          <a:avLst/>
                        </a:prstGeom>
                      </p:spPr>
                    </p:pic>
                  </p:oleObj>
                </mc:Fallback>
              </mc:AlternateContent>
            </a:graphicData>
          </a:graphic>
        </p:graphicFrame>
      </p:grpSp>
      <p:sp>
        <p:nvSpPr>
          <p:cNvPr id="14" name="TextBox 13">
            <a:extLst>
              <a:ext uri="{FF2B5EF4-FFF2-40B4-BE49-F238E27FC236}">
                <a16:creationId xmlns:a16="http://schemas.microsoft.com/office/drawing/2014/main" id="{E9E7AE6A-4FAA-E842-D1EB-87DD9A4D7843}"/>
              </a:ext>
            </a:extLst>
          </p:cNvPr>
          <p:cNvSpPr txBox="1"/>
          <p:nvPr/>
        </p:nvSpPr>
        <p:spPr>
          <a:xfrm>
            <a:off x="3788485" y="6145316"/>
            <a:ext cx="4615031" cy="276999"/>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Content current as of October 2025</a:t>
            </a:r>
          </a:p>
        </p:txBody>
      </p:sp>
    </p:spTree>
    <p:extLst>
      <p:ext uri="{BB962C8B-B14F-4D97-AF65-F5344CB8AC3E}">
        <p14:creationId xmlns:p14="http://schemas.microsoft.com/office/powerpoint/2010/main" val="279691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560AC7-5213-28EA-4849-9AF3288F463C}"/>
            </a:ext>
          </a:extLst>
        </p:cNvPr>
        <p:cNvGrpSpPr/>
        <p:nvPr/>
      </p:nvGrpSpPr>
      <p:grpSpPr>
        <a:xfrm>
          <a:off x="0" y="0"/>
          <a:ext cx="0" cy="0"/>
          <a:chOff x="0" y="0"/>
          <a:chExt cx="0" cy="0"/>
        </a:xfrm>
      </p:grpSpPr>
      <p:sp>
        <p:nvSpPr>
          <p:cNvPr id="63" name="Rectangle 62">
            <a:extLst>
              <a:ext uri="{FF2B5EF4-FFF2-40B4-BE49-F238E27FC236}">
                <a16:creationId xmlns:a16="http://schemas.microsoft.com/office/drawing/2014/main" id="{BBBBDAD1-F670-18AA-90E9-1014BFA827EC}"/>
              </a:ext>
            </a:extLst>
          </p:cNvPr>
          <p:cNvSpPr/>
          <p:nvPr/>
        </p:nvSpPr>
        <p:spPr>
          <a:xfrm>
            <a:off x="612698" y="3341697"/>
            <a:ext cx="1064754" cy="3980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p>
        </p:txBody>
      </p:sp>
      <p:sp>
        <p:nvSpPr>
          <p:cNvPr id="64" name="Rectangle 63">
            <a:extLst>
              <a:ext uri="{FF2B5EF4-FFF2-40B4-BE49-F238E27FC236}">
                <a16:creationId xmlns:a16="http://schemas.microsoft.com/office/drawing/2014/main" id="{7AB652B1-65F4-8E3E-632D-DFF98BB6BE04}"/>
              </a:ext>
            </a:extLst>
          </p:cNvPr>
          <p:cNvSpPr/>
          <p:nvPr/>
        </p:nvSpPr>
        <p:spPr>
          <a:xfrm>
            <a:off x="1809191" y="3341697"/>
            <a:ext cx="1064754" cy="3980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p>
        </p:txBody>
      </p:sp>
      <p:sp>
        <p:nvSpPr>
          <p:cNvPr id="65" name="Rectangle 64">
            <a:extLst>
              <a:ext uri="{FF2B5EF4-FFF2-40B4-BE49-F238E27FC236}">
                <a16:creationId xmlns:a16="http://schemas.microsoft.com/office/drawing/2014/main" id="{72523DB3-66E5-99B5-7958-371A3807A7E0}"/>
              </a:ext>
            </a:extLst>
          </p:cNvPr>
          <p:cNvSpPr/>
          <p:nvPr/>
        </p:nvSpPr>
        <p:spPr>
          <a:xfrm>
            <a:off x="3016391" y="3341697"/>
            <a:ext cx="1436168" cy="3980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p>
        </p:txBody>
      </p:sp>
      <p:sp>
        <p:nvSpPr>
          <p:cNvPr id="66" name="Rectangle 65">
            <a:extLst>
              <a:ext uri="{FF2B5EF4-FFF2-40B4-BE49-F238E27FC236}">
                <a16:creationId xmlns:a16="http://schemas.microsoft.com/office/drawing/2014/main" id="{499F8376-279C-DA25-A14F-A496F216159C}"/>
              </a:ext>
            </a:extLst>
          </p:cNvPr>
          <p:cNvSpPr/>
          <p:nvPr/>
        </p:nvSpPr>
        <p:spPr>
          <a:xfrm>
            <a:off x="4591712" y="3341697"/>
            <a:ext cx="1263178" cy="3980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p>
        </p:txBody>
      </p:sp>
      <p:sp>
        <p:nvSpPr>
          <p:cNvPr id="67" name="Rectangle 66">
            <a:extLst>
              <a:ext uri="{FF2B5EF4-FFF2-40B4-BE49-F238E27FC236}">
                <a16:creationId xmlns:a16="http://schemas.microsoft.com/office/drawing/2014/main" id="{0CE854D1-84D4-C991-E75A-7D2C2F5865E4}"/>
              </a:ext>
            </a:extLst>
          </p:cNvPr>
          <p:cNvSpPr/>
          <p:nvPr/>
        </p:nvSpPr>
        <p:spPr>
          <a:xfrm>
            <a:off x="4591712" y="5650790"/>
            <a:ext cx="1263178" cy="3980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p>
        </p:txBody>
      </p:sp>
      <p:sp>
        <p:nvSpPr>
          <p:cNvPr id="68" name="Rectangle 67">
            <a:extLst>
              <a:ext uri="{FF2B5EF4-FFF2-40B4-BE49-F238E27FC236}">
                <a16:creationId xmlns:a16="http://schemas.microsoft.com/office/drawing/2014/main" id="{66005FD8-88AD-1469-E6D4-51AA5DD3D3B0}"/>
              </a:ext>
            </a:extLst>
          </p:cNvPr>
          <p:cNvSpPr/>
          <p:nvPr/>
        </p:nvSpPr>
        <p:spPr>
          <a:xfrm>
            <a:off x="2061196" y="5650790"/>
            <a:ext cx="1427259" cy="3980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p>
        </p:txBody>
      </p:sp>
      <p:sp>
        <p:nvSpPr>
          <p:cNvPr id="130" name="Rectangle 129">
            <a:extLst>
              <a:ext uri="{FF2B5EF4-FFF2-40B4-BE49-F238E27FC236}">
                <a16:creationId xmlns:a16="http://schemas.microsoft.com/office/drawing/2014/main" id="{01ACCDF8-6FAD-A9AA-4B29-62C87AF3A830}"/>
              </a:ext>
            </a:extLst>
          </p:cNvPr>
          <p:cNvSpPr/>
          <p:nvPr/>
        </p:nvSpPr>
        <p:spPr>
          <a:xfrm>
            <a:off x="7551420" y="3643526"/>
            <a:ext cx="1737360" cy="8789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noProof="0">
                <a:solidFill>
                  <a:schemeClr val="bg1"/>
                </a:solidFill>
              </a:rPr>
              <a:t>Avoid caffeine and alcohol in the evening; avoid nicotine</a:t>
            </a:r>
          </a:p>
        </p:txBody>
      </p:sp>
      <p:sp>
        <p:nvSpPr>
          <p:cNvPr id="2" name="Title 1">
            <a:extLst>
              <a:ext uri="{FF2B5EF4-FFF2-40B4-BE49-F238E27FC236}">
                <a16:creationId xmlns:a16="http://schemas.microsoft.com/office/drawing/2014/main" id="{19AB5BBA-9F1C-12BA-1BE5-8984DCE898A2}"/>
              </a:ext>
            </a:extLst>
          </p:cNvPr>
          <p:cNvSpPr>
            <a:spLocks noGrp="1"/>
          </p:cNvSpPr>
          <p:nvPr>
            <p:ph type="title"/>
          </p:nvPr>
        </p:nvSpPr>
        <p:spPr>
          <a:xfrm>
            <a:off x="536240" y="414320"/>
            <a:ext cx="10896000" cy="1082209"/>
          </a:xfrm>
        </p:spPr>
        <p:txBody>
          <a:bodyPr/>
          <a:lstStyle/>
          <a:p>
            <a:r>
              <a:rPr lang="en-US" noProof="0" dirty="0"/>
              <a:t>Sleep hygiene and stress management</a:t>
            </a:r>
          </a:p>
        </p:txBody>
      </p:sp>
      <p:sp>
        <p:nvSpPr>
          <p:cNvPr id="7" name="Rounded Rectangle 39">
            <a:extLst>
              <a:ext uri="{FF2B5EF4-FFF2-40B4-BE49-F238E27FC236}">
                <a16:creationId xmlns:a16="http://schemas.microsoft.com/office/drawing/2014/main" id="{71A8BA32-F2F6-BC2B-47DE-56EC58D894DE}"/>
              </a:ext>
            </a:extLst>
          </p:cNvPr>
          <p:cNvSpPr/>
          <p:nvPr/>
        </p:nvSpPr>
        <p:spPr bwMode="gray">
          <a:xfrm>
            <a:off x="536575" y="1649214"/>
            <a:ext cx="11104563" cy="626417"/>
          </a:xfrm>
          <a:prstGeom prst="roundRect">
            <a:avLst>
              <a:gd name="adj" fmla="val 50000"/>
            </a:avLst>
          </a:prstGeom>
          <a:solidFill>
            <a:schemeClr val="accent1"/>
          </a:solidFill>
          <a:ln w="3175" algn="ctr">
            <a:noFill/>
            <a:miter lim="800000"/>
            <a:headEnd/>
            <a:tailEnd/>
          </a:ln>
        </p:spPr>
        <p:txBody>
          <a:bodyPr wrap="square" lIns="0" tIns="0" rIns="0" bIns="0" rtlCol="0" anchor="ctr"/>
          <a:lstStyle/>
          <a:p>
            <a:pPr algn="ctr"/>
            <a:r>
              <a:rPr lang="en-US" sz="1600" b="1" noProof="0" dirty="0">
                <a:solidFill>
                  <a:schemeClr val="bg1"/>
                </a:solidFill>
                <a:latin typeface="arial" panose="020B0604020202020204" pitchFamily="34" charset="0"/>
              </a:rPr>
              <a:t>Insufficient sleep is associated with insulin resistance and a higher risk of weight gain and obesity</a:t>
            </a:r>
            <a:r>
              <a:rPr lang="en-US" sz="1600" b="1" dirty="0">
                <a:solidFill>
                  <a:schemeClr val="bg1"/>
                </a:solidFill>
                <a:latin typeface="arial" panose="020B0604020202020204" pitchFamily="34" charset="0"/>
              </a:rPr>
              <a:t>;</a:t>
            </a:r>
            <a:br>
              <a:rPr lang="en-US" sz="1600" b="1" dirty="0">
                <a:solidFill>
                  <a:schemeClr val="bg1"/>
                </a:solidFill>
                <a:latin typeface="arial" panose="020B0604020202020204" pitchFamily="34" charset="0"/>
              </a:rPr>
            </a:br>
            <a:r>
              <a:rPr lang="en-US" sz="1600" b="1" noProof="0" dirty="0">
                <a:solidFill>
                  <a:schemeClr val="bg1"/>
                </a:solidFill>
                <a:latin typeface="arial" panose="020B0604020202020204" pitchFamily="34" charset="0"/>
              </a:rPr>
              <a:t>obesity may lead to reduced sleep quality</a:t>
            </a:r>
            <a:r>
              <a:rPr lang="en-US" sz="1600" baseline="30000" noProof="0" dirty="0">
                <a:solidFill>
                  <a:schemeClr val="bg1"/>
                </a:solidFill>
                <a:latin typeface="arial" panose="020B0604020202020204" pitchFamily="34" charset="0"/>
              </a:rPr>
              <a:t>1</a:t>
            </a:r>
            <a:r>
              <a:rPr lang="en-US" sz="1600" baseline="30000" dirty="0">
                <a:solidFill>
                  <a:schemeClr val="bg1"/>
                </a:solidFill>
                <a:latin typeface="Arial" panose="020B0604020202020204" pitchFamily="34" charset="0"/>
                <a:cs typeface="Arial" panose="020B0604020202020204" pitchFamily="34" charset="0"/>
              </a:rPr>
              <a:t>‒</a:t>
            </a:r>
            <a:r>
              <a:rPr lang="en-US" sz="1600" baseline="30000" dirty="0">
                <a:solidFill>
                  <a:schemeClr val="bg1"/>
                </a:solidFill>
                <a:latin typeface="arial" panose="020B0604020202020204" pitchFamily="34" charset="0"/>
              </a:rPr>
              <a:t>3</a:t>
            </a:r>
            <a:endParaRPr lang="en-US" sz="1600" baseline="30000" noProof="0" dirty="0">
              <a:solidFill>
                <a:schemeClr val="bg1"/>
              </a:solidFill>
            </a:endParaRPr>
          </a:p>
        </p:txBody>
      </p:sp>
      <p:sp>
        <p:nvSpPr>
          <p:cNvPr id="10" name="Text Placeholder 9">
            <a:extLst>
              <a:ext uri="{FF2B5EF4-FFF2-40B4-BE49-F238E27FC236}">
                <a16:creationId xmlns:a16="http://schemas.microsoft.com/office/drawing/2014/main" id="{BF141BF4-BB6B-3351-1399-86B07788D75C}"/>
              </a:ext>
            </a:extLst>
          </p:cNvPr>
          <p:cNvSpPr>
            <a:spLocks noGrp="1"/>
          </p:cNvSpPr>
          <p:nvPr>
            <p:ph type="body" sz="quarter" idx="13"/>
          </p:nvPr>
        </p:nvSpPr>
        <p:spPr/>
        <p:txBody>
          <a:bodyPr/>
          <a:lstStyle/>
          <a:p>
            <a:r>
              <a:rPr lang="en-US" noProof="0" dirty="0"/>
              <a:t>*Ghrelin stimulates appetite, leptin suppresses food intake; </a:t>
            </a:r>
            <a:r>
              <a:rPr lang="en-US" baseline="30000" noProof="0" dirty="0"/>
              <a:t>†</a:t>
            </a:r>
            <a:r>
              <a:rPr lang="en-US" noProof="0" dirty="0"/>
              <a:t>Mindfulness is focused attention on the present moment without judgement.</a:t>
            </a:r>
            <a:br>
              <a:rPr lang="en-US" dirty="0"/>
            </a:br>
            <a:r>
              <a:rPr lang="en-US" dirty="0"/>
              <a:t>1. Singh T et al. </a:t>
            </a:r>
            <a:r>
              <a:rPr lang="pt-BR" dirty="0"/>
              <a:t>Cureus 2022;14:e23501; </a:t>
            </a:r>
            <a:r>
              <a:rPr lang="en-US" dirty="0"/>
              <a:t>2. Cooper CB et al. BMJ Open Sport </a:t>
            </a:r>
            <a:r>
              <a:rPr lang="en-US" dirty="0" err="1"/>
              <a:t>Exerc</a:t>
            </a:r>
            <a:r>
              <a:rPr lang="en-US" dirty="0"/>
              <a:t> Med 2018;4:e000392; 3. </a:t>
            </a:r>
            <a:r>
              <a:rPr lang="en-US" dirty="0" err="1"/>
              <a:t>Tasali</a:t>
            </a:r>
            <a:r>
              <a:rPr lang="en-US" dirty="0"/>
              <a:t> E et al. JAMA Intern Med 2022;182:365–374; 4. Irish LA et al. Sleep Med Rev 2015;22:23–36.</a:t>
            </a:r>
            <a:endParaRPr lang="en-US" noProof="0" dirty="0"/>
          </a:p>
        </p:txBody>
      </p:sp>
      <p:sp>
        <p:nvSpPr>
          <p:cNvPr id="22" name="TextBox 21">
            <a:extLst>
              <a:ext uri="{FF2B5EF4-FFF2-40B4-BE49-F238E27FC236}">
                <a16:creationId xmlns:a16="http://schemas.microsoft.com/office/drawing/2014/main" id="{5620CD7A-7300-7839-1826-843DD86C5806}"/>
              </a:ext>
            </a:extLst>
          </p:cNvPr>
          <p:cNvSpPr txBox="1"/>
          <p:nvPr/>
        </p:nvSpPr>
        <p:spPr>
          <a:xfrm>
            <a:off x="866304" y="2487378"/>
            <a:ext cx="5104869" cy="779026"/>
          </a:xfrm>
          <a:prstGeom prst="roundRect">
            <a:avLst>
              <a:gd name="adj" fmla="val 50000"/>
            </a:avLst>
          </a:prstGeom>
          <a:solidFill>
            <a:schemeClr val="accent2"/>
          </a:solidFill>
        </p:spPr>
        <p:txBody>
          <a:bodyPr wrap="square" lIns="640080" rtlCol="0" anchor="ctr">
            <a:noAutofit/>
          </a:bodyPr>
          <a:lstStyle/>
          <a:p>
            <a:r>
              <a:rPr lang="en-US" sz="1500" noProof="0">
                <a:solidFill>
                  <a:schemeClr val="bg1"/>
                </a:solidFill>
              </a:rPr>
              <a:t>Sleep deprivation</a:t>
            </a:r>
          </a:p>
        </p:txBody>
      </p:sp>
      <p:sp>
        <p:nvSpPr>
          <p:cNvPr id="134" name="Rectangle 133">
            <a:extLst>
              <a:ext uri="{FF2B5EF4-FFF2-40B4-BE49-F238E27FC236}">
                <a16:creationId xmlns:a16="http://schemas.microsoft.com/office/drawing/2014/main" id="{8D26B9CF-B2E4-A736-1E56-2414EC26BB91}"/>
              </a:ext>
            </a:extLst>
          </p:cNvPr>
          <p:cNvSpPr/>
          <p:nvPr/>
        </p:nvSpPr>
        <p:spPr>
          <a:xfrm>
            <a:off x="6057900" y="3643526"/>
            <a:ext cx="1356360" cy="8789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noProof="0">
                <a:solidFill>
                  <a:schemeClr val="bg1"/>
                </a:solidFill>
              </a:rPr>
              <a:t>Establish regular </a:t>
            </a:r>
            <a:br>
              <a:rPr lang="en-US" sz="1200" noProof="0">
                <a:solidFill>
                  <a:schemeClr val="bg1"/>
                </a:solidFill>
              </a:rPr>
            </a:br>
            <a:r>
              <a:rPr lang="en-US" sz="1200" noProof="0">
                <a:solidFill>
                  <a:schemeClr val="bg1"/>
                </a:solidFill>
              </a:rPr>
              <a:t>bed- and </a:t>
            </a:r>
            <a:br>
              <a:rPr lang="en-US" sz="1200" noProof="0">
                <a:solidFill>
                  <a:schemeClr val="bg1"/>
                </a:solidFill>
              </a:rPr>
            </a:br>
            <a:r>
              <a:rPr lang="en-US" sz="1200" noProof="0">
                <a:solidFill>
                  <a:schemeClr val="bg1"/>
                </a:solidFill>
              </a:rPr>
              <a:t>wake-times</a:t>
            </a:r>
          </a:p>
        </p:txBody>
      </p:sp>
      <p:sp>
        <p:nvSpPr>
          <p:cNvPr id="135" name="Rectangle 134">
            <a:extLst>
              <a:ext uri="{FF2B5EF4-FFF2-40B4-BE49-F238E27FC236}">
                <a16:creationId xmlns:a16="http://schemas.microsoft.com/office/drawing/2014/main" id="{9ADBA894-D7DE-2E6E-1643-501289643B6C}"/>
              </a:ext>
            </a:extLst>
          </p:cNvPr>
          <p:cNvSpPr/>
          <p:nvPr/>
        </p:nvSpPr>
        <p:spPr>
          <a:xfrm>
            <a:off x="9425940" y="3643526"/>
            <a:ext cx="2194560" cy="8789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400"/>
              </a:spcAft>
            </a:pPr>
            <a:r>
              <a:rPr lang="en-US" sz="1200" noProof="0"/>
              <a:t>Minimize stress to avoid </a:t>
            </a:r>
            <a:br>
              <a:rPr lang="en-US" sz="1200" noProof="0"/>
            </a:br>
            <a:r>
              <a:rPr lang="en-US" sz="1200" noProof="0"/>
              <a:t>pre-sleep arousal</a:t>
            </a:r>
          </a:p>
          <a:p>
            <a:pPr algn="ctr">
              <a:spcAft>
                <a:spcPts val="400"/>
              </a:spcAft>
            </a:pPr>
            <a:r>
              <a:rPr lang="en-US" sz="1050" i="1" noProof="0"/>
              <a:t>Engage in relaxing activities</a:t>
            </a:r>
          </a:p>
          <a:p>
            <a:pPr algn="ctr">
              <a:spcAft>
                <a:spcPts val="400"/>
              </a:spcAft>
            </a:pPr>
            <a:r>
              <a:rPr lang="en-US" sz="1050" i="1" noProof="0"/>
              <a:t>Mindfulness</a:t>
            </a:r>
            <a:r>
              <a:rPr lang="en-US" sz="1050" i="1" baseline="30000" noProof="0"/>
              <a:t>†</a:t>
            </a:r>
            <a:r>
              <a:rPr lang="en-US" sz="1050" i="1" noProof="0"/>
              <a:t> meditation</a:t>
            </a:r>
          </a:p>
        </p:txBody>
      </p:sp>
      <p:sp>
        <p:nvSpPr>
          <p:cNvPr id="136" name="Rectangle 135">
            <a:extLst>
              <a:ext uri="{FF2B5EF4-FFF2-40B4-BE49-F238E27FC236}">
                <a16:creationId xmlns:a16="http://schemas.microsoft.com/office/drawing/2014/main" id="{B6439519-3391-40E8-3416-482197722F89}"/>
              </a:ext>
            </a:extLst>
          </p:cNvPr>
          <p:cNvSpPr/>
          <p:nvPr/>
        </p:nvSpPr>
        <p:spPr>
          <a:xfrm>
            <a:off x="7018435" y="4659699"/>
            <a:ext cx="1843200" cy="8789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noProof="0"/>
              <a:t>Exercise regularly</a:t>
            </a:r>
          </a:p>
        </p:txBody>
      </p:sp>
      <p:sp>
        <p:nvSpPr>
          <p:cNvPr id="137" name="Rectangle 136">
            <a:extLst>
              <a:ext uri="{FF2B5EF4-FFF2-40B4-BE49-F238E27FC236}">
                <a16:creationId xmlns:a16="http://schemas.microsoft.com/office/drawing/2014/main" id="{195EC171-CCDA-1695-E650-25B50F8CFD50}"/>
              </a:ext>
            </a:extLst>
          </p:cNvPr>
          <p:cNvSpPr/>
          <p:nvPr/>
        </p:nvSpPr>
        <p:spPr>
          <a:xfrm>
            <a:off x="9006168" y="4659700"/>
            <a:ext cx="1843200" cy="8789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noProof="0"/>
              <a:t>Restrict use of electronic devices </a:t>
            </a:r>
            <a:br>
              <a:rPr lang="en-US" sz="1200" noProof="0"/>
            </a:br>
            <a:r>
              <a:rPr lang="en-US" sz="1200" noProof="0"/>
              <a:t>near bedtime</a:t>
            </a:r>
          </a:p>
        </p:txBody>
      </p:sp>
      <p:sp>
        <p:nvSpPr>
          <p:cNvPr id="12" name="Oval 11">
            <a:extLst>
              <a:ext uri="{FF2B5EF4-FFF2-40B4-BE49-F238E27FC236}">
                <a16:creationId xmlns:a16="http://schemas.microsoft.com/office/drawing/2014/main" id="{72AB79F2-E405-9D73-28C1-54317B538D0E}"/>
              </a:ext>
            </a:extLst>
          </p:cNvPr>
          <p:cNvSpPr/>
          <p:nvPr/>
        </p:nvSpPr>
        <p:spPr>
          <a:xfrm>
            <a:off x="556170" y="2402431"/>
            <a:ext cx="915042" cy="91504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p>
        </p:txBody>
      </p:sp>
      <p:pic>
        <p:nvPicPr>
          <p:cNvPr id="139" name="Graphic 138">
            <a:extLst>
              <a:ext uri="{FF2B5EF4-FFF2-40B4-BE49-F238E27FC236}">
                <a16:creationId xmlns:a16="http://schemas.microsoft.com/office/drawing/2014/main" id="{DD024E35-2E48-9B9B-EFCE-E6D3C0F1854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3653" y="2515885"/>
            <a:ext cx="689596" cy="689594"/>
          </a:xfrm>
          <a:prstGeom prst="rect">
            <a:avLst/>
          </a:prstGeom>
        </p:spPr>
      </p:pic>
      <p:sp>
        <p:nvSpPr>
          <p:cNvPr id="16" name="TextBox 15">
            <a:extLst>
              <a:ext uri="{FF2B5EF4-FFF2-40B4-BE49-F238E27FC236}">
                <a16:creationId xmlns:a16="http://schemas.microsoft.com/office/drawing/2014/main" id="{CA298194-778E-9205-0251-FA75A1FFE32F}"/>
              </a:ext>
            </a:extLst>
          </p:cNvPr>
          <p:cNvSpPr txBox="1"/>
          <p:nvPr/>
        </p:nvSpPr>
        <p:spPr>
          <a:xfrm>
            <a:off x="6347301" y="2487378"/>
            <a:ext cx="5104869" cy="779026"/>
          </a:xfrm>
          <a:prstGeom prst="roundRect">
            <a:avLst>
              <a:gd name="adj" fmla="val 50000"/>
            </a:avLst>
          </a:prstGeom>
          <a:solidFill>
            <a:schemeClr val="tx2"/>
          </a:solidFill>
        </p:spPr>
        <p:txBody>
          <a:bodyPr wrap="square" lIns="640080" rtlCol="0" anchor="ctr">
            <a:noAutofit/>
          </a:bodyPr>
          <a:lstStyle/>
          <a:p>
            <a:r>
              <a:rPr lang="en-US" sz="1500" noProof="0" dirty="0">
                <a:solidFill>
                  <a:schemeClr val="bg1"/>
                </a:solidFill>
              </a:rPr>
              <a:t>Sleep extension may mitigate the risk of obesity</a:t>
            </a:r>
            <a:r>
              <a:rPr lang="en-US" sz="1500" baseline="30000" noProof="0" dirty="0">
                <a:solidFill>
                  <a:schemeClr val="bg1"/>
                </a:solidFill>
              </a:rPr>
              <a:t>3</a:t>
            </a:r>
          </a:p>
          <a:p>
            <a:pPr>
              <a:spcBef>
                <a:spcPts val="600"/>
              </a:spcBef>
            </a:pPr>
            <a:r>
              <a:rPr lang="en-US" sz="1500" b="1" noProof="0" dirty="0">
                <a:solidFill>
                  <a:schemeClr val="bg1"/>
                </a:solidFill>
              </a:rPr>
              <a:t>How to improve and maintain sleep duration</a:t>
            </a:r>
            <a:r>
              <a:rPr lang="en-US" sz="1500" noProof="0" dirty="0">
                <a:solidFill>
                  <a:schemeClr val="bg1"/>
                </a:solidFill>
              </a:rPr>
              <a:t>:</a:t>
            </a:r>
            <a:r>
              <a:rPr lang="en-US" sz="1500" baseline="30000" noProof="0" dirty="0">
                <a:solidFill>
                  <a:schemeClr val="bg1"/>
                </a:solidFill>
              </a:rPr>
              <a:t>4</a:t>
            </a:r>
            <a:endParaRPr lang="en-US" sz="1500" noProof="0" dirty="0">
              <a:solidFill>
                <a:schemeClr val="bg1"/>
              </a:solidFill>
            </a:endParaRPr>
          </a:p>
        </p:txBody>
      </p:sp>
      <p:sp>
        <p:nvSpPr>
          <p:cNvPr id="17" name="Oval 16">
            <a:extLst>
              <a:ext uri="{FF2B5EF4-FFF2-40B4-BE49-F238E27FC236}">
                <a16:creationId xmlns:a16="http://schemas.microsoft.com/office/drawing/2014/main" id="{AFE4C09A-C06A-1E4C-E478-AF434D172CA6}"/>
              </a:ext>
            </a:extLst>
          </p:cNvPr>
          <p:cNvSpPr/>
          <p:nvPr/>
        </p:nvSpPr>
        <p:spPr>
          <a:xfrm>
            <a:off x="6037167" y="2402431"/>
            <a:ext cx="915042" cy="915042"/>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p>
        </p:txBody>
      </p:sp>
      <p:pic>
        <p:nvPicPr>
          <p:cNvPr id="18" name="Graphic 17">
            <a:extLst>
              <a:ext uri="{FF2B5EF4-FFF2-40B4-BE49-F238E27FC236}">
                <a16:creationId xmlns:a16="http://schemas.microsoft.com/office/drawing/2014/main" id="{213C3F41-D906-7E2F-1AAB-D84F33763F3D}"/>
              </a:ext>
            </a:extLst>
          </p:cNvPr>
          <p:cNvPicPr>
            <a:picLocks noChangeAspect="1"/>
          </p:cNvPicPr>
          <p:nvPr/>
        </p:nvPicPr>
        <p:blipFill>
          <a:blip r:embed="rId5">
            <a:extLst>
              <a:ext uri="{96DAC541-7B7A-43D3-8B79-37D633B846F1}">
                <asvg:svgBlip xmlns:asvg="http://schemas.microsoft.com/office/drawing/2016/SVG/main" r:embed="rId6"/>
              </a:ext>
            </a:extLst>
          </a:blip>
          <a:srcRect l="13" r="13"/>
          <a:stretch/>
        </p:blipFill>
        <p:spPr>
          <a:xfrm>
            <a:off x="6134651" y="2542919"/>
            <a:ext cx="662390" cy="662560"/>
          </a:xfrm>
          <a:prstGeom prst="rect">
            <a:avLst/>
          </a:prstGeom>
        </p:spPr>
      </p:pic>
      <p:sp>
        <p:nvSpPr>
          <p:cNvPr id="45" name="TextBox 44">
            <a:extLst>
              <a:ext uri="{FF2B5EF4-FFF2-40B4-BE49-F238E27FC236}">
                <a16:creationId xmlns:a16="http://schemas.microsoft.com/office/drawing/2014/main" id="{498CC78C-AC40-50B4-0DEB-08E7829C5269}"/>
              </a:ext>
            </a:extLst>
          </p:cNvPr>
          <p:cNvSpPr txBox="1">
            <a:spLocks/>
          </p:cNvSpPr>
          <p:nvPr/>
        </p:nvSpPr>
        <p:spPr>
          <a:xfrm>
            <a:off x="612698" y="3721383"/>
            <a:ext cx="1064754" cy="284349"/>
          </a:xfrm>
          <a:prstGeom prst="rect">
            <a:avLst/>
          </a:prstGeom>
          <a:solidFill>
            <a:schemeClr val="accent2"/>
          </a:solidFill>
        </p:spPr>
        <p:txBody>
          <a:bodyPr wrap="square" tIns="91440" rIns="91440" bIns="91440" rtlCol="0" anchor="ctr">
            <a:noAutofit/>
          </a:bodyPr>
          <a:lstStyle/>
          <a:p>
            <a:pPr algn="ctr"/>
            <a:r>
              <a:rPr lang="en-US" sz="1400" noProof="0" dirty="0">
                <a:solidFill>
                  <a:schemeClr val="bg1"/>
                </a:solidFill>
              </a:rPr>
              <a:t>Ghrelin</a:t>
            </a:r>
            <a:r>
              <a:rPr lang="en-US" sz="1400" baseline="30000" dirty="0">
                <a:solidFill>
                  <a:schemeClr val="bg1"/>
                </a:solidFill>
              </a:rPr>
              <a:t>2</a:t>
            </a:r>
            <a:r>
              <a:rPr lang="en-US" sz="1400" baseline="30000" noProof="0" dirty="0">
                <a:solidFill>
                  <a:schemeClr val="bg1"/>
                </a:solidFill>
              </a:rPr>
              <a:t>*</a:t>
            </a:r>
          </a:p>
        </p:txBody>
      </p:sp>
      <p:sp>
        <p:nvSpPr>
          <p:cNvPr id="48" name="TextBox 47">
            <a:extLst>
              <a:ext uri="{FF2B5EF4-FFF2-40B4-BE49-F238E27FC236}">
                <a16:creationId xmlns:a16="http://schemas.microsoft.com/office/drawing/2014/main" id="{167B7579-E4B8-AB3E-C527-1C08D690A7C8}"/>
              </a:ext>
            </a:extLst>
          </p:cNvPr>
          <p:cNvSpPr txBox="1">
            <a:spLocks/>
          </p:cNvSpPr>
          <p:nvPr/>
        </p:nvSpPr>
        <p:spPr>
          <a:xfrm>
            <a:off x="1814545" y="3721384"/>
            <a:ext cx="1064754" cy="284349"/>
          </a:xfrm>
          <a:prstGeom prst="rect">
            <a:avLst/>
          </a:prstGeom>
          <a:solidFill>
            <a:schemeClr val="accent2"/>
          </a:solidFill>
        </p:spPr>
        <p:txBody>
          <a:bodyPr wrap="square" tIns="91440" rIns="91440" bIns="91440" anchor="ctr">
            <a:noAutofit/>
          </a:bodyPr>
          <a:lstStyle/>
          <a:p>
            <a:pPr algn="ctr"/>
            <a:r>
              <a:rPr lang="en-US" sz="1400" noProof="0" dirty="0">
                <a:solidFill>
                  <a:schemeClr val="bg1"/>
                </a:solidFill>
              </a:rPr>
              <a:t>Leptin</a:t>
            </a:r>
            <a:r>
              <a:rPr lang="en-US" sz="1400" baseline="30000" dirty="0">
                <a:solidFill>
                  <a:schemeClr val="bg1"/>
                </a:solidFill>
              </a:rPr>
              <a:t>2</a:t>
            </a:r>
            <a:r>
              <a:rPr lang="en-US" sz="1400" baseline="30000" noProof="0" dirty="0">
                <a:solidFill>
                  <a:schemeClr val="bg1"/>
                </a:solidFill>
              </a:rPr>
              <a:t>*</a:t>
            </a:r>
          </a:p>
        </p:txBody>
      </p:sp>
      <p:sp>
        <p:nvSpPr>
          <p:cNvPr id="24" name="TextBox 23">
            <a:extLst>
              <a:ext uri="{FF2B5EF4-FFF2-40B4-BE49-F238E27FC236}">
                <a16:creationId xmlns:a16="http://schemas.microsoft.com/office/drawing/2014/main" id="{6A17408A-F9F4-AACE-7E35-8851DE526F50}"/>
              </a:ext>
            </a:extLst>
          </p:cNvPr>
          <p:cNvSpPr txBox="1">
            <a:spLocks/>
          </p:cNvSpPr>
          <p:nvPr/>
        </p:nvSpPr>
        <p:spPr>
          <a:xfrm>
            <a:off x="1013079" y="4517558"/>
            <a:ext cx="1427259" cy="284349"/>
          </a:xfrm>
          <a:prstGeom prst="rect">
            <a:avLst/>
          </a:prstGeom>
          <a:solidFill>
            <a:schemeClr val="accent2"/>
          </a:solidFill>
        </p:spPr>
        <p:txBody>
          <a:bodyPr wrap="square" tIns="91440" rIns="91440" bIns="91440" anchor="ctr">
            <a:noAutofit/>
          </a:bodyPr>
          <a:lstStyle/>
          <a:p>
            <a:pPr algn="ctr"/>
            <a:r>
              <a:rPr lang="en-US" sz="1400" noProof="0" dirty="0">
                <a:solidFill>
                  <a:schemeClr val="bg1"/>
                </a:solidFill>
              </a:rPr>
              <a:t>Overeating</a:t>
            </a:r>
            <a:r>
              <a:rPr lang="en-US" sz="1400" baseline="30000" noProof="0" dirty="0">
                <a:solidFill>
                  <a:schemeClr val="bg1"/>
                </a:solidFill>
              </a:rPr>
              <a:t>2</a:t>
            </a:r>
          </a:p>
        </p:txBody>
      </p:sp>
      <p:sp>
        <p:nvSpPr>
          <p:cNvPr id="39" name="TextBox 38">
            <a:extLst>
              <a:ext uri="{FF2B5EF4-FFF2-40B4-BE49-F238E27FC236}">
                <a16:creationId xmlns:a16="http://schemas.microsoft.com/office/drawing/2014/main" id="{510706F9-7AA8-5B4F-BB89-A25B9EEBDD20}"/>
              </a:ext>
            </a:extLst>
          </p:cNvPr>
          <p:cNvSpPr txBox="1"/>
          <p:nvPr/>
        </p:nvSpPr>
        <p:spPr>
          <a:xfrm>
            <a:off x="2061197" y="5167183"/>
            <a:ext cx="1427259" cy="483392"/>
          </a:xfrm>
          <a:prstGeom prst="rect">
            <a:avLst/>
          </a:prstGeom>
          <a:solidFill>
            <a:schemeClr val="accent2"/>
          </a:solidFill>
        </p:spPr>
        <p:txBody>
          <a:bodyPr wrap="square" tIns="91440" rIns="91440" bIns="91440" anchor="ctr">
            <a:noAutofit/>
          </a:bodyPr>
          <a:lstStyle/>
          <a:p>
            <a:pPr algn="ctr"/>
            <a:r>
              <a:rPr lang="en-US" sz="1400" noProof="0">
                <a:solidFill>
                  <a:schemeClr val="bg1"/>
                </a:solidFill>
                <a:cs typeface="Arial" panose="020B0604020202020204" pitchFamily="34" charset="0"/>
              </a:rPr>
              <a:t>Energy </a:t>
            </a:r>
            <a:br>
              <a:rPr lang="en-US" sz="1400" noProof="0">
                <a:solidFill>
                  <a:schemeClr val="bg1"/>
                </a:solidFill>
                <a:cs typeface="Arial" panose="020B0604020202020204" pitchFamily="34" charset="0"/>
              </a:rPr>
            </a:br>
            <a:r>
              <a:rPr lang="en-US" sz="1400" noProof="0">
                <a:solidFill>
                  <a:schemeClr val="bg1"/>
                </a:solidFill>
                <a:cs typeface="Arial" panose="020B0604020202020204" pitchFamily="34" charset="0"/>
              </a:rPr>
              <a:t>intake</a:t>
            </a:r>
          </a:p>
        </p:txBody>
      </p:sp>
      <p:sp>
        <p:nvSpPr>
          <p:cNvPr id="37" name="TextBox 36">
            <a:extLst>
              <a:ext uri="{FF2B5EF4-FFF2-40B4-BE49-F238E27FC236}">
                <a16:creationId xmlns:a16="http://schemas.microsoft.com/office/drawing/2014/main" id="{10F9EFCE-EADE-0245-E3EA-175AB7201601}"/>
              </a:ext>
            </a:extLst>
          </p:cNvPr>
          <p:cNvSpPr txBox="1"/>
          <p:nvPr/>
        </p:nvSpPr>
        <p:spPr>
          <a:xfrm>
            <a:off x="4589653" y="5167183"/>
            <a:ext cx="1265237" cy="483392"/>
          </a:xfrm>
          <a:prstGeom prst="rect">
            <a:avLst/>
          </a:prstGeom>
          <a:solidFill>
            <a:schemeClr val="accent2"/>
          </a:solidFill>
        </p:spPr>
        <p:txBody>
          <a:bodyPr wrap="square" tIns="91440" rIns="91440" bIns="91440" anchor="ctr">
            <a:noAutofit/>
          </a:bodyPr>
          <a:lstStyle/>
          <a:p>
            <a:pPr algn="ctr"/>
            <a:r>
              <a:rPr lang="en-US" sz="1400" noProof="0">
                <a:solidFill>
                  <a:schemeClr val="bg1"/>
                </a:solidFill>
                <a:cs typeface="Arial" panose="020B0604020202020204" pitchFamily="34" charset="0"/>
              </a:rPr>
              <a:t>Energy expenditure</a:t>
            </a:r>
            <a:endParaRPr lang="en-US" sz="1400" noProof="0">
              <a:solidFill>
                <a:schemeClr val="bg1"/>
              </a:solidFill>
            </a:endParaRPr>
          </a:p>
        </p:txBody>
      </p:sp>
      <p:sp>
        <p:nvSpPr>
          <p:cNvPr id="34" name="TextBox 33">
            <a:extLst>
              <a:ext uri="{FF2B5EF4-FFF2-40B4-BE49-F238E27FC236}">
                <a16:creationId xmlns:a16="http://schemas.microsoft.com/office/drawing/2014/main" id="{56AD61D8-B6AF-EDC6-B81F-08BFA21F6547}"/>
              </a:ext>
            </a:extLst>
          </p:cNvPr>
          <p:cNvSpPr txBox="1"/>
          <p:nvPr/>
        </p:nvSpPr>
        <p:spPr>
          <a:xfrm>
            <a:off x="4589653" y="3721383"/>
            <a:ext cx="1265237" cy="1080523"/>
          </a:xfrm>
          <a:prstGeom prst="rect">
            <a:avLst/>
          </a:prstGeom>
          <a:solidFill>
            <a:schemeClr val="accent2"/>
          </a:solidFill>
        </p:spPr>
        <p:txBody>
          <a:bodyPr wrap="square" tIns="91440" rIns="91440" bIns="91440" anchor="ctr">
            <a:noAutofit/>
          </a:bodyPr>
          <a:lstStyle/>
          <a:p>
            <a:pPr algn="ctr"/>
            <a:r>
              <a:rPr lang="en-US" sz="1400" noProof="0" dirty="0">
                <a:solidFill>
                  <a:schemeClr val="bg1"/>
                </a:solidFill>
                <a:cs typeface="Arial" panose="020B0604020202020204" pitchFamily="34" charset="0"/>
              </a:rPr>
              <a:t>Physical activity</a:t>
            </a:r>
            <a:br>
              <a:rPr lang="en-US" sz="1400" noProof="0" dirty="0">
                <a:solidFill>
                  <a:schemeClr val="bg1"/>
                </a:solidFill>
                <a:cs typeface="Arial" panose="020B0604020202020204" pitchFamily="34" charset="0"/>
              </a:rPr>
            </a:br>
            <a:r>
              <a:rPr lang="en-US" sz="1200" i="1" noProof="0" dirty="0">
                <a:solidFill>
                  <a:schemeClr val="bg1"/>
                </a:solidFill>
                <a:cs typeface="Arial" panose="020B0604020202020204" pitchFamily="34" charset="0"/>
              </a:rPr>
              <a:t>Due to fatigue</a:t>
            </a:r>
            <a:r>
              <a:rPr lang="en-US" sz="1200" i="1" baseline="30000" noProof="0" dirty="0">
                <a:solidFill>
                  <a:schemeClr val="bg1"/>
                </a:solidFill>
                <a:cs typeface="Arial" panose="020B0604020202020204" pitchFamily="34" charset="0"/>
              </a:rPr>
              <a:t>2</a:t>
            </a:r>
            <a:endParaRPr lang="en-US" sz="1400" i="1" baseline="30000" noProof="0" dirty="0">
              <a:solidFill>
                <a:schemeClr val="bg1"/>
              </a:solidFill>
            </a:endParaRPr>
          </a:p>
        </p:txBody>
      </p:sp>
      <p:sp>
        <p:nvSpPr>
          <p:cNvPr id="32" name="TextBox 31">
            <a:extLst>
              <a:ext uri="{FF2B5EF4-FFF2-40B4-BE49-F238E27FC236}">
                <a16:creationId xmlns:a16="http://schemas.microsoft.com/office/drawing/2014/main" id="{7D7D022F-23D0-9E2F-5BF7-B3FD12F66F00}"/>
              </a:ext>
            </a:extLst>
          </p:cNvPr>
          <p:cNvSpPr txBox="1"/>
          <p:nvPr/>
        </p:nvSpPr>
        <p:spPr>
          <a:xfrm>
            <a:off x="3016392" y="3721383"/>
            <a:ext cx="1436169" cy="1080523"/>
          </a:xfrm>
          <a:prstGeom prst="rect">
            <a:avLst/>
          </a:prstGeom>
          <a:solidFill>
            <a:schemeClr val="accent2"/>
          </a:solidFill>
        </p:spPr>
        <p:txBody>
          <a:bodyPr wrap="square" tIns="91440" rIns="91440" bIns="91440" anchor="ctr">
            <a:noAutofit/>
          </a:bodyPr>
          <a:lstStyle/>
          <a:p>
            <a:pPr algn="ctr"/>
            <a:r>
              <a:rPr lang="en-US" sz="1400" noProof="0" dirty="0">
                <a:solidFill>
                  <a:schemeClr val="bg1"/>
                </a:solidFill>
              </a:rPr>
              <a:t>Hedonic signaling</a:t>
            </a:r>
            <a:br>
              <a:rPr lang="en-US" sz="1400" noProof="0" dirty="0">
                <a:solidFill>
                  <a:schemeClr val="bg1"/>
                </a:solidFill>
              </a:rPr>
            </a:br>
            <a:r>
              <a:rPr lang="en-US" sz="1200" noProof="0" dirty="0">
                <a:solidFill>
                  <a:schemeClr val="bg1"/>
                </a:solidFill>
                <a:cs typeface="Arial" panose="020B0604020202020204" pitchFamily="34" charset="0"/>
              </a:rPr>
              <a:t> </a:t>
            </a:r>
            <a:r>
              <a:rPr lang="en-US" sz="1200" i="1" noProof="0" dirty="0">
                <a:solidFill>
                  <a:schemeClr val="bg1"/>
                </a:solidFill>
                <a:cs typeface="Arial" panose="020B0604020202020204" pitchFamily="34" charset="0"/>
              </a:rPr>
              <a:t>Time and opportunities for eating</a:t>
            </a:r>
            <a:r>
              <a:rPr lang="en-US" sz="1200" i="1" baseline="30000" noProof="0" dirty="0">
                <a:solidFill>
                  <a:schemeClr val="bg1"/>
                </a:solidFill>
                <a:cs typeface="Arial" panose="020B0604020202020204" pitchFamily="34" charset="0"/>
              </a:rPr>
              <a:t>2</a:t>
            </a:r>
            <a:endParaRPr lang="en-US" sz="1400" i="1" baseline="30000" noProof="0" dirty="0">
              <a:solidFill>
                <a:schemeClr val="bg1"/>
              </a:solidFill>
              <a:cs typeface="Arial" panose="020B0604020202020204" pitchFamily="34" charset="0"/>
            </a:endParaRPr>
          </a:p>
        </p:txBody>
      </p:sp>
      <p:cxnSp>
        <p:nvCxnSpPr>
          <p:cNvPr id="20" name="Connector: Elbow 19">
            <a:extLst>
              <a:ext uri="{FF2B5EF4-FFF2-40B4-BE49-F238E27FC236}">
                <a16:creationId xmlns:a16="http://schemas.microsoft.com/office/drawing/2014/main" id="{60F5475A-073F-A3AB-9D75-2BA7A34E7650}"/>
              </a:ext>
            </a:extLst>
          </p:cNvPr>
          <p:cNvCxnSpPr>
            <a:stCxn id="45" idx="2"/>
            <a:endCxn id="24" idx="0"/>
          </p:cNvCxnSpPr>
          <p:nvPr/>
        </p:nvCxnSpPr>
        <p:spPr>
          <a:xfrm rot="16200000" flipH="1">
            <a:off x="1179979" y="3970827"/>
            <a:ext cx="511826" cy="581634"/>
          </a:xfrm>
          <a:prstGeom prst="bentConnector3">
            <a:avLst/>
          </a:prstGeom>
          <a:ln w="635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ctor: Elbow 20">
            <a:extLst>
              <a:ext uri="{FF2B5EF4-FFF2-40B4-BE49-F238E27FC236}">
                <a16:creationId xmlns:a16="http://schemas.microsoft.com/office/drawing/2014/main" id="{045B5E69-489E-EFDF-8AE4-9C9FB4E35EC6}"/>
              </a:ext>
            </a:extLst>
          </p:cNvPr>
          <p:cNvCxnSpPr>
            <a:cxnSpLocks/>
            <a:stCxn id="48" idx="2"/>
            <a:endCxn id="24" idx="0"/>
          </p:cNvCxnSpPr>
          <p:nvPr/>
        </p:nvCxnSpPr>
        <p:spPr>
          <a:xfrm rot="5400000">
            <a:off x="1780903" y="3951539"/>
            <a:ext cx="511825" cy="620213"/>
          </a:xfrm>
          <a:prstGeom prst="bentConnector3">
            <a:avLst/>
          </a:prstGeom>
          <a:ln w="635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F65081F9-2382-F1AC-A6D3-2D0302FE55CB}"/>
              </a:ext>
            </a:extLst>
          </p:cNvPr>
          <p:cNvCxnSpPr>
            <a:stCxn id="34" idx="2"/>
            <a:endCxn id="37" idx="0"/>
          </p:cNvCxnSpPr>
          <p:nvPr/>
        </p:nvCxnSpPr>
        <p:spPr>
          <a:xfrm>
            <a:off x="5222272" y="4801906"/>
            <a:ext cx="0" cy="365277"/>
          </a:xfrm>
          <a:prstGeom prst="straightConnector1">
            <a:avLst/>
          </a:prstGeom>
          <a:ln w="635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nector: Elbow 30">
            <a:extLst>
              <a:ext uri="{FF2B5EF4-FFF2-40B4-BE49-F238E27FC236}">
                <a16:creationId xmlns:a16="http://schemas.microsoft.com/office/drawing/2014/main" id="{EEC491BF-E286-0B93-4480-6229F7B582EB}"/>
              </a:ext>
            </a:extLst>
          </p:cNvPr>
          <p:cNvCxnSpPr>
            <a:cxnSpLocks/>
            <a:stCxn id="32" idx="2"/>
            <a:endCxn id="39" idx="0"/>
          </p:cNvCxnSpPr>
          <p:nvPr/>
        </p:nvCxnSpPr>
        <p:spPr>
          <a:xfrm rot="5400000">
            <a:off x="3072014" y="4504719"/>
            <a:ext cx="365277" cy="959650"/>
          </a:xfrm>
          <a:prstGeom prst="bentConnector3">
            <a:avLst/>
          </a:prstGeom>
          <a:ln w="635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nector: Elbow 40">
            <a:extLst>
              <a:ext uri="{FF2B5EF4-FFF2-40B4-BE49-F238E27FC236}">
                <a16:creationId xmlns:a16="http://schemas.microsoft.com/office/drawing/2014/main" id="{F2EDA487-BCDC-2416-67C0-8275C4AB405B}"/>
              </a:ext>
            </a:extLst>
          </p:cNvPr>
          <p:cNvCxnSpPr>
            <a:cxnSpLocks/>
            <a:stCxn id="24" idx="2"/>
            <a:endCxn id="39" idx="0"/>
          </p:cNvCxnSpPr>
          <p:nvPr/>
        </p:nvCxnSpPr>
        <p:spPr>
          <a:xfrm rot="16200000" flipH="1">
            <a:off x="2068130" y="4460486"/>
            <a:ext cx="365276" cy="1048118"/>
          </a:xfrm>
          <a:prstGeom prst="bentConnector3">
            <a:avLst/>
          </a:prstGeom>
          <a:ln w="6350">
            <a:solidFill>
              <a:schemeClr val="bg2"/>
            </a:solidFill>
            <a:tailEnd type="triangle"/>
          </a:ln>
        </p:spPr>
        <p:style>
          <a:lnRef idx="1">
            <a:schemeClr val="accent1"/>
          </a:lnRef>
          <a:fillRef idx="0">
            <a:schemeClr val="accent1"/>
          </a:fillRef>
          <a:effectRef idx="0">
            <a:schemeClr val="accent1"/>
          </a:effectRef>
          <a:fontRef idx="minor">
            <a:schemeClr val="tx1"/>
          </a:fontRef>
        </p:style>
      </p:cxnSp>
      <p:pic>
        <p:nvPicPr>
          <p:cNvPr id="53" name="Graphic 52">
            <a:extLst>
              <a:ext uri="{FF2B5EF4-FFF2-40B4-BE49-F238E27FC236}">
                <a16:creationId xmlns:a16="http://schemas.microsoft.com/office/drawing/2014/main" id="{71A07226-E1C2-0FB8-4EB0-250D8F26A9D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6200000">
            <a:off x="1007412" y="3370973"/>
            <a:ext cx="304800" cy="304800"/>
          </a:xfrm>
          <a:prstGeom prst="rect">
            <a:avLst/>
          </a:prstGeom>
        </p:spPr>
      </p:pic>
      <p:pic>
        <p:nvPicPr>
          <p:cNvPr id="56" name="Graphic 55">
            <a:extLst>
              <a:ext uri="{FF2B5EF4-FFF2-40B4-BE49-F238E27FC236}">
                <a16:creationId xmlns:a16="http://schemas.microsoft.com/office/drawing/2014/main" id="{53B5B799-BB94-0A79-5D51-3676F411A91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5400000">
            <a:off x="2189168" y="3370974"/>
            <a:ext cx="304800" cy="304800"/>
          </a:xfrm>
          <a:prstGeom prst="rect">
            <a:avLst/>
          </a:prstGeom>
        </p:spPr>
      </p:pic>
      <p:pic>
        <p:nvPicPr>
          <p:cNvPr id="57" name="Graphic 56">
            <a:extLst>
              <a:ext uri="{FF2B5EF4-FFF2-40B4-BE49-F238E27FC236}">
                <a16:creationId xmlns:a16="http://schemas.microsoft.com/office/drawing/2014/main" id="{3EA7F9D7-3F19-B545-1D67-0D495D7DF24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6200000">
            <a:off x="3595111" y="3370974"/>
            <a:ext cx="304800" cy="304800"/>
          </a:xfrm>
          <a:prstGeom prst="rect">
            <a:avLst/>
          </a:prstGeom>
        </p:spPr>
      </p:pic>
      <p:pic>
        <p:nvPicPr>
          <p:cNvPr id="58" name="Graphic 57">
            <a:extLst>
              <a:ext uri="{FF2B5EF4-FFF2-40B4-BE49-F238E27FC236}">
                <a16:creationId xmlns:a16="http://schemas.microsoft.com/office/drawing/2014/main" id="{19B7407E-E7F9-88F8-B7E3-5958AAFFFD0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5400000">
            <a:off x="5121640" y="3370974"/>
            <a:ext cx="304800" cy="304800"/>
          </a:xfrm>
          <a:prstGeom prst="rect">
            <a:avLst/>
          </a:prstGeom>
        </p:spPr>
      </p:pic>
      <p:pic>
        <p:nvPicPr>
          <p:cNvPr id="59" name="Graphic 58">
            <a:extLst>
              <a:ext uri="{FF2B5EF4-FFF2-40B4-BE49-F238E27FC236}">
                <a16:creationId xmlns:a16="http://schemas.microsoft.com/office/drawing/2014/main" id="{7D7D3CAB-AA4B-7AF4-DD3B-9649A57E427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5400000">
            <a:off x="5069871" y="5685839"/>
            <a:ext cx="304800" cy="304800"/>
          </a:xfrm>
          <a:prstGeom prst="rect">
            <a:avLst/>
          </a:prstGeom>
        </p:spPr>
      </p:pic>
      <p:pic>
        <p:nvPicPr>
          <p:cNvPr id="60" name="Graphic 59">
            <a:extLst>
              <a:ext uri="{FF2B5EF4-FFF2-40B4-BE49-F238E27FC236}">
                <a16:creationId xmlns:a16="http://schemas.microsoft.com/office/drawing/2014/main" id="{260C5914-9AA8-0B8E-1F4F-B66EE652C2E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6200000">
            <a:off x="2622426" y="5692663"/>
            <a:ext cx="304800" cy="304800"/>
          </a:xfrm>
          <a:prstGeom prst="rect">
            <a:avLst/>
          </a:prstGeom>
        </p:spPr>
      </p:pic>
      <p:grpSp>
        <p:nvGrpSpPr>
          <p:cNvPr id="131" name="Group 130">
            <a:extLst>
              <a:ext uri="{FF2B5EF4-FFF2-40B4-BE49-F238E27FC236}">
                <a16:creationId xmlns:a16="http://schemas.microsoft.com/office/drawing/2014/main" id="{EDB6F0B6-C4C6-0ADB-FEE1-8511320A7F4E}"/>
              </a:ext>
            </a:extLst>
          </p:cNvPr>
          <p:cNvGrpSpPr/>
          <p:nvPr/>
        </p:nvGrpSpPr>
        <p:grpSpPr>
          <a:xfrm rot="5400000">
            <a:off x="8644461" y="3356622"/>
            <a:ext cx="181198" cy="151348"/>
            <a:chOff x="7659022" y="3752888"/>
            <a:chExt cx="473093" cy="395156"/>
          </a:xfrm>
        </p:grpSpPr>
        <p:sp>
          <p:nvSpPr>
            <p:cNvPr id="132" name="Isosceles Triangle 131">
              <a:extLst>
                <a:ext uri="{FF2B5EF4-FFF2-40B4-BE49-F238E27FC236}">
                  <a16:creationId xmlns:a16="http://schemas.microsoft.com/office/drawing/2014/main" id="{9F66D2C0-395E-9287-3968-354E77D3E391}"/>
                </a:ext>
              </a:extLst>
            </p:cNvPr>
            <p:cNvSpPr/>
            <p:nvPr/>
          </p:nvSpPr>
          <p:spPr>
            <a:xfrm rot="5400000">
              <a:off x="7631769" y="3780141"/>
              <a:ext cx="395156" cy="340650"/>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p>
          </p:txBody>
        </p:sp>
        <p:sp>
          <p:nvSpPr>
            <p:cNvPr id="133" name="Isosceles Triangle 132">
              <a:extLst>
                <a:ext uri="{FF2B5EF4-FFF2-40B4-BE49-F238E27FC236}">
                  <a16:creationId xmlns:a16="http://schemas.microsoft.com/office/drawing/2014/main" id="{98D0C595-0CE8-8603-2317-5D16B00B563A}"/>
                </a:ext>
              </a:extLst>
            </p:cNvPr>
            <p:cNvSpPr/>
            <p:nvPr/>
          </p:nvSpPr>
          <p:spPr>
            <a:xfrm rot="5400000">
              <a:off x="7764212" y="3780141"/>
              <a:ext cx="395156" cy="340650"/>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p>
          </p:txBody>
        </p:sp>
      </p:grpSp>
    </p:spTree>
    <p:extLst>
      <p:ext uri="{BB962C8B-B14F-4D97-AF65-F5344CB8AC3E}">
        <p14:creationId xmlns:p14="http://schemas.microsoft.com/office/powerpoint/2010/main" val="1918704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363FA9BF-B24A-553E-9F0F-33C40C5F8F1D}"/>
              </a:ext>
            </a:extLst>
          </p:cNvPr>
          <p:cNvSpPr/>
          <p:nvPr/>
        </p:nvSpPr>
        <p:spPr>
          <a:xfrm>
            <a:off x="1084578" y="2239768"/>
            <a:ext cx="2499360" cy="249936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p>
        </p:txBody>
      </p:sp>
      <p:sp>
        <p:nvSpPr>
          <p:cNvPr id="2" name="Title 1">
            <a:extLst>
              <a:ext uri="{FF2B5EF4-FFF2-40B4-BE49-F238E27FC236}">
                <a16:creationId xmlns:a16="http://schemas.microsoft.com/office/drawing/2014/main" id="{E193506C-ABB1-4DB3-A68B-921899A59132}"/>
              </a:ext>
            </a:extLst>
          </p:cNvPr>
          <p:cNvSpPr>
            <a:spLocks noGrp="1"/>
          </p:cNvSpPr>
          <p:nvPr>
            <p:ph type="title"/>
          </p:nvPr>
        </p:nvSpPr>
        <p:spPr>
          <a:xfrm>
            <a:off x="536240" y="414320"/>
            <a:ext cx="10896000" cy="1082209"/>
          </a:xfrm>
        </p:spPr>
        <p:txBody>
          <a:bodyPr/>
          <a:lstStyle/>
          <a:p>
            <a:r>
              <a:rPr lang="en-US" noProof="0"/>
              <a:t>Patient-led health tracking</a:t>
            </a:r>
          </a:p>
        </p:txBody>
      </p:sp>
      <p:sp>
        <p:nvSpPr>
          <p:cNvPr id="4" name="Text Placeholder 3">
            <a:extLst>
              <a:ext uri="{FF2B5EF4-FFF2-40B4-BE49-F238E27FC236}">
                <a16:creationId xmlns:a16="http://schemas.microsoft.com/office/drawing/2014/main" id="{9899541F-EDBB-4307-9959-CBE4EF70A630}"/>
              </a:ext>
            </a:extLst>
          </p:cNvPr>
          <p:cNvSpPr>
            <a:spLocks noGrp="1"/>
          </p:cNvSpPr>
          <p:nvPr>
            <p:ph type="body" sz="quarter" idx="13"/>
          </p:nvPr>
        </p:nvSpPr>
        <p:spPr>
          <a:xfrm>
            <a:off x="536240" y="6020060"/>
            <a:ext cx="10896000" cy="324000"/>
          </a:xfrm>
        </p:spPr>
        <p:txBody>
          <a:bodyPr>
            <a:noAutofit/>
          </a:bodyPr>
          <a:lstStyle/>
          <a:p>
            <a:r>
              <a:rPr lang="en-US" noProof="0" dirty="0"/>
              <a:t>HCP, healthcare professional; USDA, United States Department of Agriculture.</a:t>
            </a:r>
            <a:br>
              <a:rPr lang="en-US" noProof="0" dirty="0"/>
            </a:br>
            <a:r>
              <a:rPr lang="en-US" noProof="0" dirty="0"/>
              <a:t>1. Painter SL et al. J Med Internet Res 2017;19:e160; 2. Patel ML et al. JMIR Form Res 2022;6:e42191.</a:t>
            </a:r>
          </a:p>
        </p:txBody>
      </p:sp>
      <p:sp>
        <p:nvSpPr>
          <p:cNvPr id="21" name="TextBox 20">
            <a:extLst>
              <a:ext uri="{FF2B5EF4-FFF2-40B4-BE49-F238E27FC236}">
                <a16:creationId xmlns:a16="http://schemas.microsoft.com/office/drawing/2014/main" id="{E612DC91-4B8D-7A1C-587A-EDE0533ACCFA}"/>
              </a:ext>
            </a:extLst>
          </p:cNvPr>
          <p:cNvSpPr txBox="1"/>
          <p:nvPr/>
        </p:nvSpPr>
        <p:spPr>
          <a:xfrm>
            <a:off x="1520184" y="3304782"/>
            <a:ext cx="1945251" cy="369332"/>
          </a:xfrm>
          <a:prstGeom prst="rect">
            <a:avLst/>
          </a:prstGeom>
          <a:noFill/>
        </p:spPr>
        <p:txBody>
          <a:bodyPr wrap="square" rtlCol="0">
            <a:spAutoFit/>
          </a:bodyPr>
          <a:lstStyle/>
          <a:p>
            <a:r>
              <a:rPr lang="en-US" b="1" noProof="0"/>
              <a:t>Keep a food log</a:t>
            </a:r>
          </a:p>
        </p:txBody>
      </p:sp>
      <p:sp>
        <p:nvSpPr>
          <p:cNvPr id="27" name="TextBox 26">
            <a:extLst>
              <a:ext uri="{FF2B5EF4-FFF2-40B4-BE49-F238E27FC236}">
                <a16:creationId xmlns:a16="http://schemas.microsoft.com/office/drawing/2014/main" id="{09C5E862-1F6A-BAB1-8F8E-E128E716B31A}"/>
              </a:ext>
            </a:extLst>
          </p:cNvPr>
          <p:cNvSpPr txBox="1"/>
          <p:nvPr/>
        </p:nvSpPr>
        <p:spPr>
          <a:xfrm>
            <a:off x="3583938" y="3048302"/>
            <a:ext cx="2606040" cy="1010533"/>
          </a:xfrm>
          <a:prstGeom prst="rect">
            <a:avLst/>
          </a:prstGeom>
          <a:noFill/>
        </p:spPr>
        <p:txBody>
          <a:bodyPr wrap="square">
            <a:spAutoFit/>
          </a:bodyPr>
          <a:lstStyle/>
          <a:p>
            <a:pPr marL="68580" indent="0" eaLnBrk="1" fontAlgn="auto" hangingPunct="1">
              <a:spcAft>
                <a:spcPts val="200"/>
              </a:spcAft>
              <a:buClr>
                <a:srgbClr val="00FF00"/>
              </a:buClr>
              <a:buNone/>
              <a:defRPr/>
            </a:pPr>
            <a:r>
              <a:rPr lang="en-US" sz="1600" b="1" noProof="0">
                <a:cs typeface="Arial" panose="020B0604020202020204" pitchFamily="34" charset="0"/>
              </a:rPr>
              <a:t>Example programs</a:t>
            </a:r>
          </a:p>
          <a:p>
            <a:pPr marL="144000" lvl="4" indent="-144000">
              <a:spcBef>
                <a:spcPts val="600"/>
              </a:spcBef>
              <a:buClr>
                <a:schemeClr val="tx2"/>
              </a:buClr>
              <a:buFont typeface="Arial" panose="020B0604020202020204" pitchFamily="34" charset="0"/>
              <a:buChar char="•"/>
              <a:defRPr/>
            </a:pPr>
            <a:r>
              <a:rPr lang="en-US" sz="1600" spc="-10"/>
              <a:t>USDA </a:t>
            </a:r>
            <a:r>
              <a:rPr lang="en-US" sz="1600" spc="-10" err="1"/>
              <a:t>SuperTracker</a:t>
            </a:r>
            <a:r>
              <a:rPr lang="en-US" sz="1600" spc="-10"/>
              <a:t> app</a:t>
            </a:r>
            <a:r>
              <a:rPr lang="en-US" sz="1600" spc="-10" baseline="30000"/>
              <a:t>1</a:t>
            </a:r>
          </a:p>
          <a:p>
            <a:pPr marL="144000" lvl="4" indent="-144000">
              <a:spcBef>
                <a:spcPts val="600"/>
              </a:spcBef>
              <a:buClr>
                <a:schemeClr val="tx2"/>
              </a:buClr>
              <a:buFont typeface="Arial" panose="020B0604020202020204" pitchFamily="34" charset="0"/>
              <a:buChar char="•"/>
              <a:defRPr/>
            </a:pPr>
            <a:r>
              <a:rPr lang="en-US" sz="1600"/>
              <a:t>Bite Counter device</a:t>
            </a:r>
            <a:r>
              <a:rPr lang="en-US" sz="1600" baseline="30000"/>
              <a:t>2</a:t>
            </a:r>
          </a:p>
        </p:txBody>
      </p:sp>
      <p:pic>
        <p:nvPicPr>
          <p:cNvPr id="8" name="Graphic 7">
            <a:extLst>
              <a:ext uri="{FF2B5EF4-FFF2-40B4-BE49-F238E27FC236}">
                <a16:creationId xmlns:a16="http://schemas.microsoft.com/office/drawing/2014/main" id="{D4C08AC9-49CB-13DD-03B1-D54CACB2D2D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12039" y="2601718"/>
            <a:ext cx="1775460" cy="1775460"/>
          </a:xfrm>
          <a:prstGeom prst="rect">
            <a:avLst/>
          </a:prstGeom>
        </p:spPr>
      </p:pic>
      <p:sp>
        <p:nvSpPr>
          <p:cNvPr id="9" name="TextBox 8">
            <a:extLst>
              <a:ext uri="{FF2B5EF4-FFF2-40B4-BE49-F238E27FC236}">
                <a16:creationId xmlns:a16="http://schemas.microsoft.com/office/drawing/2014/main" id="{95E2EDD1-106E-615E-F60E-9FEDFB3F61B1}"/>
              </a:ext>
            </a:extLst>
          </p:cNvPr>
          <p:cNvSpPr txBox="1"/>
          <p:nvPr/>
        </p:nvSpPr>
        <p:spPr>
          <a:xfrm>
            <a:off x="8746621" y="2678970"/>
            <a:ext cx="2706239" cy="1749197"/>
          </a:xfrm>
          <a:prstGeom prst="rect">
            <a:avLst/>
          </a:prstGeom>
          <a:noFill/>
        </p:spPr>
        <p:txBody>
          <a:bodyPr wrap="square">
            <a:spAutoFit/>
          </a:bodyPr>
          <a:lstStyle/>
          <a:p>
            <a:pPr>
              <a:spcAft>
                <a:spcPts val="200"/>
              </a:spcAft>
            </a:pPr>
            <a:r>
              <a:rPr lang="en-US" sz="1600" b="1" noProof="0"/>
              <a:t>Activity monitors and calorie allotment trackers</a:t>
            </a:r>
          </a:p>
          <a:p>
            <a:pPr marL="144000" indent="-144000">
              <a:spcBef>
                <a:spcPts val="600"/>
              </a:spcBef>
              <a:buFont typeface="Arial" panose="020B0604020202020204" pitchFamily="34" charset="0"/>
              <a:buChar char="•"/>
            </a:pPr>
            <a:r>
              <a:rPr lang="en-US" sz="1600" noProof="0"/>
              <a:t>Visualize proof of effort</a:t>
            </a:r>
            <a:r>
              <a:rPr lang="en-US" sz="1600" baseline="30000" noProof="0"/>
              <a:t>1</a:t>
            </a:r>
          </a:p>
          <a:p>
            <a:pPr marL="144000" indent="-144000">
              <a:spcBef>
                <a:spcPts val="600"/>
              </a:spcBef>
              <a:buFont typeface="Arial" panose="020B0604020202020204" pitchFamily="34" charset="0"/>
              <a:buChar char="•"/>
            </a:pPr>
            <a:r>
              <a:rPr lang="en-US" sz="1600"/>
              <a:t>Allow for self-monitoring engagement to enhance and sustain weight loss</a:t>
            </a:r>
            <a:r>
              <a:rPr lang="en-US" sz="1600" baseline="30000"/>
              <a:t>2</a:t>
            </a:r>
          </a:p>
        </p:txBody>
      </p:sp>
      <p:sp>
        <p:nvSpPr>
          <p:cNvPr id="11" name="Oval 10">
            <a:extLst>
              <a:ext uri="{FF2B5EF4-FFF2-40B4-BE49-F238E27FC236}">
                <a16:creationId xmlns:a16="http://schemas.microsoft.com/office/drawing/2014/main" id="{81E0FB44-8133-534E-9314-031B66C27739}"/>
              </a:ext>
            </a:extLst>
          </p:cNvPr>
          <p:cNvSpPr/>
          <p:nvPr/>
        </p:nvSpPr>
        <p:spPr>
          <a:xfrm>
            <a:off x="6240780" y="2239768"/>
            <a:ext cx="2499360" cy="249936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p>
        </p:txBody>
      </p:sp>
      <p:sp>
        <p:nvSpPr>
          <p:cNvPr id="13" name="TextBox 12">
            <a:extLst>
              <a:ext uri="{FF2B5EF4-FFF2-40B4-BE49-F238E27FC236}">
                <a16:creationId xmlns:a16="http://schemas.microsoft.com/office/drawing/2014/main" id="{ADFCFBD0-E831-0C2B-3002-8723EB3A3E38}"/>
              </a:ext>
            </a:extLst>
          </p:cNvPr>
          <p:cNvSpPr txBox="1"/>
          <p:nvPr/>
        </p:nvSpPr>
        <p:spPr>
          <a:xfrm>
            <a:off x="6676386" y="3304782"/>
            <a:ext cx="1945251" cy="369332"/>
          </a:xfrm>
          <a:prstGeom prst="rect">
            <a:avLst/>
          </a:prstGeom>
          <a:noFill/>
        </p:spPr>
        <p:txBody>
          <a:bodyPr wrap="square" rtlCol="0">
            <a:spAutoFit/>
          </a:bodyPr>
          <a:lstStyle/>
          <a:p>
            <a:r>
              <a:rPr lang="en-US" b="1" noProof="0"/>
              <a:t>Keep a food log</a:t>
            </a:r>
          </a:p>
        </p:txBody>
      </p:sp>
      <p:pic>
        <p:nvPicPr>
          <p:cNvPr id="14" name="Graphic 13">
            <a:extLst>
              <a:ext uri="{FF2B5EF4-FFF2-40B4-BE49-F238E27FC236}">
                <a16:creationId xmlns:a16="http://schemas.microsoft.com/office/drawing/2014/main" id="{609D7298-5DDE-F372-B336-142EDC5AC60D}"/>
              </a:ext>
            </a:extLst>
          </p:cNvPr>
          <p:cNvPicPr>
            <a:picLocks noChangeAspect="1"/>
          </p:cNvPicPr>
          <p:nvPr/>
        </p:nvPicPr>
        <p:blipFill>
          <a:blip r:embed="rId5">
            <a:extLst>
              <a:ext uri="{96DAC541-7B7A-43D3-8B79-37D633B846F1}">
                <asvg:svgBlip xmlns:asvg="http://schemas.microsoft.com/office/drawing/2016/SVG/main" r:embed="rId6"/>
              </a:ext>
            </a:extLst>
          </a:blip>
          <a:srcRect l="13" r="13"/>
          <a:stretch/>
        </p:blipFill>
        <p:spPr>
          <a:xfrm>
            <a:off x="6602961" y="2601718"/>
            <a:ext cx="1774998" cy="1775460"/>
          </a:xfrm>
          <a:prstGeom prst="rect">
            <a:avLst/>
          </a:prstGeom>
        </p:spPr>
      </p:pic>
      <p:sp>
        <p:nvSpPr>
          <p:cNvPr id="5" name="Rounded Rectangle 39">
            <a:extLst>
              <a:ext uri="{FF2B5EF4-FFF2-40B4-BE49-F238E27FC236}">
                <a16:creationId xmlns:a16="http://schemas.microsoft.com/office/drawing/2014/main" id="{94D06786-0F7B-C858-84D1-A3AC43FD0BE8}"/>
              </a:ext>
            </a:extLst>
          </p:cNvPr>
          <p:cNvSpPr/>
          <p:nvPr/>
        </p:nvSpPr>
        <p:spPr bwMode="gray">
          <a:xfrm>
            <a:off x="571500" y="1716543"/>
            <a:ext cx="11069638" cy="405628"/>
          </a:xfrm>
          <a:prstGeom prst="roundRect">
            <a:avLst>
              <a:gd name="adj" fmla="val 50000"/>
            </a:avLst>
          </a:prstGeom>
          <a:solidFill>
            <a:schemeClr val="accent1"/>
          </a:solidFill>
          <a:ln w="3175" algn="ctr">
            <a:noFill/>
            <a:miter lim="800000"/>
            <a:headEnd/>
            <a:tailEnd/>
          </a:ln>
        </p:spPr>
        <p:txBody>
          <a:bodyPr wrap="square" lIns="0" tIns="0" rIns="0" bIns="0" rtlCol="0" anchor="ctr"/>
          <a:lstStyle/>
          <a:p>
            <a:pPr algn="ctr"/>
            <a:r>
              <a:rPr lang="en-US" sz="1600" b="1" noProof="0">
                <a:solidFill>
                  <a:schemeClr val="bg1"/>
                </a:solidFill>
              </a:rPr>
              <a:t>Helps people to know whether their goals for physical activity or healthy eating were achieved</a:t>
            </a:r>
            <a:r>
              <a:rPr lang="en-US" sz="1600" baseline="30000" noProof="0">
                <a:solidFill>
                  <a:schemeClr val="bg1"/>
                </a:solidFill>
              </a:rPr>
              <a:t>1</a:t>
            </a:r>
          </a:p>
        </p:txBody>
      </p:sp>
      <p:sp>
        <p:nvSpPr>
          <p:cNvPr id="20" name="TextBox 19">
            <a:extLst>
              <a:ext uri="{FF2B5EF4-FFF2-40B4-BE49-F238E27FC236}">
                <a16:creationId xmlns:a16="http://schemas.microsoft.com/office/drawing/2014/main" id="{83E22F7C-83AF-B53B-1CB9-A642197AAC82}"/>
              </a:ext>
            </a:extLst>
          </p:cNvPr>
          <p:cNvSpPr txBox="1"/>
          <p:nvPr/>
        </p:nvSpPr>
        <p:spPr>
          <a:xfrm>
            <a:off x="718502" y="4821258"/>
            <a:ext cx="10922636" cy="1025922"/>
          </a:xfrm>
          <a:prstGeom prst="rect">
            <a:avLst/>
          </a:prstGeom>
          <a:noFill/>
        </p:spPr>
        <p:txBody>
          <a:bodyPr wrap="square">
            <a:spAutoFit/>
          </a:bodyPr>
          <a:lstStyle/>
          <a:p>
            <a:pPr algn="ctr">
              <a:spcAft>
                <a:spcPts val="400"/>
              </a:spcAft>
            </a:pPr>
            <a:r>
              <a:rPr lang="en-US" sz="1800" noProof="0"/>
              <a:t>There is </a:t>
            </a:r>
            <a:r>
              <a:rPr lang="en-US" sz="1800" b="1" noProof="0"/>
              <a:t>strong support </a:t>
            </a:r>
            <a:r>
              <a:rPr lang="en-US" sz="1800" noProof="0"/>
              <a:t>for the use of </a:t>
            </a:r>
            <a:r>
              <a:rPr lang="en-US" sz="1800" b="1" noProof="0"/>
              <a:t>patient-directed tools </a:t>
            </a:r>
            <a:r>
              <a:rPr lang="en-US" sz="1800" noProof="0"/>
              <a:t>to </a:t>
            </a:r>
            <a:r>
              <a:rPr lang="en-US" sz="1800" b="1" noProof="0"/>
              <a:t>monitor</a:t>
            </a:r>
            <a:r>
              <a:rPr lang="en-US" sz="1800" noProof="0"/>
              <a:t> and </a:t>
            </a:r>
            <a:r>
              <a:rPr lang="en-US" sz="1800" b="1" noProof="0"/>
              <a:t>managing their weight</a:t>
            </a:r>
            <a:r>
              <a:rPr lang="en-US" sz="1800" baseline="30000" noProof="0"/>
              <a:t>1</a:t>
            </a:r>
            <a:r>
              <a:rPr lang="en-US" sz="1800" noProof="0"/>
              <a:t> </a:t>
            </a:r>
          </a:p>
          <a:p>
            <a:pPr algn="ctr">
              <a:spcAft>
                <a:spcPts val="400"/>
              </a:spcAft>
            </a:pPr>
            <a:r>
              <a:rPr lang="en-US" sz="1800" noProof="0"/>
              <a:t>These tools can be </a:t>
            </a:r>
            <a:r>
              <a:rPr lang="en-US" sz="1800" b="1" noProof="0"/>
              <a:t>integrated into everyday life</a:t>
            </a:r>
            <a:endParaRPr lang="en-US" sz="1800" noProof="0"/>
          </a:p>
          <a:p>
            <a:pPr algn="ctr">
              <a:spcAft>
                <a:spcPts val="400"/>
              </a:spcAft>
            </a:pPr>
            <a:r>
              <a:rPr lang="en-US" sz="1800" noProof="0"/>
              <a:t>Allow patients and HCPs the ability to </a:t>
            </a:r>
            <a:r>
              <a:rPr lang="en-US" sz="1800" b="1" noProof="0"/>
              <a:t>track changes </a:t>
            </a:r>
            <a:r>
              <a:rPr lang="en-US" sz="1800" noProof="0"/>
              <a:t>that may </a:t>
            </a:r>
            <a:r>
              <a:rPr lang="en-US" sz="1800" b="1" noProof="0"/>
              <a:t>bridge the gap </a:t>
            </a:r>
            <a:r>
              <a:rPr lang="en-US" sz="1800" noProof="0"/>
              <a:t>between </a:t>
            </a:r>
            <a:r>
              <a:rPr lang="en-US" sz="1800" b="1" noProof="0"/>
              <a:t>consultations</a:t>
            </a:r>
            <a:endParaRPr lang="en-US" sz="1800" noProof="0"/>
          </a:p>
        </p:txBody>
      </p:sp>
    </p:spTree>
    <p:extLst>
      <p:ext uri="{BB962C8B-B14F-4D97-AF65-F5344CB8AC3E}">
        <p14:creationId xmlns:p14="http://schemas.microsoft.com/office/powerpoint/2010/main" val="224779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B3894-D164-48EF-8E5B-71DE923BF1BA}"/>
              </a:ext>
            </a:extLst>
          </p:cNvPr>
          <p:cNvSpPr>
            <a:spLocks noGrp="1"/>
          </p:cNvSpPr>
          <p:nvPr>
            <p:ph type="title"/>
          </p:nvPr>
        </p:nvSpPr>
        <p:spPr/>
        <p:txBody>
          <a:bodyPr/>
          <a:lstStyle/>
          <a:p>
            <a:r>
              <a:rPr lang="en-US" noProof="0"/>
              <a:t>Key </a:t>
            </a:r>
            <a:br>
              <a:rPr lang="en-US" noProof="0"/>
            </a:br>
            <a:r>
              <a:rPr lang="en-US" noProof="0"/>
              <a:t>takeaways</a:t>
            </a:r>
          </a:p>
        </p:txBody>
      </p:sp>
      <p:grpSp>
        <p:nvGrpSpPr>
          <p:cNvPr id="8" name="Group 7">
            <a:extLst>
              <a:ext uri="{FF2B5EF4-FFF2-40B4-BE49-F238E27FC236}">
                <a16:creationId xmlns:a16="http://schemas.microsoft.com/office/drawing/2014/main" id="{A4ED853D-DE4C-D27E-0FCA-4BDF75BB361C}"/>
              </a:ext>
            </a:extLst>
          </p:cNvPr>
          <p:cNvGrpSpPr/>
          <p:nvPr/>
        </p:nvGrpSpPr>
        <p:grpSpPr>
          <a:xfrm>
            <a:off x="5754924" y="40929"/>
            <a:ext cx="3937714" cy="1341521"/>
            <a:chOff x="6045868" y="351790"/>
            <a:chExt cx="3937714" cy="1341521"/>
          </a:xfrm>
        </p:grpSpPr>
        <p:sp>
          <p:nvSpPr>
            <p:cNvPr id="27" name="TextBox 26">
              <a:extLst>
                <a:ext uri="{FF2B5EF4-FFF2-40B4-BE49-F238E27FC236}">
                  <a16:creationId xmlns:a16="http://schemas.microsoft.com/office/drawing/2014/main" id="{6CC146A2-1795-7DA0-FBF4-8788E3307765}"/>
                </a:ext>
              </a:extLst>
            </p:cNvPr>
            <p:cNvSpPr txBox="1"/>
            <p:nvPr/>
          </p:nvSpPr>
          <p:spPr>
            <a:xfrm>
              <a:off x="6045868" y="351790"/>
              <a:ext cx="570669" cy="1341521"/>
            </a:xfrm>
            <a:prstGeom prst="rect">
              <a:avLst/>
            </a:prstGeom>
            <a:noFill/>
          </p:spPr>
          <p:txBody>
            <a:bodyPr wrap="none" lIns="0" tIns="0" rIns="0" bIns="0" rtlCol="0">
              <a:spAutoFit/>
            </a:bodyPr>
            <a:lstStyle/>
            <a:p>
              <a:pPr algn="l">
                <a:lnSpc>
                  <a:spcPct val="120000"/>
                </a:lnSpc>
              </a:pPr>
              <a:r>
                <a:rPr lang="en-US" sz="8000" b="1" noProof="0">
                  <a:solidFill>
                    <a:schemeClr val="accent1">
                      <a:lumMod val="40000"/>
                      <a:lumOff val="60000"/>
                    </a:schemeClr>
                  </a:solidFill>
                </a:rPr>
                <a:t>1</a:t>
              </a:r>
            </a:p>
          </p:txBody>
        </p:sp>
        <p:sp>
          <p:nvSpPr>
            <p:cNvPr id="31" name="TextBox 30">
              <a:extLst>
                <a:ext uri="{FF2B5EF4-FFF2-40B4-BE49-F238E27FC236}">
                  <a16:creationId xmlns:a16="http://schemas.microsoft.com/office/drawing/2014/main" id="{1BCE273C-16B5-F91D-3DE6-05DBA9E8BAE1}"/>
                </a:ext>
              </a:extLst>
            </p:cNvPr>
            <p:cNvSpPr txBox="1"/>
            <p:nvPr/>
          </p:nvSpPr>
          <p:spPr>
            <a:xfrm>
              <a:off x="6696074" y="624571"/>
              <a:ext cx="3287508" cy="830997"/>
            </a:xfrm>
            <a:prstGeom prst="rect">
              <a:avLst/>
            </a:prstGeom>
            <a:noFill/>
          </p:spPr>
          <p:txBody>
            <a:bodyPr wrap="square">
              <a:spAutoFit/>
            </a:bodyPr>
            <a:lstStyle/>
            <a:p>
              <a:r>
                <a:rPr lang="en-US" sz="1600" noProof="0"/>
                <a:t>Lifestyle intervention is the </a:t>
              </a:r>
              <a:r>
                <a:rPr lang="en-US" sz="1600" b="1" noProof="0"/>
                <a:t>foundation</a:t>
              </a:r>
              <a:r>
                <a:rPr lang="en-US" sz="1600" noProof="0"/>
                <a:t> of </a:t>
              </a:r>
              <a:r>
                <a:rPr lang="en-US" sz="1600" b="1" noProof="0"/>
                <a:t>obesity management </a:t>
              </a:r>
            </a:p>
          </p:txBody>
        </p:sp>
        <p:cxnSp>
          <p:nvCxnSpPr>
            <p:cNvPr id="48" name="Straight Connector 47">
              <a:extLst>
                <a:ext uri="{FF2B5EF4-FFF2-40B4-BE49-F238E27FC236}">
                  <a16:creationId xmlns:a16="http://schemas.microsoft.com/office/drawing/2014/main" id="{F47E75C6-679E-FAF5-70D8-DEE7C61E2CAF}"/>
                </a:ext>
              </a:extLst>
            </p:cNvPr>
            <p:cNvCxnSpPr>
              <a:cxnSpLocks/>
            </p:cNvCxnSpPr>
            <p:nvPr/>
          </p:nvCxnSpPr>
          <p:spPr>
            <a:xfrm>
              <a:off x="6671129" y="701675"/>
              <a:ext cx="0" cy="7644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F6922DD5-B80D-F4E7-32B1-DE8BE1673812}"/>
              </a:ext>
            </a:extLst>
          </p:cNvPr>
          <p:cNvGrpSpPr/>
          <p:nvPr/>
        </p:nvGrpSpPr>
        <p:grpSpPr>
          <a:xfrm>
            <a:off x="5754924" y="1047030"/>
            <a:ext cx="5362656" cy="1341521"/>
            <a:chOff x="6045868" y="1358262"/>
            <a:chExt cx="5362656" cy="1341521"/>
          </a:xfrm>
        </p:grpSpPr>
        <p:sp>
          <p:nvSpPr>
            <p:cNvPr id="32" name="TextBox 31">
              <a:extLst>
                <a:ext uri="{FF2B5EF4-FFF2-40B4-BE49-F238E27FC236}">
                  <a16:creationId xmlns:a16="http://schemas.microsoft.com/office/drawing/2014/main" id="{3FE40534-E142-C5D7-03D3-3D17CBE59E2A}"/>
                </a:ext>
              </a:extLst>
            </p:cNvPr>
            <p:cNvSpPr txBox="1"/>
            <p:nvPr/>
          </p:nvSpPr>
          <p:spPr>
            <a:xfrm>
              <a:off x="6045868" y="1358262"/>
              <a:ext cx="570669" cy="1341521"/>
            </a:xfrm>
            <a:prstGeom prst="rect">
              <a:avLst/>
            </a:prstGeom>
            <a:noFill/>
          </p:spPr>
          <p:txBody>
            <a:bodyPr wrap="none" lIns="0" tIns="0" rIns="0" bIns="0" rtlCol="0">
              <a:spAutoFit/>
            </a:bodyPr>
            <a:lstStyle/>
            <a:p>
              <a:pPr algn="l">
                <a:lnSpc>
                  <a:spcPct val="120000"/>
                </a:lnSpc>
              </a:pPr>
              <a:r>
                <a:rPr lang="en-US" sz="8000" b="1" noProof="0" dirty="0">
                  <a:solidFill>
                    <a:schemeClr val="accent1">
                      <a:lumMod val="40000"/>
                      <a:lumOff val="60000"/>
                    </a:schemeClr>
                  </a:solidFill>
                </a:rPr>
                <a:t>2</a:t>
              </a:r>
            </a:p>
          </p:txBody>
        </p:sp>
        <p:sp>
          <p:nvSpPr>
            <p:cNvPr id="33" name="TextBox 32">
              <a:extLst>
                <a:ext uri="{FF2B5EF4-FFF2-40B4-BE49-F238E27FC236}">
                  <a16:creationId xmlns:a16="http://schemas.microsoft.com/office/drawing/2014/main" id="{2FD20888-AFC5-0D13-1ED4-C91224BC2B14}"/>
                </a:ext>
              </a:extLst>
            </p:cNvPr>
            <p:cNvSpPr txBox="1"/>
            <p:nvPr/>
          </p:nvSpPr>
          <p:spPr>
            <a:xfrm>
              <a:off x="6696075" y="1622727"/>
              <a:ext cx="4712449" cy="830997"/>
            </a:xfrm>
            <a:prstGeom prst="rect">
              <a:avLst/>
            </a:prstGeom>
            <a:noFill/>
          </p:spPr>
          <p:txBody>
            <a:bodyPr wrap="square">
              <a:spAutoFit/>
            </a:bodyPr>
            <a:lstStyle/>
            <a:p>
              <a:r>
                <a:rPr lang="en-US" sz="1600" noProof="0"/>
                <a:t>It is comprised of </a:t>
              </a:r>
              <a:r>
                <a:rPr lang="en-US" sz="1600" b="1" noProof="0"/>
                <a:t>behavior modification</a:t>
              </a:r>
              <a:r>
                <a:rPr lang="en-US" sz="1600" noProof="0"/>
                <a:t>, </a:t>
              </a:r>
              <a:r>
                <a:rPr lang="en-US" sz="1600" b="1" noProof="0"/>
                <a:t>improved food choices</a:t>
              </a:r>
              <a:r>
                <a:rPr lang="en-US" sz="1600" noProof="0"/>
                <a:t>, </a:t>
              </a:r>
              <a:r>
                <a:rPr lang="en-US" sz="1600" b="1" noProof="0"/>
                <a:t>increased physical activity</a:t>
              </a:r>
              <a:r>
                <a:rPr lang="en-US" sz="1600" noProof="0"/>
                <a:t>, </a:t>
              </a:r>
              <a:r>
                <a:rPr lang="en-US" sz="1600" b="1" noProof="0"/>
                <a:t>stress reduction</a:t>
              </a:r>
              <a:r>
                <a:rPr lang="en-US" sz="1600" noProof="0"/>
                <a:t>, and </a:t>
              </a:r>
              <a:r>
                <a:rPr lang="en-US" sz="1600" b="1" noProof="0"/>
                <a:t>sleep hygiene</a:t>
              </a:r>
            </a:p>
          </p:txBody>
        </p:sp>
        <p:cxnSp>
          <p:nvCxnSpPr>
            <p:cNvPr id="50" name="Straight Connector 49">
              <a:extLst>
                <a:ext uri="{FF2B5EF4-FFF2-40B4-BE49-F238E27FC236}">
                  <a16:creationId xmlns:a16="http://schemas.microsoft.com/office/drawing/2014/main" id="{90ECF2F2-353A-306F-8A80-FFBDFB6A713D}"/>
                </a:ext>
              </a:extLst>
            </p:cNvPr>
            <p:cNvCxnSpPr>
              <a:cxnSpLocks/>
            </p:cNvCxnSpPr>
            <p:nvPr/>
          </p:nvCxnSpPr>
          <p:spPr>
            <a:xfrm>
              <a:off x="6671129" y="1705780"/>
              <a:ext cx="0" cy="7644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0F1843E-6E6C-D36C-8FA8-BE3A33A40ED6}"/>
              </a:ext>
            </a:extLst>
          </p:cNvPr>
          <p:cNvGrpSpPr/>
          <p:nvPr/>
        </p:nvGrpSpPr>
        <p:grpSpPr>
          <a:xfrm>
            <a:off x="5754924" y="2068371"/>
            <a:ext cx="5736557" cy="1341521"/>
            <a:chOff x="6045868" y="2698109"/>
            <a:chExt cx="5736557" cy="1341521"/>
          </a:xfrm>
        </p:grpSpPr>
        <p:sp>
          <p:nvSpPr>
            <p:cNvPr id="34" name="TextBox 33">
              <a:extLst>
                <a:ext uri="{FF2B5EF4-FFF2-40B4-BE49-F238E27FC236}">
                  <a16:creationId xmlns:a16="http://schemas.microsoft.com/office/drawing/2014/main" id="{6BBED6FF-46DF-FED9-1BD8-98FF471E6053}"/>
                </a:ext>
              </a:extLst>
            </p:cNvPr>
            <p:cNvSpPr txBox="1"/>
            <p:nvPr/>
          </p:nvSpPr>
          <p:spPr>
            <a:xfrm>
              <a:off x="6045868" y="2698109"/>
              <a:ext cx="570669" cy="1341521"/>
            </a:xfrm>
            <a:prstGeom prst="rect">
              <a:avLst/>
            </a:prstGeom>
            <a:noFill/>
          </p:spPr>
          <p:txBody>
            <a:bodyPr wrap="none" lIns="0" tIns="0" rIns="0" bIns="0" rtlCol="0">
              <a:spAutoFit/>
            </a:bodyPr>
            <a:lstStyle/>
            <a:p>
              <a:pPr algn="l">
                <a:lnSpc>
                  <a:spcPct val="120000"/>
                </a:lnSpc>
              </a:pPr>
              <a:r>
                <a:rPr lang="en-US" sz="8000" b="1" noProof="0" dirty="0">
                  <a:solidFill>
                    <a:schemeClr val="accent1">
                      <a:lumMod val="40000"/>
                      <a:lumOff val="60000"/>
                    </a:schemeClr>
                  </a:solidFill>
                </a:rPr>
                <a:t>3</a:t>
              </a:r>
            </a:p>
          </p:txBody>
        </p:sp>
        <p:sp>
          <p:nvSpPr>
            <p:cNvPr id="35" name="TextBox 34">
              <a:extLst>
                <a:ext uri="{FF2B5EF4-FFF2-40B4-BE49-F238E27FC236}">
                  <a16:creationId xmlns:a16="http://schemas.microsoft.com/office/drawing/2014/main" id="{D4407CA0-0148-BA29-D883-3DAB054194FB}"/>
                </a:ext>
              </a:extLst>
            </p:cNvPr>
            <p:cNvSpPr txBox="1"/>
            <p:nvPr/>
          </p:nvSpPr>
          <p:spPr>
            <a:xfrm>
              <a:off x="6696075" y="2946658"/>
              <a:ext cx="5086350" cy="584775"/>
            </a:xfrm>
            <a:prstGeom prst="rect">
              <a:avLst/>
            </a:prstGeom>
            <a:noFill/>
          </p:spPr>
          <p:txBody>
            <a:bodyPr wrap="square">
              <a:spAutoFit/>
            </a:bodyPr>
            <a:lstStyle/>
            <a:p>
              <a:r>
                <a:rPr lang="en-US" sz="1600" b="1" noProof="0"/>
                <a:t>Long-term adherence </a:t>
              </a:r>
              <a:r>
                <a:rPr lang="en-US" sz="1600" noProof="0"/>
                <a:t>to fad diets may lead to </a:t>
              </a:r>
              <a:r>
                <a:rPr lang="en-US" sz="1600" b="1" noProof="0"/>
                <a:t>negative health outcomes</a:t>
              </a:r>
            </a:p>
          </p:txBody>
        </p:sp>
        <p:cxnSp>
          <p:nvCxnSpPr>
            <p:cNvPr id="51" name="Straight Connector 50">
              <a:extLst>
                <a:ext uri="{FF2B5EF4-FFF2-40B4-BE49-F238E27FC236}">
                  <a16:creationId xmlns:a16="http://schemas.microsoft.com/office/drawing/2014/main" id="{85CCCBF1-BAFD-36D4-610C-D08A23DF77A2}"/>
                </a:ext>
              </a:extLst>
            </p:cNvPr>
            <p:cNvCxnSpPr>
              <a:cxnSpLocks/>
            </p:cNvCxnSpPr>
            <p:nvPr/>
          </p:nvCxnSpPr>
          <p:spPr>
            <a:xfrm>
              <a:off x="6671129" y="3046768"/>
              <a:ext cx="0" cy="7644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22307A2D-9BAC-EF7F-2089-AF8D3BDF628A}"/>
              </a:ext>
            </a:extLst>
          </p:cNvPr>
          <p:cNvGrpSpPr/>
          <p:nvPr/>
        </p:nvGrpSpPr>
        <p:grpSpPr>
          <a:xfrm>
            <a:off x="5754924" y="3097332"/>
            <a:ext cx="5736557" cy="1341521"/>
            <a:chOff x="6045868" y="2698109"/>
            <a:chExt cx="5736557" cy="1341521"/>
          </a:xfrm>
        </p:grpSpPr>
        <p:sp>
          <p:nvSpPr>
            <p:cNvPr id="4" name="TextBox 3">
              <a:extLst>
                <a:ext uri="{FF2B5EF4-FFF2-40B4-BE49-F238E27FC236}">
                  <a16:creationId xmlns:a16="http://schemas.microsoft.com/office/drawing/2014/main" id="{704B12B6-EEED-1FE8-FC0C-7073CC204445}"/>
                </a:ext>
              </a:extLst>
            </p:cNvPr>
            <p:cNvSpPr txBox="1"/>
            <p:nvPr/>
          </p:nvSpPr>
          <p:spPr>
            <a:xfrm>
              <a:off x="6045868" y="2698109"/>
              <a:ext cx="570669" cy="1341521"/>
            </a:xfrm>
            <a:prstGeom prst="rect">
              <a:avLst/>
            </a:prstGeom>
            <a:noFill/>
          </p:spPr>
          <p:txBody>
            <a:bodyPr wrap="none" lIns="0" tIns="0" rIns="0" bIns="0" rtlCol="0">
              <a:spAutoFit/>
            </a:bodyPr>
            <a:lstStyle/>
            <a:p>
              <a:pPr algn="l">
                <a:lnSpc>
                  <a:spcPct val="120000"/>
                </a:lnSpc>
              </a:pPr>
              <a:r>
                <a:rPr lang="en-US" sz="8000" b="1" noProof="0">
                  <a:solidFill>
                    <a:schemeClr val="accent1">
                      <a:lumMod val="40000"/>
                      <a:lumOff val="60000"/>
                    </a:schemeClr>
                  </a:solidFill>
                </a:rPr>
                <a:t>4</a:t>
              </a:r>
            </a:p>
          </p:txBody>
        </p:sp>
        <p:sp>
          <p:nvSpPr>
            <p:cNvPr id="6" name="TextBox 5">
              <a:extLst>
                <a:ext uri="{FF2B5EF4-FFF2-40B4-BE49-F238E27FC236}">
                  <a16:creationId xmlns:a16="http://schemas.microsoft.com/office/drawing/2014/main" id="{E0E4C755-4648-20A9-E1E5-38781634C3E4}"/>
                </a:ext>
              </a:extLst>
            </p:cNvPr>
            <p:cNvSpPr txBox="1"/>
            <p:nvPr/>
          </p:nvSpPr>
          <p:spPr>
            <a:xfrm>
              <a:off x="6696075" y="2969518"/>
              <a:ext cx="5086350" cy="584775"/>
            </a:xfrm>
            <a:prstGeom prst="rect">
              <a:avLst/>
            </a:prstGeom>
            <a:noFill/>
          </p:spPr>
          <p:txBody>
            <a:bodyPr wrap="square">
              <a:spAutoFit/>
            </a:bodyPr>
            <a:lstStyle/>
            <a:p>
              <a:r>
                <a:rPr lang="en-US" sz="1600" noProof="0" dirty="0"/>
                <a:t>Lifestyle treatments for weight loss </a:t>
              </a:r>
              <a:r>
                <a:rPr lang="en-US" sz="1600" b="1" noProof="0" dirty="0"/>
                <a:t>provide various health-related benefits</a:t>
              </a:r>
            </a:p>
          </p:txBody>
        </p:sp>
        <p:cxnSp>
          <p:nvCxnSpPr>
            <p:cNvPr id="9" name="Straight Connector 8">
              <a:extLst>
                <a:ext uri="{FF2B5EF4-FFF2-40B4-BE49-F238E27FC236}">
                  <a16:creationId xmlns:a16="http://schemas.microsoft.com/office/drawing/2014/main" id="{A2C6C7BE-B261-25E1-360C-14E540195D23}"/>
                </a:ext>
              </a:extLst>
            </p:cNvPr>
            <p:cNvCxnSpPr>
              <a:cxnSpLocks/>
            </p:cNvCxnSpPr>
            <p:nvPr/>
          </p:nvCxnSpPr>
          <p:spPr>
            <a:xfrm>
              <a:off x="6671129" y="3046768"/>
              <a:ext cx="0" cy="7644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0070A259-4861-F0E3-95AC-8C18D633741D}"/>
              </a:ext>
            </a:extLst>
          </p:cNvPr>
          <p:cNvGrpSpPr/>
          <p:nvPr/>
        </p:nvGrpSpPr>
        <p:grpSpPr>
          <a:xfrm>
            <a:off x="5754924" y="4164393"/>
            <a:ext cx="6353256" cy="1341521"/>
            <a:chOff x="6045868" y="2698109"/>
            <a:chExt cx="6353256" cy="1341521"/>
          </a:xfrm>
        </p:grpSpPr>
        <p:sp>
          <p:nvSpPr>
            <p:cNvPr id="11" name="TextBox 10">
              <a:extLst>
                <a:ext uri="{FF2B5EF4-FFF2-40B4-BE49-F238E27FC236}">
                  <a16:creationId xmlns:a16="http://schemas.microsoft.com/office/drawing/2014/main" id="{4DF4BF92-8449-9712-4538-3D43C1889ADA}"/>
                </a:ext>
              </a:extLst>
            </p:cNvPr>
            <p:cNvSpPr txBox="1"/>
            <p:nvPr/>
          </p:nvSpPr>
          <p:spPr>
            <a:xfrm>
              <a:off x="6045868" y="2698109"/>
              <a:ext cx="570669" cy="1341521"/>
            </a:xfrm>
            <a:prstGeom prst="rect">
              <a:avLst/>
            </a:prstGeom>
            <a:noFill/>
          </p:spPr>
          <p:txBody>
            <a:bodyPr wrap="none" lIns="0" tIns="0" rIns="0" bIns="0" rtlCol="0">
              <a:spAutoFit/>
            </a:bodyPr>
            <a:lstStyle/>
            <a:p>
              <a:pPr algn="l">
                <a:lnSpc>
                  <a:spcPct val="120000"/>
                </a:lnSpc>
              </a:pPr>
              <a:r>
                <a:rPr lang="en-US" sz="8000" b="1" noProof="0">
                  <a:solidFill>
                    <a:schemeClr val="accent1">
                      <a:lumMod val="40000"/>
                      <a:lumOff val="60000"/>
                    </a:schemeClr>
                  </a:solidFill>
                </a:rPr>
                <a:t>5</a:t>
              </a:r>
            </a:p>
          </p:txBody>
        </p:sp>
        <p:sp>
          <p:nvSpPr>
            <p:cNvPr id="12" name="TextBox 11">
              <a:extLst>
                <a:ext uri="{FF2B5EF4-FFF2-40B4-BE49-F238E27FC236}">
                  <a16:creationId xmlns:a16="http://schemas.microsoft.com/office/drawing/2014/main" id="{97F2C8AC-87EA-F1A0-1B3F-A0C0EA1B5C54}"/>
                </a:ext>
              </a:extLst>
            </p:cNvPr>
            <p:cNvSpPr txBox="1"/>
            <p:nvPr/>
          </p:nvSpPr>
          <p:spPr>
            <a:xfrm>
              <a:off x="6696074" y="2961898"/>
              <a:ext cx="5703050" cy="1077218"/>
            </a:xfrm>
            <a:prstGeom prst="rect">
              <a:avLst/>
            </a:prstGeom>
            <a:noFill/>
          </p:spPr>
          <p:txBody>
            <a:bodyPr wrap="square">
              <a:spAutoFit/>
            </a:bodyPr>
            <a:lstStyle/>
            <a:p>
              <a:r>
                <a:rPr lang="en-US" sz="1600" noProof="0" dirty="0"/>
                <a:t>Lifestyle modification programs can be </a:t>
              </a:r>
              <a:r>
                <a:rPr lang="en-US" sz="1600" b="1" noProof="0" dirty="0"/>
                <a:t>successfully implemented</a:t>
              </a:r>
              <a:r>
                <a:rPr lang="en-US" sz="1600" noProof="0" dirty="0"/>
                <a:t> by the individual, with a coach/medical specialist, or in a community setting with </a:t>
              </a:r>
              <a:r>
                <a:rPr lang="en-US" sz="1600" b="1" noProof="0" dirty="0"/>
                <a:t>frequent monitoring</a:t>
              </a:r>
            </a:p>
          </p:txBody>
        </p:sp>
        <p:cxnSp>
          <p:nvCxnSpPr>
            <p:cNvPr id="13" name="Straight Connector 12">
              <a:extLst>
                <a:ext uri="{FF2B5EF4-FFF2-40B4-BE49-F238E27FC236}">
                  <a16:creationId xmlns:a16="http://schemas.microsoft.com/office/drawing/2014/main" id="{1383152F-BDC8-5337-3931-69C96C531ED9}"/>
                </a:ext>
              </a:extLst>
            </p:cNvPr>
            <p:cNvCxnSpPr>
              <a:cxnSpLocks/>
            </p:cNvCxnSpPr>
            <p:nvPr/>
          </p:nvCxnSpPr>
          <p:spPr>
            <a:xfrm>
              <a:off x="6671129" y="3046768"/>
              <a:ext cx="0" cy="7644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DE422FF6-BF6A-FF48-CA55-E049FE3AE308}"/>
              </a:ext>
            </a:extLst>
          </p:cNvPr>
          <p:cNvGrpSpPr/>
          <p:nvPr/>
        </p:nvGrpSpPr>
        <p:grpSpPr>
          <a:xfrm>
            <a:off x="5754924" y="5269039"/>
            <a:ext cx="5736557" cy="1348627"/>
            <a:chOff x="6045868" y="2698109"/>
            <a:chExt cx="5736557" cy="1348627"/>
          </a:xfrm>
        </p:grpSpPr>
        <p:sp>
          <p:nvSpPr>
            <p:cNvPr id="15" name="TextBox 14">
              <a:extLst>
                <a:ext uri="{FF2B5EF4-FFF2-40B4-BE49-F238E27FC236}">
                  <a16:creationId xmlns:a16="http://schemas.microsoft.com/office/drawing/2014/main" id="{E8609940-AA05-25B5-1FA9-62ABCF4377FF}"/>
                </a:ext>
              </a:extLst>
            </p:cNvPr>
            <p:cNvSpPr txBox="1"/>
            <p:nvPr/>
          </p:nvSpPr>
          <p:spPr>
            <a:xfrm>
              <a:off x="6045868" y="2698109"/>
              <a:ext cx="570669" cy="1341521"/>
            </a:xfrm>
            <a:prstGeom prst="rect">
              <a:avLst/>
            </a:prstGeom>
            <a:noFill/>
          </p:spPr>
          <p:txBody>
            <a:bodyPr wrap="none" lIns="0" tIns="0" rIns="0" bIns="0" rtlCol="0">
              <a:spAutoFit/>
            </a:bodyPr>
            <a:lstStyle/>
            <a:p>
              <a:pPr algn="l">
                <a:lnSpc>
                  <a:spcPct val="120000"/>
                </a:lnSpc>
              </a:pPr>
              <a:r>
                <a:rPr lang="en-US" sz="8000" b="1" noProof="0">
                  <a:solidFill>
                    <a:schemeClr val="accent1">
                      <a:lumMod val="40000"/>
                      <a:lumOff val="60000"/>
                    </a:schemeClr>
                  </a:solidFill>
                </a:rPr>
                <a:t>6</a:t>
              </a:r>
            </a:p>
          </p:txBody>
        </p:sp>
        <p:sp>
          <p:nvSpPr>
            <p:cNvPr id="16" name="TextBox 15">
              <a:extLst>
                <a:ext uri="{FF2B5EF4-FFF2-40B4-BE49-F238E27FC236}">
                  <a16:creationId xmlns:a16="http://schemas.microsoft.com/office/drawing/2014/main" id="{AB169322-E4B4-CE07-7C13-5DA31C48C50C}"/>
                </a:ext>
              </a:extLst>
            </p:cNvPr>
            <p:cNvSpPr txBox="1"/>
            <p:nvPr/>
          </p:nvSpPr>
          <p:spPr>
            <a:xfrm>
              <a:off x="6696075" y="2969518"/>
              <a:ext cx="5086350" cy="1077218"/>
            </a:xfrm>
            <a:prstGeom prst="rect">
              <a:avLst/>
            </a:prstGeom>
            <a:noFill/>
          </p:spPr>
          <p:txBody>
            <a:bodyPr wrap="square">
              <a:spAutoFit/>
            </a:bodyPr>
            <a:lstStyle/>
            <a:p>
              <a:r>
                <a:rPr lang="en-GB" sz="1600" noProof="0" dirty="0"/>
                <a:t>In addition to lifestyle interventions, treatment with </a:t>
              </a:r>
              <a:r>
                <a:rPr lang="en-GB" sz="1600" b="1" noProof="0" dirty="0"/>
                <a:t>pharmacotherapy and/or surgery </a:t>
              </a:r>
              <a:r>
                <a:rPr lang="en-GB" sz="1600" noProof="0" dirty="0"/>
                <a:t>should be explored with the patient to maximize treatment efficacy and patient </a:t>
              </a:r>
              <a:r>
                <a:rPr lang="en-GB" sz="1600" b="1" noProof="0" dirty="0"/>
                <a:t>success</a:t>
              </a:r>
              <a:endParaRPr lang="en-US" sz="1600" b="1" noProof="0" dirty="0"/>
            </a:p>
          </p:txBody>
        </p:sp>
        <p:cxnSp>
          <p:nvCxnSpPr>
            <p:cNvPr id="17" name="Straight Connector 16">
              <a:extLst>
                <a:ext uri="{FF2B5EF4-FFF2-40B4-BE49-F238E27FC236}">
                  <a16:creationId xmlns:a16="http://schemas.microsoft.com/office/drawing/2014/main" id="{D06F5FD4-A18A-8B76-713A-F33E048CFE78}"/>
                </a:ext>
              </a:extLst>
            </p:cNvPr>
            <p:cNvCxnSpPr>
              <a:cxnSpLocks/>
            </p:cNvCxnSpPr>
            <p:nvPr/>
          </p:nvCxnSpPr>
          <p:spPr>
            <a:xfrm>
              <a:off x="6671129" y="3046768"/>
              <a:ext cx="0" cy="7644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01049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par>
                                <p:cTn id="8" presetID="42" presetClass="path" presetSubtype="0" decel="100000" fill="hold" nodeType="withEffect">
                                  <p:stCondLst>
                                    <p:cond delay="0"/>
                                  </p:stCondLst>
                                  <p:childTnLst>
                                    <p:animMotion origin="layout" path="M -3.75E-6 -0.03472 L -3.75E-6 1.85185E-6 " pathEditMode="relative" rAng="0" ptsTypes="AA">
                                      <p:cBhvr>
                                        <p:cTn id="9" dur="500" fill="hold"/>
                                        <p:tgtEl>
                                          <p:spTgt spid="8"/>
                                        </p:tgtEl>
                                        <p:attrNameLst>
                                          <p:attrName>ppt_x</p:attrName>
                                          <p:attrName>ppt_y</p:attrName>
                                        </p:attrNameLst>
                                      </p:cBhvr>
                                      <p:rCtr x="0" y="1736"/>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50"/>
                                        <p:tgtEl>
                                          <p:spTgt spid="7"/>
                                        </p:tgtEl>
                                      </p:cBhvr>
                                    </p:animEffect>
                                  </p:childTnLst>
                                </p:cTn>
                              </p:par>
                              <p:par>
                                <p:cTn id="15" presetID="42" presetClass="path" presetSubtype="0" decel="100000" fill="hold" nodeType="withEffect">
                                  <p:stCondLst>
                                    <p:cond delay="0"/>
                                  </p:stCondLst>
                                  <p:childTnLst>
                                    <p:animMotion origin="layout" path="M -3.75E-6 -0.03472 L -3.75E-6 1.85185E-6 " pathEditMode="relative" rAng="0" ptsTypes="AA">
                                      <p:cBhvr>
                                        <p:cTn id="16" dur="500" fill="hold"/>
                                        <p:tgtEl>
                                          <p:spTgt spid="7"/>
                                        </p:tgtEl>
                                        <p:attrNameLst>
                                          <p:attrName>ppt_x</p:attrName>
                                          <p:attrName>ppt_y</p:attrName>
                                        </p:attrNameLst>
                                      </p:cBhvr>
                                      <p:rCtr x="0" y="1736"/>
                                    </p:animMotion>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250"/>
                                        <p:tgtEl>
                                          <p:spTgt spid="5"/>
                                        </p:tgtEl>
                                      </p:cBhvr>
                                    </p:animEffect>
                                  </p:childTnLst>
                                </p:cTn>
                              </p:par>
                              <p:par>
                                <p:cTn id="22" presetID="42" presetClass="path" presetSubtype="0" decel="100000" fill="hold" nodeType="withEffect">
                                  <p:stCondLst>
                                    <p:cond delay="0"/>
                                  </p:stCondLst>
                                  <p:childTnLst>
                                    <p:animMotion origin="layout" path="M -3.75E-6 -0.03472 L -3.75E-6 1.85185E-6 " pathEditMode="relative" rAng="0" ptsTypes="AA">
                                      <p:cBhvr>
                                        <p:cTn id="23" dur="500" fill="hold"/>
                                        <p:tgtEl>
                                          <p:spTgt spid="5"/>
                                        </p:tgtEl>
                                        <p:attrNameLst>
                                          <p:attrName>ppt_x</p:attrName>
                                          <p:attrName>ppt_y</p:attrName>
                                        </p:attrNameLst>
                                      </p:cBhvr>
                                      <p:rCtr x="0" y="1736"/>
                                    </p:animMotion>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250"/>
                                        <p:tgtEl>
                                          <p:spTgt spid="3"/>
                                        </p:tgtEl>
                                      </p:cBhvr>
                                    </p:animEffect>
                                  </p:childTnLst>
                                </p:cTn>
                              </p:par>
                              <p:par>
                                <p:cTn id="29" presetID="42" presetClass="path" presetSubtype="0" decel="100000" fill="hold" nodeType="withEffect">
                                  <p:stCondLst>
                                    <p:cond delay="0"/>
                                  </p:stCondLst>
                                  <p:childTnLst>
                                    <p:animMotion origin="layout" path="M -3.75E-6 -0.03472 L -3.75E-6 1.85185E-6 " pathEditMode="relative" rAng="0" ptsTypes="AA">
                                      <p:cBhvr>
                                        <p:cTn id="30" dur="500" fill="hold"/>
                                        <p:tgtEl>
                                          <p:spTgt spid="3"/>
                                        </p:tgtEl>
                                        <p:attrNameLst>
                                          <p:attrName>ppt_x</p:attrName>
                                          <p:attrName>ppt_y</p:attrName>
                                        </p:attrNameLst>
                                      </p:cBhvr>
                                      <p:rCtr x="0" y="1736"/>
                                    </p:animMotion>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250"/>
                                        <p:tgtEl>
                                          <p:spTgt spid="10"/>
                                        </p:tgtEl>
                                      </p:cBhvr>
                                    </p:animEffect>
                                  </p:childTnLst>
                                </p:cTn>
                              </p:par>
                              <p:par>
                                <p:cTn id="36" presetID="42" presetClass="path" presetSubtype="0" decel="100000" fill="hold" nodeType="withEffect">
                                  <p:stCondLst>
                                    <p:cond delay="0"/>
                                  </p:stCondLst>
                                  <p:childTnLst>
                                    <p:animMotion origin="layout" path="M -3.75E-6 -0.03472 L -3.75E-6 1.85185E-6 " pathEditMode="relative" rAng="0" ptsTypes="AA">
                                      <p:cBhvr>
                                        <p:cTn id="37" dur="500" fill="hold"/>
                                        <p:tgtEl>
                                          <p:spTgt spid="10"/>
                                        </p:tgtEl>
                                        <p:attrNameLst>
                                          <p:attrName>ppt_x</p:attrName>
                                          <p:attrName>ppt_y</p:attrName>
                                        </p:attrNameLst>
                                      </p:cBhvr>
                                      <p:rCtr x="0" y="1736"/>
                                    </p:animMotion>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250"/>
                                        <p:tgtEl>
                                          <p:spTgt spid="14"/>
                                        </p:tgtEl>
                                      </p:cBhvr>
                                    </p:animEffect>
                                  </p:childTnLst>
                                </p:cTn>
                              </p:par>
                              <p:par>
                                <p:cTn id="43" presetID="42" presetClass="path" presetSubtype="0" decel="100000" fill="hold" nodeType="withEffect">
                                  <p:stCondLst>
                                    <p:cond delay="0"/>
                                  </p:stCondLst>
                                  <p:childTnLst>
                                    <p:animMotion origin="layout" path="M -3.75E-6 -0.03472 L -3.75E-6 1.85185E-6 " pathEditMode="relative" rAng="0" ptsTypes="AA">
                                      <p:cBhvr>
                                        <p:cTn id="44" dur="500" fill="hold"/>
                                        <p:tgtEl>
                                          <p:spTgt spid="14"/>
                                        </p:tgtEl>
                                        <p:attrNameLst>
                                          <p:attrName>ppt_x</p:attrName>
                                          <p:attrName>ppt_y</p:attrName>
                                        </p:attrNameLst>
                                      </p:cBhvr>
                                      <p:rCtr x="0"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BCA8DE-97AD-DAD9-ED14-1594EF7B8962}"/>
            </a:ext>
          </a:extLst>
        </p:cNvPr>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51FEDD4D-F7A9-0FE6-9681-C133017E1E05}"/>
              </a:ext>
            </a:extLst>
          </p:cNvPr>
          <p:cNvSpPr/>
          <p:nvPr/>
        </p:nvSpPr>
        <p:spPr>
          <a:xfrm>
            <a:off x="6421831" y="5840810"/>
            <a:ext cx="5120640" cy="219456"/>
          </a:xfrm>
          <a:prstGeom prst="roundRect">
            <a:avLst/>
          </a:prstGeom>
          <a:solidFill>
            <a:schemeClr val="accent1">
              <a:lumMod val="20000"/>
              <a:lumOff val="8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p>
        </p:txBody>
      </p:sp>
      <p:sp>
        <p:nvSpPr>
          <p:cNvPr id="6" name="Rectangle: Rounded Corners 5">
            <a:extLst>
              <a:ext uri="{FF2B5EF4-FFF2-40B4-BE49-F238E27FC236}">
                <a16:creationId xmlns:a16="http://schemas.microsoft.com/office/drawing/2014/main" id="{66921388-A925-852D-CBB8-4D322B99428B}"/>
              </a:ext>
            </a:extLst>
          </p:cNvPr>
          <p:cNvSpPr/>
          <p:nvPr/>
        </p:nvSpPr>
        <p:spPr>
          <a:xfrm>
            <a:off x="6418047" y="3336206"/>
            <a:ext cx="1645920" cy="219456"/>
          </a:xfrm>
          <a:prstGeom prst="roundRect">
            <a:avLst/>
          </a:prstGeom>
          <a:solidFill>
            <a:schemeClr val="accent1">
              <a:lumMod val="20000"/>
              <a:lumOff val="8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p>
        </p:txBody>
      </p:sp>
      <p:sp>
        <p:nvSpPr>
          <p:cNvPr id="5" name="Rectangle: Rounded Corners 4">
            <a:extLst>
              <a:ext uri="{FF2B5EF4-FFF2-40B4-BE49-F238E27FC236}">
                <a16:creationId xmlns:a16="http://schemas.microsoft.com/office/drawing/2014/main" id="{1B15E0BE-5385-2EEF-75F3-7BD8D8130640}"/>
              </a:ext>
            </a:extLst>
          </p:cNvPr>
          <p:cNvSpPr/>
          <p:nvPr/>
        </p:nvSpPr>
        <p:spPr>
          <a:xfrm>
            <a:off x="6421831" y="1432577"/>
            <a:ext cx="5394960" cy="219456"/>
          </a:xfrm>
          <a:prstGeom prst="roundRect">
            <a:avLst/>
          </a:prstGeom>
          <a:solidFill>
            <a:schemeClr val="accent1">
              <a:lumMod val="20000"/>
              <a:lumOff val="8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p>
        </p:txBody>
      </p:sp>
      <p:grpSp>
        <p:nvGrpSpPr>
          <p:cNvPr id="3" name="Group 2">
            <a:extLst>
              <a:ext uri="{FF2B5EF4-FFF2-40B4-BE49-F238E27FC236}">
                <a16:creationId xmlns:a16="http://schemas.microsoft.com/office/drawing/2014/main" id="{AFED897C-1D61-BBDE-2643-FF27E22B4B9C}"/>
              </a:ext>
            </a:extLst>
          </p:cNvPr>
          <p:cNvGrpSpPr/>
          <p:nvPr/>
        </p:nvGrpSpPr>
        <p:grpSpPr>
          <a:xfrm>
            <a:off x="5779167" y="570386"/>
            <a:ext cx="5972743" cy="1650256"/>
            <a:chOff x="5779167" y="364646"/>
            <a:chExt cx="5972743" cy="1650256"/>
          </a:xfrm>
        </p:grpSpPr>
        <p:grpSp>
          <p:nvGrpSpPr>
            <p:cNvPr id="22" name="Group 21">
              <a:extLst>
                <a:ext uri="{FF2B5EF4-FFF2-40B4-BE49-F238E27FC236}">
                  <a16:creationId xmlns:a16="http://schemas.microsoft.com/office/drawing/2014/main" id="{F71B65B4-5339-5C77-3015-50C247675CB4}"/>
                </a:ext>
              </a:extLst>
            </p:cNvPr>
            <p:cNvGrpSpPr/>
            <p:nvPr/>
          </p:nvGrpSpPr>
          <p:grpSpPr>
            <a:xfrm>
              <a:off x="5779167" y="364646"/>
              <a:ext cx="606666" cy="1341521"/>
              <a:chOff x="5779167" y="364646"/>
              <a:chExt cx="606666" cy="1341521"/>
            </a:xfrm>
          </p:grpSpPr>
          <p:sp>
            <p:nvSpPr>
              <p:cNvPr id="9" name="TextBox 8">
                <a:extLst>
                  <a:ext uri="{FF2B5EF4-FFF2-40B4-BE49-F238E27FC236}">
                    <a16:creationId xmlns:a16="http://schemas.microsoft.com/office/drawing/2014/main" id="{66032843-C1A9-2689-6CE8-10D950DF77C1}"/>
                  </a:ext>
                </a:extLst>
              </p:cNvPr>
              <p:cNvSpPr txBox="1"/>
              <p:nvPr/>
            </p:nvSpPr>
            <p:spPr>
              <a:xfrm>
                <a:off x="5779167" y="364646"/>
                <a:ext cx="570669" cy="1341521"/>
              </a:xfrm>
              <a:prstGeom prst="rect">
                <a:avLst/>
              </a:prstGeom>
              <a:noFill/>
            </p:spPr>
            <p:txBody>
              <a:bodyPr wrap="none" lIns="0" tIns="0" rIns="0" bIns="0" rtlCol="0">
                <a:spAutoFit/>
              </a:bodyPr>
              <a:lstStyle/>
              <a:p>
                <a:pPr algn="l">
                  <a:lnSpc>
                    <a:spcPct val="120000"/>
                  </a:lnSpc>
                </a:pPr>
                <a:r>
                  <a:rPr lang="en-US" sz="8000" b="1" noProof="0">
                    <a:solidFill>
                      <a:schemeClr val="accent1">
                        <a:lumMod val="40000"/>
                        <a:lumOff val="60000"/>
                      </a:schemeClr>
                    </a:solidFill>
                  </a:rPr>
                  <a:t>1</a:t>
                </a:r>
              </a:p>
            </p:txBody>
          </p:sp>
          <p:cxnSp>
            <p:nvCxnSpPr>
              <p:cNvPr id="14" name="Straight Connector 13">
                <a:extLst>
                  <a:ext uri="{FF2B5EF4-FFF2-40B4-BE49-F238E27FC236}">
                    <a16:creationId xmlns:a16="http://schemas.microsoft.com/office/drawing/2014/main" id="{29FDC620-94DA-E8E6-A09B-147409E40609}"/>
                  </a:ext>
                </a:extLst>
              </p:cNvPr>
              <p:cNvCxnSpPr>
                <a:cxnSpLocks/>
              </p:cNvCxnSpPr>
              <p:nvPr/>
            </p:nvCxnSpPr>
            <p:spPr>
              <a:xfrm>
                <a:off x="6385833" y="717969"/>
                <a:ext cx="0" cy="7644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 name="TextBox 26">
              <a:extLst>
                <a:ext uri="{FF2B5EF4-FFF2-40B4-BE49-F238E27FC236}">
                  <a16:creationId xmlns:a16="http://schemas.microsoft.com/office/drawing/2014/main" id="{103345B7-C4D3-090E-9DB9-9906B916FA45}"/>
                </a:ext>
              </a:extLst>
            </p:cNvPr>
            <p:cNvSpPr txBox="1"/>
            <p:nvPr/>
          </p:nvSpPr>
          <p:spPr>
            <a:xfrm>
              <a:off x="6479144" y="701722"/>
              <a:ext cx="5272766" cy="1313180"/>
            </a:xfrm>
            <a:prstGeom prst="rect">
              <a:avLst/>
            </a:prstGeom>
            <a:noFill/>
          </p:spPr>
          <p:txBody>
            <a:bodyPr wrap="square" lIns="0" tIns="0" rIns="0" bIns="0">
              <a:spAutoFit/>
            </a:bodyPr>
            <a:lstStyle/>
            <a:p>
              <a:pPr>
                <a:spcAft>
                  <a:spcPts val="200"/>
                </a:spcAft>
              </a:pPr>
              <a:r>
                <a:rPr lang="en-US" sz="1100" b="1" noProof="0" dirty="0">
                  <a:effectLst/>
                  <a:latin typeface="Arial"/>
                  <a:ea typeface="Calibri" panose="020F0502020204030204" pitchFamily="34" charset="0"/>
                  <a:cs typeface="Times New Roman"/>
                </a:rPr>
                <a:t>Which of the following statements is true for the recommended protein intake for patients working towards weight loss </a:t>
              </a:r>
              <a:r>
                <a:rPr lang="en-US" sz="1100" b="1" dirty="0">
                  <a:ea typeface="Calibri" panose="020F0502020204030204" pitchFamily="34" charset="0"/>
                  <a:cs typeface="Times New Roman"/>
                </a:rPr>
                <a:t>with maintenance of muscle mass</a:t>
              </a:r>
              <a:r>
                <a:rPr lang="en-US" sz="1100" b="1" noProof="0" dirty="0">
                  <a:effectLst/>
                  <a:latin typeface="Arial"/>
                  <a:ea typeface="Calibri" panose="020F0502020204030204" pitchFamily="34" charset="0"/>
                  <a:cs typeface="Times New Roman"/>
                </a:rPr>
                <a:t>?</a:t>
              </a:r>
            </a:p>
            <a:p>
              <a:pPr marL="228600" indent="-228600">
                <a:spcAft>
                  <a:spcPts val="200"/>
                </a:spcAft>
                <a:buFont typeface="+mj-lt"/>
                <a:buAutoNum type="alphaLcPeriod"/>
              </a:pPr>
              <a:r>
                <a:rPr lang="en-US" sz="1100" noProof="0" dirty="0">
                  <a:effectLst/>
                  <a:latin typeface="Arial"/>
                  <a:ea typeface="Calibri" panose="020F0502020204030204" pitchFamily="34" charset="0"/>
                  <a:cs typeface="Times New Roman"/>
                </a:rPr>
                <a:t>≥0.8 g of protein per kg of body mass per day</a:t>
              </a:r>
            </a:p>
            <a:p>
              <a:pPr marL="228600" indent="-228600">
                <a:spcAft>
                  <a:spcPts val="200"/>
                </a:spcAft>
                <a:buFont typeface="+mj-lt"/>
                <a:buAutoNum type="alphaLcPeriod"/>
              </a:pPr>
              <a:r>
                <a:rPr lang="en-US" sz="1100" dirty="0">
                  <a:ea typeface="Calibri" panose="020F0502020204030204" pitchFamily="34" charset="0"/>
                  <a:cs typeface="Times New Roman"/>
                </a:rPr>
                <a:t>≥2.3 </a:t>
              </a:r>
              <a:r>
                <a:rPr lang="en-US" sz="1100" noProof="0" dirty="0">
                  <a:effectLst/>
                  <a:latin typeface="Arial"/>
                  <a:ea typeface="Calibri" panose="020F0502020204030204" pitchFamily="34" charset="0"/>
                  <a:cs typeface="Times New Roman"/>
                </a:rPr>
                <a:t>g </a:t>
              </a:r>
              <a:r>
                <a:rPr lang="en-US" sz="1100" dirty="0">
                  <a:ea typeface="Calibri" panose="020F0502020204030204" pitchFamily="34" charset="0"/>
                  <a:cs typeface="Times New Roman"/>
                </a:rPr>
                <a:t>of protein per kg of body mass per day</a:t>
              </a:r>
              <a:endParaRPr lang="en-US" sz="1100" noProof="0" dirty="0">
                <a:effectLst/>
                <a:latin typeface="Arial"/>
                <a:ea typeface="Calibri" panose="020F0502020204030204" pitchFamily="34" charset="0"/>
                <a:cs typeface="Times New Roman"/>
              </a:endParaRPr>
            </a:p>
            <a:p>
              <a:pPr marL="228600" indent="-228600">
                <a:spcAft>
                  <a:spcPts val="200"/>
                </a:spcAft>
                <a:buFont typeface="+mj-lt"/>
                <a:buAutoNum type="alphaLcPeriod"/>
              </a:pPr>
              <a:r>
                <a:rPr lang="en-US" sz="1100" dirty="0">
                  <a:ea typeface="Calibri" panose="020F0502020204030204" pitchFamily="34" charset="0"/>
                  <a:cs typeface="Times New Roman"/>
                </a:rPr>
                <a:t>≥</a:t>
              </a:r>
              <a:r>
                <a:rPr lang="en-US" sz="1100" spc="-10" noProof="0" dirty="0">
                  <a:effectLst/>
                  <a:latin typeface="Arial"/>
                  <a:ea typeface="Calibri" panose="020F0502020204030204" pitchFamily="34" charset="0"/>
                  <a:cs typeface="Times New Roman"/>
                </a:rPr>
                <a:t>3.5 g of protein </a:t>
              </a:r>
              <a:r>
                <a:rPr lang="en-US" sz="1100" dirty="0">
                  <a:ea typeface="Calibri" panose="020F0502020204030204" pitchFamily="34" charset="0"/>
                  <a:cs typeface="Times New Roman"/>
                </a:rPr>
                <a:t>per kg of body mass per day</a:t>
              </a:r>
              <a:endParaRPr lang="en-US" sz="1100" spc="-10" noProof="0" dirty="0">
                <a:effectLst/>
                <a:latin typeface="Arial"/>
                <a:ea typeface="Calibri" panose="020F0502020204030204" pitchFamily="34" charset="0"/>
                <a:cs typeface="Times New Roman"/>
              </a:endParaRPr>
            </a:p>
            <a:p>
              <a:pPr marL="228600" indent="-228600">
                <a:spcAft>
                  <a:spcPts val="200"/>
                </a:spcAft>
                <a:buFont typeface="+mj-lt"/>
                <a:buAutoNum type="alphaLcPeriod"/>
              </a:pPr>
              <a:r>
                <a:rPr lang="en-US" sz="1100" noProof="0" dirty="0">
                  <a:effectLst/>
                  <a:latin typeface="Arial"/>
                  <a:ea typeface="Calibri" panose="020F0502020204030204" pitchFamily="34" charset="0"/>
                  <a:cs typeface="Times New Roman"/>
                </a:rPr>
                <a:t>Animal protein should be a component of every meal </a:t>
              </a:r>
            </a:p>
            <a:p>
              <a:pPr marL="228600" indent="-228600">
                <a:spcAft>
                  <a:spcPts val="200"/>
                </a:spcAft>
                <a:buFont typeface="+mj-lt"/>
                <a:buAutoNum type="alphaLcPeriod"/>
              </a:pPr>
              <a:endParaRPr lang="en-US" sz="1100" noProof="0" dirty="0">
                <a:effectLst/>
                <a:latin typeface="Arial"/>
                <a:ea typeface="Calibri" panose="020F0502020204030204" pitchFamily="34" charset="0"/>
                <a:cs typeface="Times New Roman"/>
              </a:endParaRPr>
            </a:p>
          </p:txBody>
        </p:sp>
      </p:grpSp>
      <p:grpSp>
        <p:nvGrpSpPr>
          <p:cNvPr id="2" name="Group 1">
            <a:extLst>
              <a:ext uri="{FF2B5EF4-FFF2-40B4-BE49-F238E27FC236}">
                <a16:creationId xmlns:a16="http://schemas.microsoft.com/office/drawing/2014/main" id="{C061159A-A63C-F2C5-00C0-7EE779EBEC4B}"/>
              </a:ext>
            </a:extLst>
          </p:cNvPr>
          <p:cNvGrpSpPr/>
          <p:nvPr/>
        </p:nvGrpSpPr>
        <p:grpSpPr>
          <a:xfrm>
            <a:off x="5779167" y="2190093"/>
            <a:ext cx="5879434" cy="1341522"/>
            <a:chOff x="5779167" y="1568873"/>
            <a:chExt cx="5879434" cy="1341522"/>
          </a:xfrm>
        </p:grpSpPr>
        <p:grpSp>
          <p:nvGrpSpPr>
            <p:cNvPr id="23" name="Group 22">
              <a:extLst>
                <a:ext uri="{FF2B5EF4-FFF2-40B4-BE49-F238E27FC236}">
                  <a16:creationId xmlns:a16="http://schemas.microsoft.com/office/drawing/2014/main" id="{377624DD-D940-3641-17AA-4250F03BE883}"/>
                </a:ext>
              </a:extLst>
            </p:cNvPr>
            <p:cNvGrpSpPr/>
            <p:nvPr/>
          </p:nvGrpSpPr>
          <p:grpSpPr>
            <a:xfrm>
              <a:off x="5779167" y="1568873"/>
              <a:ext cx="606666" cy="1341521"/>
              <a:chOff x="5779167" y="2402451"/>
              <a:chExt cx="606666" cy="1341521"/>
            </a:xfrm>
          </p:grpSpPr>
          <p:sp>
            <p:nvSpPr>
              <p:cNvPr id="10" name="TextBox 9">
                <a:extLst>
                  <a:ext uri="{FF2B5EF4-FFF2-40B4-BE49-F238E27FC236}">
                    <a16:creationId xmlns:a16="http://schemas.microsoft.com/office/drawing/2014/main" id="{7A1EECCD-BE7B-4BE1-53BB-ADE3560259C9}"/>
                  </a:ext>
                </a:extLst>
              </p:cNvPr>
              <p:cNvSpPr txBox="1"/>
              <p:nvPr/>
            </p:nvSpPr>
            <p:spPr>
              <a:xfrm>
                <a:off x="5779167" y="2402451"/>
                <a:ext cx="570669" cy="1341521"/>
              </a:xfrm>
              <a:prstGeom prst="rect">
                <a:avLst/>
              </a:prstGeom>
              <a:noFill/>
            </p:spPr>
            <p:txBody>
              <a:bodyPr wrap="none" lIns="0" tIns="0" rIns="0" bIns="0" rtlCol="0">
                <a:spAutoFit/>
              </a:bodyPr>
              <a:lstStyle/>
              <a:p>
                <a:pPr algn="l">
                  <a:lnSpc>
                    <a:spcPct val="120000"/>
                  </a:lnSpc>
                </a:pPr>
                <a:r>
                  <a:rPr lang="en-US" sz="8000" b="1" noProof="0">
                    <a:solidFill>
                      <a:schemeClr val="accent1">
                        <a:lumMod val="40000"/>
                        <a:lumOff val="60000"/>
                      </a:schemeClr>
                    </a:solidFill>
                  </a:rPr>
                  <a:t>2</a:t>
                </a:r>
              </a:p>
            </p:txBody>
          </p:sp>
          <p:cxnSp>
            <p:nvCxnSpPr>
              <p:cNvPr id="11" name="Straight Connector 10">
                <a:extLst>
                  <a:ext uri="{FF2B5EF4-FFF2-40B4-BE49-F238E27FC236}">
                    <a16:creationId xmlns:a16="http://schemas.microsoft.com/office/drawing/2014/main" id="{B8516675-2F8E-5A31-C510-63D3118E3F9B}"/>
                  </a:ext>
                </a:extLst>
              </p:cNvPr>
              <p:cNvCxnSpPr>
                <a:cxnSpLocks/>
              </p:cNvCxnSpPr>
              <p:nvPr/>
            </p:nvCxnSpPr>
            <p:spPr>
              <a:xfrm>
                <a:off x="6385833" y="2749969"/>
                <a:ext cx="0" cy="7644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Content Placeholder 2">
              <a:extLst>
                <a:ext uri="{FF2B5EF4-FFF2-40B4-BE49-F238E27FC236}">
                  <a16:creationId xmlns:a16="http://schemas.microsoft.com/office/drawing/2014/main" id="{06F37AF5-3FDA-08AB-F376-DFF115A54628}"/>
                </a:ext>
              </a:extLst>
            </p:cNvPr>
            <p:cNvSpPr txBox="1">
              <a:spLocks/>
            </p:cNvSpPr>
            <p:nvPr/>
          </p:nvSpPr>
          <p:spPr>
            <a:xfrm>
              <a:off x="6479145" y="1877015"/>
              <a:ext cx="5179456" cy="1033380"/>
            </a:xfrm>
            <a:prstGeom prst="rect">
              <a:avLst/>
            </a:prstGeom>
          </p:spPr>
          <p:txBody>
            <a:bodyPr lIns="0" tIns="0" rIns="0" bIns="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200"/>
                </a:spcAft>
                <a:buNone/>
              </a:pPr>
              <a:r>
                <a:rPr lang="en-US" sz="1100" b="1" noProof="0">
                  <a:latin typeface="Arial" panose="020B0604020202020204" pitchFamily="34" charset="0"/>
                  <a:cs typeface="Times New Roman" panose="02020603050405020304" pitchFamily="18" charset="0"/>
                </a:rPr>
                <a:t>Jane is a 25-year-old female with a BMI of 32 kg/m</a:t>
              </a:r>
              <a:r>
                <a:rPr lang="en-US" sz="1100" b="1" baseline="30000" noProof="0">
                  <a:latin typeface="Arial" panose="020B0604020202020204" pitchFamily="34" charset="0"/>
                  <a:cs typeface="Times New Roman" panose="02020603050405020304" pitchFamily="18" charset="0"/>
                </a:rPr>
                <a:t>2</a:t>
              </a:r>
              <a:r>
                <a:rPr lang="en-US" sz="1100" b="1" noProof="0">
                  <a:latin typeface="Arial" panose="020B0604020202020204" pitchFamily="34" charset="0"/>
                  <a:cs typeface="Times New Roman" panose="02020603050405020304" pitchFamily="18" charset="0"/>
                </a:rPr>
                <a:t>. She expresses that she has noticed a substantial increase in her weight over the past 3 months. Upon further assessment, you realize that her weight gain could be the result of her poor sleep hygiene. Which of the following is NOT an appropriate recommendation to improve her sleep hygiene?</a:t>
              </a:r>
            </a:p>
            <a:p>
              <a:pPr marL="220663" lvl="1" indent="-220663">
                <a:lnSpc>
                  <a:spcPct val="107000"/>
                </a:lnSpc>
                <a:spcBef>
                  <a:spcPts val="0"/>
                </a:spcBef>
                <a:buFont typeface="+mj-lt"/>
                <a:buAutoNum type="alphaLcPeriod"/>
              </a:pPr>
              <a:r>
                <a:rPr lang="en-US" sz="1100" noProof="0">
                  <a:latin typeface="Arial" panose="020B0604020202020204" pitchFamily="34" charset="0"/>
                  <a:ea typeface="Calibri" panose="020F0502020204030204" pitchFamily="34" charset="0"/>
                  <a:cs typeface="Times New Roman" panose="02020603050405020304" pitchFamily="18" charset="0"/>
                </a:rPr>
                <a:t>Avoiding exercise</a:t>
              </a:r>
            </a:p>
            <a:p>
              <a:pPr marL="220663" lvl="1" indent="-220663">
                <a:lnSpc>
                  <a:spcPct val="107000"/>
                </a:lnSpc>
                <a:spcBef>
                  <a:spcPts val="0"/>
                </a:spcBef>
                <a:buFont typeface="+mj-lt"/>
                <a:buAutoNum type="alphaLcPeriod"/>
              </a:pPr>
              <a:r>
                <a:rPr lang="en-US" sz="1100" noProof="0">
                  <a:latin typeface="Arial" panose="020B0604020202020204" pitchFamily="34" charset="0"/>
                  <a:ea typeface="Calibri" panose="020F0502020204030204" pitchFamily="34" charset="0"/>
                  <a:cs typeface="Times New Roman" panose="02020603050405020304" pitchFamily="18" charset="0"/>
                </a:rPr>
                <a:t>Establishing regular bed- and wake-times </a:t>
              </a:r>
            </a:p>
            <a:p>
              <a:pPr marL="220663" lvl="1" indent="-220663">
                <a:lnSpc>
                  <a:spcPct val="107000"/>
                </a:lnSpc>
                <a:spcBef>
                  <a:spcPts val="0"/>
                </a:spcBef>
                <a:buFont typeface="+mj-lt"/>
                <a:buAutoNum type="alphaLcPeriod"/>
              </a:pPr>
              <a:r>
                <a:rPr lang="en-US" sz="1100" noProof="0">
                  <a:latin typeface="Arial" panose="020B0604020202020204" pitchFamily="34" charset="0"/>
                  <a:ea typeface="Calibri" panose="020F0502020204030204" pitchFamily="34" charset="0"/>
                  <a:cs typeface="Times New Roman" panose="02020603050405020304" pitchFamily="18" charset="0"/>
                </a:rPr>
                <a:t>Restricting the use of electronic devices near bedtime </a:t>
              </a:r>
            </a:p>
            <a:p>
              <a:pPr marL="220663" lvl="1" indent="-220663">
                <a:lnSpc>
                  <a:spcPct val="107000"/>
                </a:lnSpc>
                <a:spcBef>
                  <a:spcPts val="0"/>
                </a:spcBef>
                <a:buFont typeface="+mj-lt"/>
                <a:buAutoNum type="alphaLcPeriod"/>
              </a:pPr>
              <a:r>
                <a:rPr lang="en-US" sz="1100" noProof="0">
                  <a:latin typeface="Arial" panose="020B0604020202020204" pitchFamily="34" charset="0"/>
                  <a:ea typeface="Calibri" panose="020F0502020204030204" pitchFamily="34" charset="0"/>
                  <a:cs typeface="Times New Roman" panose="02020603050405020304" pitchFamily="18" charset="0"/>
                </a:rPr>
                <a:t>Mindfulness and meditation</a:t>
              </a:r>
            </a:p>
          </p:txBody>
        </p:sp>
      </p:grpSp>
      <p:grpSp>
        <p:nvGrpSpPr>
          <p:cNvPr id="4" name="Group 3">
            <a:extLst>
              <a:ext uri="{FF2B5EF4-FFF2-40B4-BE49-F238E27FC236}">
                <a16:creationId xmlns:a16="http://schemas.microsoft.com/office/drawing/2014/main" id="{8587DA89-E585-DABB-DBD1-3EA358B48886}"/>
              </a:ext>
            </a:extLst>
          </p:cNvPr>
          <p:cNvGrpSpPr/>
          <p:nvPr/>
        </p:nvGrpSpPr>
        <p:grpSpPr>
          <a:xfrm>
            <a:off x="5779167" y="4297480"/>
            <a:ext cx="5983342" cy="1341521"/>
            <a:chOff x="5779167" y="3403479"/>
            <a:chExt cx="5983342" cy="1341521"/>
          </a:xfrm>
        </p:grpSpPr>
        <p:grpSp>
          <p:nvGrpSpPr>
            <p:cNvPr id="24" name="Group 23">
              <a:extLst>
                <a:ext uri="{FF2B5EF4-FFF2-40B4-BE49-F238E27FC236}">
                  <a16:creationId xmlns:a16="http://schemas.microsoft.com/office/drawing/2014/main" id="{6B99F551-D775-D909-BE56-614E339C6D46}"/>
                </a:ext>
              </a:extLst>
            </p:cNvPr>
            <p:cNvGrpSpPr/>
            <p:nvPr/>
          </p:nvGrpSpPr>
          <p:grpSpPr>
            <a:xfrm>
              <a:off x="5779167" y="3403479"/>
              <a:ext cx="606666" cy="1341521"/>
              <a:chOff x="5779167" y="4120026"/>
              <a:chExt cx="606666" cy="1341521"/>
            </a:xfrm>
          </p:grpSpPr>
          <p:sp>
            <p:nvSpPr>
              <p:cNvPr id="12" name="TextBox 11">
                <a:extLst>
                  <a:ext uri="{FF2B5EF4-FFF2-40B4-BE49-F238E27FC236}">
                    <a16:creationId xmlns:a16="http://schemas.microsoft.com/office/drawing/2014/main" id="{89034377-FE33-FED5-A7E2-F9D0C44563CD}"/>
                  </a:ext>
                </a:extLst>
              </p:cNvPr>
              <p:cNvSpPr txBox="1"/>
              <p:nvPr/>
            </p:nvSpPr>
            <p:spPr>
              <a:xfrm>
                <a:off x="5779167" y="4120026"/>
                <a:ext cx="570669" cy="1341521"/>
              </a:xfrm>
              <a:prstGeom prst="rect">
                <a:avLst/>
              </a:prstGeom>
              <a:noFill/>
            </p:spPr>
            <p:txBody>
              <a:bodyPr wrap="none" lIns="0" tIns="0" rIns="0" bIns="0" rtlCol="0">
                <a:spAutoFit/>
              </a:bodyPr>
              <a:lstStyle/>
              <a:p>
                <a:pPr algn="l">
                  <a:lnSpc>
                    <a:spcPct val="120000"/>
                  </a:lnSpc>
                </a:pPr>
                <a:r>
                  <a:rPr lang="en-US" sz="8000" b="1" noProof="0">
                    <a:solidFill>
                      <a:schemeClr val="accent1">
                        <a:lumMod val="40000"/>
                        <a:lumOff val="60000"/>
                      </a:schemeClr>
                    </a:solidFill>
                  </a:rPr>
                  <a:t>3</a:t>
                </a:r>
              </a:p>
            </p:txBody>
          </p:sp>
          <p:cxnSp>
            <p:nvCxnSpPr>
              <p:cNvPr id="13" name="Straight Connector 12">
                <a:extLst>
                  <a:ext uri="{FF2B5EF4-FFF2-40B4-BE49-F238E27FC236}">
                    <a16:creationId xmlns:a16="http://schemas.microsoft.com/office/drawing/2014/main" id="{EB56D796-FEC1-897F-E60D-B34A2543D9A1}"/>
                  </a:ext>
                </a:extLst>
              </p:cNvPr>
              <p:cNvCxnSpPr>
                <a:cxnSpLocks/>
              </p:cNvCxnSpPr>
              <p:nvPr/>
            </p:nvCxnSpPr>
            <p:spPr>
              <a:xfrm>
                <a:off x="6385833" y="4468685"/>
                <a:ext cx="0" cy="7644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 name="Content Placeholder 2">
              <a:extLst>
                <a:ext uri="{FF2B5EF4-FFF2-40B4-BE49-F238E27FC236}">
                  <a16:creationId xmlns:a16="http://schemas.microsoft.com/office/drawing/2014/main" id="{311D78CD-8C54-3386-80A8-33EA3860E4AC}"/>
                </a:ext>
              </a:extLst>
            </p:cNvPr>
            <p:cNvSpPr txBox="1">
              <a:spLocks/>
            </p:cNvSpPr>
            <p:nvPr/>
          </p:nvSpPr>
          <p:spPr>
            <a:xfrm>
              <a:off x="6479144" y="3726642"/>
              <a:ext cx="5283365" cy="921558"/>
            </a:xfrm>
            <a:prstGeom prst="rect">
              <a:avLst/>
            </a:prstGeom>
          </p:spPr>
          <p:txBody>
            <a:bodyPr lIns="0" tIns="0" rIns="0" bIns="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200"/>
                </a:spcAft>
                <a:buNone/>
              </a:pPr>
              <a:r>
                <a:rPr lang="en-US" sz="1100" b="1" noProof="0">
                  <a:latin typeface="Arial"/>
                  <a:cs typeface="Times New Roman"/>
                </a:rPr>
                <a:t>Warren is a 45-year-old male with a BMI of 29 kg/m</a:t>
              </a:r>
              <a:r>
                <a:rPr lang="en-US" sz="1100" b="1" baseline="30000" noProof="0">
                  <a:latin typeface="Arial"/>
                  <a:cs typeface="Times New Roman"/>
                </a:rPr>
                <a:t>2</a:t>
              </a:r>
              <a:r>
                <a:rPr lang="en-US" sz="1100" b="1" noProof="0">
                  <a:latin typeface="Arial"/>
                  <a:cs typeface="Times New Roman"/>
                </a:rPr>
                <a:t>. Although he understands the importance of physical activity for the management of his weight, he lacks motivation to exercise on a regular basis. Which of the following is the most appropriate strategy to help motivate Warren to improve his physical activity? </a:t>
              </a:r>
            </a:p>
            <a:p>
              <a:pPr marL="212725" lvl="1" indent="-212725">
                <a:lnSpc>
                  <a:spcPct val="107000"/>
                </a:lnSpc>
                <a:spcBef>
                  <a:spcPts val="0"/>
                </a:spcBef>
                <a:buFont typeface="+mj-lt"/>
                <a:buAutoNum type="alphaLcPeriod"/>
              </a:pPr>
              <a:r>
                <a:rPr lang="en-US" sz="1100" noProof="0">
                  <a:latin typeface="Arial" panose="020B0604020202020204" pitchFamily="34" charset="0"/>
                  <a:ea typeface="Calibri" panose="020F0502020204030204" pitchFamily="34" charset="0"/>
                  <a:cs typeface="Times New Roman" panose="02020603050405020304" pitchFamily="18" charset="0"/>
                </a:rPr>
                <a:t>Inform Warren that he needs at least 500 minutes of moderate-intensity </a:t>
              </a:r>
              <a:br>
                <a:rPr lang="en-US" sz="1100" noProof="0">
                  <a:latin typeface="Arial" panose="020B0604020202020204" pitchFamily="34" charset="0"/>
                  <a:ea typeface="Calibri" panose="020F0502020204030204" pitchFamily="34" charset="0"/>
                  <a:cs typeface="Times New Roman" panose="02020603050405020304" pitchFamily="18" charset="0"/>
                </a:rPr>
              </a:br>
              <a:r>
                <a:rPr lang="en-US" sz="1100" noProof="0">
                  <a:latin typeface="Arial" panose="020B0604020202020204" pitchFamily="34" charset="0"/>
                  <a:ea typeface="Calibri" panose="020F0502020204030204" pitchFamily="34" charset="0"/>
                  <a:cs typeface="Times New Roman" panose="02020603050405020304" pitchFamily="18" charset="0"/>
                </a:rPr>
                <a:t>exercise per week to manage his weight</a:t>
              </a:r>
            </a:p>
            <a:p>
              <a:pPr marL="212725" lvl="1" indent="-212725">
                <a:lnSpc>
                  <a:spcPct val="107000"/>
                </a:lnSpc>
                <a:spcBef>
                  <a:spcPts val="0"/>
                </a:spcBef>
                <a:buFont typeface="+mj-lt"/>
                <a:buAutoNum type="alphaLcPeriod"/>
              </a:pPr>
              <a:r>
                <a:rPr lang="en-US" sz="1100" noProof="0">
                  <a:latin typeface="Arial" panose="020B0604020202020204" pitchFamily="34" charset="0"/>
                  <a:ea typeface="Calibri" panose="020F0502020204030204" pitchFamily="34" charset="0"/>
                  <a:cs typeface="Times New Roman" panose="02020603050405020304" pitchFamily="18" charset="0"/>
                </a:rPr>
                <a:t>Decrease consultation frequencies </a:t>
              </a:r>
            </a:p>
            <a:p>
              <a:pPr marL="212725" lvl="1" indent="-212725">
                <a:lnSpc>
                  <a:spcPct val="107000"/>
                </a:lnSpc>
                <a:spcBef>
                  <a:spcPts val="0"/>
                </a:spcBef>
                <a:buFont typeface="+mj-lt"/>
                <a:buAutoNum type="alphaLcPeriod"/>
              </a:pPr>
              <a:r>
                <a:rPr lang="en-US" sz="1100" noProof="0">
                  <a:latin typeface="Arial" panose="020B0604020202020204" pitchFamily="34" charset="0"/>
                  <a:ea typeface="Calibri" panose="020F0502020204030204" pitchFamily="34" charset="0"/>
                  <a:cs typeface="Times New Roman" panose="02020603050405020304" pitchFamily="18" charset="0"/>
                </a:rPr>
                <a:t>Use motivational interviewing techniques and set realistic goals for Warren</a:t>
              </a:r>
            </a:p>
            <a:p>
              <a:pPr marL="212725" lvl="1" indent="-212725">
                <a:lnSpc>
                  <a:spcPct val="107000"/>
                </a:lnSpc>
                <a:spcBef>
                  <a:spcPts val="0"/>
                </a:spcBef>
                <a:buFont typeface="+mj-lt"/>
                <a:buAutoNum type="alphaLcPeriod"/>
              </a:pPr>
              <a:r>
                <a:rPr lang="en-US" sz="1100" noProof="0">
                  <a:latin typeface="Arial" panose="020B0604020202020204" pitchFamily="34" charset="0"/>
                  <a:ea typeface="Calibri" panose="020F0502020204030204" pitchFamily="34" charset="0"/>
                  <a:cs typeface="Times New Roman" panose="02020603050405020304" pitchFamily="18" charset="0"/>
                </a:rPr>
                <a:t>Encourage the use of activity diaries and discourage the use of </a:t>
              </a:r>
              <a:br>
                <a:rPr lang="en-US" sz="1100" noProof="0">
                  <a:latin typeface="Arial" panose="020B0604020202020204" pitchFamily="34" charset="0"/>
                  <a:ea typeface="Calibri" panose="020F0502020204030204" pitchFamily="34" charset="0"/>
                  <a:cs typeface="Times New Roman" panose="02020603050405020304" pitchFamily="18" charset="0"/>
                </a:rPr>
              </a:br>
              <a:r>
                <a:rPr lang="en-US" sz="1100" noProof="0">
                  <a:latin typeface="Arial" panose="020B0604020202020204" pitchFamily="34" charset="0"/>
                  <a:ea typeface="Calibri" panose="020F0502020204030204" pitchFamily="34" charset="0"/>
                  <a:cs typeface="Times New Roman" panose="02020603050405020304" pitchFamily="18" charset="0"/>
                </a:rPr>
                <a:t>patient-led tracking devices </a:t>
              </a:r>
            </a:p>
            <a:p>
              <a:pPr marL="179388" lvl="1" indent="-173038">
                <a:lnSpc>
                  <a:spcPct val="100000"/>
                </a:lnSpc>
                <a:spcBef>
                  <a:spcPts val="0"/>
                </a:spcBef>
                <a:buFont typeface="+mj-lt"/>
                <a:buAutoNum type="alphaLcPeriod"/>
              </a:pPr>
              <a:endParaRPr lang="en-US" sz="1100" noProof="0">
                <a:latin typeface="Arial" panose="020B0604020202020204" pitchFamily="34" charset="0"/>
                <a:cs typeface="Times New Roman" panose="02020603050405020304" pitchFamily="18" charset="0"/>
              </a:endParaRPr>
            </a:p>
          </p:txBody>
        </p:sp>
      </p:grpSp>
      <p:sp>
        <p:nvSpPr>
          <p:cNvPr id="33" name="Oval 32">
            <a:extLst>
              <a:ext uri="{FF2B5EF4-FFF2-40B4-BE49-F238E27FC236}">
                <a16:creationId xmlns:a16="http://schemas.microsoft.com/office/drawing/2014/main" id="{24FB9AE6-B997-63CA-3266-76CBA07155F0}"/>
              </a:ext>
            </a:extLst>
          </p:cNvPr>
          <p:cNvSpPr/>
          <p:nvPr/>
        </p:nvSpPr>
        <p:spPr>
          <a:xfrm>
            <a:off x="609144" y="2380146"/>
            <a:ext cx="1630348" cy="1630348"/>
          </a:xfrm>
          <a:prstGeom prst="ellipse">
            <a:avLst/>
          </a:prstGeom>
          <a:solidFill>
            <a:schemeClr val="tx2"/>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p>
        </p:txBody>
      </p:sp>
      <p:pic>
        <p:nvPicPr>
          <p:cNvPr id="34" name="Graphic 33">
            <a:extLst>
              <a:ext uri="{FF2B5EF4-FFF2-40B4-BE49-F238E27FC236}">
                <a16:creationId xmlns:a16="http://schemas.microsoft.com/office/drawing/2014/main" id="{7FCFE28A-62D6-E302-27CF-671801F02FF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5110" y="2684549"/>
            <a:ext cx="1021542" cy="1021542"/>
          </a:xfrm>
          <a:prstGeom prst="rect">
            <a:avLst/>
          </a:prstGeom>
        </p:spPr>
      </p:pic>
      <p:sp>
        <p:nvSpPr>
          <p:cNvPr id="35" name="Title 1">
            <a:extLst>
              <a:ext uri="{FF2B5EF4-FFF2-40B4-BE49-F238E27FC236}">
                <a16:creationId xmlns:a16="http://schemas.microsoft.com/office/drawing/2014/main" id="{E319E855-1DD5-5536-0660-BFA7A187340C}"/>
              </a:ext>
            </a:extLst>
          </p:cNvPr>
          <p:cNvSpPr>
            <a:spLocks noGrp="1"/>
          </p:cNvSpPr>
          <p:nvPr>
            <p:ph type="title"/>
          </p:nvPr>
        </p:nvSpPr>
        <p:spPr>
          <a:xfrm>
            <a:off x="2466108" y="414320"/>
            <a:ext cx="2700251" cy="5562000"/>
          </a:xfrm>
        </p:spPr>
        <p:txBody>
          <a:bodyPr/>
          <a:lstStyle/>
          <a:p>
            <a:r>
              <a:rPr lang="en-US" noProof="0">
                <a:latin typeface="Arial"/>
                <a:cs typeface="Arial"/>
              </a:rPr>
              <a:t>Assessments</a:t>
            </a:r>
          </a:p>
        </p:txBody>
      </p:sp>
    </p:spTree>
    <p:extLst>
      <p:ext uri="{BB962C8B-B14F-4D97-AF65-F5344CB8AC3E}">
        <p14:creationId xmlns:p14="http://schemas.microsoft.com/office/powerpoint/2010/main" val="2479127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2AB13-8683-4622-AEA7-DA40B7BE71AD}"/>
              </a:ext>
            </a:extLst>
          </p:cNvPr>
          <p:cNvSpPr>
            <a:spLocks noGrp="1"/>
          </p:cNvSpPr>
          <p:nvPr>
            <p:ph type="title"/>
          </p:nvPr>
        </p:nvSpPr>
        <p:spPr>
          <a:xfrm>
            <a:off x="536575" y="414338"/>
            <a:ext cx="4629150" cy="5562600"/>
          </a:xfrm>
        </p:spPr>
        <p:txBody>
          <a:bodyPr/>
          <a:lstStyle/>
          <a:p>
            <a:r>
              <a:rPr lang="en-US" noProof="0"/>
              <a:t>Learning </a:t>
            </a:r>
            <a:br>
              <a:rPr lang="en-US" noProof="0"/>
            </a:br>
            <a:r>
              <a:rPr lang="en-US" noProof="0"/>
              <a:t>outcomes</a:t>
            </a:r>
          </a:p>
        </p:txBody>
      </p:sp>
      <p:sp>
        <p:nvSpPr>
          <p:cNvPr id="3" name="Content Placeholder 2">
            <a:extLst>
              <a:ext uri="{FF2B5EF4-FFF2-40B4-BE49-F238E27FC236}">
                <a16:creationId xmlns:a16="http://schemas.microsoft.com/office/drawing/2014/main" id="{1F6CE65F-98DF-4926-A6D4-5E7171D0ECA2}"/>
              </a:ext>
            </a:extLst>
          </p:cNvPr>
          <p:cNvSpPr>
            <a:spLocks noGrp="1"/>
          </p:cNvSpPr>
          <p:nvPr>
            <p:ph idx="1"/>
          </p:nvPr>
        </p:nvSpPr>
        <p:spPr>
          <a:xfrm>
            <a:off x="6096000" y="700923"/>
            <a:ext cx="5577840" cy="4144032"/>
          </a:xfrm>
        </p:spPr>
        <p:txBody>
          <a:bodyPr anchor="t"/>
          <a:lstStyle/>
          <a:p>
            <a:pPr marL="0" indent="0">
              <a:buNone/>
            </a:pPr>
            <a:r>
              <a:rPr lang="en-US" sz="2200" noProof="0"/>
              <a:t>After completing this module, the learner will be able to apply evidence-based lifestyle modifications to develop personalized care plans for patients with obesity</a:t>
            </a:r>
            <a:br>
              <a:rPr lang="en-US" sz="2200" noProof="0"/>
            </a:br>
            <a:r>
              <a:rPr lang="en-US" sz="2200" noProof="0"/>
              <a:t> </a:t>
            </a:r>
          </a:p>
          <a:p>
            <a:pPr marL="0" indent="0">
              <a:buNone/>
            </a:pPr>
            <a:r>
              <a:rPr lang="en-US" sz="2000" noProof="0"/>
              <a:t>Lifestyle modifications include</a:t>
            </a:r>
          </a:p>
          <a:p>
            <a:pPr marL="0" indent="0">
              <a:buNone/>
            </a:pPr>
            <a:endParaRPr lang="en-US" noProof="0"/>
          </a:p>
        </p:txBody>
      </p:sp>
      <p:pic>
        <p:nvPicPr>
          <p:cNvPr id="21" name="Graphic 20">
            <a:extLst>
              <a:ext uri="{FF2B5EF4-FFF2-40B4-BE49-F238E27FC236}">
                <a16:creationId xmlns:a16="http://schemas.microsoft.com/office/drawing/2014/main" id="{C777F1D0-303A-1714-5227-F7C516DE486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11540" y="5608294"/>
            <a:ext cx="271325" cy="274759"/>
          </a:xfrm>
          <a:prstGeom prst="rect">
            <a:avLst/>
          </a:prstGeom>
        </p:spPr>
      </p:pic>
      <p:sp>
        <p:nvSpPr>
          <p:cNvPr id="22" name="TextBox 21">
            <a:extLst>
              <a:ext uri="{FF2B5EF4-FFF2-40B4-BE49-F238E27FC236}">
                <a16:creationId xmlns:a16="http://schemas.microsoft.com/office/drawing/2014/main" id="{E6F782F0-7BCA-E947-990A-3ED3582BD391}"/>
              </a:ext>
            </a:extLst>
          </p:cNvPr>
          <p:cNvSpPr txBox="1"/>
          <p:nvPr/>
        </p:nvSpPr>
        <p:spPr>
          <a:xfrm>
            <a:off x="6460790" y="5585091"/>
            <a:ext cx="3884930" cy="288147"/>
          </a:xfrm>
          <a:prstGeom prst="rect">
            <a:avLst/>
          </a:prstGeom>
          <a:noFill/>
          <a:ln w="158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tIns="36000" bIns="36000" anchor="ctr" anchorCtr="0">
            <a:spAutoFit/>
          </a:bodyPr>
          <a:lstStyle/>
          <a:p>
            <a:pPr lvl="0"/>
            <a:r>
              <a:rPr lang="en-US" sz="1400" noProof="0"/>
              <a:t>Estimated time to complete: </a:t>
            </a:r>
            <a:r>
              <a:rPr lang="en-US" sz="1400" b="1" noProof="0"/>
              <a:t>15</a:t>
            </a:r>
            <a:r>
              <a:rPr lang="en-US" sz="1400" noProof="0"/>
              <a:t> min</a:t>
            </a:r>
          </a:p>
        </p:txBody>
      </p:sp>
      <p:cxnSp>
        <p:nvCxnSpPr>
          <p:cNvPr id="24" name="Straight Connector 23">
            <a:extLst>
              <a:ext uri="{FF2B5EF4-FFF2-40B4-BE49-F238E27FC236}">
                <a16:creationId xmlns:a16="http://schemas.microsoft.com/office/drawing/2014/main" id="{AB8AA1BB-710B-C3C6-78F2-2150D7961511}"/>
              </a:ext>
            </a:extLst>
          </p:cNvPr>
          <p:cNvCxnSpPr/>
          <p:nvPr/>
        </p:nvCxnSpPr>
        <p:spPr>
          <a:xfrm>
            <a:off x="6103920" y="5417820"/>
            <a:ext cx="366268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C03D86D-1DAA-E76D-2509-2200952F7307}"/>
              </a:ext>
            </a:extLst>
          </p:cNvPr>
          <p:cNvCxnSpPr/>
          <p:nvPr/>
        </p:nvCxnSpPr>
        <p:spPr>
          <a:xfrm>
            <a:off x="6103920" y="6027420"/>
            <a:ext cx="366268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5" name="Graphic 4">
            <a:extLst>
              <a:ext uri="{FF2B5EF4-FFF2-40B4-BE49-F238E27FC236}">
                <a16:creationId xmlns:a16="http://schemas.microsoft.com/office/drawing/2014/main" id="{898D7D9B-5D59-0E6E-B098-1B7AA38EE3F6}"/>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6040889" y="2897269"/>
            <a:ext cx="683952" cy="683952"/>
          </a:xfrm>
          <a:prstGeom prst="rect">
            <a:avLst/>
          </a:prstGeom>
        </p:spPr>
      </p:pic>
      <p:pic>
        <p:nvPicPr>
          <p:cNvPr id="6" name="Graphic 5">
            <a:extLst>
              <a:ext uri="{FF2B5EF4-FFF2-40B4-BE49-F238E27FC236}">
                <a16:creationId xmlns:a16="http://schemas.microsoft.com/office/drawing/2014/main" id="{DA9BCA09-F3FE-B615-5948-55DA9E330AC4}"/>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6040889" y="3601692"/>
            <a:ext cx="683952" cy="683952"/>
          </a:xfrm>
          <a:prstGeom prst="rect">
            <a:avLst/>
          </a:prstGeom>
        </p:spPr>
      </p:pic>
      <p:pic>
        <p:nvPicPr>
          <p:cNvPr id="7" name="Graphic 6">
            <a:extLst>
              <a:ext uri="{FF2B5EF4-FFF2-40B4-BE49-F238E27FC236}">
                <a16:creationId xmlns:a16="http://schemas.microsoft.com/office/drawing/2014/main" id="{A0649F4C-CBF2-1D91-CFC7-5472523BF588}"/>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6040889" y="4317570"/>
            <a:ext cx="683952" cy="683952"/>
          </a:xfrm>
          <a:prstGeom prst="rect">
            <a:avLst/>
          </a:prstGeom>
        </p:spPr>
      </p:pic>
      <p:sp>
        <p:nvSpPr>
          <p:cNvPr id="8" name="Content Placeholder 2">
            <a:extLst>
              <a:ext uri="{FF2B5EF4-FFF2-40B4-BE49-F238E27FC236}">
                <a16:creationId xmlns:a16="http://schemas.microsoft.com/office/drawing/2014/main" id="{E8BFE32F-89FD-BAC8-7D37-C23636ABD96E}"/>
              </a:ext>
            </a:extLst>
          </p:cNvPr>
          <p:cNvSpPr txBox="1">
            <a:spLocks/>
          </p:cNvSpPr>
          <p:nvPr/>
        </p:nvSpPr>
        <p:spPr>
          <a:xfrm>
            <a:off x="6792035" y="3068811"/>
            <a:ext cx="3389194" cy="1496366"/>
          </a:xfrm>
          <a:prstGeom prst="rect">
            <a:avLst/>
          </a:prstGeom>
        </p:spPr>
        <p:txBody>
          <a:bodyPr vert="horz" lIns="0" tIns="0" rIns="0" bIns="0" rtlCol="0" anchor="t">
            <a:noAutofit/>
          </a:bodyPr>
          <a:lstStyle>
            <a:lvl1pPr marL="269980" indent="-269980" algn="l" defTabSz="914332" rtl="0" eaLnBrk="1" latinLnBrk="0" hangingPunct="1">
              <a:lnSpc>
                <a:spcPct val="100000"/>
              </a:lnSpc>
              <a:spcBef>
                <a:spcPts val="0"/>
              </a:spcBef>
              <a:spcAft>
                <a:spcPts val="600"/>
              </a:spcAft>
              <a:buFont typeface="Arial" panose="020B0604020202020204" pitchFamily="34" charset="0"/>
              <a:buChar char="•"/>
              <a:defRPr sz="2400" kern="1200">
                <a:solidFill>
                  <a:schemeClr val="bg1"/>
                </a:solidFill>
                <a:latin typeface="+mn-lt"/>
                <a:ea typeface="+mn-ea"/>
                <a:cs typeface="+mn-cs"/>
              </a:defRPr>
            </a:lvl1pPr>
            <a:lvl2pPr marL="539960" indent="-269980" algn="l" defTabSz="914332" rtl="0" eaLnBrk="1" latinLnBrk="0" hangingPunct="1">
              <a:lnSpc>
                <a:spcPct val="100000"/>
              </a:lnSpc>
              <a:spcBef>
                <a:spcPts val="0"/>
              </a:spcBef>
              <a:spcAft>
                <a:spcPts val="600"/>
              </a:spcAft>
              <a:buFont typeface="Arial" panose="020B0604020202020204" pitchFamily="34" charset="0"/>
              <a:buChar char="−"/>
              <a:defRPr sz="1800" kern="1200">
                <a:solidFill>
                  <a:schemeClr val="bg1"/>
                </a:solidFill>
                <a:latin typeface="+mn-lt"/>
                <a:ea typeface="+mn-ea"/>
                <a:cs typeface="+mn-cs"/>
              </a:defRPr>
            </a:lvl2pPr>
            <a:lvl3pPr marL="809940" indent="-269980" algn="l" defTabSz="914332" rtl="0" eaLnBrk="1" latinLnBrk="0" hangingPunct="1">
              <a:lnSpc>
                <a:spcPct val="100000"/>
              </a:lnSpc>
              <a:spcBef>
                <a:spcPts val="0"/>
              </a:spcBef>
              <a:spcAft>
                <a:spcPts val="600"/>
              </a:spcAft>
              <a:buFont typeface="Arial" panose="020B0604020202020204" pitchFamily="34" charset="0"/>
              <a:buChar char="•"/>
              <a:defRPr sz="1500" kern="1200">
                <a:solidFill>
                  <a:schemeClr val="bg1"/>
                </a:solidFill>
                <a:latin typeface="+mn-lt"/>
                <a:ea typeface="+mn-ea"/>
                <a:cs typeface="+mn-cs"/>
              </a:defRPr>
            </a:lvl3pPr>
            <a:lvl4pPr marL="0" indent="0" algn="l" defTabSz="914332" rtl="0" eaLnBrk="1" latinLnBrk="0" hangingPunct="1">
              <a:lnSpc>
                <a:spcPct val="100000"/>
              </a:lnSpc>
              <a:spcBef>
                <a:spcPts val="1200"/>
              </a:spcBef>
              <a:spcAft>
                <a:spcPts val="1200"/>
              </a:spcAft>
              <a:buFont typeface="Arial" panose="020B0604020202020204" pitchFamily="34" charset="0"/>
              <a:buNone/>
              <a:defRPr sz="1867" b="1" kern="1200">
                <a:solidFill>
                  <a:schemeClr val="tx2"/>
                </a:solidFill>
                <a:latin typeface="+mn-lt"/>
                <a:ea typeface="+mn-ea"/>
                <a:cs typeface="+mn-cs"/>
              </a:defRPr>
            </a:lvl4pPr>
            <a:lvl5pPr marL="0" indent="0" algn="l" defTabSz="914332" rtl="0" eaLnBrk="1" latinLnBrk="0" hangingPunct="1">
              <a:lnSpc>
                <a:spcPct val="100000"/>
              </a:lnSpc>
              <a:spcBef>
                <a:spcPts val="300"/>
              </a:spcBef>
              <a:spcAft>
                <a:spcPts val="600"/>
              </a:spcAft>
              <a:buFont typeface="Arial" panose="020B0604020202020204" pitchFamily="34" charset="0"/>
              <a:buChar char="​"/>
              <a:tabLst/>
              <a:defRPr sz="1867" kern="1200">
                <a:solidFill>
                  <a:schemeClr val="tx2"/>
                </a:solidFill>
                <a:latin typeface="+mn-lt"/>
                <a:ea typeface="+mn-ea"/>
                <a:cs typeface="+mn-cs"/>
              </a:defRPr>
            </a:lvl5pPr>
            <a:lvl6pPr marL="0" indent="0" algn="l" defTabSz="914332" rtl="0" eaLnBrk="1" latinLnBrk="0" hangingPunct="1">
              <a:lnSpc>
                <a:spcPct val="100000"/>
              </a:lnSpc>
              <a:spcBef>
                <a:spcPts val="1200"/>
              </a:spcBef>
              <a:spcAft>
                <a:spcPts val="1200"/>
              </a:spcAft>
              <a:buFont typeface="Arial" panose="020B0604020202020204" pitchFamily="34" charset="0"/>
              <a:buChar char="​"/>
              <a:defRPr sz="1067" b="1" kern="1200">
                <a:solidFill>
                  <a:schemeClr val="tx2"/>
                </a:solidFill>
                <a:latin typeface="+mn-lt"/>
                <a:ea typeface="+mn-ea"/>
                <a:cs typeface="+mn-cs"/>
              </a:defRPr>
            </a:lvl6pPr>
            <a:lvl7pPr marL="0" indent="0" algn="l" defTabSz="914332" rtl="0" eaLnBrk="1" latinLnBrk="0" hangingPunct="1">
              <a:lnSpc>
                <a:spcPct val="100000"/>
              </a:lnSpc>
              <a:spcBef>
                <a:spcPts val="300"/>
              </a:spcBef>
              <a:spcAft>
                <a:spcPts val="600"/>
              </a:spcAft>
              <a:buFont typeface="Arial" panose="020B0604020202020204" pitchFamily="34" charset="0"/>
              <a:buChar char="​"/>
              <a:defRPr sz="1067" b="0" kern="1200" baseline="0">
                <a:solidFill>
                  <a:schemeClr val="tx2"/>
                </a:solidFill>
                <a:latin typeface="+mn-lt"/>
                <a:ea typeface="+mn-ea"/>
                <a:cs typeface="+mn-cs"/>
              </a:defRPr>
            </a:lvl7pPr>
            <a:lvl8pPr marL="179988" indent="-179988" algn="l" defTabSz="914332" rtl="0" eaLnBrk="1" latinLnBrk="0" hangingPunct="1">
              <a:lnSpc>
                <a:spcPct val="100000"/>
              </a:lnSpc>
              <a:spcBef>
                <a:spcPts val="300"/>
              </a:spcBef>
              <a:spcAft>
                <a:spcPts val="600"/>
              </a:spcAft>
              <a:buFont typeface="Arial" panose="020B0604020202020204" pitchFamily="34" charset="0"/>
              <a:buChar char="•"/>
              <a:defRPr sz="1067" kern="1200">
                <a:solidFill>
                  <a:schemeClr val="tx2"/>
                </a:solidFill>
                <a:latin typeface="+mn-lt"/>
                <a:ea typeface="+mn-ea"/>
                <a:cs typeface="+mn-cs"/>
              </a:defRPr>
            </a:lvl8pPr>
            <a:lvl9pPr marL="0" indent="0" algn="l" defTabSz="914332" rtl="0" eaLnBrk="1" latinLnBrk="0" hangingPunct="1">
              <a:lnSpc>
                <a:spcPct val="100000"/>
              </a:lnSpc>
              <a:spcBef>
                <a:spcPts val="0"/>
              </a:spcBef>
              <a:spcAft>
                <a:spcPts val="1200"/>
              </a:spcAft>
              <a:buFont typeface="Arial" panose="020B0604020202020204" pitchFamily="34" charset="0"/>
              <a:buChar char="​"/>
              <a:defRPr sz="4267" kern="1200" baseline="0">
                <a:solidFill>
                  <a:schemeClr val="tx2"/>
                </a:solidFill>
                <a:latin typeface="+mn-lt"/>
                <a:ea typeface="+mn-ea"/>
                <a:cs typeface="+mn-cs"/>
              </a:defRPr>
            </a:lvl9pPr>
          </a:lstStyle>
          <a:p>
            <a:pPr marL="0" indent="0">
              <a:spcAft>
                <a:spcPts val="3200"/>
              </a:spcAft>
              <a:buNone/>
            </a:pPr>
            <a:r>
              <a:rPr lang="en-US" sz="2000" noProof="0"/>
              <a:t>Behavioral therapies </a:t>
            </a:r>
          </a:p>
          <a:p>
            <a:pPr marL="0" indent="0">
              <a:spcAft>
                <a:spcPts val="3200"/>
              </a:spcAft>
              <a:buNone/>
            </a:pPr>
            <a:r>
              <a:rPr lang="en-US" sz="2000" noProof="0"/>
              <a:t>Nutritional interventions</a:t>
            </a:r>
          </a:p>
          <a:p>
            <a:pPr marL="0" indent="0">
              <a:spcAft>
                <a:spcPts val="3200"/>
              </a:spcAft>
              <a:buNone/>
            </a:pPr>
            <a:r>
              <a:rPr lang="en-US" sz="2000" noProof="0"/>
              <a:t>Physical activity</a:t>
            </a:r>
          </a:p>
        </p:txBody>
      </p:sp>
    </p:spTree>
    <p:extLst>
      <p:ext uri="{BB962C8B-B14F-4D97-AF65-F5344CB8AC3E}">
        <p14:creationId xmlns:p14="http://schemas.microsoft.com/office/powerpoint/2010/main" val="96484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Rectangle 142">
            <a:extLst>
              <a:ext uri="{FF2B5EF4-FFF2-40B4-BE49-F238E27FC236}">
                <a16:creationId xmlns:a16="http://schemas.microsoft.com/office/drawing/2014/main" id="{5F42324F-CD9B-B315-6BFE-7A4E4B2813D8}"/>
              </a:ext>
            </a:extLst>
          </p:cNvPr>
          <p:cNvSpPr/>
          <p:nvPr/>
        </p:nvSpPr>
        <p:spPr>
          <a:xfrm>
            <a:off x="0" y="1708018"/>
            <a:ext cx="12192000" cy="43879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44" name="Oval 143">
            <a:extLst>
              <a:ext uri="{FF2B5EF4-FFF2-40B4-BE49-F238E27FC236}">
                <a16:creationId xmlns:a16="http://schemas.microsoft.com/office/drawing/2014/main" id="{2F76A8B8-1038-9440-F5A2-52B8AA8EEEC5}"/>
              </a:ext>
            </a:extLst>
          </p:cNvPr>
          <p:cNvSpPr/>
          <p:nvPr/>
        </p:nvSpPr>
        <p:spPr>
          <a:xfrm>
            <a:off x="4770712" y="2907973"/>
            <a:ext cx="2660264" cy="266026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p>
        </p:txBody>
      </p:sp>
      <p:sp>
        <p:nvSpPr>
          <p:cNvPr id="137" name="Oval 136">
            <a:extLst>
              <a:ext uri="{FF2B5EF4-FFF2-40B4-BE49-F238E27FC236}">
                <a16:creationId xmlns:a16="http://schemas.microsoft.com/office/drawing/2014/main" id="{82904663-BBF1-CCD5-96D9-90C41D1CE7E9}"/>
              </a:ext>
            </a:extLst>
          </p:cNvPr>
          <p:cNvSpPr/>
          <p:nvPr/>
        </p:nvSpPr>
        <p:spPr>
          <a:xfrm>
            <a:off x="8419216" y="2907973"/>
            <a:ext cx="2660264" cy="266026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p>
        </p:txBody>
      </p:sp>
      <p:sp>
        <p:nvSpPr>
          <p:cNvPr id="2" name="Title 1">
            <a:extLst>
              <a:ext uri="{FF2B5EF4-FFF2-40B4-BE49-F238E27FC236}">
                <a16:creationId xmlns:a16="http://schemas.microsoft.com/office/drawing/2014/main" id="{63D09D4E-E711-4A31-AEEA-25B691ED7A10}"/>
              </a:ext>
            </a:extLst>
          </p:cNvPr>
          <p:cNvSpPr>
            <a:spLocks noGrp="1"/>
          </p:cNvSpPr>
          <p:nvPr>
            <p:ph type="title"/>
          </p:nvPr>
        </p:nvSpPr>
        <p:spPr>
          <a:xfrm>
            <a:off x="536240" y="414320"/>
            <a:ext cx="10896000" cy="1082209"/>
          </a:xfrm>
        </p:spPr>
        <p:txBody>
          <a:bodyPr/>
          <a:lstStyle/>
          <a:p>
            <a:r>
              <a:rPr lang="en-US" noProof="0"/>
              <a:t>Treatment interventions for obesity</a:t>
            </a:r>
          </a:p>
        </p:txBody>
      </p:sp>
      <p:sp>
        <p:nvSpPr>
          <p:cNvPr id="4" name="Text Placeholder 3">
            <a:extLst>
              <a:ext uri="{FF2B5EF4-FFF2-40B4-BE49-F238E27FC236}">
                <a16:creationId xmlns:a16="http://schemas.microsoft.com/office/drawing/2014/main" id="{7134C005-6162-43CE-96BD-4CE24E4341E3}"/>
              </a:ext>
            </a:extLst>
          </p:cNvPr>
          <p:cNvSpPr>
            <a:spLocks noGrp="1"/>
          </p:cNvSpPr>
          <p:nvPr>
            <p:ph type="body" sz="quarter" idx="13"/>
          </p:nvPr>
        </p:nvSpPr>
        <p:spPr>
          <a:xfrm>
            <a:off x="536240" y="6020060"/>
            <a:ext cx="10896000" cy="324000"/>
          </a:xfrm>
        </p:spPr>
        <p:txBody>
          <a:bodyPr>
            <a:noAutofit/>
          </a:bodyPr>
          <a:lstStyle/>
          <a:p>
            <a:r>
              <a:rPr lang="en-US" noProof="0" dirty="0"/>
              <a:t>Jensen MD et al. J Am Coll </a:t>
            </a:r>
            <a:r>
              <a:rPr lang="en-US" noProof="0" dirty="0" err="1"/>
              <a:t>Cardiol</a:t>
            </a:r>
            <a:r>
              <a:rPr lang="en-US" noProof="0" dirty="0"/>
              <a:t> 2014;63:2985–3023.</a:t>
            </a:r>
          </a:p>
        </p:txBody>
      </p:sp>
      <p:sp>
        <p:nvSpPr>
          <p:cNvPr id="15" name="Rounded Rectangle 39">
            <a:extLst>
              <a:ext uri="{FF2B5EF4-FFF2-40B4-BE49-F238E27FC236}">
                <a16:creationId xmlns:a16="http://schemas.microsoft.com/office/drawing/2014/main" id="{58B1F500-D565-49C7-B215-E7AA1174135F}"/>
              </a:ext>
            </a:extLst>
          </p:cNvPr>
          <p:cNvSpPr/>
          <p:nvPr/>
        </p:nvSpPr>
        <p:spPr bwMode="gray">
          <a:xfrm>
            <a:off x="647996" y="2273626"/>
            <a:ext cx="3474720" cy="533153"/>
          </a:xfrm>
          <a:prstGeom prst="roundRect">
            <a:avLst>
              <a:gd name="adj" fmla="val 50000"/>
            </a:avLst>
          </a:prstGeom>
          <a:solidFill>
            <a:schemeClr val="accent1"/>
          </a:solidFill>
          <a:ln w="3175" algn="ctr">
            <a:noFill/>
            <a:miter lim="800000"/>
            <a:headEnd/>
            <a:tailEnd/>
          </a:ln>
        </p:spPr>
        <p:txBody>
          <a:bodyPr wrap="square" lIns="0" tIns="0" rIns="0" bIns="0" rtlCol="0" anchor="ctr"/>
          <a:lstStyle/>
          <a:p>
            <a:pPr algn="ctr">
              <a:spcBef>
                <a:spcPts val="300"/>
              </a:spcBef>
              <a:buFont typeface="Wingdings 2" pitchFamily="18" charset="2"/>
              <a:buNone/>
            </a:pPr>
            <a:r>
              <a:rPr lang="en-US" sz="1600" b="1" noProof="0">
                <a:solidFill>
                  <a:prstClr val="white"/>
                </a:solidFill>
              </a:rPr>
              <a:t>Behavioral interventions</a:t>
            </a:r>
          </a:p>
        </p:txBody>
      </p:sp>
      <p:sp>
        <p:nvSpPr>
          <p:cNvPr id="39" name="Rounded Rectangle 39">
            <a:extLst>
              <a:ext uri="{FF2B5EF4-FFF2-40B4-BE49-F238E27FC236}">
                <a16:creationId xmlns:a16="http://schemas.microsoft.com/office/drawing/2014/main" id="{909C2027-2AB8-4CEF-8E5E-856481B1764E}"/>
              </a:ext>
            </a:extLst>
          </p:cNvPr>
          <p:cNvSpPr/>
          <p:nvPr/>
        </p:nvSpPr>
        <p:spPr bwMode="gray">
          <a:xfrm>
            <a:off x="4357274" y="2273626"/>
            <a:ext cx="3474720" cy="533153"/>
          </a:xfrm>
          <a:prstGeom prst="roundRect">
            <a:avLst>
              <a:gd name="adj" fmla="val 50000"/>
            </a:avLst>
          </a:prstGeom>
          <a:solidFill>
            <a:schemeClr val="accent2"/>
          </a:solidFill>
          <a:ln w="3175" algn="ctr">
            <a:noFill/>
            <a:miter lim="800000"/>
            <a:headEnd/>
            <a:tailEnd/>
          </a:ln>
        </p:spPr>
        <p:txBody>
          <a:bodyPr wrap="square" lIns="0" tIns="0" rIns="0" bIns="0" rtlCol="0" anchor="ctr"/>
          <a:lstStyle/>
          <a:p>
            <a:pPr algn="ctr">
              <a:spcBef>
                <a:spcPts val="300"/>
              </a:spcBef>
              <a:buFont typeface="Wingdings 2" pitchFamily="18" charset="2"/>
              <a:buNone/>
            </a:pPr>
            <a:r>
              <a:rPr lang="en-US" sz="1600" b="1" noProof="0">
                <a:solidFill>
                  <a:prstClr val="white"/>
                </a:solidFill>
              </a:rPr>
              <a:t>Addition of pharmacotherapy</a:t>
            </a:r>
            <a:br>
              <a:rPr lang="en-US" sz="1600" b="1" noProof="0">
                <a:solidFill>
                  <a:prstClr val="white"/>
                </a:solidFill>
              </a:rPr>
            </a:br>
            <a:r>
              <a:rPr lang="en-US" sz="1600" b="1" noProof="0">
                <a:solidFill>
                  <a:prstClr val="white"/>
                </a:solidFill>
              </a:rPr>
              <a:t>to diet and exercise</a:t>
            </a:r>
          </a:p>
        </p:txBody>
      </p:sp>
      <p:sp>
        <p:nvSpPr>
          <p:cNvPr id="72" name="Rounded Rectangle 39">
            <a:extLst>
              <a:ext uri="{FF2B5EF4-FFF2-40B4-BE49-F238E27FC236}">
                <a16:creationId xmlns:a16="http://schemas.microsoft.com/office/drawing/2014/main" id="{2EF0F2C0-6383-4628-AAD8-67BFE78E5EE3}"/>
              </a:ext>
            </a:extLst>
          </p:cNvPr>
          <p:cNvSpPr/>
          <p:nvPr/>
        </p:nvSpPr>
        <p:spPr bwMode="gray">
          <a:xfrm>
            <a:off x="8066551" y="2273626"/>
            <a:ext cx="3474720" cy="533153"/>
          </a:xfrm>
          <a:prstGeom prst="roundRect">
            <a:avLst>
              <a:gd name="adj" fmla="val 50000"/>
            </a:avLst>
          </a:prstGeom>
          <a:solidFill>
            <a:schemeClr val="accent2"/>
          </a:solidFill>
          <a:ln w="3175" algn="ctr">
            <a:noFill/>
            <a:miter lim="800000"/>
            <a:headEnd/>
            <a:tailEnd/>
          </a:ln>
        </p:spPr>
        <p:txBody>
          <a:bodyPr wrap="square" lIns="0" tIns="0" rIns="0" bIns="0" rtlCol="0" anchor="ctr"/>
          <a:lstStyle/>
          <a:p>
            <a:pPr algn="ctr">
              <a:spcBef>
                <a:spcPts val="300"/>
              </a:spcBef>
              <a:buFont typeface="Wingdings 2" pitchFamily="18" charset="2"/>
              <a:buNone/>
            </a:pPr>
            <a:r>
              <a:rPr lang="en-US" sz="1600" b="1" noProof="0">
                <a:solidFill>
                  <a:prstClr val="white"/>
                </a:solidFill>
              </a:rPr>
              <a:t>Metabolic and</a:t>
            </a:r>
            <a:br>
              <a:rPr lang="en-US" sz="1600" b="1" noProof="0">
                <a:solidFill>
                  <a:prstClr val="white"/>
                </a:solidFill>
              </a:rPr>
            </a:br>
            <a:r>
              <a:rPr lang="en-US" sz="1600" b="1" noProof="0">
                <a:solidFill>
                  <a:prstClr val="white"/>
                </a:solidFill>
              </a:rPr>
              <a:t>bariatric surgery</a:t>
            </a:r>
          </a:p>
        </p:txBody>
      </p:sp>
      <p:pic>
        <p:nvPicPr>
          <p:cNvPr id="142" name="Graphic 141">
            <a:extLst>
              <a:ext uri="{FF2B5EF4-FFF2-40B4-BE49-F238E27FC236}">
                <a16:creationId xmlns:a16="http://schemas.microsoft.com/office/drawing/2014/main" id="{D475D4E1-4B40-FC96-A3E6-A6AE5E54EDE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79107" y="3195398"/>
            <a:ext cx="1940482" cy="1940482"/>
          </a:xfrm>
          <a:prstGeom prst="rect">
            <a:avLst/>
          </a:prstGeom>
        </p:spPr>
      </p:pic>
      <p:pic>
        <p:nvPicPr>
          <p:cNvPr id="146" name="Graphic 145">
            <a:extLst>
              <a:ext uri="{FF2B5EF4-FFF2-40B4-BE49-F238E27FC236}">
                <a16:creationId xmlns:a16="http://schemas.microsoft.com/office/drawing/2014/main" id="{328B5242-398D-3F22-99F1-15819ABDF5E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V="1">
            <a:off x="5876154" y="3977640"/>
            <a:ext cx="436960" cy="436960"/>
          </a:xfrm>
          <a:prstGeom prst="rect">
            <a:avLst/>
          </a:prstGeom>
        </p:spPr>
      </p:pic>
      <p:pic>
        <p:nvPicPr>
          <p:cNvPr id="148" name="Graphic 147">
            <a:extLst>
              <a:ext uri="{FF2B5EF4-FFF2-40B4-BE49-F238E27FC236}">
                <a16:creationId xmlns:a16="http://schemas.microsoft.com/office/drawing/2014/main" id="{622D0886-502A-0C23-E83C-2DA4720EA73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398355" y="3736420"/>
            <a:ext cx="881300" cy="881300"/>
          </a:xfrm>
          <a:prstGeom prst="rect">
            <a:avLst/>
          </a:prstGeom>
        </p:spPr>
      </p:pic>
      <p:pic>
        <p:nvPicPr>
          <p:cNvPr id="149" name="Graphic 148">
            <a:extLst>
              <a:ext uri="{FF2B5EF4-FFF2-40B4-BE49-F238E27FC236}">
                <a16:creationId xmlns:a16="http://schemas.microsoft.com/office/drawing/2014/main" id="{88365589-BA97-D037-A60B-6AC7B95BF659}"/>
              </a:ext>
            </a:extLst>
          </p:cNvPr>
          <p:cNvPicPr>
            <a:picLocks noChangeAspect="1"/>
          </p:cNvPicPr>
          <p:nvPr/>
        </p:nvPicPr>
        <p:blipFill>
          <a:blip r:embed="rId9">
            <a:extLst>
              <a:ext uri="{96DAC541-7B7A-43D3-8B79-37D633B846F1}">
                <asvg:svgBlip xmlns:asvg="http://schemas.microsoft.com/office/drawing/2016/SVG/main" r:embed="rId10"/>
              </a:ext>
            </a:extLst>
          </a:blip>
          <a:srcRect l="104" r="104"/>
          <a:stretch/>
        </p:blipFill>
        <p:spPr>
          <a:xfrm>
            <a:off x="4887206" y="3693586"/>
            <a:ext cx="964954" cy="966968"/>
          </a:xfrm>
          <a:prstGeom prst="rect">
            <a:avLst/>
          </a:prstGeom>
        </p:spPr>
      </p:pic>
      <p:sp>
        <p:nvSpPr>
          <p:cNvPr id="150" name="Oval 149">
            <a:extLst>
              <a:ext uri="{FF2B5EF4-FFF2-40B4-BE49-F238E27FC236}">
                <a16:creationId xmlns:a16="http://schemas.microsoft.com/office/drawing/2014/main" id="{BED7544C-4B53-DC6A-AC29-02129554ACDB}"/>
              </a:ext>
            </a:extLst>
          </p:cNvPr>
          <p:cNvSpPr/>
          <p:nvPr/>
        </p:nvSpPr>
        <p:spPr>
          <a:xfrm>
            <a:off x="1102936" y="2907973"/>
            <a:ext cx="2660264" cy="26602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p>
        </p:txBody>
      </p:sp>
      <p:sp>
        <p:nvSpPr>
          <p:cNvPr id="8" name="Rounded Rectangle 50">
            <a:extLst>
              <a:ext uri="{FF2B5EF4-FFF2-40B4-BE49-F238E27FC236}">
                <a16:creationId xmlns:a16="http://schemas.microsoft.com/office/drawing/2014/main" id="{EA78C84E-AEE7-44A0-8181-AAB71D8A1CB5}"/>
              </a:ext>
            </a:extLst>
          </p:cNvPr>
          <p:cNvSpPr>
            <a:spLocks/>
          </p:cNvSpPr>
          <p:nvPr/>
        </p:nvSpPr>
        <p:spPr>
          <a:xfrm>
            <a:off x="417970" y="4306799"/>
            <a:ext cx="1620000" cy="680400"/>
          </a:xfrm>
          <a:prstGeom prst="roundRect">
            <a:avLst>
              <a:gd name="adj" fmla="val 50000"/>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r>
              <a:rPr lang="en-US" sz="1400" noProof="0">
                <a:solidFill>
                  <a:schemeClr val="bg1"/>
                </a:solidFill>
              </a:rPr>
              <a:t>Patient-led health tracking</a:t>
            </a:r>
          </a:p>
        </p:txBody>
      </p:sp>
      <p:sp>
        <p:nvSpPr>
          <p:cNvPr id="9" name="Rounded Rectangle 51">
            <a:extLst>
              <a:ext uri="{FF2B5EF4-FFF2-40B4-BE49-F238E27FC236}">
                <a16:creationId xmlns:a16="http://schemas.microsoft.com/office/drawing/2014/main" id="{19E655A2-25DD-49D2-872D-9C5CA1FF7281}"/>
              </a:ext>
            </a:extLst>
          </p:cNvPr>
          <p:cNvSpPr>
            <a:spLocks/>
          </p:cNvSpPr>
          <p:nvPr/>
        </p:nvSpPr>
        <p:spPr>
          <a:xfrm>
            <a:off x="417970" y="3489012"/>
            <a:ext cx="1620000" cy="679727"/>
          </a:xfrm>
          <a:prstGeom prst="roundRect">
            <a:avLst>
              <a:gd name="adj" fmla="val 50000"/>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r>
              <a:rPr lang="en-US" sz="1400" noProof="0">
                <a:solidFill>
                  <a:schemeClr val="bg1"/>
                </a:solidFill>
              </a:rPr>
              <a:t>Improved food choices</a:t>
            </a:r>
          </a:p>
        </p:txBody>
      </p:sp>
      <p:sp>
        <p:nvSpPr>
          <p:cNvPr id="12" name="Rounded Rectangle 48">
            <a:extLst>
              <a:ext uri="{FF2B5EF4-FFF2-40B4-BE49-F238E27FC236}">
                <a16:creationId xmlns:a16="http://schemas.microsoft.com/office/drawing/2014/main" id="{F7C43318-89AE-498C-A309-E3131C6321E4}"/>
              </a:ext>
            </a:extLst>
          </p:cNvPr>
          <p:cNvSpPr>
            <a:spLocks/>
          </p:cNvSpPr>
          <p:nvPr/>
        </p:nvSpPr>
        <p:spPr>
          <a:xfrm>
            <a:off x="2848192" y="4306799"/>
            <a:ext cx="1620000" cy="679727"/>
          </a:xfrm>
          <a:prstGeom prst="roundRect">
            <a:avLst>
              <a:gd name="adj" fmla="val 50000"/>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r>
              <a:rPr lang="en-US" sz="1400" noProof="0">
                <a:solidFill>
                  <a:schemeClr val="bg1"/>
                </a:solidFill>
              </a:rPr>
              <a:t>Sleep hygiene and stress reduction</a:t>
            </a:r>
          </a:p>
        </p:txBody>
      </p:sp>
      <p:sp>
        <p:nvSpPr>
          <p:cNvPr id="13" name="Rounded Rectangle 49">
            <a:extLst>
              <a:ext uri="{FF2B5EF4-FFF2-40B4-BE49-F238E27FC236}">
                <a16:creationId xmlns:a16="http://schemas.microsoft.com/office/drawing/2014/main" id="{FE7BF967-2305-4C6B-BDC2-269F4FDA6458}"/>
              </a:ext>
            </a:extLst>
          </p:cNvPr>
          <p:cNvSpPr>
            <a:spLocks/>
          </p:cNvSpPr>
          <p:nvPr/>
        </p:nvSpPr>
        <p:spPr>
          <a:xfrm>
            <a:off x="2848192" y="3489012"/>
            <a:ext cx="1620000" cy="680400"/>
          </a:xfrm>
          <a:prstGeom prst="roundRect">
            <a:avLst>
              <a:gd name="adj" fmla="val 50000"/>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r>
              <a:rPr lang="en-US" sz="1400" noProof="0">
                <a:solidFill>
                  <a:schemeClr val="bg1"/>
                </a:solidFill>
              </a:rPr>
              <a:t>Increased physical activity</a:t>
            </a:r>
          </a:p>
        </p:txBody>
      </p:sp>
      <p:pic>
        <p:nvPicPr>
          <p:cNvPr id="152" name="Graphic 151">
            <a:extLst>
              <a:ext uri="{FF2B5EF4-FFF2-40B4-BE49-F238E27FC236}">
                <a16:creationId xmlns:a16="http://schemas.microsoft.com/office/drawing/2014/main" id="{48513664-EB0E-9027-5D3D-8A647D34ED23}"/>
              </a:ext>
            </a:extLst>
          </p:cNvPr>
          <p:cNvPicPr>
            <a:picLocks noChangeAspect="1"/>
          </p:cNvPicPr>
          <p:nvPr/>
        </p:nvPicPr>
        <p:blipFill>
          <a:blip r:embed="rId11">
            <a:extLst>
              <a:ext uri="{96DAC541-7B7A-43D3-8B79-37D633B846F1}">
                <asvg:svgBlip xmlns:asvg="http://schemas.microsoft.com/office/drawing/2016/SVG/main" r:embed="rId12"/>
              </a:ext>
            </a:extLst>
          </a:blip>
          <a:srcRect l="13" r="13"/>
          <a:stretch/>
        </p:blipFill>
        <p:spPr>
          <a:xfrm rot="10800000" flipV="1">
            <a:off x="1953094" y="3693143"/>
            <a:ext cx="1005692" cy="1005954"/>
          </a:xfrm>
          <a:prstGeom prst="rect">
            <a:avLst/>
          </a:prstGeom>
        </p:spPr>
      </p:pic>
    </p:spTree>
    <p:extLst>
      <p:ext uri="{BB962C8B-B14F-4D97-AF65-F5344CB8AC3E}">
        <p14:creationId xmlns:p14="http://schemas.microsoft.com/office/powerpoint/2010/main" val="783733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F72C9-9DDE-EC9A-833C-A1CF49C75D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26E16C-C330-84B5-947C-262D0B019E89}"/>
              </a:ext>
            </a:extLst>
          </p:cNvPr>
          <p:cNvSpPr>
            <a:spLocks noGrp="1"/>
          </p:cNvSpPr>
          <p:nvPr>
            <p:ph type="title"/>
          </p:nvPr>
        </p:nvSpPr>
        <p:spPr>
          <a:xfrm>
            <a:off x="536240" y="414320"/>
            <a:ext cx="10896000" cy="1082209"/>
          </a:xfrm>
        </p:spPr>
        <p:txBody>
          <a:bodyPr>
            <a:normAutofit/>
          </a:bodyPr>
          <a:lstStyle/>
          <a:p>
            <a:r>
              <a:rPr lang="en-US" noProof="0" dirty="0"/>
              <a:t>Clinical guidelines</a:t>
            </a:r>
            <a:br>
              <a:rPr lang="en-US" noProof="0" dirty="0"/>
            </a:br>
            <a:r>
              <a:rPr lang="en-US" i="1" noProof="0" dirty="0"/>
              <a:t>Lifestyle intervention is the foundation of obesity treatment</a:t>
            </a:r>
          </a:p>
        </p:txBody>
      </p:sp>
      <p:sp>
        <p:nvSpPr>
          <p:cNvPr id="4" name="Text Placeholder 3">
            <a:extLst>
              <a:ext uri="{FF2B5EF4-FFF2-40B4-BE49-F238E27FC236}">
                <a16:creationId xmlns:a16="http://schemas.microsoft.com/office/drawing/2014/main" id="{ACCDAD18-16D7-DCF9-DAD8-F0364B41685F}"/>
              </a:ext>
            </a:extLst>
          </p:cNvPr>
          <p:cNvSpPr>
            <a:spLocks noGrp="1"/>
          </p:cNvSpPr>
          <p:nvPr>
            <p:ph type="body" sz="quarter" idx="13"/>
          </p:nvPr>
        </p:nvSpPr>
        <p:spPr>
          <a:xfrm>
            <a:off x="536240" y="5808689"/>
            <a:ext cx="11104898" cy="535371"/>
          </a:xfrm>
        </p:spPr>
        <p:txBody>
          <a:bodyPr>
            <a:noAutofit/>
          </a:bodyPr>
          <a:lstStyle/>
          <a:p>
            <a:br>
              <a:rPr lang="en-US" dirty="0"/>
            </a:br>
            <a:r>
              <a:rPr lang="en-US" dirty="0"/>
              <a:t>ACC, American College of Cardiology; AACE</a:t>
            </a:r>
            <a:r>
              <a:rPr lang="en-US" noProof="0" dirty="0"/>
              <a:t>, </a:t>
            </a:r>
            <a:r>
              <a:rPr lang="en-US" dirty="0"/>
              <a:t>American Association of Clinical Endocrinology; AHA, American Heart Association; AOM, anti-obesity medications; </a:t>
            </a:r>
            <a:r>
              <a:rPr lang="en-GB" dirty="0"/>
              <a:t>ASMBS, American Society for Metabolic and Bariatric Surgery; </a:t>
            </a:r>
            <a:r>
              <a:rPr lang="en-US" noProof="0" dirty="0"/>
              <a:t>BMI, body mass index; </a:t>
            </a:r>
            <a:r>
              <a:rPr lang="en-GB" dirty="0"/>
              <a:t>IFSO, International Federation for the Surgery of Obesity and Metabolic Disorders; </a:t>
            </a:r>
            <a:r>
              <a:rPr lang="en-US" dirty="0"/>
              <a:t>TOS,</a:t>
            </a:r>
            <a:r>
              <a:rPr lang="en-US" noProof="0" dirty="0"/>
              <a:t>The Obesity Society. </a:t>
            </a:r>
            <a:br>
              <a:rPr lang="en-US" noProof="0" dirty="0"/>
            </a:br>
            <a:r>
              <a:rPr lang="en-GB" dirty="0"/>
              <a:t>1. </a:t>
            </a:r>
            <a:r>
              <a:rPr lang="en-US" noProof="0" dirty="0"/>
              <a:t>Jensen MD et al. Circulation 2014;129(25 suppl 2):S102–S138; 2. Samson SL et al. </a:t>
            </a:r>
            <a:r>
              <a:rPr lang="en-GB" dirty="0">
                <a:solidFill>
                  <a:schemeClr val="tx1"/>
                </a:solidFill>
                <a:latin typeface="Arial"/>
                <a:cs typeface="Arial"/>
              </a:rPr>
              <a:t>Endocr Pract 2023;29:305‒340; </a:t>
            </a:r>
            <a:r>
              <a:rPr lang="en-US" dirty="0"/>
              <a:t>3. </a:t>
            </a:r>
            <a:r>
              <a:rPr lang="en-GB" dirty="0">
                <a:solidFill>
                  <a:schemeClr val="tx1"/>
                </a:solidFill>
                <a:latin typeface="Arial"/>
                <a:cs typeface="Arial"/>
              </a:rPr>
              <a:t>Eisenberg D et al. </a:t>
            </a:r>
            <a:r>
              <a:rPr lang="en-GB" dirty="0" err="1">
                <a:solidFill>
                  <a:schemeClr val="tx1"/>
                </a:solidFill>
                <a:latin typeface="Arial"/>
                <a:cs typeface="Arial"/>
              </a:rPr>
              <a:t>Surg</a:t>
            </a:r>
            <a:r>
              <a:rPr lang="en-GB" dirty="0">
                <a:solidFill>
                  <a:schemeClr val="tx1"/>
                </a:solidFill>
                <a:latin typeface="Arial"/>
                <a:cs typeface="Arial"/>
              </a:rPr>
              <a:t> Obes </a:t>
            </a:r>
            <a:r>
              <a:rPr lang="en-GB" dirty="0" err="1">
                <a:solidFill>
                  <a:schemeClr val="tx1"/>
                </a:solidFill>
                <a:latin typeface="Arial"/>
                <a:cs typeface="Arial"/>
              </a:rPr>
              <a:t>Relat</a:t>
            </a:r>
            <a:r>
              <a:rPr lang="en-GB" dirty="0">
                <a:solidFill>
                  <a:schemeClr val="tx1"/>
                </a:solidFill>
                <a:latin typeface="Arial"/>
                <a:cs typeface="Arial"/>
              </a:rPr>
              <a:t> Dis. 2022;18:1345</a:t>
            </a:r>
            <a:r>
              <a:rPr lang="en-US" dirty="0"/>
              <a:t>–</a:t>
            </a:r>
            <a:r>
              <a:rPr lang="en-GB" dirty="0">
                <a:solidFill>
                  <a:schemeClr val="tx1"/>
                </a:solidFill>
                <a:latin typeface="Arial"/>
                <a:cs typeface="Arial"/>
              </a:rPr>
              <a:t>1356; 4. </a:t>
            </a:r>
            <a:r>
              <a:rPr lang="en-GB" dirty="0">
                <a:solidFill>
                  <a:schemeClr val="tx1"/>
                </a:solidFill>
                <a:latin typeface="Arial" panose="020B0604020202020204" pitchFamily="34" charset="0"/>
              </a:rPr>
              <a:t>Nadolsky K et al. Endocr Pract 2025:S1530-891X(25)00977-2</a:t>
            </a:r>
            <a:r>
              <a:rPr lang="en-US" dirty="0"/>
              <a:t>. </a:t>
            </a:r>
          </a:p>
        </p:txBody>
      </p:sp>
      <p:graphicFrame>
        <p:nvGraphicFramePr>
          <p:cNvPr id="36" name="AHA/ACC/TOS table">
            <a:extLst>
              <a:ext uri="{FF2B5EF4-FFF2-40B4-BE49-F238E27FC236}">
                <a16:creationId xmlns:a16="http://schemas.microsoft.com/office/drawing/2014/main" id="{999A9E0D-7913-1E5A-64A9-AABF188118DA}"/>
              </a:ext>
            </a:extLst>
          </p:cNvPr>
          <p:cNvGraphicFramePr>
            <a:graphicFrameLocks/>
          </p:cNvGraphicFramePr>
          <p:nvPr>
            <p:extLst>
              <p:ext uri="{D42A27DB-BD31-4B8C-83A1-F6EECF244321}">
                <p14:modId xmlns:p14="http://schemas.microsoft.com/office/powerpoint/2010/main" val="4214346904"/>
              </p:ext>
            </p:extLst>
          </p:nvPr>
        </p:nvGraphicFramePr>
        <p:xfrm>
          <a:off x="570881" y="2414024"/>
          <a:ext cx="11070258" cy="2638850"/>
        </p:xfrm>
        <a:graphic>
          <a:graphicData uri="http://schemas.openxmlformats.org/drawingml/2006/table">
            <a:tbl>
              <a:tblPr firstRow="1" bandRow="1">
                <a:tableStyleId>{9D7B26C5-4107-4FEC-AEDC-1716B250A1EF}</a:tableStyleId>
              </a:tblPr>
              <a:tblGrid>
                <a:gridCol w="3519488">
                  <a:extLst>
                    <a:ext uri="{9D8B030D-6E8A-4147-A177-3AD203B41FA5}">
                      <a16:colId xmlns:a16="http://schemas.microsoft.com/office/drawing/2014/main" val="20000"/>
                    </a:ext>
                  </a:extLst>
                </a:gridCol>
                <a:gridCol w="1510154">
                  <a:extLst>
                    <a:ext uri="{9D8B030D-6E8A-4147-A177-3AD203B41FA5}">
                      <a16:colId xmlns:a16="http://schemas.microsoft.com/office/drawing/2014/main" val="20001"/>
                    </a:ext>
                  </a:extLst>
                </a:gridCol>
                <a:gridCol w="1510154">
                  <a:extLst>
                    <a:ext uri="{9D8B030D-6E8A-4147-A177-3AD203B41FA5}">
                      <a16:colId xmlns:a16="http://schemas.microsoft.com/office/drawing/2014/main" val="20002"/>
                    </a:ext>
                  </a:extLst>
                </a:gridCol>
                <a:gridCol w="1510154">
                  <a:extLst>
                    <a:ext uri="{9D8B030D-6E8A-4147-A177-3AD203B41FA5}">
                      <a16:colId xmlns:a16="http://schemas.microsoft.com/office/drawing/2014/main" val="20003"/>
                    </a:ext>
                  </a:extLst>
                </a:gridCol>
                <a:gridCol w="1510154">
                  <a:extLst>
                    <a:ext uri="{9D8B030D-6E8A-4147-A177-3AD203B41FA5}">
                      <a16:colId xmlns:a16="http://schemas.microsoft.com/office/drawing/2014/main" val="20004"/>
                    </a:ext>
                  </a:extLst>
                </a:gridCol>
                <a:gridCol w="1510154">
                  <a:extLst>
                    <a:ext uri="{9D8B030D-6E8A-4147-A177-3AD203B41FA5}">
                      <a16:colId xmlns:a16="http://schemas.microsoft.com/office/drawing/2014/main" val="20005"/>
                    </a:ext>
                  </a:extLst>
                </a:gridCol>
              </a:tblGrid>
              <a:tr h="367844">
                <a:tc rowSpan="2">
                  <a:txBody>
                    <a:bodyPr/>
                    <a:lstStyle/>
                    <a:p>
                      <a:pPr algn="l"/>
                      <a:r>
                        <a:rPr lang="en-US" sz="1600" b="1" baseline="0" noProof="0" dirty="0">
                          <a:solidFill>
                            <a:schemeClr val="tx1"/>
                          </a:solidFill>
                        </a:rPr>
                        <a:t>Treatment</a:t>
                      </a:r>
                      <a:endParaRPr lang="en-US" sz="1600" b="1" noProof="0" dirty="0">
                        <a:solidFill>
                          <a:schemeClr val="tx1"/>
                        </a:solidFill>
                        <a:latin typeface="+mn-lt"/>
                      </a:endParaRPr>
                    </a:p>
                  </a:txBody>
                  <a:tcPr marL="121932" marR="121932" marT="45691" marB="45691" anchor="b">
                    <a:lnR w="28575"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gridSpan="5">
                  <a:txBody>
                    <a:bodyPr/>
                    <a:lstStyle/>
                    <a:p>
                      <a:pPr algn="ctr"/>
                      <a:r>
                        <a:rPr lang="en-US" sz="1600" b="1" noProof="0">
                          <a:solidFill>
                            <a:schemeClr val="tx1"/>
                          </a:solidFill>
                        </a:rPr>
                        <a:t>BMI category (kg/m</a:t>
                      </a:r>
                      <a:r>
                        <a:rPr lang="en-US" sz="1600" b="1" baseline="30000" noProof="0">
                          <a:solidFill>
                            <a:schemeClr val="tx1"/>
                          </a:solidFill>
                        </a:rPr>
                        <a:t>2</a:t>
                      </a:r>
                      <a:r>
                        <a:rPr lang="en-US" sz="1600" b="1" noProof="0">
                          <a:solidFill>
                            <a:schemeClr val="tx1"/>
                          </a:solidFill>
                        </a:rPr>
                        <a:t>)</a:t>
                      </a:r>
                      <a:endParaRPr lang="en-US" sz="1600" b="1" noProof="0">
                        <a:solidFill>
                          <a:schemeClr val="tx1"/>
                        </a:solidFill>
                        <a:latin typeface="+mn-lt"/>
                      </a:endParaRPr>
                    </a:p>
                  </a:txBody>
                  <a:tcPr marL="121932" marR="121932" marT="45691" marB="45691" anchor="b">
                    <a:lnL w="28575" cap="flat" cmpd="sng" algn="ctr">
                      <a:solidFill>
                        <a:schemeClr val="bg1"/>
                      </a:solidFill>
                      <a:prstDash val="solid"/>
                      <a:round/>
                      <a:headEnd type="none" w="med" len="med"/>
                      <a:tailEnd type="none" w="med" len="med"/>
                    </a:lnL>
                  </a:tcPr>
                </a:tc>
                <a:tc hMerge="1">
                  <a:txBody>
                    <a:bodyPr/>
                    <a:lstStyle/>
                    <a:p>
                      <a:pPr algn="ctr"/>
                      <a:endParaRPr lang="en-US" sz="1050">
                        <a:solidFill>
                          <a:schemeClr val="bg1"/>
                        </a:solidFill>
                      </a:endParaRPr>
                    </a:p>
                  </a:txBody>
                  <a:tcPr marL="36000" marR="36000" marT="18000" marB="18000" anchor="ctr"/>
                </a:tc>
                <a:tc hMerge="1">
                  <a:txBody>
                    <a:bodyPr/>
                    <a:lstStyle/>
                    <a:p>
                      <a:pPr algn="ctr"/>
                      <a:endParaRPr lang="en-US" sz="1050">
                        <a:solidFill>
                          <a:schemeClr val="bg1"/>
                        </a:solidFill>
                      </a:endParaRPr>
                    </a:p>
                  </a:txBody>
                  <a:tcPr marL="36000" marR="36000" marT="18000" marB="18000"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50">
                        <a:solidFill>
                          <a:schemeClr val="bg1"/>
                        </a:solidFill>
                      </a:endParaRPr>
                    </a:p>
                  </a:txBody>
                  <a:tcPr marL="36000" marR="36000" marT="18000" marB="18000"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50">
                        <a:solidFill>
                          <a:schemeClr val="bg1"/>
                        </a:solidFill>
                      </a:endParaRPr>
                    </a:p>
                  </a:txBody>
                  <a:tcPr marL="36000" marR="36000" marT="18000" marB="18000" anchor="ctr"/>
                </a:tc>
                <a:extLst>
                  <a:ext uri="{0D108BD9-81ED-4DB2-BD59-A6C34878D82A}">
                    <a16:rowId xmlns:a16="http://schemas.microsoft.com/office/drawing/2014/main" val="10000"/>
                  </a:ext>
                </a:extLst>
              </a:tr>
              <a:tr h="367844">
                <a:tc vMerge="1">
                  <a:txBody>
                    <a:bodyPr/>
                    <a:lstStyle/>
                    <a:p>
                      <a:endParaRPr lang="en-CA"/>
                    </a:p>
                  </a:txBody>
                  <a:tcPr/>
                </a:tc>
                <a:tc>
                  <a:txBody>
                    <a:bodyPr/>
                    <a:lstStyle/>
                    <a:p>
                      <a:pPr algn="ctr"/>
                      <a:r>
                        <a:rPr lang="en-US" sz="1600" b="1" noProof="0" dirty="0">
                          <a:solidFill>
                            <a:schemeClr val="tx1"/>
                          </a:solidFill>
                        </a:rPr>
                        <a:t>≥25</a:t>
                      </a:r>
                      <a:endParaRPr lang="en-US" sz="1600" b="1" noProof="0" dirty="0">
                        <a:solidFill>
                          <a:schemeClr val="tx1"/>
                        </a:solidFill>
                        <a:latin typeface="+mn-lt"/>
                      </a:endParaRPr>
                    </a:p>
                  </a:txBody>
                  <a:tcPr marL="121932" marR="121932" marT="45691" marB="45691" anchor="b">
                    <a:lnL w="28575" cap="flat" cmpd="sng" algn="ctr">
                      <a:solidFill>
                        <a:schemeClr val="bg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1600" b="1" noProof="0">
                          <a:solidFill>
                            <a:schemeClr val="tx1"/>
                          </a:solidFill>
                        </a:rPr>
                        <a:t>≥27</a:t>
                      </a:r>
                      <a:endParaRPr lang="en-US" sz="1600" b="1" noProof="0">
                        <a:solidFill>
                          <a:schemeClr val="tx1"/>
                        </a:solidFill>
                        <a:latin typeface="+mn-lt"/>
                      </a:endParaRPr>
                    </a:p>
                  </a:txBody>
                  <a:tcPr marL="121932" marR="121932" marT="45691" marB="45691" anchor="b">
                    <a:lnB w="12700" cap="flat" cmpd="sng" algn="ctr">
                      <a:solidFill>
                        <a:schemeClr val="tx1"/>
                      </a:solidFill>
                      <a:prstDash val="solid"/>
                      <a:round/>
                      <a:headEnd type="none" w="med" len="med"/>
                      <a:tailEnd type="none" w="med" len="med"/>
                    </a:lnB>
                  </a:tcPr>
                </a:tc>
                <a:tc>
                  <a:txBody>
                    <a:bodyPr/>
                    <a:lstStyle/>
                    <a:p>
                      <a:pPr algn="ctr"/>
                      <a:r>
                        <a:rPr lang="en-US" sz="1600" b="1" noProof="0">
                          <a:solidFill>
                            <a:schemeClr val="tx1"/>
                          </a:solidFill>
                        </a:rPr>
                        <a:t>≥30</a:t>
                      </a:r>
                      <a:endParaRPr lang="en-US" sz="1600" b="1" noProof="0">
                        <a:solidFill>
                          <a:schemeClr val="tx1"/>
                        </a:solidFill>
                        <a:latin typeface="+mn-lt"/>
                      </a:endParaRPr>
                    </a:p>
                  </a:txBody>
                  <a:tcPr marL="121932" marR="121932" marT="45691" marB="45691" anchor="b">
                    <a:lnB w="12700" cap="flat" cmpd="sng" algn="ctr">
                      <a:solidFill>
                        <a:schemeClr val="tx1"/>
                      </a:solidFill>
                      <a:prstDash val="solid"/>
                      <a:round/>
                      <a:headEnd type="none" w="med" len="med"/>
                      <a:tailEnd type="none" w="med" len="med"/>
                    </a:lnB>
                  </a:tcPr>
                </a:tc>
                <a:tc>
                  <a:txBody>
                    <a:bodyPr/>
                    <a:lstStyle/>
                    <a:p>
                      <a:pPr algn="ctr"/>
                      <a:r>
                        <a:rPr lang="en-US" sz="1600" b="1" noProof="0">
                          <a:solidFill>
                            <a:schemeClr val="tx1"/>
                          </a:solidFill>
                        </a:rPr>
                        <a:t>≥35</a:t>
                      </a:r>
                      <a:endParaRPr lang="en-US" sz="1600" b="1" noProof="0">
                        <a:solidFill>
                          <a:schemeClr val="tx1"/>
                        </a:solidFill>
                        <a:latin typeface="+mn-lt"/>
                      </a:endParaRPr>
                    </a:p>
                  </a:txBody>
                  <a:tcPr marL="121932" marR="121932" marT="45691" marB="45691" anchor="b">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noProof="0">
                          <a:solidFill>
                            <a:schemeClr val="tx1"/>
                          </a:solidFill>
                        </a:rPr>
                        <a:t>≥40</a:t>
                      </a:r>
                      <a:endParaRPr lang="en-US" sz="1600" b="1" noProof="0">
                        <a:solidFill>
                          <a:schemeClr val="tx1"/>
                        </a:solidFill>
                        <a:latin typeface="+mn-lt"/>
                      </a:endParaRPr>
                    </a:p>
                  </a:txBody>
                  <a:tcPr marL="121932" marR="121932" marT="45691" marB="45691"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35414">
                <a:tc>
                  <a:txBody>
                    <a:bodyPr/>
                    <a:lstStyle/>
                    <a:p>
                      <a:pPr marL="555625" indent="0" algn="l"/>
                      <a:r>
                        <a:rPr lang="en-US" sz="1600" b="1" noProof="0" dirty="0">
                          <a:solidFill>
                            <a:schemeClr val="tx1"/>
                          </a:solidFill>
                        </a:rPr>
                        <a:t>Diet, physical activity, behavior</a:t>
                      </a:r>
                      <a:r>
                        <a:rPr lang="en-US" sz="1600" b="1" baseline="0" noProof="0" dirty="0">
                          <a:solidFill>
                            <a:schemeClr val="tx1"/>
                          </a:solidFill>
                        </a:rPr>
                        <a:t> therapy (AHA/ACC/TOS)</a:t>
                      </a:r>
                      <a:r>
                        <a:rPr lang="en-US" sz="1600" b="0" baseline="30000" noProof="0" dirty="0">
                          <a:solidFill>
                            <a:schemeClr val="tx1"/>
                          </a:solidFill>
                        </a:rPr>
                        <a:t>1</a:t>
                      </a:r>
                      <a:endParaRPr lang="en-US" sz="1600" b="0" baseline="30000" noProof="0" dirty="0">
                        <a:solidFill>
                          <a:schemeClr val="tx1"/>
                        </a:solidFill>
                        <a:latin typeface="+mn-lt"/>
                      </a:endParaRPr>
                    </a:p>
                  </a:txBody>
                  <a:tcPr marL="121932" marR="121932" marT="45691" marB="45691" anchor="ctr">
                    <a:lnT w="12700" cap="flat" cmpd="sng" algn="ctr">
                      <a:solidFill>
                        <a:schemeClr val="tx1"/>
                      </a:solidFill>
                      <a:prstDash val="solid"/>
                      <a:round/>
                      <a:headEnd type="none" w="med" len="med"/>
                      <a:tailEnd type="none" w="med" len="med"/>
                    </a:lnT>
                  </a:tcPr>
                </a:tc>
                <a:tc>
                  <a:txBody>
                    <a:bodyPr/>
                    <a:lstStyle/>
                    <a:p>
                      <a:pPr algn="ctr"/>
                      <a:r>
                        <a:rPr lang="en-US" sz="1600" noProof="0" dirty="0">
                          <a:solidFill>
                            <a:schemeClr val="tx1"/>
                          </a:solidFill>
                        </a:rPr>
                        <a:t>With comorbidities</a:t>
                      </a:r>
                      <a:endParaRPr lang="en-US" sz="1600" b="0" noProof="0" dirty="0">
                        <a:solidFill>
                          <a:schemeClr val="tx1"/>
                        </a:solidFill>
                        <a:latin typeface="+mn-lt"/>
                      </a:endParaRPr>
                    </a:p>
                  </a:txBody>
                  <a:tcPr marL="121932" marR="121932" marT="45691" marB="45691"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noProof="0" dirty="0">
                          <a:solidFill>
                            <a:schemeClr val="tx1"/>
                          </a:solidFill>
                        </a:rPr>
                        <a:t>With comorbidities</a:t>
                      </a:r>
                      <a:endParaRPr lang="en-US" sz="1600" b="0" noProof="0" dirty="0">
                        <a:solidFill>
                          <a:schemeClr val="tx1"/>
                        </a:solidFill>
                        <a:latin typeface="+mn-lt"/>
                      </a:endParaRPr>
                    </a:p>
                  </a:txBody>
                  <a:tcPr marL="121932" marR="121932" marT="45691" marB="45691" anchor="ctr">
                    <a:lnT w="12700" cap="flat" cmpd="sng" algn="ctr">
                      <a:solidFill>
                        <a:schemeClr val="tx1"/>
                      </a:solidFill>
                      <a:prstDash val="solid"/>
                      <a:round/>
                      <a:headEnd type="none" w="med" len="med"/>
                      <a:tailEnd type="none" w="med" len="med"/>
                    </a:lnT>
                  </a:tcPr>
                </a:tc>
                <a:tc>
                  <a:txBody>
                    <a:bodyPr/>
                    <a:lstStyle/>
                    <a:p>
                      <a:pPr algn="ctr"/>
                      <a:r>
                        <a:rPr lang="en-US" sz="1600" noProof="0">
                          <a:solidFill>
                            <a:schemeClr val="tx1"/>
                          </a:solidFill>
                        </a:rPr>
                        <a:t>+</a:t>
                      </a:r>
                      <a:endParaRPr lang="en-US" sz="1600" b="1" noProof="0">
                        <a:solidFill>
                          <a:schemeClr val="tx1"/>
                        </a:solidFill>
                        <a:latin typeface="+mn-lt"/>
                      </a:endParaRPr>
                    </a:p>
                  </a:txBody>
                  <a:tcPr marL="121932" marR="121932" marT="45691" marB="45691" anchor="ctr">
                    <a:lnT w="12700" cap="flat" cmpd="sng" algn="ctr">
                      <a:solidFill>
                        <a:schemeClr val="tx1"/>
                      </a:solidFill>
                      <a:prstDash val="solid"/>
                      <a:round/>
                      <a:headEnd type="none" w="med" len="med"/>
                      <a:tailEnd type="none" w="med" len="med"/>
                    </a:lnT>
                  </a:tcPr>
                </a:tc>
                <a:tc>
                  <a:txBody>
                    <a:bodyPr/>
                    <a:lstStyle/>
                    <a:p>
                      <a:pPr algn="ctr"/>
                      <a:r>
                        <a:rPr lang="en-US" sz="1600" noProof="0">
                          <a:solidFill>
                            <a:schemeClr val="tx1"/>
                          </a:solidFill>
                        </a:rPr>
                        <a:t>+</a:t>
                      </a:r>
                      <a:endParaRPr lang="en-US" sz="1600" b="1" noProof="0">
                        <a:solidFill>
                          <a:schemeClr val="tx1"/>
                        </a:solidFill>
                        <a:latin typeface="+mn-lt"/>
                      </a:endParaRPr>
                    </a:p>
                  </a:txBody>
                  <a:tcPr marL="121932" marR="121932" marT="45691" marB="45691" anchor="ctr">
                    <a:lnT w="12700" cap="flat" cmpd="sng" algn="ctr">
                      <a:solidFill>
                        <a:schemeClr val="tx1"/>
                      </a:solidFill>
                      <a:prstDash val="solid"/>
                      <a:round/>
                      <a:headEnd type="none" w="med" len="med"/>
                      <a:tailEnd type="none" w="med" len="med"/>
                    </a:lnT>
                  </a:tcPr>
                </a:tc>
                <a:tc>
                  <a:txBody>
                    <a:bodyPr/>
                    <a:lstStyle/>
                    <a:p>
                      <a:pPr algn="ctr"/>
                      <a:r>
                        <a:rPr lang="en-US" sz="1600" noProof="0">
                          <a:solidFill>
                            <a:schemeClr val="tx1"/>
                          </a:solidFill>
                        </a:rPr>
                        <a:t>+</a:t>
                      </a:r>
                      <a:endParaRPr lang="en-US" sz="1600" b="1" noProof="0">
                        <a:solidFill>
                          <a:schemeClr val="tx1"/>
                        </a:solidFill>
                        <a:latin typeface="+mn-lt"/>
                      </a:endParaRPr>
                    </a:p>
                  </a:txBody>
                  <a:tcPr marL="121932" marR="121932" marT="45691" marB="45691"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444846">
                <a:tc>
                  <a:txBody>
                    <a:bodyPr/>
                    <a:lstStyle/>
                    <a:p>
                      <a:pPr marL="555625" indent="0" algn="l"/>
                      <a:r>
                        <a:rPr lang="en-US" sz="1600" b="1" noProof="0" dirty="0">
                          <a:solidFill>
                            <a:schemeClr val="tx1"/>
                          </a:solidFill>
                        </a:rPr>
                        <a:t>Pharmacotherapy </a:t>
                      </a:r>
                      <a:r>
                        <a:rPr lang="en-US" sz="1600" b="1" baseline="0" noProof="0" dirty="0">
                          <a:solidFill>
                            <a:schemeClr val="tx1"/>
                          </a:solidFill>
                        </a:rPr>
                        <a:t>(AACE)</a:t>
                      </a:r>
                      <a:r>
                        <a:rPr lang="en-US" sz="1600" b="0" baseline="30000" noProof="0" dirty="0">
                          <a:solidFill>
                            <a:schemeClr val="tx1"/>
                          </a:solidFill>
                        </a:rPr>
                        <a:t>2</a:t>
                      </a:r>
                      <a:endParaRPr lang="en-US" sz="1600" b="0" noProof="0" dirty="0">
                        <a:solidFill>
                          <a:schemeClr val="tx1"/>
                        </a:solidFill>
                        <a:latin typeface="+mn-lt"/>
                      </a:endParaRPr>
                    </a:p>
                  </a:txBody>
                  <a:tcPr marL="121932" marR="121932" marT="45691" marB="45691" anchor="ctr"/>
                </a:tc>
                <a:tc>
                  <a:txBody>
                    <a:bodyPr/>
                    <a:lstStyle/>
                    <a:p>
                      <a:pPr algn="ctr"/>
                      <a:r>
                        <a:rPr lang="en-US" sz="1600" b="0" noProof="0" dirty="0">
                          <a:solidFill>
                            <a:schemeClr val="tx1"/>
                          </a:solidFill>
                          <a:latin typeface="+mn-lt"/>
                        </a:rPr>
                        <a:t>Consider</a:t>
                      </a:r>
                    </a:p>
                  </a:txBody>
                  <a:tcPr marL="121932" marR="121932" marT="45691" marB="45691"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dirty="0">
                          <a:solidFill>
                            <a:schemeClr val="tx1"/>
                          </a:solidFill>
                        </a:rPr>
                        <a:t>+</a:t>
                      </a:r>
                      <a:endParaRPr lang="en-US" sz="1600" b="1" noProof="0" dirty="0">
                        <a:solidFill>
                          <a:schemeClr val="tx1"/>
                        </a:solidFill>
                        <a:latin typeface="+mn-lt"/>
                      </a:endParaRPr>
                    </a:p>
                  </a:txBody>
                  <a:tcPr marL="121932" marR="121932" marT="45691" marB="45691" anchor="ctr"/>
                </a:tc>
                <a:tc>
                  <a:txBody>
                    <a:bodyPr/>
                    <a:lstStyle/>
                    <a:p>
                      <a:pPr algn="ctr"/>
                      <a:r>
                        <a:rPr lang="en-US" sz="1600" noProof="0" dirty="0">
                          <a:solidFill>
                            <a:schemeClr val="tx1"/>
                          </a:solidFill>
                        </a:rPr>
                        <a:t>+</a:t>
                      </a:r>
                      <a:endParaRPr lang="en-US" sz="1600" b="1" noProof="0" dirty="0">
                        <a:solidFill>
                          <a:schemeClr val="tx1"/>
                        </a:solidFill>
                        <a:latin typeface="+mn-lt"/>
                      </a:endParaRPr>
                    </a:p>
                  </a:txBody>
                  <a:tcPr marL="121932" marR="121932" marT="45691" marB="45691" anchor="ctr"/>
                </a:tc>
                <a:tc>
                  <a:txBody>
                    <a:bodyPr/>
                    <a:lstStyle/>
                    <a:p>
                      <a:pPr algn="ctr"/>
                      <a:r>
                        <a:rPr lang="en-US" sz="1600" noProof="0" dirty="0">
                          <a:solidFill>
                            <a:schemeClr val="tx1"/>
                          </a:solidFill>
                        </a:rPr>
                        <a:t>+</a:t>
                      </a:r>
                      <a:endParaRPr lang="en-US" sz="1600" b="1" noProof="0" dirty="0">
                        <a:solidFill>
                          <a:schemeClr val="tx1"/>
                        </a:solidFill>
                        <a:latin typeface="+mn-lt"/>
                      </a:endParaRPr>
                    </a:p>
                  </a:txBody>
                  <a:tcPr marL="121932" marR="121932" marT="45691" marB="45691" anchor="ctr"/>
                </a:tc>
                <a:tc>
                  <a:txBody>
                    <a:bodyPr/>
                    <a:lstStyle/>
                    <a:p>
                      <a:pPr algn="ctr"/>
                      <a:r>
                        <a:rPr lang="en-US" sz="1600" noProof="0" dirty="0">
                          <a:solidFill>
                            <a:schemeClr val="tx1"/>
                          </a:solidFill>
                        </a:rPr>
                        <a:t>+</a:t>
                      </a:r>
                      <a:endParaRPr lang="en-US" sz="1600" b="1" noProof="0" dirty="0">
                        <a:solidFill>
                          <a:schemeClr val="tx1"/>
                        </a:solidFill>
                        <a:latin typeface="+mn-lt"/>
                      </a:endParaRPr>
                    </a:p>
                  </a:txBody>
                  <a:tcPr marL="121932" marR="121932" marT="45691" marB="45691" anchor="ctr"/>
                </a:tc>
                <a:extLst>
                  <a:ext uri="{0D108BD9-81ED-4DB2-BD59-A6C34878D82A}">
                    <a16:rowId xmlns:a16="http://schemas.microsoft.com/office/drawing/2014/main" val="10003"/>
                  </a:ext>
                </a:extLst>
              </a:tr>
              <a:tr h="635414">
                <a:tc>
                  <a:txBody>
                    <a:bodyPr/>
                    <a:lstStyle/>
                    <a:p>
                      <a:pPr marL="555625" indent="0" algn="l"/>
                      <a:r>
                        <a:rPr lang="en-US" sz="1600" b="1" baseline="0" noProof="0" dirty="0">
                          <a:solidFill>
                            <a:schemeClr val="tx1"/>
                          </a:solidFill>
                        </a:rPr>
                        <a:t>Surgery</a:t>
                      </a:r>
                      <a:r>
                        <a:rPr lang="en-US" sz="1600" b="1" baseline="30000" noProof="0" dirty="0">
                          <a:solidFill>
                            <a:schemeClr val="tx1"/>
                          </a:solidFill>
                        </a:rPr>
                        <a:t> </a:t>
                      </a:r>
                      <a:r>
                        <a:rPr lang="en-US" sz="1600" b="1" baseline="0" noProof="0" dirty="0">
                          <a:solidFill>
                            <a:schemeClr val="tx1"/>
                          </a:solidFill>
                        </a:rPr>
                        <a:t>(ASMBS/IFSO)</a:t>
                      </a:r>
                      <a:r>
                        <a:rPr lang="en-US" sz="1600" b="0" baseline="30000" noProof="0" dirty="0">
                          <a:solidFill>
                            <a:schemeClr val="tx1"/>
                          </a:solidFill>
                        </a:rPr>
                        <a:t>3 </a:t>
                      </a:r>
                      <a:endParaRPr lang="en-US" sz="1600" b="0" baseline="0" noProof="0" dirty="0">
                        <a:solidFill>
                          <a:schemeClr val="tx1"/>
                        </a:solidFill>
                        <a:latin typeface="+mn-lt"/>
                      </a:endParaRPr>
                    </a:p>
                  </a:txBody>
                  <a:tcPr marL="121932" marR="121932" marT="45691" marB="45691" anchor="ctr"/>
                </a:tc>
                <a:tc>
                  <a:txBody>
                    <a:bodyPr/>
                    <a:lstStyle/>
                    <a:p>
                      <a:pPr algn="ctr"/>
                      <a:endParaRPr lang="en-US" sz="1600" b="0" noProof="0" dirty="0">
                        <a:solidFill>
                          <a:schemeClr val="tx1"/>
                        </a:solidFill>
                        <a:latin typeface="+mn-lt"/>
                      </a:endParaRPr>
                    </a:p>
                  </a:txBody>
                  <a:tcPr marL="121932" marR="121932" marT="45691" marB="45691" anchor="ctr"/>
                </a:tc>
                <a:tc>
                  <a:txBody>
                    <a:bodyPr/>
                    <a:lstStyle/>
                    <a:p>
                      <a:pPr algn="ctr"/>
                      <a:endParaRPr lang="en-US" sz="1600" b="0" noProof="0" dirty="0">
                        <a:solidFill>
                          <a:schemeClr val="tx1"/>
                        </a:solidFill>
                        <a:latin typeface="+mn-lt"/>
                      </a:endParaRPr>
                    </a:p>
                  </a:txBody>
                  <a:tcPr marL="121932" marR="121932" marT="45691" marB="45691" anchor="ctr"/>
                </a:tc>
                <a:tc>
                  <a:txBody>
                    <a:bodyPr/>
                    <a:lstStyle/>
                    <a:p>
                      <a:pPr marL="0" marR="0" lvl="0" indent="0" algn="ctr" defTabSz="914332"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a:ln>
                            <a:noFill/>
                          </a:ln>
                          <a:solidFill>
                            <a:schemeClr val="tx1"/>
                          </a:solidFill>
                          <a:effectLst/>
                          <a:uLnTx/>
                          <a:uFillTx/>
                        </a:rPr>
                        <a:t>With comorbidities</a:t>
                      </a:r>
                      <a:endParaRPr kumimoji="0" lang="en-US" sz="1600" b="0" i="0" u="none" strike="noStrike" kern="1200" cap="none" spc="0" normalizeH="0" baseline="0" noProof="0" dirty="0">
                        <a:ln>
                          <a:noFill/>
                        </a:ln>
                        <a:solidFill>
                          <a:schemeClr val="tx1"/>
                        </a:solidFill>
                        <a:effectLst/>
                        <a:uLnTx/>
                        <a:uFillTx/>
                        <a:latin typeface="+mn-lt"/>
                      </a:endParaRPr>
                    </a:p>
                  </a:txBody>
                  <a:tcPr marL="121932" marR="121932" marT="45691" marB="45691"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dirty="0">
                          <a:solidFill>
                            <a:schemeClr val="tx1"/>
                          </a:solidFill>
                        </a:rPr>
                        <a:t>+</a:t>
                      </a:r>
                      <a:endParaRPr lang="en-US" sz="1600" b="1" noProof="0" dirty="0">
                        <a:solidFill>
                          <a:schemeClr val="tx1"/>
                        </a:solidFill>
                        <a:latin typeface="+mn-lt"/>
                      </a:endParaRPr>
                    </a:p>
                  </a:txBody>
                  <a:tcPr marL="121932" marR="121932" marT="45691" marB="45691"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noProof="0" dirty="0">
                          <a:solidFill>
                            <a:schemeClr val="tx1"/>
                          </a:solidFill>
                        </a:rPr>
                        <a:t>+</a:t>
                      </a:r>
                      <a:endParaRPr lang="en-US" sz="1600" b="1" kern="1200" noProof="0" dirty="0">
                        <a:solidFill>
                          <a:schemeClr val="tx1"/>
                        </a:solidFill>
                        <a:latin typeface="+mn-lt"/>
                        <a:ea typeface="+mn-ea"/>
                        <a:cs typeface="+mn-cs"/>
                      </a:endParaRPr>
                    </a:p>
                  </a:txBody>
                  <a:tcPr marL="121932" marR="121932" marT="45691" marB="45691" anchor="ctr"/>
                </a:tc>
                <a:extLst>
                  <a:ext uri="{0D108BD9-81ED-4DB2-BD59-A6C34878D82A}">
                    <a16:rowId xmlns:a16="http://schemas.microsoft.com/office/drawing/2014/main" val="10004"/>
                  </a:ext>
                </a:extLst>
              </a:tr>
            </a:tbl>
          </a:graphicData>
        </a:graphic>
      </p:graphicFrame>
      <p:sp>
        <p:nvSpPr>
          <p:cNvPr id="15" name="Rectangle: Rounded Corners 14">
            <a:extLst>
              <a:ext uri="{FF2B5EF4-FFF2-40B4-BE49-F238E27FC236}">
                <a16:creationId xmlns:a16="http://schemas.microsoft.com/office/drawing/2014/main" id="{0006A51F-1B8F-EE8D-A641-17854937AD4F}"/>
              </a:ext>
            </a:extLst>
          </p:cNvPr>
          <p:cNvSpPr/>
          <p:nvPr/>
        </p:nvSpPr>
        <p:spPr>
          <a:xfrm>
            <a:off x="533400" y="1702678"/>
            <a:ext cx="11107738" cy="617366"/>
          </a:xfrm>
          <a:prstGeom prst="roundRect">
            <a:avLst>
              <a:gd name="adj" fmla="val 5000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lvl="0" algn="ctr">
              <a:defRPr/>
            </a:pPr>
            <a:r>
              <a:rPr lang="en-US" sz="1600" b="1" noProof="0" dirty="0">
                <a:solidFill>
                  <a:schemeClr val="bg1"/>
                </a:solidFill>
              </a:rPr>
              <a:t>If lifestyle counseling does not yield adequate results, </a:t>
            </a:r>
            <a:br>
              <a:rPr lang="en-US" sz="1600" b="1" noProof="0" dirty="0">
                <a:solidFill>
                  <a:schemeClr val="bg1"/>
                </a:solidFill>
              </a:rPr>
            </a:br>
            <a:r>
              <a:rPr lang="en-US" sz="1600" b="1" noProof="0" dirty="0">
                <a:solidFill>
                  <a:schemeClr val="bg1"/>
                </a:solidFill>
              </a:rPr>
              <a:t>care should be escalated to include pharmacotherapy +/- surgery</a:t>
            </a:r>
          </a:p>
        </p:txBody>
      </p:sp>
      <p:pic>
        <p:nvPicPr>
          <p:cNvPr id="17" name="Graphic 16">
            <a:extLst>
              <a:ext uri="{FF2B5EF4-FFF2-40B4-BE49-F238E27FC236}">
                <a16:creationId xmlns:a16="http://schemas.microsoft.com/office/drawing/2014/main" id="{0C139E2E-5105-B834-306B-B9BC6060CC0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8724" y="3357168"/>
            <a:ext cx="431222" cy="431222"/>
          </a:xfrm>
          <a:prstGeom prst="rect">
            <a:avLst/>
          </a:prstGeom>
        </p:spPr>
      </p:pic>
      <p:pic>
        <p:nvPicPr>
          <p:cNvPr id="18" name="Graphic 17">
            <a:extLst>
              <a:ext uri="{FF2B5EF4-FFF2-40B4-BE49-F238E27FC236}">
                <a16:creationId xmlns:a16="http://schemas.microsoft.com/office/drawing/2014/main" id="{4C9838CE-02F7-1A42-F2DA-D4FC5ADBAB93}"/>
              </a:ext>
            </a:extLst>
          </p:cNvPr>
          <p:cNvPicPr>
            <a:picLocks noChangeAspect="1"/>
          </p:cNvPicPr>
          <p:nvPr/>
        </p:nvPicPr>
        <p:blipFill>
          <a:blip r:embed="rId5">
            <a:extLst>
              <a:ext uri="{96DAC541-7B7A-43D3-8B79-37D633B846F1}">
                <asvg:svgBlip xmlns:asvg="http://schemas.microsoft.com/office/drawing/2016/SVG/main" r:embed="rId6"/>
              </a:ext>
            </a:extLst>
          </a:blip>
          <a:srcRect l="104" r="104"/>
          <a:stretch/>
        </p:blipFill>
        <p:spPr>
          <a:xfrm>
            <a:off x="688724" y="3995613"/>
            <a:ext cx="430324" cy="431222"/>
          </a:xfrm>
          <a:prstGeom prst="rect">
            <a:avLst/>
          </a:prstGeom>
        </p:spPr>
      </p:pic>
      <p:pic>
        <p:nvPicPr>
          <p:cNvPr id="19" name="Graphic 18">
            <a:extLst>
              <a:ext uri="{FF2B5EF4-FFF2-40B4-BE49-F238E27FC236}">
                <a16:creationId xmlns:a16="http://schemas.microsoft.com/office/drawing/2014/main" id="{14FAB850-8059-F610-BDD9-5F374EEE1345}"/>
              </a:ext>
            </a:extLst>
          </p:cNvPr>
          <p:cNvPicPr>
            <a:picLocks noChangeAspect="1"/>
          </p:cNvPicPr>
          <p:nvPr/>
        </p:nvPicPr>
        <p:blipFill>
          <a:blip r:embed="rId7">
            <a:extLst>
              <a:ext uri="{96DAC541-7B7A-43D3-8B79-37D633B846F1}">
                <asvg:svgBlip xmlns:asvg="http://schemas.microsoft.com/office/drawing/2016/SVG/main" r:embed="rId8"/>
              </a:ext>
            </a:extLst>
          </a:blip>
          <a:srcRect l="104" r="104"/>
          <a:stretch/>
        </p:blipFill>
        <p:spPr>
          <a:xfrm>
            <a:off x="688724" y="4511598"/>
            <a:ext cx="430324" cy="431222"/>
          </a:xfrm>
          <a:prstGeom prst="rect">
            <a:avLst/>
          </a:prstGeom>
        </p:spPr>
      </p:pic>
      <p:sp>
        <p:nvSpPr>
          <p:cNvPr id="5" name="Rectangle: Rounded Corners 4">
            <a:extLst>
              <a:ext uri="{FF2B5EF4-FFF2-40B4-BE49-F238E27FC236}">
                <a16:creationId xmlns:a16="http://schemas.microsoft.com/office/drawing/2014/main" id="{A762924B-C084-656F-3C4E-A18E24E34781}"/>
              </a:ext>
            </a:extLst>
          </p:cNvPr>
          <p:cNvSpPr/>
          <p:nvPr/>
        </p:nvSpPr>
        <p:spPr>
          <a:xfrm>
            <a:off x="533401" y="5140689"/>
            <a:ext cx="11107738" cy="617366"/>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1600" b="1" dirty="0"/>
              <a:t>Note</a:t>
            </a:r>
            <a:r>
              <a:rPr lang="en-GB" sz="1600" dirty="0"/>
              <a:t>: Guidelines on AOMs are evolving; the latest guidance from AACE is to treat overweight/obesity </a:t>
            </a:r>
            <a:br>
              <a:rPr lang="en-GB" sz="1600" dirty="0"/>
            </a:br>
            <a:r>
              <a:rPr lang="en-GB" sz="1600" dirty="0"/>
              <a:t>based on an individual’s risk and presence or severity of obesity-related complications and diseases</a:t>
            </a:r>
            <a:r>
              <a:rPr lang="en-GB" sz="1600" baseline="30000" dirty="0"/>
              <a:t>4</a:t>
            </a:r>
          </a:p>
        </p:txBody>
      </p:sp>
    </p:spTree>
    <p:extLst>
      <p:ext uri="{BB962C8B-B14F-4D97-AF65-F5344CB8AC3E}">
        <p14:creationId xmlns:p14="http://schemas.microsoft.com/office/powerpoint/2010/main" val="3019962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C12A9-0404-440D-9829-6913EC5BCD01}"/>
              </a:ext>
            </a:extLst>
          </p:cNvPr>
          <p:cNvSpPr>
            <a:spLocks noGrp="1"/>
          </p:cNvSpPr>
          <p:nvPr>
            <p:ph type="title"/>
          </p:nvPr>
        </p:nvSpPr>
        <p:spPr>
          <a:xfrm>
            <a:off x="536240" y="414320"/>
            <a:ext cx="10896000" cy="1082209"/>
          </a:xfrm>
        </p:spPr>
        <p:txBody>
          <a:bodyPr/>
          <a:lstStyle/>
          <a:p>
            <a:r>
              <a:rPr lang="en-US" noProof="0" dirty="0"/>
              <a:t>Dietary recommendations for patients with obesity</a:t>
            </a:r>
            <a:r>
              <a:rPr lang="en-US" baseline="30000" noProof="0" dirty="0"/>
              <a:t>1,2</a:t>
            </a:r>
            <a:endParaRPr lang="en-US" noProof="0" dirty="0"/>
          </a:p>
        </p:txBody>
      </p:sp>
      <p:sp>
        <p:nvSpPr>
          <p:cNvPr id="4" name="Text Placeholder 3">
            <a:extLst>
              <a:ext uri="{FF2B5EF4-FFF2-40B4-BE49-F238E27FC236}">
                <a16:creationId xmlns:a16="http://schemas.microsoft.com/office/drawing/2014/main" id="{897A7770-963C-4F0B-969A-4589DF69243B}"/>
              </a:ext>
            </a:extLst>
          </p:cNvPr>
          <p:cNvSpPr>
            <a:spLocks noGrp="1"/>
          </p:cNvSpPr>
          <p:nvPr>
            <p:ph type="body" sz="quarter" idx="13"/>
          </p:nvPr>
        </p:nvSpPr>
        <p:spPr>
          <a:xfrm>
            <a:off x="536240" y="6235028"/>
            <a:ext cx="10896000" cy="165676"/>
          </a:xfrm>
        </p:spPr>
        <p:txBody>
          <a:bodyPr>
            <a:noAutofit/>
          </a:bodyPr>
          <a:lstStyle/>
          <a:p>
            <a:r>
              <a:rPr lang="en-US" noProof="0" dirty="0"/>
              <a:t>1. Smethers AD and Rolls BJ. Med Clin North Am 2018;102:107–124; 2. </a:t>
            </a:r>
            <a:r>
              <a:rPr lang="en-GB" dirty="0">
                <a:solidFill>
                  <a:schemeClr val="tx1"/>
                </a:solidFill>
                <a:latin typeface="Arial" panose="020B0604020202020204" pitchFamily="34" charset="0"/>
              </a:rPr>
              <a:t>Nadolsky K et al. Endocr Pract 2025:S1530-891X(25)00977-2</a:t>
            </a:r>
            <a:r>
              <a:rPr lang="en-US" dirty="0"/>
              <a:t>. </a:t>
            </a:r>
            <a:endParaRPr lang="en-US" noProof="0" dirty="0"/>
          </a:p>
        </p:txBody>
      </p:sp>
      <p:graphicFrame>
        <p:nvGraphicFramePr>
          <p:cNvPr id="9" name="Table 8">
            <a:extLst>
              <a:ext uri="{FF2B5EF4-FFF2-40B4-BE49-F238E27FC236}">
                <a16:creationId xmlns:a16="http://schemas.microsoft.com/office/drawing/2014/main" id="{C9275D05-BE05-3B72-C2B2-036A08270B20}"/>
              </a:ext>
            </a:extLst>
          </p:cNvPr>
          <p:cNvGraphicFramePr>
            <a:graphicFrameLocks noGrp="1"/>
          </p:cNvGraphicFramePr>
          <p:nvPr>
            <p:extLst>
              <p:ext uri="{D42A27DB-BD31-4B8C-83A1-F6EECF244321}">
                <p14:modId xmlns:p14="http://schemas.microsoft.com/office/powerpoint/2010/main" val="3056462845"/>
              </p:ext>
            </p:extLst>
          </p:nvPr>
        </p:nvGraphicFramePr>
        <p:xfrm>
          <a:off x="291242" y="2423333"/>
          <a:ext cx="11609517" cy="3819144"/>
        </p:xfrm>
        <a:graphic>
          <a:graphicData uri="http://schemas.openxmlformats.org/drawingml/2006/table">
            <a:tbl>
              <a:tblPr firstRow="1" bandRow="1">
                <a:tableStyleId>{9D7B26C5-4107-4FEC-AEDC-1716B250A1EF}</a:tableStyleId>
              </a:tblPr>
              <a:tblGrid>
                <a:gridCol w="1193309">
                  <a:extLst>
                    <a:ext uri="{9D8B030D-6E8A-4147-A177-3AD203B41FA5}">
                      <a16:colId xmlns:a16="http://schemas.microsoft.com/office/drawing/2014/main" val="932458867"/>
                    </a:ext>
                  </a:extLst>
                </a:gridCol>
                <a:gridCol w="5654196">
                  <a:extLst>
                    <a:ext uri="{9D8B030D-6E8A-4147-A177-3AD203B41FA5}">
                      <a16:colId xmlns:a16="http://schemas.microsoft.com/office/drawing/2014/main" val="2912749205"/>
                    </a:ext>
                  </a:extLst>
                </a:gridCol>
                <a:gridCol w="4762012">
                  <a:extLst>
                    <a:ext uri="{9D8B030D-6E8A-4147-A177-3AD203B41FA5}">
                      <a16:colId xmlns:a16="http://schemas.microsoft.com/office/drawing/2014/main" val="2119345331"/>
                    </a:ext>
                  </a:extLst>
                </a:gridCol>
              </a:tblGrid>
              <a:tr h="258836">
                <a:tc>
                  <a:txBody>
                    <a:bodyPr/>
                    <a:lstStyle/>
                    <a:p>
                      <a:pPr algn="l" fontAlgn="ctr"/>
                      <a:r>
                        <a:rPr lang="en-US" sz="1300" b="1" noProof="0" dirty="0">
                          <a:solidFill>
                            <a:schemeClr val="tx1"/>
                          </a:solidFill>
                          <a:effectLst/>
                        </a:rPr>
                        <a:t>Element</a:t>
                      </a:r>
                    </a:p>
                  </a:txBody>
                  <a:tcPr marL="35473" marR="35473" marT="36576" marB="36576" anchor="ctr"/>
                </a:tc>
                <a:tc>
                  <a:txBody>
                    <a:bodyPr/>
                    <a:lstStyle/>
                    <a:p>
                      <a:pPr algn="l" fontAlgn="ctr"/>
                      <a:r>
                        <a:rPr lang="en-US" sz="1300" b="1" noProof="0" dirty="0">
                          <a:solidFill>
                            <a:schemeClr val="tx1"/>
                          </a:solidFill>
                          <a:effectLst/>
                        </a:rPr>
                        <a:t>Nutritional goal</a:t>
                      </a:r>
                    </a:p>
                  </a:txBody>
                  <a:tcPr marL="35473" marR="35473" marT="36576" marB="36576" anchor="ctr"/>
                </a:tc>
                <a:tc>
                  <a:txBody>
                    <a:bodyPr/>
                    <a:lstStyle/>
                    <a:p>
                      <a:pPr algn="l" fontAlgn="ctr"/>
                      <a:r>
                        <a:rPr lang="en-US" sz="1300" b="1" noProof="0" dirty="0">
                          <a:solidFill>
                            <a:schemeClr val="tx1"/>
                          </a:solidFill>
                          <a:effectLst/>
                        </a:rPr>
                        <a:t>Recommendation</a:t>
                      </a:r>
                    </a:p>
                  </a:txBody>
                  <a:tcPr marL="35473" marR="35473" marT="36576" marB="36576" anchor="ctr"/>
                </a:tc>
                <a:extLst>
                  <a:ext uri="{0D108BD9-81ED-4DB2-BD59-A6C34878D82A}">
                    <a16:rowId xmlns:a16="http://schemas.microsoft.com/office/drawing/2014/main" val="3679212180"/>
                  </a:ext>
                </a:extLst>
              </a:tr>
              <a:tr h="767782">
                <a:tc>
                  <a:txBody>
                    <a:bodyPr/>
                    <a:lstStyle/>
                    <a:p>
                      <a:pPr algn="l" fontAlgn="ctr"/>
                      <a:r>
                        <a:rPr lang="en-US" sz="1300" b="1" noProof="0" dirty="0">
                          <a:effectLst/>
                        </a:rPr>
                        <a:t>Fat</a:t>
                      </a:r>
                      <a:endParaRPr lang="en-US" sz="1300" b="0" noProof="0" dirty="0">
                        <a:effectLst/>
                      </a:endParaRPr>
                    </a:p>
                  </a:txBody>
                  <a:tcPr marL="35473" marR="35473" marT="36576" marB="36576" anchor="ctr"/>
                </a:tc>
                <a:tc>
                  <a:txBody>
                    <a:bodyPr/>
                    <a:lstStyle/>
                    <a:p>
                      <a:pPr algn="l" fontAlgn="ctr"/>
                      <a:r>
                        <a:rPr lang="en-US" sz="1200" b="0" noProof="0" dirty="0">
                          <a:effectLst/>
                        </a:rPr>
                        <a:t>20–35% of total calorie intake</a:t>
                      </a:r>
                    </a:p>
                  </a:txBody>
                  <a:tcPr marL="35473" marR="35473" marT="36576" marB="36576" anchor="ctr"/>
                </a:tc>
                <a:tc>
                  <a:txBody>
                    <a:bodyPr/>
                    <a:lstStyle/>
                    <a:p>
                      <a:pPr marL="0" indent="0" algn="l" fontAlgn="ctr">
                        <a:spcBef>
                          <a:spcPts val="0"/>
                        </a:spcBef>
                        <a:spcAft>
                          <a:spcPts val="0"/>
                        </a:spcAft>
                        <a:buFont typeface="Arial" panose="020B0604020202020204" pitchFamily="34" charset="0"/>
                        <a:buNone/>
                      </a:pPr>
                      <a:r>
                        <a:rPr lang="en-US" sz="1200" b="0" noProof="0" dirty="0">
                          <a:effectLst/>
                        </a:rPr>
                        <a:t>Fat is high in energy density. Choose appropriate portions of healthy fats to improve diet quality and meet nutritional needs</a:t>
                      </a:r>
                    </a:p>
                    <a:p>
                      <a:pPr marL="171450" indent="-171450" algn="l" fontAlgn="ctr">
                        <a:spcBef>
                          <a:spcPts val="0"/>
                        </a:spcBef>
                        <a:spcAft>
                          <a:spcPts val="0"/>
                        </a:spcAft>
                        <a:buFont typeface="Arial" panose="020B0604020202020204" pitchFamily="34" charset="0"/>
                        <a:buChar char="•"/>
                      </a:pPr>
                      <a:r>
                        <a:rPr lang="en-US" sz="1200" b="0" noProof="0" dirty="0">
                          <a:effectLst/>
                        </a:rPr>
                        <a:t>Substitute lower-fat foods for those higher in fat</a:t>
                      </a:r>
                    </a:p>
                    <a:p>
                      <a:pPr marL="171450" indent="-171450" algn="l" fontAlgn="ctr">
                        <a:spcBef>
                          <a:spcPts val="0"/>
                        </a:spcBef>
                        <a:spcAft>
                          <a:spcPts val="0"/>
                        </a:spcAft>
                        <a:buFont typeface="Arial" panose="020B0604020202020204" pitchFamily="34" charset="0"/>
                        <a:buChar char="•"/>
                      </a:pPr>
                      <a:r>
                        <a:rPr lang="en-US" sz="1200" b="0" noProof="0" dirty="0">
                          <a:effectLst/>
                        </a:rPr>
                        <a:t>Include monounsaturated and polyunsaturated fats</a:t>
                      </a:r>
                    </a:p>
                  </a:txBody>
                  <a:tcPr marL="35473" marR="35473" marT="36576" marB="36576" anchor="ctr"/>
                </a:tc>
                <a:extLst>
                  <a:ext uri="{0D108BD9-81ED-4DB2-BD59-A6C34878D82A}">
                    <a16:rowId xmlns:a16="http://schemas.microsoft.com/office/drawing/2014/main" val="1651526621"/>
                  </a:ext>
                </a:extLst>
              </a:tr>
              <a:tr h="593286">
                <a:tc>
                  <a:txBody>
                    <a:bodyPr/>
                    <a:lstStyle/>
                    <a:p>
                      <a:pPr algn="l" fontAlgn="ctr"/>
                      <a:r>
                        <a:rPr lang="en-US" sz="1300" b="1" noProof="0" dirty="0">
                          <a:effectLst/>
                        </a:rPr>
                        <a:t>Protein</a:t>
                      </a:r>
                      <a:endParaRPr lang="en-US" sz="1300" b="0" noProof="0" dirty="0">
                        <a:effectLst/>
                      </a:endParaRPr>
                    </a:p>
                  </a:txBody>
                  <a:tcPr marL="35473" marR="35473" marT="36576" marB="36576" anchor="ctr"/>
                </a:tc>
                <a:tc>
                  <a:txBody>
                    <a:bodyPr/>
                    <a:lstStyle/>
                    <a:p>
                      <a:pPr marL="0" marR="0" lvl="0" indent="0" algn="l" defTabSz="914332" rtl="0" eaLnBrk="1" fontAlgn="ctr" latinLnBrk="0" hangingPunct="1">
                        <a:lnSpc>
                          <a:spcPct val="100000"/>
                        </a:lnSpc>
                        <a:spcBef>
                          <a:spcPts val="0"/>
                        </a:spcBef>
                        <a:spcAft>
                          <a:spcPts val="0"/>
                        </a:spcAft>
                        <a:buClrTx/>
                        <a:buSzTx/>
                        <a:buFontTx/>
                        <a:buNone/>
                        <a:tabLst/>
                        <a:defRPr/>
                      </a:pPr>
                      <a:r>
                        <a:rPr lang="en-US" sz="1200" b="0" noProof="0" dirty="0">
                          <a:effectLst/>
                        </a:rPr>
                        <a:t>≥2.3 g/kg of body mass/day when resistance training during calorie deficit</a:t>
                      </a:r>
                    </a:p>
                    <a:p>
                      <a:pPr marL="0" marR="0" lvl="0" indent="0" algn="l" defTabSz="914332" rtl="0" eaLnBrk="1" fontAlgn="ctr" latinLnBrk="0" hangingPunct="1">
                        <a:lnSpc>
                          <a:spcPct val="100000"/>
                        </a:lnSpc>
                        <a:spcBef>
                          <a:spcPts val="0"/>
                        </a:spcBef>
                        <a:spcAft>
                          <a:spcPts val="0"/>
                        </a:spcAft>
                        <a:buClrTx/>
                        <a:buSzTx/>
                        <a:buFontTx/>
                        <a:buNone/>
                        <a:tabLst/>
                        <a:defRPr/>
                      </a:pPr>
                      <a:r>
                        <a:rPr lang="en-US" sz="1200" b="0" noProof="0" dirty="0">
                          <a:effectLst/>
                        </a:rPr>
                        <a:t>For comparison: ≥1.2 g/kg of body mass/day for most people and ≥0.8 g/kg of body mass/day for patients with diabetes mellitus or CKD not treated with dialysis</a:t>
                      </a:r>
                    </a:p>
                  </a:txBody>
                  <a:tcPr marL="35473" marR="35473" marT="36576" marB="36576" anchor="ctr"/>
                </a:tc>
                <a:tc>
                  <a:txBody>
                    <a:bodyPr/>
                    <a:lstStyle/>
                    <a:p>
                      <a:pPr marL="0" indent="0" algn="l" fontAlgn="ctr">
                        <a:spcBef>
                          <a:spcPts val="0"/>
                        </a:spcBef>
                        <a:spcAft>
                          <a:spcPts val="0"/>
                        </a:spcAft>
                        <a:buFont typeface="Arial" panose="020B0604020202020204" pitchFamily="34" charset="0"/>
                        <a:buNone/>
                      </a:pPr>
                      <a:r>
                        <a:rPr lang="en-US" sz="1200" b="0" noProof="0">
                          <a:effectLst/>
                        </a:rPr>
                        <a:t>Include protein to create satisfying meals and meet nutrient needs</a:t>
                      </a:r>
                    </a:p>
                    <a:p>
                      <a:pPr marL="171450" indent="-171450" algn="l" fontAlgn="ctr">
                        <a:spcBef>
                          <a:spcPts val="0"/>
                        </a:spcBef>
                        <a:spcAft>
                          <a:spcPts val="0"/>
                        </a:spcAft>
                        <a:buFont typeface="Arial" panose="020B0604020202020204" pitchFamily="34" charset="0"/>
                        <a:buChar char="•"/>
                      </a:pPr>
                      <a:r>
                        <a:rPr lang="en-US" sz="1200" b="0" noProof="0">
                          <a:effectLst/>
                        </a:rPr>
                        <a:t>Include lean meats, poultry without skin, fish, eggs, legumes, tofu, and low-fat dairy products</a:t>
                      </a:r>
                    </a:p>
                  </a:txBody>
                  <a:tcPr marL="35473" marR="35473" marT="36576" marB="36576" anchor="ctr"/>
                </a:tc>
                <a:extLst>
                  <a:ext uri="{0D108BD9-81ED-4DB2-BD59-A6C34878D82A}">
                    <a16:rowId xmlns:a16="http://schemas.microsoft.com/office/drawing/2014/main" val="218197752"/>
                  </a:ext>
                </a:extLst>
              </a:tr>
              <a:tr h="418790">
                <a:tc>
                  <a:txBody>
                    <a:bodyPr/>
                    <a:lstStyle/>
                    <a:p>
                      <a:pPr algn="l" fontAlgn="ctr"/>
                      <a:r>
                        <a:rPr lang="en-US" sz="1300" b="1" noProof="0" dirty="0">
                          <a:effectLst/>
                        </a:rPr>
                        <a:t>Carbohydrate</a:t>
                      </a:r>
                      <a:endParaRPr lang="en-US" sz="1300" b="0" noProof="0" dirty="0">
                        <a:effectLst/>
                      </a:endParaRPr>
                    </a:p>
                  </a:txBody>
                  <a:tcPr marL="35473" marR="35473" marT="36576" marB="36576" anchor="ctr"/>
                </a:tc>
                <a:tc>
                  <a:txBody>
                    <a:bodyPr/>
                    <a:lstStyle/>
                    <a:p>
                      <a:pPr algn="l" fontAlgn="ctr"/>
                      <a:r>
                        <a:rPr lang="en-US" sz="1200" b="0" noProof="0" dirty="0">
                          <a:effectLst/>
                        </a:rPr>
                        <a:t>45–65% of total calorie intake</a:t>
                      </a:r>
                    </a:p>
                  </a:txBody>
                  <a:tcPr marL="35473" marR="35473" marT="36576" marB="36576" anchor="ctr"/>
                </a:tc>
                <a:tc>
                  <a:txBody>
                    <a:bodyPr/>
                    <a:lstStyle/>
                    <a:p>
                      <a:pPr marL="0" indent="0" algn="l" fontAlgn="ctr">
                        <a:spcBef>
                          <a:spcPts val="0"/>
                        </a:spcBef>
                        <a:spcAft>
                          <a:spcPts val="0"/>
                        </a:spcAft>
                        <a:buFont typeface="Arial" panose="020B0604020202020204" pitchFamily="34" charset="0"/>
                        <a:buNone/>
                      </a:pPr>
                      <a:r>
                        <a:rPr lang="en-US" sz="1200" b="0" noProof="0">
                          <a:effectLst/>
                        </a:rPr>
                        <a:t>Switch to whole grains instead of refined grains</a:t>
                      </a:r>
                    </a:p>
                    <a:p>
                      <a:pPr marL="171450" indent="-171450" algn="l" fontAlgn="ctr">
                        <a:spcBef>
                          <a:spcPts val="0"/>
                        </a:spcBef>
                        <a:spcAft>
                          <a:spcPts val="0"/>
                        </a:spcAft>
                        <a:buFont typeface="Arial" panose="020B0604020202020204" pitchFamily="34" charset="0"/>
                        <a:buChar char="•"/>
                      </a:pPr>
                      <a:r>
                        <a:rPr lang="en-US" sz="1200" b="0" noProof="0">
                          <a:effectLst/>
                        </a:rPr>
                        <a:t>Examples include wheat, brown rice, oats, barley, corn</a:t>
                      </a:r>
                    </a:p>
                  </a:txBody>
                  <a:tcPr marL="35473" marR="35473" marT="36576" marB="36576" anchor="ctr"/>
                </a:tc>
                <a:extLst>
                  <a:ext uri="{0D108BD9-81ED-4DB2-BD59-A6C34878D82A}">
                    <a16:rowId xmlns:a16="http://schemas.microsoft.com/office/drawing/2014/main" val="2597671940"/>
                  </a:ext>
                </a:extLst>
              </a:tr>
              <a:tr h="418790">
                <a:tc>
                  <a:txBody>
                    <a:bodyPr/>
                    <a:lstStyle/>
                    <a:p>
                      <a:pPr algn="l" fontAlgn="ctr"/>
                      <a:r>
                        <a:rPr lang="en-US" sz="1300" b="1" noProof="0" dirty="0">
                          <a:effectLst/>
                        </a:rPr>
                        <a:t>Fiber</a:t>
                      </a:r>
                      <a:endParaRPr lang="en-US" sz="1300" b="0" noProof="0" dirty="0">
                        <a:effectLst/>
                      </a:endParaRPr>
                    </a:p>
                  </a:txBody>
                  <a:tcPr marL="35473" marR="35473" marT="36576" marB="36576" anchor="ctr"/>
                </a:tc>
                <a:tc>
                  <a:txBody>
                    <a:bodyPr/>
                    <a:lstStyle/>
                    <a:p>
                      <a:pPr algn="l" fontAlgn="ctr"/>
                      <a:r>
                        <a:rPr lang="en-US" sz="1200" b="0" noProof="0" dirty="0">
                          <a:effectLst/>
                        </a:rPr>
                        <a:t>20–35 grams per day</a:t>
                      </a:r>
                    </a:p>
                  </a:txBody>
                  <a:tcPr marL="35473" marR="35473" marT="36576" marB="36576" anchor="ctr"/>
                </a:tc>
                <a:tc>
                  <a:txBody>
                    <a:bodyPr/>
                    <a:lstStyle/>
                    <a:p>
                      <a:pPr marL="0" indent="0" algn="l" fontAlgn="ctr">
                        <a:spcBef>
                          <a:spcPts val="0"/>
                        </a:spcBef>
                        <a:spcAft>
                          <a:spcPts val="0"/>
                        </a:spcAft>
                        <a:buFont typeface="Arial" panose="020B0604020202020204" pitchFamily="34" charset="0"/>
                        <a:buNone/>
                      </a:pPr>
                      <a:r>
                        <a:rPr lang="en-US" sz="1200" b="0" noProof="0">
                          <a:effectLst/>
                        </a:rPr>
                        <a:t>Include fiber to help increase satiety</a:t>
                      </a:r>
                    </a:p>
                    <a:p>
                      <a:pPr marL="171450" indent="-171450" algn="l" fontAlgn="ctr">
                        <a:spcBef>
                          <a:spcPts val="0"/>
                        </a:spcBef>
                        <a:spcAft>
                          <a:spcPts val="0"/>
                        </a:spcAft>
                        <a:buFont typeface="Arial" panose="020B0604020202020204" pitchFamily="34" charset="0"/>
                        <a:buChar char="•"/>
                      </a:pPr>
                      <a:r>
                        <a:rPr lang="en-US" sz="1200" b="0" noProof="0">
                          <a:effectLst/>
                        </a:rPr>
                        <a:t>Add legumes, fruits, vegetables, and whole grains</a:t>
                      </a:r>
                    </a:p>
                  </a:txBody>
                  <a:tcPr marL="35473" marR="35473" marT="36576" marB="36576" anchor="ctr"/>
                </a:tc>
                <a:extLst>
                  <a:ext uri="{0D108BD9-81ED-4DB2-BD59-A6C34878D82A}">
                    <a16:rowId xmlns:a16="http://schemas.microsoft.com/office/drawing/2014/main" val="4009731763"/>
                  </a:ext>
                </a:extLst>
              </a:tr>
              <a:tr h="593286">
                <a:tc>
                  <a:txBody>
                    <a:bodyPr/>
                    <a:lstStyle/>
                    <a:p>
                      <a:pPr algn="l" fontAlgn="ctr"/>
                      <a:r>
                        <a:rPr lang="en-US" sz="1300" b="1" noProof="0" dirty="0">
                          <a:effectLst/>
                        </a:rPr>
                        <a:t>Added sugar</a:t>
                      </a:r>
                      <a:endParaRPr lang="en-US" sz="1300" b="0" noProof="0" dirty="0">
                        <a:effectLst/>
                      </a:endParaRPr>
                    </a:p>
                  </a:txBody>
                  <a:tcPr marL="35473" marR="35473" marT="36576" marB="36576" anchor="ctr"/>
                </a:tc>
                <a:tc>
                  <a:txBody>
                    <a:bodyPr/>
                    <a:lstStyle/>
                    <a:p>
                      <a:pPr algn="l" fontAlgn="ctr"/>
                      <a:r>
                        <a:rPr lang="en-US" sz="1200" b="0" noProof="0" dirty="0">
                          <a:effectLst/>
                        </a:rPr>
                        <a:t>Limit to &lt;10% of total calorie intake</a:t>
                      </a:r>
                    </a:p>
                  </a:txBody>
                  <a:tcPr marL="35473" marR="35473" marT="36576" marB="36576" anchor="ctr"/>
                </a:tc>
                <a:tc>
                  <a:txBody>
                    <a:bodyPr/>
                    <a:lstStyle/>
                    <a:p>
                      <a:pPr marL="0" indent="0" algn="l" fontAlgn="ctr">
                        <a:spcBef>
                          <a:spcPts val="0"/>
                        </a:spcBef>
                        <a:spcAft>
                          <a:spcPts val="0"/>
                        </a:spcAft>
                        <a:buFont typeface="Arial" panose="020B0604020202020204" pitchFamily="34" charset="0"/>
                        <a:buNone/>
                      </a:pPr>
                      <a:r>
                        <a:rPr lang="en-US" sz="1200" b="0" noProof="0">
                          <a:effectLst/>
                        </a:rPr>
                        <a:t>Limit foods and beverages containing added sugars</a:t>
                      </a:r>
                    </a:p>
                    <a:p>
                      <a:pPr marL="171450" indent="-171450" algn="l" fontAlgn="ctr">
                        <a:spcBef>
                          <a:spcPts val="0"/>
                        </a:spcBef>
                        <a:spcAft>
                          <a:spcPts val="0"/>
                        </a:spcAft>
                        <a:buFont typeface="Arial" panose="020B0604020202020204" pitchFamily="34" charset="0"/>
                        <a:buChar char="•"/>
                      </a:pPr>
                      <a:r>
                        <a:rPr lang="en-US" sz="1200" b="0" noProof="0">
                          <a:effectLst/>
                        </a:rPr>
                        <a:t>Main sources of added sugars are snacks, sweets, and beverages</a:t>
                      </a:r>
                    </a:p>
                    <a:p>
                      <a:pPr marL="171450" indent="-171450" algn="l" fontAlgn="ctr">
                        <a:spcBef>
                          <a:spcPts val="0"/>
                        </a:spcBef>
                        <a:spcAft>
                          <a:spcPts val="0"/>
                        </a:spcAft>
                        <a:buFont typeface="Arial" panose="020B0604020202020204" pitchFamily="34" charset="0"/>
                        <a:buChar char="•"/>
                      </a:pPr>
                      <a:r>
                        <a:rPr lang="en-US" sz="1200" b="0" noProof="0">
                          <a:effectLst/>
                        </a:rPr>
                        <a:t>Non-nutritive sweeteners can be a substitute</a:t>
                      </a:r>
                    </a:p>
                  </a:txBody>
                  <a:tcPr marL="35473" marR="35473" marT="36576" marB="36576" anchor="ctr"/>
                </a:tc>
                <a:extLst>
                  <a:ext uri="{0D108BD9-81ED-4DB2-BD59-A6C34878D82A}">
                    <a16:rowId xmlns:a16="http://schemas.microsoft.com/office/drawing/2014/main" val="2599923295"/>
                  </a:ext>
                </a:extLst>
              </a:tr>
              <a:tr h="593286">
                <a:tc>
                  <a:txBody>
                    <a:bodyPr/>
                    <a:lstStyle/>
                    <a:p>
                      <a:pPr algn="l" fontAlgn="ctr"/>
                      <a:r>
                        <a:rPr lang="en-US" sz="1300" b="1" noProof="0" dirty="0">
                          <a:effectLst/>
                        </a:rPr>
                        <a:t>Beverages</a:t>
                      </a:r>
                      <a:endParaRPr lang="en-US" sz="1300" b="0" noProof="0" dirty="0">
                        <a:effectLst/>
                      </a:endParaRPr>
                    </a:p>
                  </a:txBody>
                  <a:tcPr marL="35473" marR="35473" marT="36576" marB="36576" anchor="ctr"/>
                </a:tc>
                <a:tc>
                  <a:txBody>
                    <a:bodyPr/>
                    <a:lstStyle/>
                    <a:p>
                      <a:pPr algn="l" fontAlgn="ctr"/>
                      <a:endParaRPr lang="en-US" sz="1200" b="0" noProof="0" dirty="0">
                        <a:effectLst/>
                      </a:endParaRPr>
                    </a:p>
                  </a:txBody>
                  <a:tcPr marL="35473" marR="35473" marT="36576" marB="36576" anchor="ctr"/>
                </a:tc>
                <a:tc>
                  <a:txBody>
                    <a:bodyPr/>
                    <a:lstStyle/>
                    <a:p>
                      <a:pPr marL="0" indent="0" algn="l" fontAlgn="ctr">
                        <a:spcBef>
                          <a:spcPts val="0"/>
                        </a:spcBef>
                        <a:spcAft>
                          <a:spcPts val="0"/>
                        </a:spcAft>
                        <a:buFont typeface="Arial" panose="020B0604020202020204" pitchFamily="34" charset="0"/>
                        <a:buNone/>
                      </a:pPr>
                      <a:r>
                        <a:rPr lang="en-US" sz="1200" b="0" noProof="0" dirty="0">
                          <a:effectLst/>
                        </a:rPr>
                        <a:t>Select low-calorie beverages</a:t>
                      </a:r>
                    </a:p>
                    <a:p>
                      <a:pPr marL="171450" indent="-171450" algn="l" fontAlgn="ctr">
                        <a:spcBef>
                          <a:spcPts val="0"/>
                        </a:spcBef>
                        <a:spcAft>
                          <a:spcPts val="0"/>
                        </a:spcAft>
                        <a:buFont typeface="Arial" panose="020B0604020202020204" pitchFamily="34" charset="0"/>
                        <a:buChar char="•"/>
                      </a:pPr>
                      <a:r>
                        <a:rPr lang="en-US" sz="1200" b="0" noProof="0" dirty="0">
                          <a:effectLst/>
                        </a:rPr>
                        <a:t>Water is the best choice</a:t>
                      </a:r>
                    </a:p>
                    <a:p>
                      <a:pPr marL="171450" indent="-171450" algn="l" fontAlgn="ctr">
                        <a:spcBef>
                          <a:spcPts val="0"/>
                        </a:spcBef>
                        <a:spcAft>
                          <a:spcPts val="0"/>
                        </a:spcAft>
                        <a:buFont typeface="Arial" panose="020B0604020202020204" pitchFamily="34" charset="0"/>
                        <a:buChar char="•"/>
                      </a:pPr>
                      <a:r>
                        <a:rPr lang="en-US" sz="1200" b="0" noProof="0" dirty="0">
                          <a:effectLst/>
                        </a:rPr>
                        <a:t>Limit intake of alcoholic beverages</a:t>
                      </a:r>
                    </a:p>
                  </a:txBody>
                  <a:tcPr marL="35473" marR="35473" marT="36576" marB="36576" anchor="ctr"/>
                </a:tc>
                <a:extLst>
                  <a:ext uri="{0D108BD9-81ED-4DB2-BD59-A6C34878D82A}">
                    <a16:rowId xmlns:a16="http://schemas.microsoft.com/office/drawing/2014/main" val="601372781"/>
                  </a:ext>
                </a:extLst>
              </a:tr>
            </a:tbl>
          </a:graphicData>
        </a:graphic>
      </p:graphicFrame>
      <p:grpSp>
        <p:nvGrpSpPr>
          <p:cNvPr id="6" name="Group 5">
            <a:extLst>
              <a:ext uri="{FF2B5EF4-FFF2-40B4-BE49-F238E27FC236}">
                <a16:creationId xmlns:a16="http://schemas.microsoft.com/office/drawing/2014/main" id="{3E611C60-9347-A71C-75B1-767EE0BB2BA9}"/>
              </a:ext>
            </a:extLst>
          </p:cNvPr>
          <p:cNvGrpSpPr/>
          <p:nvPr/>
        </p:nvGrpSpPr>
        <p:grpSpPr>
          <a:xfrm>
            <a:off x="1760220" y="1611405"/>
            <a:ext cx="8601712" cy="777240"/>
            <a:chOff x="1760220" y="1638300"/>
            <a:chExt cx="8601712" cy="777240"/>
          </a:xfrm>
        </p:grpSpPr>
        <p:grpSp>
          <p:nvGrpSpPr>
            <p:cNvPr id="3" name="Group 2">
              <a:extLst>
                <a:ext uri="{FF2B5EF4-FFF2-40B4-BE49-F238E27FC236}">
                  <a16:creationId xmlns:a16="http://schemas.microsoft.com/office/drawing/2014/main" id="{5B2E3BB6-8158-E410-64AB-34CA8234AB9F}"/>
                </a:ext>
              </a:extLst>
            </p:cNvPr>
            <p:cNvGrpSpPr/>
            <p:nvPr/>
          </p:nvGrpSpPr>
          <p:grpSpPr>
            <a:xfrm>
              <a:off x="1760220" y="1638300"/>
              <a:ext cx="8601712" cy="777240"/>
              <a:chOff x="1760220" y="1638300"/>
              <a:chExt cx="8601712" cy="777240"/>
            </a:xfrm>
          </p:grpSpPr>
          <p:sp>
            <p:nvSpPr>
              <p:cNvPr id="5" name="Rectangle: Rounded Corners 4">
                <a:extLst>
                  <a:ext uri="{FF2B5EF4-FFF2-40B4-BE49-F238E27FC236}">
                    <a16:creationId xmlns:a16="http://schemas.microsoft.com/office/drawing/2014/main" id="{79F12EC4-888E-823E-E7A3-96B61B564FFC}"/>
                  </a:ext>
                </a:extLst>
              </p:cNvPr>
              <p:cNvSpPr/>
              <p:nvPr/>
            </p:nvSpPr>
            <p:spPr>
              <a:xfrm>
                <a:off x="1836420" y="1799643"/>
                <a:ext cx="8525512" cy="448257"/>
              </a:xfrm>
              <a:prstGeom prst="roundRect">
                <a:avLst>
                  <a:gd name="adj" fmla="val 5000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lvl="0" algn="ctr">
                  <a:defRPr/>
                </a:pPr>
                <a:r>
                  <a:rPr lang="en-US" sz="1600" b="1" noProof="0">
                    <a:solidFill>
                      <a:schemeClr val="bg1"/>
                    </a:solidFill>
                  </a:rPr>
                  <a:t>       The overall goal is reductions in portion sizes of food and caloric intake</a:t>
                </a:r>
              </a:p>
            </p:txBody>
          </p:sp>
          <p:sp>
            <p:nvSpPr>
              <p:cNvPr id="21" name="Oval 20">
                <a:extLst>
                  <a:ext uri="{FF2B5EF4-FFF2-40B4-BE49-F238E27FC236}">
                    <a16:creationId xmlns:a16="http://schemas.microsoft.com/office/drawing/2014/main" id="{DFC2F86B-80A6-D4D6-C678-3CE4093EBEB1}"/>
                  </a:ext>
                </a:extLst>
              </p:cNvPr>
              <p:cNvSpPr/>
              <p:nvPr/>
            </p:nvSpPr>
            <p:spPr>
              <a:xfrm>
                <a:off x="1760220" y="1638300"/>
                <a:ext cx="777240" cy="777240"/>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p>
            </p:txBody>
          </p:sp>
        </p:grpSp>
        <p:pic>
          <p:nvPicPr>
            <p:cNvPr id="19" name="Graphic 18">
              <a:extLst>
                <a:ext uri="{FF2B5EF4-FFF2-40B4-BE49-F238E27FC236}">
                  <a16:creationId xmlns:a16="http://schemas.microsoft.com/office/drawing/2014/main" id="{31D1BF3F-1CE3-A98D-AD38-717F5658F65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20240" y="1787551"/>
              <a:ext cx="472440" cy="472440"/>
            </a:xfrm>
            <a:prstGeom prst="rect">
              <a:avLst/>
            </a:prstGeom>
          </p:spPr>
        </p:pic>
      </p:grpSp>
    </p:spTree>
    <p:extLst>
      <p:ext uri="{BB962C8B-B14F-4D97-AF65-F5344CB8AC3E}">
        <p14:creationId xmlns:p14="http://schemas.microsoft.com/office/powerpoint/2010/main" val="1285321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8D25AC1-2F5F-B715-4300-42F91F3FB77C}"/>
              </a:ext>
            </a:extLst>
          </p:cNvPr>
          <p:cNvSpPr/>
          <p:nvPr/>
        </p:nvSpPr>
        <p:spPr>
          <a:xfrm>
            <a:off x="-1" y="1877352"/>
            <a:ext cx="12192000" cy="35281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44C0B371-C6DE-348C-1A6C-5243D6A82210}"/>
              </a:ext>
            </a:extLst>
          </p:cNvPr>
          <p:cNvSpPr>
            <a:spLocks noGrp="1"/>
          </p:cNvSpPr>
          <p:nvPr>
            <p:ph type="title"/>
          </p:nvPr>
        </p:nvSpPr>
        <p:spPr>
          <a:xfrm>
            <a:off x="536240" y="414320"/>
            <a:ext cx="10896000" cy="1082209"/>
          </a:xfrm>
        </p:spPr>
        <p:txBody>
          <a:bodyPr/>
          <a:lstStyle/>
          <a:p>
            <a:r>
              <a:rPr lang="en-US" noProof="0"/>
              <a:t>Structured weight loss programs</a:t>
            </a:r>
          </a:p>
        </p:txBody>
      </p:sp>
      <p:sp>
        <p:nvSpPr>
          <p:cNvPr id="4" name="Text Placeholder 3">
            <a:extLst>
              <a:ext uri="{FF2B5EF4-FFF2-40B4-BE49-F238E27FC236}">
                <a16:creationId xmlns:a16="http://schemas.microsoft.com/office/drawing/2014/main" id="{A6E216F7-E6AA-1A11-45C6-E23998D3882C}"/>
              </a:ext>
            </a:extLst>
          </p:cNvPr>
          <p:cNvSpPr>
            <a:spLocks noGrp="1"/>
          </p:cNvSpPr>
          <p:nvPr>
            <p:ph type="body" sz="quarter" idx="13"/>
          </p:nvPr>
        </p:nvSpPr>
        <p:spPr>
          <a:xfrm>
            <a:off x="536240" y="6020060"/>
            <a:ext cx="10896000" cy="324000"/>
          </a:xfrm>
        </p:spPr>
        <p:txBody>
          <a:bodyPr>
            <a:noAutofit/>
          </a:bodyPr>
          <a:lstStyle/>
          <a:p>
            <a:r>
              <a:rPr lang="en-US" noProof="0" dirty="0"/>
              <a:t>*Demonstrated clinically relevant initial weight loss and maintenance over a period of 36 months in participants of a standardized, meal replacement-based weight loss program. This intervention complies with national and international guidelines for the therapy of obesity in adults and is efficient and meaningful for long-term therapeutic use in primary care.</a:t>
            </a:r>
            <a:r>
              <a:rPr lang="en-US" baseline="30000" noProof="0" dirty="0"/>
              <a:t>3</a:t>
            </a:r>
            <a:br>
              <a:rPr lang="en-US" baseline="30000" noProof="0" dirty="0"/>
            </a:br>
            <a:r>
              <a:rPr lang="en-US" noProof="0" dirty="0"/>
              <a:t>1. Institute of Medicine (US) Subcommittee on Military Weight Management. Weight-loss and maintenance strategies. </a:t>
            </a:r>
            <a:r>
              <a:rPr lang="en-US" noProof="0" dirty="0">
                <a:hlinkClick r:id="rId3">
                  <a:extLst>
                    <a:ext uri="{A12FA001-AC4F-418D-AE19-62706E023703}">
                      <ahyp:hlinkClr xmlns:ahyp="http://schemas.microsoft.com/office/drawing/2018/hyperlinkcolor" val="tx"/>
                    </a:ext>
                  </a:extLst>
                </a:hlinkClick>
              </a:rPr>
              <a:t>https://www.ncbi.nlm.nih.gov/books/NBK221839/</a:t>
            </a:r>
            <a:r>
              <a:rPr lang="en-US" noProof="0" dirty="0"/>
              <a:t>. Accessed October 2025; 2. Maston G et al. Behav Sci (Basel) 2020;10:136; 3. </a:t>
            </a:r>
            <a:r>
              <a:rPr lang="en-US" noProof="0" dirty="0" err="1"/>
              <a:t>Kruschitz</a:t>
            </a:r>
            <a:r>
              <a:rPr lang="en-US" noProof="0" dirty="0"/>
              <a:t> R et al. Obes Facts 2017;10:76–84; 4. Astbury NM et al. Obes Rev 2019;20:569–587.</a:t>
            </a:r>
          </a:p>
        </p:txBody>
      </p:sp>
      <p:sp>
        <p:nvSpPr>
          <p:cNvPr id="9" name="TextBox 8">
            <a:extLst>
              <a:ext uri="{FF2B5EF4-FFF2-40B4-BE49-F238E27FC236}">
                <a16:creationId xmlns:a16="http://schemas.microsoft.com/office/drawing/2014/main" id="{C3FEC486-B9A9-2FBE-3DC0-562F19F6EF88}"/>
              </a:ext>
            </a:extLst>
          </p:cNvPr>
          <p:cNvSpPr txBox="1"/>
          <p:nvPr/>
        </p:nvSpPr>
        <p:spPr>
          <a:xfrm>
            <a:off x="3505197" y="2978454"/>
            <a:ext cx="3505199" cy="1631216"/>
          </a:xfrm>
          <a:prstGeom prst="rect">
            <a:avLst/>
          </a:prstGeom>
          <a:noFill/>
          <a:ln>
            <a:noFill/>
          </a:ln>
        </p:spPr>
        <p:txBody>
          <a:bodyPr wrap="square" rtlCol="0">
            <a:spAutoFit/>
          </a:bodyPr>
          <a:lstStyle/>
          <a:p>
            <a:pPr marL="171450" indent="-171450">
              <a:spcAft>
                <a:spcPts val="1200"/>
              </a:spcAft>
              <a:buFont typeface="Arial" panose="020B0604020202020204" pitchFamily="34" charset="0"/>
              <a:buChar char="•"/>
            </a:pPr>
            <a:r>
              <a:rPr lang="en-US" sz="1600" noProof="0"/>
              <a:t>Strict caloric intake while providing essential nutrients</a:t>
            </a:r>
          </a:p>
          <a:p>
            <a:pPr marL="171450" indent="-171450">
              <a:spcAft>
                <a:spcPts val="1200"/>
              </a:spcAft>
              <a:buFont typeface="Arial" panose="020B0604020202020204" pitchFamily="34" charset="0"/>
              <a:buChar char="•"/>
            </a:pPr>
            <a:r>
              <a:rPr lang="en-US" sz="1600" noProof="0"/>
              <a:t>On this plan, individuals consume ~1200</a:t>
            </a:r>
            <a:r>
              <a:rPr lang="en-US" sz="1600" noProof="0">
                <a:latin typeface="Arial" panose="020B0604020202020204" pitchFamily="34" charset="0"/>
                <a:cs typeface="Arial" panose="020B0604020202020204" pitchFamily="34" charset="0"/>
              </a:rPr>
              <a:t>–</a:t>
            </a:r>
            <a:r>
              <a:rPr lang="en-US" sz="1600" noProof="0"/>
              <a:t>1500 kcal/day</a:t>
            </a:r>
          </a:p>
          <a:p>
            <a:pPr marL="171450" indent="-171450">
              <a:spcAft>
                <a:spcPts val="1200"/>
              </a:spcAft>
              <a:buFont typeface="Arial" panose="020B0604020202020204" pitchFamily="34" charset="0"/>
              <a:buChar char="•"/>
            </a:pPr>
            <a:r>
              <a:rPr lang="en-US" sz="1600" noProof="0"/>
              <a:t>Effective for long-term weight loss</a:t>
            </a:r>
            <a:r>
              <a:rPr lang="en-US" sz="1600" baseline="30000" noProof="0"/>
              <a:t>4</a:t>
            </a:r>
            <a:endParaRPr lang="en-US" sz="1600" noProof="0"/>
          </a:p>
        </p:txBody>
      </p:sp>
      <p:sp>
        <p:nvSpPr>
          <p:cNvPr id="22" name="Rounded Rectangle 39">
            <a:extLst>
              <a:ext uri="{FF2B5EF4-FFF2-40B4-BE49-F238E27FC236}">
                <a16:creationId xmlns:a16="http://schemas.microsoft.com/office/drawing/2014/main" id="{A73DDD52-D407-0202-0A02-CC9B7EAFBD54}"/>
              </a:ext>
            </a:extLst>
          </p:cNvPr>
          <p:cNvSpPr/>
          <p:nvPr/>
        </p:nvSpPr>
        <p:spPr bwMode="gray">
          <a:xfrm>
            <a:off x="3505198" y="2337572"/>
            <a:ext cx="7334252" cy="533153"/>
          </a:xfrm>
          <a:prstGeom prst="roundRect">
            <a:avLst>
              <a:gd name="adj" fmla="val 50000"/>
            </a:avLst>
          </a:prstGeom>
          <a:solidFill>
            <a:schemeClr val="accent1"/>
          </a:solidFill>
          <a:ln w="3175" algn="ctr">
            <a:noFill/>
            <a:miter lim="800000"/>
            <a:headEnd/>
            <a:tailEnd/>
          </a:ln>
        </p:spPr>
        <p:txBody>
          <a:bodyPr wrap="square" lIns="0" tIns="0" rIns="0" bIns="0" rtlCol="0" anchor="ctr"/>
          <a:lstStyle/>
          <a:p>
            <a:pPr algn="ctr"/>
            <a:r>
              <a:rPr lang="en-US" sz="2400" b="1" noProof="0">
                <a:solidFill>
                  <a:schemeClr val="bg1"/>
                </a:solidFill>
              </a:rPr>
              <a:t>Commercial meal replacements</a:t>
            </a:r>
            <a:r>
              <a:rPr lang="en-US" sz="2400" baseline="30000" noProof="0">
                <a:solidFill>
                  <a:schemeClr val="bg1"/>
                </a:solidFill>
              </a:rPr>
              <a:t>1</a:t>
            </a:r>
            <a:r>
              <a:rPr lang="en-US" sz="2400" baseline="30000" noProof="0">
                <a:solidFill>
                  <a:schemeClr val="bg1"/>
                </a:solidFill>
                <a:cs typeface="Arial" panose="020B0604020202020204" pitchFamily="34" charset="0"/>
              </a:rPr>
              <a:t>–</a:t>
            </a:r>
            <a:r>
              <a:rPr lang="en-US" sz="2400" baseline="30000" noProof="0">
                <a:solidFill>
                  <a:schemeClr val="bg1"/>
                </a:solidFill>
              </a:rPr>
              <a:t>3*</a:t>
            </a:r>
          </a:p>
        </p:txBody>
      </p:sp>
      <p:sp>
        <p:nvSpPr>
          <p:cNvPr id="25" name="TextBox 24">
            <a:extLst>
              <a:ext uri="{FF2B5EF4-FFF2-40B4-BE49-F238E27FC236}">
                <a16:creationId xmlns:a16="http://schemas.microsoft.com/office/drawing/2014/main" id="{7D519A51-BAE0-C3BB-BFEC-97F45C9C64C5}"/>
              </a:ext>
            </a:extLst>
          </p:cNvPr>
          <p:cNvSpPr txBox="1"/>
          <p:nvPr/>
        </p:nvSpPr>
        <p:spPr>
          <a:xfrm>
            <a:off x="7192773" y="2978454"/>
            <a:ext cx="3676657" cy="1931298"/>
          </a:xfrm>
          <a:prstGeom prst="rect">
            <a:avLst/>
          </a:prstGeom>
          <a:noFill/>
          <a:ln>
            <a:noFill/>
          </a:ln>
        </p:spPr>
        <p:txBody>
          <a:bodyPr wrap="square" rtlCol="0">
            <a:spAutoFit/>
          </a:bodyPr>
          <a:lstStyle/>
          <a:p>
            <a:pPr>
              <a:spcAft>
                <a:spcPts val="300"/>
              </a:spcAft>
            </a:pPr>
            <a:r>
              <a:rPr lang="en-US" sz="1600" noProof="0"/>
              <a:t>Participants may:</a:t>
            </a:r>
          </a:p>
          <a:p>
            <a:pPr marL="238125" lvl="1" indent="-238125">
              <a:spcAft>
                <a:spcPts val="300"/>
              </a:spcAft>
              <a:buFont typeface="Arial" panose="020B0604020202020204" pitchFamily="34" charset="0"/>
              <a:buChar char="•"/>
            </a:pPr>
            <a:r>
              <a:rPr lang="en-US" sz="1600" noProof="0"/>
              <a:t>Follow an outlined diet plan</a:t>
            </a:r>
          </a:p>
          <a:p>
            <a:pPr marL="238125" lvl="1" indent="-238125">
              <a:spcAft>
                <a:spcPts val="300"/>
              </a:spcAft>
              <a:buFont typeface="Arial" panose="020B0604020202020204" pitchFamily="34" charset="0"/>
              <a:buChar char="•"/>
            </a:pPr>
            <a:r>
              <a:rPr lang="en-US" sz="1600" noProof="0"/>
              <a:t>Join a diet center</a:t>
            </a:r>
          </a:p>
          <a:p>
            <a:pPr marL="238125" lvl="1" indent="-238125">
              <a:spcAft>
                <a:spcPts val="300"/>
              </a:spcAft>
              <a:buFont typeface="Arial" panose="020B0604020202020204" pitchFamily="34" charset="0"/>
              <a:buChar char="•"/>
            </a:pPr>
            <a:r>
              <a:rPr lang="en-US" sz="1600" noProof="0"/>
              <a:t>Subscribe to an online weight loss program that includes member interaction and tools to track weight loss progress</a:t>
            </a:r>
          </a:p>
        </p:txBody>
      </p:sp>
      <p:sp>
        <p:nvSpPr>
          <p:cNvPr id="37" name="Rectangle: Rounded Corners 36">
            <a:extLst>
              <a:ext uri="{FF2B5EF4-FFF2-40B4-BE49-F238E27FC236}">
                <a16:creationId xmlns:a16="http://schemas.microsoft.com/office/drawing/2014/main" id="{3C8E53CA-07F3-C9FD-A6F1-C2A464BE3465}"/>
              </a:ext>
            </a:extLst>
          </p:cNvPr>
          <p:cNvSpPr/>
          <p:nvPr/>
        </p:nvSpPr>
        <p:spPr>
          <a:xfrm>
            <a:off x="11439167" y="3122565"/>
            <a:ext cx="348280" cy="1304292"/>
          </a:xfrm>
          <a:prstGeom prst="roundRect">
            <a:avLst>
              <a:gd name="adj" fmla="val 50000"/>
            </a:avLst>
          </a:prstGeom>
          <a:solidFill>
            <a:schemeClr val="bg1"/>
          </a:solidFill>
          <a:ln>
            <a:noFill/>
          </a:ln>
          <a:effectLst>
            <a:innerShdw blurRad="114300">
              <a:prstClr val="black">
                <a:alpha val="52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p>
        </p:txBody>
      </p:sp>
      <p:grpSp>
        <p:nvGrpSpPr>
          <p:cNvPr id="38" name="Group 37">
            <a:extLst>
              <a:ext uri="{FF2B5EF4-FFF2-40B4-BE49-F238E27FC236}">
                <a16:creationId xmlns:a16="http://schemas.microsoft.com/office/drawing/2014/main" id="{210851D8-0DBB-5E91-9DFB-E2DFFC5E0395}"/>
              </a:ext>
            </a:extLst>
          </p:cNvPr>
          <p:cNvGrpSpPr/>
          <p:nvPr/>
        </p:nvGrpSpPr>
        <p:grpSpPr>
          <a:xfrm>
            <a:off x="11499007" y="3277089"/>
            <a:ext cx="228600" cy="914552"/>
            <a:chOff x="11475667" y="3202846"/>
            <a:chExt cx="228600" cy="914552"/>
          </a:xfrm>
        </p:grpSpPr>
        <p:sp>
          <p:nvSpPr>
            <p:cNvPr id="40" name="Oval 39">
              <a:extLst>
                <a:ext uri="{FF2B5EF4-FFF2-40B4-BE49-F238E27FC236}">
                  <a16:creationId xmlns:a16="http://schemas.microsoft.com/office/drawing/2014/main" id="{6B8D6426-AE85-0F4E-F40B-F000A24615E3}"/>
                </a:ext>
              </a:extLst>
            </p:cNvPr>
            <p:cNvSpPr/>
            <p:nvPr/>
          </p:nvSpPr>
          <p:spPr>
            <a:xfrm>
              <a:off x="11475667" y="3202846"/>
              <a:ext cx="228600" cy="2286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p>
          </p:txBody>
        </p:sp>
        <p:sp>
          <p:nvSpPr>
            <p:cNvPr id="41" name="Oval 40">
              <a:extLst>
                <a:ext uri="{FF2B5EF4-FFF2-40B4-BE49-F238E27FC236}">
                  <a16:creationId xmlns:a16="http://schemas.microsoft.com/office/drawing/2014/main" id="{2D017E78-000A-8AEB-2B54-4B17DEBC9F23}"/>
                </a:ext>
              </a:extLst>
            </p:cNvPr>
            <p:cNvSpPr/>
            <p:nvPr/>
          </p:nvSpPr>
          <p:spPr>
            <a:xfrm>
              <a:off x="11475667" y="3545822"/>
              <a:ext cx="228600" cy="22860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p>
          </p:txBody>
        </p:sp>
        <p:sp>
          <p:nvSpPr>
            <p:cNvPr id="42" name="Oval 41">
              <a:extLst>
                <a:ext uri="{FF2B5EF4-FFF2-40B4-BE49-F238E27FC236}">
                  <a16:creationId xmlns:a16="http://schemas.microsoft.com/office/drawing/2014/main" id="{EA472DEF-A215-99A3-5524-D125CCD7DA71}"/>
                </a:ext>
              </a:extLst>
            </p:cNvPr>
            <p:cNvSpPr/>
            <p:nvPr/>
          </p:nvSpPr>
          <p:spPr>
            <a:xfrm>
              <a:off x="11475667" y="3888798"/>
              <a:ext cx="228600" cy="22860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p>
          </p:txBody>
        </p:sp>
      </p:grpSp>
      <p:sp>
        <p:nvSpPr>
          <p:cNvPr id="5" name="Oval 4">
            <a:extLst>
              <a:ext uri="{FF2B5EF4-FFF2-40B4-BE49-F238E27FC236}">
                <a16:creationId xmlns:a16="http://schemas.microsoft.com/office/drawing/2014/main" id="{09038905-7CB6-BE4D-D220-53BE9AC2E13A}"/>
              </a:ext>
            </a:extLst>
          </p:cNvPr>
          <p:cNvSpPr/>
          <p:nvPr/>
        </p:nvSpPr>
        <p:spPr>
          <a:xfrm>
            <a:off x="753653" y="2134072"/>
            <a:ext cx="2660264" cy="26602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p>
        </p:txBody>
      </p:sp>
      <p:pic>
        <p:nvPicPr>
          <p:cNvPr id="6" name="Graphic 5">
            <a:extLst>
              <a:ext uri="{FF2B5EF4-FFF2-40B4-BE49-F238E27FC236}">
                <a16:creationId xmlns:a16="http://schemas.microsoft.com/office/drawing/2014/main" id="{B55AEB47-46E3-4D8D-4A6A-109DD2B2FB2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97960" y="2578379"/>
            <a:ext cx="1771650" cy="1771650"/>
          </a:xfrm>
          <a:prstGeom prst="rect">
            <a:avLst/>
          </a:prstGeom>
        </p:spPr>
      </p:pic>
    </p:spTree>
    <p:extLst>
      <p:ext uri="{BB962C8B-B14F-4D97-AF65-F5344CB8AC3E}">
        <p14:creationId xmlns:p14="http://schemas.microsoft.com/office/powerpoint/2010/main" val="889832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5BF3EE-135D-00E9-8617-29686CDDC309}"/>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E7BA8D58-DD07-B87F-995E-92B7436BDA4E}"/>
              </a:ext>
            </a:extLst>
          </p:cNvPr>
          <p:cNvSpPr/>
          <p:nvPr/>
        </p:nvSpPr>
        <p:spPr>
          <a:xfrm>
            <a:off x="-1" y="1877352"/>
            <a:ext cx="12192000" cy="35281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7A140C63-EC41-10EE-E214-983C13E77A23}"/>
              </a:ext>
            </a:extLst>
          </p:cNvPr>
          <p:cNvSpPr>
            <a:spLocks noGrp="1"/>
          </p:cNvSpPr>
          <p:nvPr>
            <p:ph type="title"/>
          </p:nvPr>
        </p:nvSpPr>
        <p:spPr>
          <a:xfrm>
            <a:off x="536240" y="414320"/>
            <a:ext cx="10896000" cy="1082209"/>
          </a:xfrm>
        </p:spPr>
        <p:txBody>
          <a:bodyPr/>
          <a:lstStyle/>
          <a:p>
            <a:r>
              <a:rPr lang="en-US" noProof="0"/>
              <a:t>Structured weight loss programs</a:t>
            </a:r>
          </a:p>
        </p:txBody>
      </p:sp>
      <p:sp>
        <p:nvSpPr>
          <p:cNvPr id="4" name="Text Placeholder 3">
            <a:extLst>
              <a:ext uri="{FF2B5EF4-FFF2-40B4-BE49-F238E27FC236}">
                <a16:creationId xmlns:a16="http://schemas.microsoft.com/office/drawing/2014/main" id="{24DA541D-6402-3033-4E49-9233F5190382}"/>
              </a:ext>
            </a:extLst>
          </p:cNvPr>
          <p:cNvSpPr>
            <a:spLocks noGrp="1"/>
          </p:cNvSpPr>
          <p:nvPr>
            <p:ph type="body" sz="quarter" idx="13"/>
          </p:nvPr>
        </p:nvSpPr>
        <p:spPr>
          <a:xfrm>
            <a:off x="536240" y="6020060"/>
            <a:ext cx="10896000" cy="324000"/>
          </a:xfrm>
        </p:spPr>
        <p:txBody>
          <a:bodyPr>
            <a:noAutofit/>
          </a:bodyPr>
          <a:lstStyle/>
          <a:p>
            <a:r>
              <a:rPr lang="en-US" noProof="0" dirty="0"/>
              <a:t>1. Maston G et al. </a:t>
            </a:r>
            <a:r>
              <a:rPr lang="en-US" noProof="0" dirty="0" err="1"/>
              <a:t>Behav</a:t>
            </a:r>
            <a:r>
              <a:rPr lang="en-US" noProof="0" dirty="0"/>
              <a:t> Sci (Basel) 2020;10:136.</a:t>
            </a:r>
          </a:p>
        </p:txBody>
      </p:sp>
      <p:sp>
        <p:nvSpPr>
          <p:cNvPr id="26" name="TextBox 25">
            <a:extLst>
              <a:ext uri="{FF2B5EF4-FFF2-40B4-BE49-F238E27FC236}">
                <a16:creationId xmlns:a16="http://schemas.microsoft.com/office/drawing/2014/main" id="{0CBA68CD-624B-24C0-05FE-EB4540BA00DF}"/>
              </a:ext>
            </a:extLst>
          </p:cNvPr>
          <p:cNvSpPr txBox="1"/>
          <p:nvPr/>
        </p:nvSpPr>
        <p:spPr>
          <a:xfrm>
            <a:off x="3614136" y="2978454"/>
            <a:ext cx="3412635" cy="2164695"/>
          </a:xfrm>
          <a:prstGeom prst="rect">
            <a:avLst/>
          </a:prstGeom>
          <a:noFill/>
          <a:ln>
            <a:noFill/>
          </a:ln>
        </p:spPr>
        <p:txBody>
          <a:bodyPr wrap="square" rtlCol="0">
            <a:spAutoFit/>
          </a:bodyPr>
          <a:lstStyle/>
          <a:p>
            <a:pPr marL="171450" indent="-171450">
              <a:buFont typeface="Arial" panose="020B0604020202020204" pitchFamily="34" charset="0"/>
              <a:buChar char="•"/>
            </a:pPr>
            <a:r>
              <a:rPr lang="en-US" sz="1600" noProof="0"/>
              <a:t>Medical specialists </a:t>
            </a:r>
          </a:p>
          <a:p>
            <a:pPr marL="463550" indent="-285750">
              <a:buFont typeface="Arial" panose="020B0604020202020204" pitchFamily="34" charset="0"/>
              <a:buChar char="−"/>
            </a:pPr>
            <a:r>
              <a:rPr lang="en-US" sz="1600" noProof="0"/>
              <a:t>Endocrinologists </a:t>
            </a:r>
          </a:p>
          <a:p>
            <a:pPr marL="463550" indent="-285750">
              <a:buFont typeface="Arial" panose="020B0604020202020204" pitchFamily="34" charset="0"/>
              <a:buChar char="−"/>
            </a:pPr>
            <a:r>
              <a:rPr lang="en-US" sz="1600" noProof="0"/>
              <a:t>Gastroenterologists</a:t>
            </a:r>
          </a:p>
          <a:p>
            <a:pPr marL="463550" indent="-285750">
              <a:spcAft>
                <a:spcPts val="400"/>
              </a:spcAft>
              <a:buFont typeface="Arial" panose="020B0604020202020204" pitchFamily="34" charset="0"/>
              <a:buChar char="−"/>
            </a:pPr>
            <a:r>
              <a:rPr lang="en-US" sz="1600" noProof="0"/>
              <a:t>Obesity medicine physicians</a:t>
            </a:r>
          </a:p>
          <a:p>
            <a:pPr marL="171450" indent="-171450">
              <a:spcAft>
                <a:spcPts val="400"/>
              </a:spcAft>
              <a:buFont typeface="Arial" panose="020B0604020202020204" pitchFamily="34" charset="0"/>
              <a:buChar char="•"/>
            </a:pPr>
            <a:r>
              <a:rPr lang="en-US" sz="1600" noProof="0"/>
              <a:t>General practice physicians </a:t>
            </a:r>
            <a:br>
              <a:rPr lang="en-US" sz="1600" noProof="0"/>
            </a:br>
            <a:r>
              <a:rPr lang="en-US" sz="1600" noProof="0"/>
              <a:t>and nurses</a:t>
            </a:r>
          </a:p>
          <a:p>
            <a:pPr marL="171450" indent="-171450">
              <a:spcAft>
                <a:spcPts val="400"/>
              </a:spcAft>
              <a:buFont typeface="Arial" panose="020B0604020202020204" pitchFamily="34" charset="0"/>
              <a:buChar char="•"/>
            </a:pPr>
            <a:r>
              <a:rPr lang="en-US" sz="1600" noProof="0"/>
              <a:t>Registered dietitians and nutritionists</a:t>
            </a:r>
          </a:p>
        </p:txBody>
      </p:sp>
      <p:sp>
        <p:nvSpPr>
          <p:cNvPr id="27" name="Oval 26">
            <a:extLst>
              <a:ext uri="{FF2B5EF4-FFF2-40B4-BE49-F238E27FC236}">
                <a16:creationId xmlns:a16="http://schemas.microsoft.com/office/drawing/2014/main" id="{D52E002C-9443-76A3-76C8-7636A20E9E39}"/>
              </a:ext>
            </a:extLst>
          </p:cNvPr>
          <p:cNvSpPr/>
          <p:nvPr/>
        </p:nvSpPr>
        <p:spPr>
          <a:xfrm>
            <a:off x="754674" y="2134072"/>
            <a:ext cx="2660264" cy="26602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p>
        </p:txBody>
      </p:sp>
      <p:sp>
        <p:nvSpPr>
          <p:cNvPr id="28" name="Rounded Rectangle 39">
            <a:extLst>
              <a:ext uri="{FF2B5EF4-FFF2-40B4-BE49-F238E27FC236}">
                <a16:creationId xmlns:a16="http://schemas.microsoft.com/office/drawing/2014/main" id="{E267C027-AF1D-825A-16FF-4751377AC88F}"/>
              </a:ext>
            </a:extLst>
          </p:cNvPr>
          <p:cNvSpPr/>
          <p:nvPr/>
        </p:nvSpPr>
        <p:spPr bwMode="gray">
          <a:xfrm>
            <a:off x="3614136" y="2337572"/>
            <a:ext cx="7334252" cy="533153"/>
          </a:xfrm>
          <a:prstGeom prst="roundRect">
            <a:avLst>
              <a:gd name="adj" fmla="val 50000"/>
            </a:avLst>
          </a:prstGeom>
          <a:solidFill>
            <a:schemeClr val="accent1"/>
          </a:solidFill>
          <a:ln w="3175" algn="ctr">
            <a:noFill/>
            <a:miter lim="800000"/>
            <a:headEnd/>
            <a:tailEnd/>
          </a:ln>
        </p:spPr>
        <p:txBody>
          <a:bodyPr wrap="square" lIns="0" tIns="0" rIns="0" bIns="0" rtlCol="0" anchor="ctr"/>
          <a:lstStyle/>
          <a:p>
            <a:pPr algn="ctr"/>
            <a:r>
              <a:rPr lang="en-US" sz="2400" b="1" dirty="0">
                <a:solidFill>
                  <a:schemeClr val="bg1"/>
                </a:solidFill>
              </a:rPr>
              <a:t>Multidisciplinary s</a:t>
            </a:r>
            <a:r>
              <a:rPr lang="en-US" sz="2400" b="1" noProof="0" dirty="0">
                <a:solidFill>
                  <a:schemeClr val="bg1"/>
                </a:solidFill>
              </a:rPr>
              <a:t>upport</a:t>
            </a:r>
            <a:r>
              <a:rPr lang="en-US" sz="2400" baseline="30000" noProof="0" dirty="0">
                <a:solidFill>
                  <a:schemeClr val="bg1"/>
                </a:solidFill>
              </a:rPr>
              <a:t>1</a:t>
            </a:r>
            <a:r>
              <a:rPr lang="en-US" sz="2400" b="1" noProof="0" dirty="0">
                <a:solidFill>
                  <a:schemeClr val="bg1"/>
                </a:solidFill>
              </a:rPr>
              <a:t> </a:t>
            </a:r>
          </a:p>
        </p:txBody>
      </p:sp>
      <p:pic>
        <p:nvPicPr>
          <p:cNvPr id="29" name="Graphic 28">
            <a:extLst>
              <a:ext uri="{FF2B5EF4-FFF2-40B4-BE49-F238E27FC236}">
                <a16:creationId xmlns:a16="http://schemas.microsoft.com/office/drawing/2014/main" id="{493E84CE-33C7-B2D0-A8C0-327DB7CC92AA}"/>
              </a:ext>
            </a:extLst>
          </p:cNvPr>
          <p:cNvPicPr>
            <a:picLocks noChangeAspect="1"/>
          </p:cNvPicPr>
          <p:nvPr/>
        </p:nvPicPr>
        <p:blipFill>
          <a:blip r:embed="rId3">
            <a:extLst>
              <a:ext uri="{96DAC541-7B7A-43D3-8B79-37D633B846F1}">
                <asvg:svgBlip xmlns:asvg="http://schemas.microsoft.com/office/drawing/2016/SVG/main" r:embed="rId4"/>
              </a:ext>
            </a:extLst>
          </a:blip>
          <a:srcRect l="13" r="13"/>
          <a:stretch/>
        </p:blipFill>
        <p:spPr>
          <a:xfrm>
            <a:off x="1122173" y="2501551"/>
            <a:ext cx="1924806" cy="1925306"/>
          </a:xfrm>
          <a:prstGeom prst="rect">
            <a:avLst/>
          </a:prstGeom>
        </p:spPr>
      </p:pic>
      <p:sp>
        <p:nvSpPr>
          <p:cNvPr id="30" name="TextBox 29">
            <a:extLst>
              <a:ext uri="{FF2B5EF4-FFF2-40B4-BE49-F238E27FC236}">
                <a16:creationId xmlns:a16="http://schemas.microsoft.com/office/drawing/2014/main" id="{6FA6AA2D-6B98-FEBF-9520-CB1742325C65}"/>
              </a:ext>
            </a:extLst>
          </p:cNvPr>
          <p:cNvSpPr txBox="1"/>
          <p:nvPr/>
        </p:nvSpPr>
        <p:spPr>
          <a:xfrm>
            <a:off x="7179168" y="2978454"/>
            <a:ext cx="3769219" cy="1269578"/>
          </a:xfrm>
          <a:prstGeom prst="rect">
            <a:avLst/>
          </a:prstGeom>
          <a:noFill/>
          <a:ln>
            <a:noFill/>
          </a:ln>
        </p:spPr>
        <p:txBody>
          <a:bodyPr wrap="square" rtlCol="0">
            <a:spAutoFit/>
          </a:bodyPr>
          <a:lstStyle/>
          <a:p>
            <a:pPr marL="171450" indent="-171450">
              <a:spcAft>
                <a:spcPts val="500"/>
              </a:spcAft>
              <a:buFont typeface="Arial" panose="020B0604020202020204" pitchFamily="34" charset="0"/>
              <a:buChar char="•"/>
            </a:pPr>
            <a:r>
              <a:rPr lang="en-US" sz="1600" noProof="0"/>
              <a:t>Exercise physiologists</a:t>
            </a:r>
          </a:p>
          <a:p>
            <a:pPr marL="171450" indent="-171450">
              <a:spcAft>
                <a:spcPts val="500"/>
              </a:spcAft>
              <a:buFont typeface="Arial" panose="020B0604020202020204" pitchFamily="34" charset="0"/>
              <a:buChar char="•"/>
            </a:pPr>
            <a:r>
              <a:rPr lang="en-US" sz="1600" noProof="0"/>
              <a:t>Psychologists and counselors</a:t>
            </a:r>
          </a:p>
          <a:p>
            <a:pPr marL="171450" indent="-171450">
              <a:spcAft>
                <a:spcPts val="500"/>
              </a:spcAft>
              <a:buFont typeface="Arial" panose="020B0604020202020204" pitchFamily="34" charset="0"/>
              <a:buChar char="•"/>
            </a:pPr>
            <a:r>
              <a:rPr lang="en-US" sz="1600" noProof="0"/>
              <a:t>Diabetes educators</a:t>
            </a:r>
          </a:p>
          <a:p>
            <a:pPr marL="171450" indent="-171450">
              <a:spcAft>
                <a:spcPts val="500"/>
              </a:spcAft>
              <a:buFont typeface="Arial" panose="020B0604020202020204" pitchFamily="34" charset="0"/>
              <a:buChar char="•"/>
            </a:pPr>
            <a:r>
              <a:rPr lang="en-US" sz="1600" noProof="0"/>
              <a:t>Digital health tools</a:t>
            </a:r>
          </a:p>
        </p:txBody>
      </p:sp>
      <p:sp>
        <p:nvSpPr>
          <p:cNvPr id="37" name="Rectangle: Rounded Corners 36">
            <a:extLst>
              <a:ext uri="{FF2B5EF4-FFF2-40B4-BE49-F238E27FC236}">
                <a16:creationId xmlns:a16="http://schemas.microsoft.com/office/drawing/2014/main" id="{C1EF0D3B-C66A-732C-313F-7F8BB9E37F37}"/>
              </a:ext>
            </a:extLst>
          </p:cNvPr>
          <p:cNvSpPr/>
          <p:nvPr/>
        </p:nvSpPr>
        <p:spPr>
          <a:xfrm>
            <a:off x="11439167" y="3122565"/>
            <a:ext cx="348280" cy="1304292"/>
          </a:xfrm>
          <a:prstGeom prst="roundRect">
            <a:avLst>
              <a:gd name="adj" fmla="val 50000"/>
            </a:avLst>
          </a:prstGeom>
          <a:solidFill>
            <a:schemeClr val="bg1"/>
          </a:solidFill>
          <a:ln>
            <a:noFill/>
          </a:ln>
          <a:effectLst>
            <a:innerShdw blurRad="114300">
              <a:prstClr val="black">
                <a:alpha val="52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p>
        </p:txBody>
      </p:sp>
      <p:grpSp>
        <p:nvGrpSpPr>
          <p:cNvPr id="38" name="Group 37">
            <a:extLst>
              <a:ext uri="{FF2B5EF4-FFF2-40B4-BE49-F238E27FC236}">
                <a16:creationId xmlns:a16="http://schemas.microsoft.com/office/drawing/2014/main" id="{3A429652-057C-190B-3025-2DB0792C1FEF}"/>
              </a:ext>
            </a:extLst>
          </p:cNvPr>
          <p:cNvGrpSpPr/>
          <p:nvPr/>
        </p:nvGrpSpPr>
        <p:grpSpPr>
          <a:xfrm>
            <a:off x="11499007" y="3277089"/>
            <a:ext cx="228600" cy="914552"/>
            <a:chOff x="11475667" y="3202846"/>
            <a:chExt cx="228600" cy="914552"/>
          </a:xfrm>
        </p:grpSpPr>
        <p:sp>
          <p:nvSpPr>
            <p:cNvPr id="40" name="Oval 39">
              <a:extLst>
                <a:ext uri="{FF2B5EF4-FFF2-40B4-BE49-F238E27FC236}">
                  <a16:creationId xmlns:a16="http://schemas.microsoft.com/office/drawing/2014/main" id="{9ADB6CD0-8196-EAA9-2DC1-4776B704E9E5}"/>
                </a:ext>
              </a:extLst>
            </p:cNvPr>
            <p:cNvSpPr/>
            <p:nvPr/>
          </p:nvSpPr>
          <p:spPr>
            <a:xfrm>
              <a:off x="11475667" y="3202846"/>
              <a:ext cx="228600" cy="2286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p>
          </p:txBody>
        </p:sp>
        <p:sp>
          <p:nvSpPr>
            <p:cNvPr id="41" name="Oval 40">
              <a:extLst>
                <a:ext uri="{FF2B5EF4-FFF2-40B4-BE49-F238E27FC236}">
                  <a16:creationId xmlns:a16="http://schemas.microsoft.com/office/drawing/2014/main" id="{1D456FE2-5E72-8F05-92DF-A850242BBCB0}"/>
                </a:ext>
              </a:extLst>
            </p:cNvPr>
            <p:cNvSpPr/>
            <p:nvPr/>
          </p:nvSpPr>
          <p:spPr>
            <a:xfrm>
              <a:off x="11475667" y="3545822"/>
              <a:ext cx="228600" cy="2286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p>
          </p:txBody>
        </p:sp>
        <p:sp>
          <p:nvSpPr>
            <p:cNvPr id="42" name="Oval 41">
              <a:extLst>
                <a:ext uri="{FF2B5EF4-FFF2-40B4-BE49-F238E27FC236}">
                  <a16:creationId xmlns:a16="http://schemas.microsoft.com/office/drawing/2014/main" id="{8EFCD2A7-6228-4F22-BD3E-3C256C882958}"/>
                </a:ext>
              </a:extLst>
            </p:cNvPr>
            <p:cNvSpPr/>
            <p:nvPr/>
          </p:nvSpPr>
          <p:spPr>
            <a:xfrm>
              <a:off x="11475667" y="3888798"/>
              <a:ext cx="228600" cy="22860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p>
          </p:txBody>
        </p:sp>
      </p:grpSp>
    </p:spTree>
    <p:extLst>
      <p:ext uri="{BB962C8B-B14F-4D97-AF65-F5344CB8AC3E}">
        <p14:creationId xmlns:p14="http://schemas.microsoft.com/office/powerpoint/2010/main" val="40332196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D59088-2BEB-84AC-44C7-07AA480BBF6D}"/>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762B93A8-C8C2-F09E-B63D-577DDF698228}"/>
              </a:ext>
            </a:extLst>
          </p:cNvPr>
          <p:cNvSpPr/>
          <p:nvPr/>
        </p:nvSpPr>
        <p:spPr>
          <a:xfrm>
            <a:off x="-1" y="1877352"/>
            <a:ext cx="12192000" cy="35281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97F6D3B1-7B8B-197F-B29C-4C25BE28055A}"/>
              </a:ext>
            </a:extLst>
          </p:cNvPr>
          <p:cNvSpPr>
            <a:spLocks noGrp="1"/>
          </p:cNvSpPr>
          <p:nvPr>
            <p:ph type="title"/>
          </p:nvPr>
        </p:nvSpPr>
        <p:spPr>
          <a:xfrm>
            <a:off x="536240" y="414320"/>
            <a:ext cx="10896000" cy="1082209"/>
          </a:xfrm>
        </p:spPr>
        <p:txBody>
          <a:bodyPr/>
          <a:lstStyle/>
          <a:p>
            <a:r>
              <a:rPr lang="en-US" noProof="0" dirty="0"/>
              <a:t>Structured weight loss programs</a:t>
            </a:r>
          </a:p>
        </p:txBody>
      </p:sp>
      <p:sp>
        <p:nvSpPr>
          <p:cNvPr id="4" name="Text Placeholder 3">
            <a:extLst>
              <a:ext uri="{FF2B5EF4-FFF2-40B4-BE49-F238E27FC236}">
                <a16:creationId xmlns:a16="http://schemas.microsoft.com/office/drawing/2014/main" id="{77BC81C7-4496-106B-A77F-8470D0D8A288}"/>
              </a:ext>
            </a:extLst>
          </p:cNvPr>
          <p:cNvSpPr>
            <a:spLocks noGrp="1"/>
          </p:cNvSpPr>
          <p:nvPr>
            <p:ph type="body" sz="quarter" idx="13"/>
          </p:nvPr>
        </p:nvSpPr>
        <p:spPr>
          <a:xfrm>
            <a:off x="536240" y="5936226"/>
            <a:ext cx="10896000" cy="407834"/>
          </a:xfrm>
        </p:spPr>
        <p:txBody>
          <a:bodyPr>
            <a:noAutofit/>
          </a:bodyPr>
          <a:lstStyle/>
          <a:p>
            <a:br>
              <a:rPr lang="en-US" noProof="0" dirty="0"/>
            </a:br>
            <a:r>
              <a:rPr lang="en-US" noProof="0" dirty="0"/>
              <a:t>1. </a:t>
            </a:r>
            <a:r>
              <a:rPr lang="en-US" dirty="0"/>
              <a:t>Centers for Disease Control and Prevention (CDC). </a:t>
            </a:r>
            <a:r>
              <a:rPr lang="en-US" noProof="0" dirty="0"/>
              <a:t>National Diabetes Prevention Program. </a:t>
            </a:r>
            <a:r>
              <a:rPr lang="en-US" dirty="0">
                <a:hlinkClick r:id="rId3"/>
              </a:rPr>
              <a:t>https://www.cdc.gov/diabetes-prevention/index.html</a:t>
            </a:r>
            <a:r>
              <a:rPr lang="en-US" dirty="0"/>
              <a:t>. </a:t>
            </a:r>
            <a:r>
              <a:rPr lang="en-US" noProof="0" dirty="0"/>
              <a:t>Accessed </a:t>
            </a:r>
            <a:r>
              <a:rPr lang="en-US" dirty="0"/>
              <a:t>October 2025</a:t>
            </a:r>
            <a:r>
              <a:rPr lang="en-US" noProof="0" dirty="0"/>
              <a:t>.</a:t>
            </a:r>
          </a:p>
        </p:txBody>
      </p:sp>
      <p:sp>
        <p:nvSpPr>
          <p:cNvPr id="31" name="TextBox 30">
            <a:extLst>
              <a:ext uri="{FF2B5EF4-FFF2-40B4-BE49-F238E27FC236}">
                <a16:creationId xmlns:a16="http://schemas.microsoft.com/office/drawing/2014/main" id="{B62C5912-7578-AC8E-AF4D-6F0DA2738F99}"/>
              </a:ext>
            </a:extLst>
          </p:cNvPr>
          <p:cNvSpPr txBox="1"/>
          <p:nvPr/>
        </p:nvSpPr>
        <p:spPr>
          <a:xfrm>
            <a:off x="3614136" y="3089064"/>
            <a:ext cx="3352802" cy="1077218"/>
          </a:xfrm>
          <a:prstGeom prst="rect">
            <a:avLst/>
          </a:prstGeom>
          <a:noFill/>
          <a:ln>
            <a:noFill/>
          </a:ln>
        </p:spPr>
        <p:txBody>
          <a:bodyPr wrap="square" rtlCol="0">
            <a:spAutoFit/>
          </a:bodyPr>
          <a:lstStyle/>
          <a:p>
            <a:pPr algn="ctr"/>
            <a:r>
              <a:rPr lang="en-US" sz="1600" noProof="0"/>
              <a:t>Physicians contribute by increasing referrals to </a:t>
            </a:r>
            <a:br>
              <a:rPr lang="en-US" sz="1600" noProof="0"/>
            </a:br>
            <a:r>
              <a:rPr lang="en-US" sz="1600" noProof="0"/>
              <a:t>and participation in the </a:t>
            </a:r>
            <a:br>
              <a:rPr lang="en-US" sz="1600" noProof="0"/>
            </a:br>
            <a:r>
              <a:rPr lang="en-US" sz="1600" noProof="0"/>
              <a:t>lifestyle change program</a:t>
            </a:r>
          </a:p>
        </p:txBody>
      </p:sp>
      <p:sp>
        <p:nvSpPr>
          <p:cNvPr id="32" name="Oval 31">
            <a:extLst>
              <a:ext uri="{FF2B5EF4-FFF2-40B4-BE49-F238E27FC236}">
                <a16:creationId xmlns:a16="http://schemas.microsoft.com/office/drawing/2014/main" id="{1F96C8FE-52E1-D9CA-5EE5-77267DBD5E79}"/>
              </a:ext>
            </a:extLst>
          </p:cNvPr>
          <p:cNvSpPr/>
          <p:nvPr/>
        </p:nvSpPr>
        <p:spPr>
          <a:xfrm>
            <a:off x="754674" y="2134072"/>
            <a:ext cx="2660264" cy="26602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p>
        </p:txBody>
      </p:sp>
      <p:sp>
        <p:nvSpPr>
          <p:cNvPr id="33" name="Rounded Rectangle 39">
            <a:extLst>
              <a:ext uri="{FF2B5EF4-FFF2-40B4-BE49-F238E27FC236}">
                <a16:creationId xmlns:a16="http://schemas.microsoft.com/office/drawing/2014/main" id="{AFB819DF-D0F6-BEDE-5B1D-F58A0E7308BE}"/>
              </a:ext>
            </a:extLst>
          </p:cNvPr>
          <p:cNvSpPr/>
          <p:nvPr/>
        </p:nvSpPr>
        <p:spPr bwMode="gray">
          <a:xfrm>
            <a:off x="3614136" y="2069804"/>
            <a:ext cx="7334252" cy="843450"/>
          </a:xfrm>
          <a:prstGeom prst="roundRect">
            <a:avLst>
              <a:gd name="adj" fmla="val 50000"/>
            </a:avLst>
          </a:prstGeom>
          <a:solidFill>
            <a:schemeClr val="accent1"/>
          </a:solidFill>
          <a:ln w="3175" algn="ctr">
            <a:noFill/>
            <a:miter lim="800000"/>
            <a:headEnd/>
            <a:tailEnd/>
          </a:ln>
        </p:spPr>
        <p:txBody>
          <a:bodyPr wrap="square" lIns="0" tIns="0" rIns="0" bIns="0" rtlCol="0" anchor="ctr"/>
          <a:lstStyle/>
          <a:p>
            <a:pPr algn="ctr"/>
            <a:r>
              <a:rPr lang="en-US" sz="2400" b="1" noProof="0" dirty="0">
                <a:solidFill>
                  <a:schemeClr val="bg1"/>
                </a:solidFill>
              </a:rPr>
              <a:t>Diabetes Prevention Program </a:t>
            </a:r>
            <a:br>
              <a:rPr lang="en-US" sz="2400" b="1" noProof="0" dirty="0">
                <a:solidFill>
                  <a:schemeClr val="bg1"/>
                </a:solidFill>
              </a:rPr>
            </a:br>
            <a:r>
              <a:rPr lang="en-US" sz="2400" b="1" noProof="0" dirty="0">
                <a:solidFill>
                  <a:schemeClr val="bg1"/>
                </a:solidFill>
              </a:rPr>
              <a:t>lifestyle change program</a:t>
            </a:r>
            <a:r>
              <a:rPr lang="en-US" sz="2400" baseline="30000" noProof="0" dirty="0">
                <a:solidFill>
                  <a:schemeClr val="bg1"/>
                </a:solidFill>
              </a:rPr>
              <a:t>1</a:t>
            </a:r>
          </a:p>
        </p:txBody>
      </p:sp>
      <p:pic>
        <p:nvPicPr>
          <p:cNvPr id="34" name="Graphic 33">
            <a:extLst>
              <a:ext uri="{FF2B5EF4-FFF2-40B4-BE49-F238E27FC236}">
                <a16:creationId xmlns:a16="http://schemas.microsoft.com/office/drawing/2014/main" id="{BEA28570-7E91-29A7-42EC-6105591DE66A}"/>
              </a:ext>
            </a:extLst>
          </p:cNvPr>
          <p:cNvPicPr>
            <a:picLocks noChangeAspect="1"/>
          </p:cNvPicPr>
          <p:nvPr/>
        </p:nvPicPr>
        <p:blipFill>
          <a:blip r:embed="rId4">
            <a:extLst>
              <a:ext uri="{96DAC541-7B7A-43D3-8B79-37D633B846F1}">
                <asvg:svgBlip xmlns:asvg="http://schemas.microsoft.com/office/drawing/2016/SVG/main" r:embed="rId5"/>
              </a:ext>
            </a:extLst>
          </a:blip>
          <a:srcRect l="111" r="111"/>
          <a:stretch/>
        </p:blipFill>
        <p:spPr>
          <a:xfrm>
            <a:off x="1262469" y="2642158"/>
            <a:ext cx="1640454" cy="1644092"/>
          </a:xfrm>
          <a:prstGeom prst="rect">
            <a:avLst/>
          </a:prstGeom>
        </p:spPr>
      </p:pic>
      <p:sp>
        <p:nvSpPr>
          <p:cNvPr id="35" name="TextBox 34">
            <a:extLst>
              <a:ext uri="{FF2B5EF4-FFF2-40B4-BE49-F238E27FC236}">
                <a16:creationId xmlns:a16="http://schemas.microsoft.com/office/drawing/2014/main" id="{67D43EA8-7672-D82B-2EA1-A56DAF058573}"/>
              </a:ext>
            </a:extLst>
          </p:cNvPr>
          <p:cNvSpPr txBox="1"/>
          <p:nvPr/>
        </p:nvSpPr>
        <p:spPr>
          <a:xfrm>
            <a:off x="7188620" y="2978454"/>
            <a:ext cx="3738531" cy="1308050"/>
          </a:xfrm>
          <a:prstGeom prst="rect">
            <a:avLst/>
          </a:prstGeom>
          <a:noFill/>
          <a:ln>
            <a:noFill/>
          </a:ln>
        </p:spPr>
        <p:txBody>
          <a:bodyPr wrap="square" rtlCol="0">
            <a:spAutoFit/>
          </a:bodyPr>
          <a:lstStyle/>
          <a:p>
            <a:r>
              <a:rPr lang="en-US" sz="1600" noProof="0"/>
              <a:t>Goal is to reduce weight by 7% via:</a:t>
            </a:r>
          </a:p>
          <a:p>
            <a:pPr marL="266700" indent="-266700">
              <a:spcBef>
                <a:spcPts val="600"/>
              </a:spcBef>
              <a:buFont typeface="Arial" panose="020B0604020202020204" pitchFamily="34" charset="0"/>
              <a:buChar char="•"/>
            </a:pPr>
            <a:r>
              <a:rPr lang="en-US" sz="1600" noProof="0"/>
              <a:t>Behavior modification</a:t>
            </a:r>
          </a:p>
          <a:p>
            <a:pPr marL="266700" indent="-266700">
              <a:spcBef>
                <a:spcPts val="600"/>
              </a:spcBef>
              <a:buFont typeface="Arial" panose="020B0604020202020204" pitchFamily="34" charset="0"/>
              <a:buChar char="•"/>
            </a:pPr>
            <a:r>
              <a:rPr lang="en-US" sz="1600" noProof="0"/>
              <a:t>Low fat diet</a:t>
            </a:r>
          </a:p>
          <a:p>
            <a:pPr marL="266700" indent="-266700">
              <a:spcBef>
                <a:spcPts val="600"/>
              </a:spcBef>
              <a:buFont typeface="Arial" panose="020B0604020202020204" pitchFamily="34" charset="0"/>
              <a:buChar char="•"/>
            </a:pPr>
            <a:r>
              <a:rPr lang="en-US" sz="1600" noProof="0"/>
              <a:t>150 minutes of exercise per week</a:t>
            </a:r>
          </a:p>
        </p:txBody>
      </p:sp>
      <p:sp>
        <p:nvSpPr>
          <p:cNvPr id="37" name="Rectangle: Rounded Corners 36">
            <a:extLst>
              <a:ext uri="{FF2B5EF4-FFF2-40B4-BE49-F238E27FC236}">
                <a16:creationId xmlns:a16="http://schemas.microsoft.com/office/drawing/2014/main" id="{0BE1BF03-0BDB-A2E4-115E-1C34818B1F8B}"/>
              </a:ext>
            </a:extLst>
          </p:cNvPr>
          <p:cNvSpPr/>
          <p:nvPr/>
        </p:nvSpPr>
        <p:spPr>
          <a:xfrm>
            <a:off x="11439167" y="3122565"/>
            <a:ext cx="348280" cy="1304292"/>
          </a:xfrm>
          <a:prstGeom prst="roundRect">
            <a:avLst>
              <a:gd name="adj" fmla="val 50000"/>
            </a:avLst>
          </a:prstGeom>
          <a:solidFill>
            <a:schemeClr val="bg1"/>
          </a:solidFill>
          <a:ln>
            <a:noFill/>
          </a:ln>
          <a:effectLst>
            <a:innerShdw blurRad="114300">
              <a:prstClr val="black">
                <a:alpha val="52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p>
        </p:txBody>
      </p:sp>
      <p:grpSp>
        <p:nvGrpSpPr>
          <p:cNvPr id="38" name="Group 37">
            <a:extLst>
              <a:ext uri="{FF2B5EF4-FFF2-40B4-BE49-F238E27FC236}">
                <a16:creationId xmlns:a16="http://schemas.microsoft.com/office/drawing/2014/main" id="{D2D8CDDF-D684-59CD-86F9-8CD4D6D508B2}"/>
              </a:ext>
            </a:extLst>
          </p:cNvPr>
          <p:cNvGrpSpPr/>
          <p:nvPr/>
        </p:nvGrpSpPr>
        <p:grpSpPr>
          <a:xfrm>
            <a:off x="11499007" y="3277089"/>
            <a:ext cx="228600" cy="914552"/>
            <a:chOff x="11475667" y="3202846"/>
            <a:chExt cx="228600" cy="914552"/>
          </a:xfrm>
        </p:grpSpPr>
        <p:sp>
          <p:nvSpPr>
            <p:cNvPr id="40" name="Oval 39">
              <a:extLst>
                <a:ext uri="{FF2B5EF4-FFF2-40B4-BE49-F238E27FC236}">
                  <a16:creationId xmlns:a16="http://schemas.microsoft.com/office/drawing/2014/main" id="{2BBAED32-2033-A084-8F13-5243505125B4}"/>
                </a:ext>
              </a:extLst>
            </p:cNvPr>
            <p:cNvSpPr/>
            <p:nvPr/>
          </p:nvSpPr>
          <p:spPr>
            <a:xfrm>
              <a:off x="11475667" y="3202846"/>
              <a:ext cx="228600" cy="2286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p>
          </p:txBody>
        </p:sp>
        <p:sp>
          <p:nvSpPr>
            <p:cNvPr id="41" name="Oval 40">
              <a:extLst>
                <a:ext uri="{FF2B5EF4-FFF2-40B4-BE49-F238E27FC236}">
                  <a16:creationId xmlns:a16="http://schemas.microsoft.com/office/drawing/2014/main" id="{A1D2DA62-568F-8EAF-A7EB-7485B628079B}"/>
                </a:ext>
              </a:extLst>
            </p:cNvPr>
            <p:cNvSpPr/>
            <p:nvPr/>
          </p:nvSpPr>
          <p:spPr>
            <a:xfrm>
              <a:off x="11475667" y="3545822"/>
              <a:ext cx="228600" cy="2286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p>
          </p:txBody>
        </p:sp>
        <p:sp>
          <p:nvSpPr>
            <p:cNvPr id="42" name="Oval 41">
              <a:extLst>
                <a:ext uri="{FF2B5EF4-FFF2-40B4-BE49-F238E27FC236}">
                  <a16:creationId xmlns:a16="http://schemas.microsoft.com/office/drawing/2014/main" id="{ED215897-CF73-8662-9A78-A7684475B776}"/>
                </a:ext>
              </a:extLst>
            </p:cNvPr>
            <p:cNvSpPr/>
            <p:nvPr/>
          </p:nvSpPr>
          <p:spPr>
            <a:xfrm>
              <a:off x="11475667" y="3888798"/>
              <a:ext cx="228600" cy="2286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p>
          </p:txBody>
        </p:sp>
      </p:grpSp>
    </p:spTree>
    <p:extLst>
      <p:ext uri="{BB962C8B-B14F-4D97-AF65-F5344CB8AC3E}">
        <p14:creationId xmlns:p14="http://schemas.microsoft.com/office/powerpoint/2010/main" val="30335779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OWER_USER_CONTEXTUAL_SHAPES_AGENDA_DESIGNER" val="{&quot;Divider1&quot;:{&quot;Title&quot;:{&quot;AutoShapeType&quot;:1,&quot;CalloutType&quot;:1,&quot;CalloutAngle&quot;:2,&quot;CalloutGap&quot;:-3.40282347E+38,&quot;Visible&quot;:-1,&quot;LockAspectRatio&quot;:0,&quot;CanUpdateAdjustments&quot;:true,&quot;Adjustment1&quot;:-1.0,&quot;Adjustment2&quot;:-1.0,&quot;Adjustment3&quot;:-1.0,&quot;Adjustment4&quot;:-1.0,&quot;CanManagePosition&quot;:true,&quot;Left&quot;:240.0,&quot;Top&quot;:216.0,&quot;Width&quot;:700.0,&quot;Height&quot;:108.0,&quot;Rotation&quot;:-1.0,&quot;TextFrame2AutoSize&quot;:1,&quot;TextFrame2TextRangeFontName&quot;:&quot;&quot;,&quot;TextFrameMarginTop&quot;:0.0,&quot;TextFrameMarginLeft&quot;:0.0,&quot;TextFrameMarginRight&quot;:0.0,&quot;TextFrameMarginBottom&quot;:0.0,&quot;TextFrameWordWrap&quot;:-1,&quot;TextFrameTextRangeFontSize&quot;:30.0,&quot;TextFrameTextRangeFontColorHexa&quot;:&quot;#001965&quot;,&quot;TextFrameTextRangeFontBold&quot;:0,&quot;TextFrameTextRangeFontItalic&quot;:0,&quot;TextFrameTextRangeFontUnderline&quot;:0,&quot;TextFrameVerticalAnchor&quot;:1,&quot;TextFrameHorizontalAnchor&quot;:1,&quot;TextFrameTextRangeParagraphFormatBulletType&quot;:0,&quot;TextFrameTextRangeParagraphFormatBulletRelativeSize&quot;:-3.40282347E+38,&quot;TextFrameTextRangeParagraphFormatBulletCharacter&quot;:-2147483648,&quot;TextFrameTextRangeParagraphFormatBulletFontName&quot;:&quot;&quot;,&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1,&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true},&quot;Number&quot;:{&quot;AutoShapeType&quot;:1,&quot;CalloutType&quot;:1,&quot;CalloutAngle&quot;:2,&quot;CalloutGap&quot;:-3.40282347E+38,&quot;Visible&quot;:-1,&quot;LockAspectRatio&quot;:0,&quot;CanUpdateAdjustments&quot;:true,&quot;Adjustment1&quot;:-1.0,&quot;Adjustment2&quot;:-1.0,&quot;Adjustment3&quot;:-1.0,&quot;Adjustment4&quot;:-1.0,&quot;CanManagePosition&quot;:true,&quot;Left&quot;:115.2,&quot;Top&quot;:216.0,&quot;Width&quot;:81.0,&quot;Height&quot;:81.0,&quot;Rotation&quot;:-1.0,&quot;TextFrame2AutoSize&quot;:0,&quot;TextFrame2TextRangeFontName&quot;:&quot;&quot;,&quot;TextFrameMarginTop&quot;:0.0,&quot;TextFrameMarginLeft&quot;:0.0,&quot;TextFrameMarginRight&quot;:0.0,&quot;TextFrameMarginBottom&quot;:0.0,&quot;TextFrameWordWrap&quot;:0,&quot;TextFrameTextRangeFontSize&quot;:30.0,&quot;TextFrameTextRangeFontColorHexa&quot;:&quot;#FFFFFF&quot;,&quot;TextFrameTextRangeFontBold&quot;:0,&quot;TextFrameTextRangeFontItalic&quot;:0,&quot;TextFrameTextRangeFontUnderline&quot;:0,&quot;TextFrameVerticalAnchor&quot;:3,&quot;TextFrameHorizontalAnchor&quot;:2,&quot;TextFrameTextRangeParagraphFormatBulletType&quot;:0,&quot;TextFrameTextRangeParagraphFormatBulletRelativeSize&quot;:-3.40282347E+38,&quot;TextFrameTextRangeParagraphFormatBulletCharacter&quot;:-2147483648,&quot;TextFrameTextRangeParagraphFormatBulletFontName&quot;:&quot;&quot;,&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1,&quot;FillForeColorHexa&quot;:&quot;#2EC4B6&quot;,&quot;FillTransparency&quot;:0.0,&quot;LineVisible&quot;:0,&quot;LineForeColorHexa&quot;:null,&quot;LineWeight&quot;:0.0,&quot;LineDashStyle&quot;:1,&quot;LineEndArrowheadStyle&quot;:1,&quot;LineBeginArrowheadStyle&quot;:1,&quot;ShouldSendToBack&quot;:false,&quot;NeedsApplyToAll&quot;:true},&quot;Line&quot;:{&quot;AutoShapeType&quot;:1,&quot;CalloutType&quot;:1,&quot;CalloutAngle&quot;:2,&quot;CalloutGap&quot;:-3.40282347E+38,&quot;Visible&quot;:-1,&quot;LockAspectRatio&quot;:0,&quot;CanUpdateAdjustments&quot;:true,&quot;Adjustment1&quot;:-1.0,&quot;Adjustment2&quot;:-1.0,&quot;Adjustment3&quot;:-1.0,&quot;Adjustment4&quot;:-1.0,&quot;CanManagePosition&quot;:true,&quot;Left&quot;:240.0,&quot;Top&quot;:331.0,&quot;Width&quot;:700.0,&quot;Height&quot;:0.0,&quot;Rotation&quot;:-1.0,&quot;TextFrame2AutoSize&quot;:0,&quot;TextFrame2TextRangeFontName&quot;:&quot;&quot;,&quot;TextFrameMarginTop&quot;:0.0,&quot;TextFrameMarginLeft&quot;:0.0,&quot;TextFrameMarginRight&quot;:0.0,&quot;TextFrameMarginBottom&quot;:0.0,&quot;TextFrameWordWrap&quot;:-1,&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BulletRelativeSize&quot;:-3.40282347E+38,&quot;TextFrameTextRangeParagraphFormatBulletCharacter&quot;:-2147483648,&quot;TextFrameTextRangeParagraphFormatBulletFontName&quot;:&quot;&quot;,&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0,&quot;FillForeColorHexa&quot;:null,&quot;FillTransparency&quot;:0.0,&quot;LineVisible&quot;:-1,&quot;LineForeColorHexa&quot;:&quot;#2EC4B6&quot;,&quot;LineWeight&quot;:0.0,&quot;LineDashStyle&quot;:1,&quot;LineEndArrowheadStyle&quot;:1,&quot;LineBeginArrowheadStyle&quot;:1,&quot;ShouldSendToBack&quot;:false,&quot;NeedsApplyToAll&quot;:false}},&quot;TableOfContent1&quot;:{&quot;MarginLeft&quot;:76.8,&quot;MarginRight&quot;:76.79999,&quot;MarginTop&quot;:86.4,&quot;MarginBottom&quot;:21.5999756,&quot;ShouldVerticalCenter&quot;:true,&quot;Title&quot;:{&quot;AutoShapeType&quot;:1,&quot;CalloutType&quot;:1,&quot;CalloutAngle&quot;:2,&quot;CalloutGap&quot;:-3.40282347E+38,&quot;Visible&quot;:-1,&quot;LockAspectRatio&quot;:0,&quot;CanUpdateAdjustments&quot;:true,&quot;Adjustment1&quot;:-1.0,&quot;Adjustment2&quot;:-1.0,&quot;Adjustment3&quot;:-1.0,&quot;Adjustment4&quot;:-1.0,&quot;CanManagePosition&quot;:true,&quot;Left&quot;:76.8,&quot;Top&quot;:54.0,&quot;Width&quot;:768.0,&quot;Height&quot;:30.0,&quot;Rotation&quot;:0.0,&quot;TextFrame2AutoSize&quot;:0,&quot;TextFrame2TextRangeFontName&quot;:&quot;&quot;,&quot;TextFrameMarginTop&quot;:0.0,&quot;TextFrameMarginLeft&quot;:0.0,&quot;TextFrameMarginRight&quot;:0.0,&quot;TextFrameMarginBottom&quot;:0.0,&quot;TextFrameWordWrap&quot;:-1,&quot;TextFrameTextRangeFontSize&quot;:32.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BulletRelativeSize&quot;:-3.40282347E+38,&quot;TextFrameTextRangeParagraphFormatBulletCharacter&quot;:-2147483648,&quot;TextFrameTextRangeParagraphFormatBulletFontName&quot;:&quot;&quot;,&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1,&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true},&quot;SectionTitle&quot;:{&quot;Active&quot;:{&quot;AutoShapeType&quot;:1,&quot;CalloutType&quot;:1,&quot;CalloutAngle&quot;:2,&quot;CalloutGap&quot;:-3.40282347E+38,&quot;Visible&quot;:-1,&quot;LockAspectRatio&quot;:0,&quot;CanUpdateAdjustments&quot;:true,&quot;Adjustment1&quot;:-1.0,&quot;Adjustment2&quot;:-1.0,&quot;Adjustment3&quot;:-1.0,&quot;Adjustment4&quot;:-1.0,&quot;CanManagePosition&quot;:false,&quot;Left&quot;:-1.0,&quot;Top&quot;:-1.0,&quot;Width&quot;:-1.0,&quot;Height&quot;:-1.0,&quot;Rotation&quot;:-1.0,&quot;TextFrame2AutoSize&quot;:0,&quot;TextFrame2TextRangeFontName&quot;:&quot;&quot;,&quot;TextFrameMarginTop&quot;:0.0,&quot;TextFrameMarginLeft&quot;:7.0,&quot;TextFrameMarginRight&quot;:0.0,&quot;TextFrameMarginBottom&quot;:0.0,&quot;TextFrameWordWrap&quot;:-1,&quot;TextFrameTextRangeFontSize&quot;:18.0,&quot;TextFrameTextRangeFontColorHexa&quot;:&quot;#FFFFFF&quot;,&quot;TextFrameTextRangeFontBold&quot;:0,&quot;TextFrameTextRangeFontItalic&quot;:0,&quot;TextFrameTextRangeFontUnderline&quot;:0,&quot;TextFrameVerticalAnchor&quot;:3,&quot;TextFrameHorizontalAnchor&quot;:1,&quot;TextFrameTextRangeParagraphFormatBulletType&quot;:0,&quot;TextFrameTextRangeParagraphFormatBulletRelativeSize&quot;:-3.40282347E+38,&quot;TextFrameTextRangeParagraphFormatBulletCharacter&quot;:-2147483648,&quot;TextFrameTextRangeParagraphFormatBulletFontName&quot;:&quot;&quot;,&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1,&quot;ZOrderPosition&quot;:-2147483648,&quot;FillVisible&quot;:0,&quot;FillForeColorHexa&quot;:null,&quot;FillTransparency&quot;:0.0,&quot;LineVisible&quot;:0,&quot;LineForeColorHexa&quot;:null,&quot;LineWeight&quot;:0.0,&quot;LineDashStyle&quot;:1,&quot;LineEndArrowheadStyle&quot;:1,&quot;LineBeginArrowheadStyle&quot;:1,&quot;ShouldSendToBack&quot;:false,&quot;NeedsApplyToAll&quot;:false},&quot;Inactive&quot;:{&quot;AutoShapeType&quot;:1,&quot;CalloutType&quot;:1,&quot;CalloutAngle&quot;:2,&quot;CalloutGap&quot;:-3.40282347E+38,&quot;Visible&quot;:-1,&quot;LockAspectRatio&quot;:0,&quot;CanUpdateAdjustments&quot;:true,&quot;Adjustment1&quot;:-1.0,&quot;Adjustment2&quot;:-1.0,&quot;Adjustment3&quot;:-1.0,&quot;Adjustment4&quot;:-1.0,&quot;CanManagePosition&quot;:false,&quot;Left&quot;:-1.0,&quot;Top&quot;:-1.0,&quot;Width&quot;:-1.0,&quot;Height&quot;:-1.0,&quot;Rotation&quot;:-1.0,&quot;TextFrame2AutoSize&quot;:0,&quot;TextFrame2TextRangeFontName&quot;:&quot;&quot;,&quot;TextFrameMarginTop&quot;:0.0,&quot;TextFrameMarginLeft&quot;:7.0,&quot;TextFrameMarginRight&quot;:0.0,&quot;TextFrameMarginBottom&quot;:0.0,&quot;TextFrameWordWrap&quot;:-1,&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BulletRelativeSize&quot;:-3.40282347E+38,&quot;TextFrameTextRangeParagraphFormatBulletCharacter&quot;:-2147483648,&quot;TextFrameTextRangeParagraphFormatBulletFontName&quot;:&quot;&quot;,&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1,&quot;ZOrderPosition&quot;:-2147483648,&quot;FillVisible&quot;:0,&quot;FillForeColorHexa&quot;:null,&quot;FillTransparency&quot;:0.0,&quot;LineVisible&quot;:0,&quot;LineForeColorHexa&quot;:null,&quot;LineWeight&quot;:0.0,&quot;LineDashStyle&quot;:1,&quot;LineEndArrowheadStyle&quot;:1,&quot;LineBeginArrowheadStyle&quot;:1,&quot;ShouldSendToBack&quot;:false,&quot;NeedsApplyToAll&quot;:false},&quot;CoverPage&quot;:{&quot;AutoShapeType&quot;:1,&quot;CalloutType&quot;:1,&quot;CalloutAngle&quot;:2,&quot;CalloutGap&quot;:-3.40282347E+38,&quot;Visible&quot;:-1,&quot;LockAspectRatio&quot;:0,&quot;CanUpdateAdjustments&quot;:true,&quot;Adjustment1&quot;:-1.0,&quot;Adjustment2&quot;:-1.0,&quot;Adjustment3&quot;:-1.0,&quot;Adjustment4&quot;:-1.0,&quot;CanManagePosition&quot;:false,&quot;Left&quot;:-1.0,&quot;Top&quot;:-1.0,&quot;Width&quot;:-1.0,&quot;Height&quot;:-1.0,&quot;Rotation&quot;:-1.0,&quot;TextFrame2AutoSize&quot;:0,&quot;TextFrame2TextRangeFontName&quot;:&quot;&quot;,&quot;TextFrameMarginTop&quot;:0.0,&quot;TextFrameMarginLeft&quot;:7.0,&quot;TextFrameMarginRight&quot;:0.0,&quot;TextFrameMarginBottom&quot;:0.0,&quot;TextFrameWordWrap&quot;:-1,&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BulletRelativeSize&quot;:-3.40282347E+38,&quot;TextFrameTextRangeParagraphFormatBulletCharacter&quot;:-2147483648,&quot;TextFrameTextRangeParagraphFormatBulletFontName&quot;:&quot;&quot;,&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1,&quot;ZOrderPosition&quot;:-2147483648,&quot;FillVisible&quot;:0,&quot;FillForeColorHexa&quot;:null,&quot;FillTransparency&quot;:0.0,&quot;LineVisible&quot;:0,&quot;LineForeColorHexa&quot;:null,&quot;LineWeight&quot;:0.0,&quot;LineDashStyle&quot;:1,&quot;LineEndArrowheadStyle&quot;:1,&quot;LineBeginArrowheadStyle&quot;:1,&quot;ShouldSendToBack&quot;:false,&quot;NeedsApplyToAll&quot;:false}},&quot;Back&quot;:{&quot;Active&quot;:{&quot;AutoShapeType&quot;:1,&quot;CalloutType&quot;:1,&quot;CalloutAngle&quot;:2,&quot;CalloutGap&quot;:-3.40282347E+38,&quot;Visible&quot;:-1,&quot;LockAspectRatio&quot;:0,&quot;CanUpdateAdjustments&quot;:true,&quot;Adjustment1&quot;:-1.0,&quot;Adjustment2&quot;:-1.0,&quot;Adjustment3&quot;:-1.0,&quot;Adjustment4&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1,&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BulletRelativeSize&quot;:-3.40282347E+38,&quot;TextFrameTextRangeParagraphFormatBulletCharacter&quot;:-2147483648,&quot;TextFrameTextRangeParagraphFormatBulletFontName&quot;:&quot;&quot;,&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1,&quot;FillForeColorHexa&quot;:&quot;#2EC4B6&quot;,&quot;FillTransparency&quot;:0.0,&quot;LineVisible&quot;:0,&quot;LineForeColorHexa&quot;:null,&quot;LineWeight&quot;:0.0,&quot;LineDashStyle&quot;:1,&quot;LineEndArrowheadStyle&quot;:1,&quot;LineBeginArrowheadStyle&quot;:1,&quot;ShouldSendToBack&quot;:true,&quot;NeedsApplyToAll&quot;:false},&quot;Inactive&quot;:{&quot;AutoShapeType&quot;:1,&quot;CalloutType&quot;:1,&quot;CalloutAngle&quot;:2,&quot;CalloutGap&quot;:-3.40282347E+38,&quot;Visible&quot;:0,&quot;LockAspectRatio&quot;:0,&quot;CanUpdateAdjustments&quot;:true,&quot;Adjustment1&quot;:-1.0,&quot;Adjustment2&quot;:-1.0,&quot;Adjustment3&quot;:-1.0,&quot;Adjustment4&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1,&quot;TextFrameTextRangeFontSize&quot;:18.0,&quot;TextFrameTextRangeFontColorHexa&quot;:null,&quot;TextFrameTextRangeFontBold&quot;:0,&quot;TextFrameTextRangeFontItalic&quot;:0,&quot;TextFrameTextRangeFontUnderline&quot;:0,&quot;TextFrameVerticalAnchor&quot;:3,&quot;TextFrameHorizontalAnchor&quot;:1,&quot;TextFrameTextRangeParagraphFormatBulletType&quot;:0,&quot;TextFrameTextRangeParagraphFormatBulletRelativeSize&quot;:-3.40282347E+38,&quot;TextFrameTextRangeParagraphFormatBulletCharacter&quot;:-2147483648,&quot;TextFrameTextRangeParagraphFormatBulletFontName&quot;:&quot;&quot;,&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1,&quot;FillForeColorHexa&quot;:null,&quot;FillTransparency&quot;:0.0,&quot;LineVisible&quot;:-1,&quot;LineForeColorHexa&quot;:null,&quot;LineWeight&quot;:0.0,&quot;LineDashStyle&quot;:1,&quot;LineEndArrowheadStyle&quot;:1,&quot;LineBeginArrowheadStyle&quot;:1,&quot;ShouldSendToBack&quot;:true,&quot;NeedsApplyToAll&quot;:false},&quot;CoverPage&quot;:{&quot;AutoShapeType&quot;:1,&quot;CalloutType&quot;:1,&quot;CalloutAngle&quot;:2,&quot;CalloutGap&quot;:-3.40282347E+38,&quot;Visible&quot;:0,&quot;LockAspectRatio&quot;:0,&quot;CanUpdateAdjustments&quot;:true,&quot;Adjustment1&quot;:-1.0,&quot;Adjustment2&quot;:-1.0,&quot;Adjustment3&quot;:-1.0,&quot;Adjustment4&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1,&quot;TextFrameTextRangeFontSize&quot;:18.0,&quot;TextFrameTextRangeFontColorHexa&quot;:null,&quot;TextFrameTextRangeFontBold&quot;:0,&quot;TextFrameTextRangeFontItalic&quot;:0,&quot;TextFrameTextRangeFontUnderline&quot;:0,&quot;TextFrameVerticalAnchor&quot;:3,&quot;TextFrameHorizontalAnchor&quot;:1,&quot;TextFrameTextRangeParagraphFormatBulletType&quot;:0,&quot;TextFrameTextRangeParagraphFormatBulletRelativeSize&quot;:-3.40282347E+38,&quot;TextFrameTextRangeParagraphFormatBulletCharacter&quot;:-2147483648,&quot;TextFrameTextRangeParagraphFormatBulletFontName&quot;:&quot;&quot;,&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1,&quot;FillForeColorHexa&quot;:null,&quot;FillTransparency&quot;:0.0,&quot;LineVisible&quot;:-1,&quot;LineForeColorHexa&quot;:null,&quot;LineWeight&quot;:0.0,&quot;LineDashStyle&quot;:1,&quot;LineEndArrowheadStyle&quot;:1,&quot;LineBeginArrowheadStyle&quot;:1,&quot;ShouldSendToBack&quot;:true,&quot;NeedsApplyToAll&quot;:false}},&quot;Number&quot;:{&quot;Active&quot;:{&quot;AutoShapeType&quot;:1,&quot;CalloutType&quot;:1,&quot;CalloutAngle&quot;:2,&quot;CalloutGap&quot;:-3.40282347E+38,&quot;Visible&quot;:-1,&quot;LockAspectRatio&quot;:0,&quot;CanUpdateAdjustments&quot;:true,&quot;Adjustment1&quot;:-1.0,&quot;Adjustment2&quot;:-1.0,&quot;Adjustment3&quot;:-1.0,&quot;Adjustment4&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FFFFFF&quot;,&quot;TextFrameTextRangeFontBold&quot;:-1,&quot;TextFrameTextRangeFontItalic&quot;:0,&quot;TextFrameTextRangeFontUnderline&quot;:0,&quot;TextFrameVerticalAnchor&quot;:3,&quot;TextFrameHorizontalAnchor&quot;:1,&quot;TextFrameTextRangeParagraphFormatBulletType&quot;:0,&quot;TextFrameTextRangeParagraphFormatBulletRelativeSize&quot;:-3.40282347E+38,&quot;TextFrameTextRangeParagraphFormatBulletCharacter&quot;:-2147483648,&quot;TextFrameTextRangeParagraphFormatBulletFontName&quot;:&quot;&quot;,&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1,&quot;FillForeColorHexa&quot;:&quot;#2EC4B6&quot;,&quot;FillTransparency&quot;:0.0,&quot;LineVisible&quot;:0,&quot;LineForeColorHexa&quot;:null,&quot;LineWeight&quot;:0.0,&quot;LineDashStyle&quot;:1,&quot;LineEndArrowheadStyle&quot;:1,&quot;LineBeginArrowheadStyle&quot;:1,&quot;ShouldSendToBack&quot;:false,&quot;NeedsApplyToAll&quot;:false},&quot;Inactive&quot;:{&quot;AutoShapeType&quot;:1,&quot;CalloutType&quot;:1,&quot;CalloutAngle&quot;:2,&quot;CalloutGap&quot;:-3.40282347E+38,&quot;Visible&quot;:-1,&quot;LockAspectRatio&quot;:0,&quot;CanUpdateAdjustments&quot;:true,&quot;Adjustment1&quot;:-1.0,&quot;Adjustment2&quot;:-1.0,&quot;Adjustment3&quot;:-1.0,&quot;Adjustment4&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FFFFFF&quot;,&quot;TextFrameTextRangeFontBold&quot;:-1,&quot;TextFrameTextRangeFontItalic&quot;:0,&quot;TextFrameTextRangeFontUnderline&quot;:0,&quot;TextFrameVerticalAnchor&quot;:3,&quot;TextFrameHorizontalAnchor&quot;:1,&quot;TextFrameTextRangeParagraphFormatBulletType&quot;:0,&quot;TextFrameTextRangeParagraphFormatBulletRelativeSize&quot;:-3.40282347E+38,&quot;TextFrameTextRangeParagraphFormatBulletCharacter&quot;:-2147483648,&quot;TextFrameTextRangeParagraphFormatBulletFontName&quot;:&quot;&quot;,&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1,&quot;FillForeColorHexa&quot;:&quot;#D9D9D9&quot;,&quot;FillTransparency&quot;:0.0,&quot;LineVisible&quot;:0,&quot;LineForeColorHexa&quot;:null,&quot;LineWeight&quot;:0.0,&quot;LineDashStyle&quot;:1,&quot;LineEndArrowheadStyle&quot;:1,&quot;LineBeginArrowheadStyle&quot;:1,&quot;ShouldSendToBack&quot;:false,&quot;NeedsApplyToAll&quot;:false},&quot;CoverPage&quot;:{&quot;AutoShapeType&quot;:1,&quot;CalloutType&quot;:1,&quot;CalloutAngle&quot;:2,&quot;CalloutGap&quot;:-3.40282347E+38,&quot;Visible&quot;:-1,&quot;LockAspectRatio&quot;:0,&quot;CanUpdateAdjustments&quot;:true,&quot;Adjustment1&quot;:-1.0,&quot;Adjustment2&quot;:-1.0,&quot;Adjustment3&quot;:-1.0,&quot;Adjustment4&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FFFFFF&quot;,&quot;TextFrameTextRangeFontBold&quot;:-1,&quot;TextFrameTextRangeFontItalic&quot;:0,&quot;TextFrameTextRangeFontUnderline&quot;:0,&quot;TextFrameVerticalAnchor&quot;:3,&quot;TextFrameHorizontalAnchor&quot;:1,&quot;TextFrameTextRangeParagraphFormatBulletType&quot;:0,&quot;TextFrameTextRangeParagraphFormatBulletRelativeSize&quot;:-3.40282347E+38,&quot;TextFrameTextRangeParagraphFormatBulletCharacter&quot;:-2147483648,&quot;TextFrameTextRangeParagraphFormatBulletFontName&quot;:&quot;&quot;,&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1,&quot;FillForeColorHexa&quot;:&quot;#2EC4B6&quot;,&quot;FillTransparency&quot;:0.0,&quot;LineVisible&quot;:0,&quot;LineForeColorHexa&quot;:null,&quot;LineWeight&quot;:0.0,&quot;LineDashStyle&quot;:1,&quot;LineEndArrowheadStyle&quot;:1,&quot;LineBeginArrowheadStyle&quot;:1,&quot;ShouldSendToBack&quot;:false,&quot;NeedsApplyToAll&quot;:false}},&quot;SlideIndex&quot;:{&quot;Active&quot;:{&quot;AutoShapeType&quot;:1,&quot;CalloutType&quot;:1,&quot;CalloutAngle&quot;:2,&quot;CalloutGap&quot;:-3.40282347E+38,&quot;Visible&quot;:-1,&quot;LockAspectRatio&quot;:0,&quot;CanUpdateAdjustments&quot;:true,&quot;Adjustment1&quot;:-1.0,&quot;Adjustment2&quot;:-1.0,&quot;Adjustment3&quot;:-1.0,&quot;Adjustment4&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FFFFFF&quot;,&quot;TextFrameTextRangeFontBold&quot;:0,&quot;TextFrameTextRangeFontItalic&quot;:0,&quot;TextFrameTextRangeFontUnderline&quot;:0,&quot;TextFrameVerticalAnchor&quot;:3,&quot;TextFrameHorizontalAnchor&quot;:1,&quot;TextFrameTextRangeParagraphFormatBulletType&quot;:0,&quot;TextFrameTextRangeParagraphFormatBulletRelativeSize&quot;:-3.40282347E+38,&quot;TextFrameTextRangeParagraphFormatBulletCharacter&quot;:-2147483648,&quot;TextFrameTextRangeParagraphFormatBulletFontName&quot;:&quot;&quot;,&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0,&quot;FillForeColorHexa&quot;:null,&quot;FillTransparency&quot;:0.0,&quot;LineVisible&quot;:0,&quot;LineForeColorHexa&quot;:null,&quot;LineWeight&quot;:0.0,&quot;LineDashStyle&quot;:1,&quot;LineEndArrowheadStyle&quot;:1,&quot;LineBeginArrowheadStyle&quot;:1,&quot;ShouldSendToBack&quot;:false,&quot;NeedsApplyToAll&quot;:false},&quot;Inactive&quot;:{&quot;AutoShapeType&quot;:1,&quot;CalloutType&quot;:1,&quot;CalloutAngle&quot;:2,&quot;CalloutGap&quot;:-3.40282347E+38,&quot;Visible&quot;:-1,&quot;LockAspectRatio&quot;:0,&quot;CanUpdateAdjustments&quot;:true,&quot;Adjustment1&quot;:-1.0,&quot;Adjustment2&quot;:-1.0,&quot;Adjustment3&quot;:-1.0,&quot;Adjustment4&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BulletRelativeSize&quot;:-3.40282347E+38,&quot;TextFrameTextRangeParagraphFormatBulletCharacter&quot;:-2147483648,&quot;TextFrameTextRangeParagraphFormatBulletFontName&quot;:&quot;&quot;,&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false},&quot;CoverPage&quot;:{&quot;AutoShapeType&quot;:1,&quot;CalloutType&quot;:1,&quot;CalloutAngle&quot;:2,&quot;CalloutGap&quot;:-3.40282347E+38,&quot;Visible&quot;:-1,&quot;LockAspectRatio&quot;:0,&quot;CanUpdateAdjustments&quot;:true,&quot;Adjustment1&quot;:-1.0,&quot;Adjustment2&quot;:-1.0,&quot;Adjustment3&quot;:-1.0,&quot;Adjustment4&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BulletRelativeSize&quot;:-3.40282347E+38,&quot;TextFrameTextRangeParagraphFormatBulletCharacter&quot;:-2147483648,&quot;TextFrameTextRangeParagraphFormatBulletFontName&quot;:&quot;&quot;,&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false}}},&quot;TableOfContent3&quot;:{&quot;MarginLeft&quot;:76.8,&quot;MarginRight&quot;:76.8,&quot;MarginTop&quot;:86.4,&quot;MarginBottom&quot;:21.6,&quot;ShouldVerticalCenter&quot;:true,&quot;Title&quot;:{&quot;AutoShapeType&quot;:1,&quot;CalloutType&quot;:1,&quot;CalloutAngle&quot;:2,&quot;CalloutGap&quot;:-3.40282347E+38,&quot;Visible&quot;:-1,&quot;LockAspectRatio&quot;:0,&quot;CanUpdateAdjustments&quot;:true,&quot;Adjustment1&quot;:-1.0,&quot;Adjustment2&quot;:-1.0,&quot;Adjustment3&quot;:-1.0,&quot;Adjustment4&quot;:-1.0,&quot;CanManagePosition&quot;:true,&quot;Left&quot;:76.8,&quot;Top&quot;:54.0,&quot;Width&quot;:768.0,&quot;Height&quot;:30.0,&quot;Rotation&quot;:0.0,&quot;TextFrame2AutoSize&quot;:0,&quot;TextFrame2TextRangeFontName&quot;:&quot;&quot;,&quot;TextFrameMarginTop&quot;:0.0,&quot;TextFrameMarginLeft&quot;:0.0,&quot;TextFrameMarginRight&quot;:0.0,&quot;TextFrameMarginBottom&quot;:0.0,&quot;TextFrameWordWrap&quot;:-1,&quot;TextFrameTextRangeFontSize&quot;:32.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BulletRelativeSize&quot;:-3.40282347E+38,&quot;TextFrameTextRangeParagraphFormatBulletCharacter&quot;:-2147483648,&quot;TextFrameTextRangeParagraphFormatBulletFontName&quot;:&quot;&quot;,&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1,&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true},&quot;SectionTitle&quot;:{&quot;Active&quot;:{&quot;AutoShapeType&quot;:1,&quot;CalloutType&quot;:1,&quot;CalloutAngle&quot;:2,&quot;CalloutGap&quot;:-3.40282347E+38,&quot;Visible&quot;:-1,&quot;LockAspectRatio&quot;:0,&quot;CanUpdateAdjustments&quot;:true,&quot;Adjustment1&quot;:-1.0,&quot;Adjustment2&quot;:-1.0,&quot;Adjustment3&quot;:-1.0,&quot;Adjustment4&quot;:-1.0,&quot;CanManagePosition&quot;:false,&quot;Left&quot;:-1.0,&quot;Top&quot;:-1.0,&quot;Width&quot;:-1.0,&quot;Height&quot;:-1.0,&quot;Rotation&quot;:-1.0,&quot;TextFrame2AutoSize&quot;:0,&quot;TextFrame2TextRangeFontName&quot;:&quot;&quot;,&quot;TextFrameMarginTop&quot;:0.0,&quot;TextFrameMarginLeft&quot;:7.0,&quot;TextFrameMarginRight&quot;:0.0,&quot;TextFrameMarginBottom&quot;:0.0,&quot;TextFrameWordWrap&quot;:-1,&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BulletRelativeSize&quot;:-3.40282347E+38,&quot;TextFrameTextRangeParagraphFormatBulletCharacter&quot;:-2147483648,&quot;TextFrameTextRangeParagraphFormatBulletFontName&quot;:&quot;&quot;,&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1,&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false},&quot;Inactive&quot;:{&quot;AutoShapeType&quot;:1,&quot;CalloutType&quot;:1,&quot;CalloutAngle&quot;:2,&quot;CalloutGap&quot;:-3.40282347E+38,&quot;Visible&quot;:-1,&quot;LockAspectRatio&quot;:0,&quot;CanUpdateAdjustments&quot;:true,&quot;Adjustment1&quot;:-1.0,&quot;Adjustment2&quot;:-1.0,&quot;Adjustment3&quot;:-1.0,&quot;Adjustment4&quot;:-1.0,&quot;CanManagePosition&quot;:false,&quot;Left&quot;:-1.0,&quot;Top&quot;:-1.0,&quot;Width&quot;:-1.0,&quot;Height&quot;:-1.0,&quot;Rotation&quot;:-1.0,&quot;TextFrame2AutoSize&quot;:0,&quot;TextFrame2TextRangeFontName&quot;:&quot;&quot;,&quot;TextFrameMarginTop&quot;:0.0,&quot;TextFrameMarginLeft&quot;:7.0,&quot;TextFrameMarginRight&quot;:0.0,&quot;TextFrameMarginBottom&quot;:0.0,&quot;TextFrameWordWrap&quot;:-1,&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BulletRelativeSize&quot;:-3.40282347E+38,&quot;TextFrameTextRangeParagraphFormatBulletCharacter&quot;:-2147483648,&quot;TextFrameTextRangeParagraphFormatBulletFontName&quot;:&quot;&quot;,&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1,&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false},&quot;CoverPage&quot;:{&quot;AutoShapeType&quot;:1,&quot;CalloutType&quot;:1,&quot;CalloutAngle&quot;:2,&quot;CalloutGap&quot;:-3.40282347E+38,&quot;Visible&quot;:-1,&quot;LockAspectRatio&quot;:0,&quot;CanUpdateAdjustments&quot;:true,&quot;Adjustment1&quot;:-1.0,&quot;Adjustment2&quot;:-1.0,&quot;Adjustment3&quot;:-1.0,&quot;Adjustment4&quot;:-1.0,&quot;CanManagePosition&quot;:false,&quot;Left&quot;:-1.0,&quot;Top&quot;:-1.0,&quot;Width&quot;:-1.0,&quot;Height&quot;:-1.0,&quot;Rotation&quot;:-1.0,&quot;TextFrame2AutoSize&quot;:0,&quot;TextFrame2TextRangeFontName&quot;:&quot;&quot;,&quot;TextFrameMarginTop&quot;:0.0,&quot;TextFrameMarginLeft&quot;:7.0,&quot;TextFrameMarginRight&quot;:0.0,&quot;TextFrameMarginBottom&quot;:0.0,&quot;TextFrameWordWrap&quot;:-1,&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BulletRelativeSize&quot;:-3.40282347E+38,&quot;TextFrameTextRangeParagraphFormatBulletCharacter&quot;:-2147483648,&quot;TextFrameTextRangeParagraphFormatBulletFontName&quot;:&quot;&quot;,&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1,&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false}},&quot;Number&quot;:{&quot;Active&quot;:{&quot;AutoShapeType&quot;:9,&quot;CalloutType&quot;:1,&quot;CalloutAngle&quot;:2,&quot;CalloutGap&quot;:-3.40282347E+38,&quot;Visible&quot;:-1,&quot;LockAspectRatio&quot;:0,&quot;CanUpdateAdjustments&quot;:true,&quot;Adjustment1&quot;:-1.0,&quot;Adjustment2&quot;:-1.0,&quot;Adjustment3&quot;:-1.0,&quot;Adjustment4&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FFFFFF&quot;,&quot;TextFrameTextRangeFontBold&quot;:-1,&quot;TextFrameTextRangeFontItalic&quot;:0,&quot;TextFrameTextRangeFontUnderline&quot;:0,&quot;TextFrameVerticalAnchor&quot;:3,&quot;TextFrameHorizontalAnchor&quot;:1,&quot;TextFrameTextRangeParagraphFormatBulletType&quot;:0,&quot;TextFrameTextRangeParagraphFormatBulletRelativeSize&quot;:-3.40282347E+38,&quot;TextFrameTextRangeParagraphFormatBulletCharacter&quot;:-2147483648,&quot;TextFrameTextRangeParagraphFormatBulletFontName&quot;:&quot;&quot;,&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1,&quot;FillForeColorHexa&quot;:&quot;#2EC4B6&quot;,&quot;FillTransparency&quot;:0.0,&quot;LineVisible&quot;:-1,&quot;LineForeColorHexa&quot;:&quot;#2EC4B6&quot;,&quot;LineWeight&quot;:2.0,&quot;LineDashStyle&quot;:1,&quot;LineEndArrowheadStyle&quot;:1,&quot;LineBeginArrowheadStyle&quot;:1,&quot;ShouldSendToBack&quot;:false,&quot;NeedsApplyToAll&quot;:false},&quot;Inactive&quot;:{&quot;AutoShapeType&quot;:9,&quot;CalloutType&quot;:1,&quot;CalloutAngle&quot;:2,&quot;CalloutGap&quot;:-3.40282347E+38,&quot;Visible&quot;:-1,&quot;LockAspectRatio&quot;:0,&quot;CanUpdateAdjustments&quot;:true,&quot;Adjustment1&quot;:-1.0,&quot;Adjustment2&quot;:-1.0,&quot;Adjustment3&quot;:-1.0,&quot;Adjustment4&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2EC4B6&quot;,&quot;TextFrameTextRangeFontBold&quot;:-1,&quot;TextFrameTextRangeFontItalic&quot;:0,&quot;TextFrameTextRangeFontUnderline&quot;:0,&quot;TextFrameVerticalAnchor&quot;:3,&quot;TextFrameHorizontalAnchor&quot;:1,&quot;TextFrameTextRangeParagraphFormatBulletType&quot;:0,&quot;TextFrameTextRangeParagraphFormatBulletRelativeSize&quot;:-3.40282347E+38,&quot;TextFrameTextRangeParagraphFormatBulletCharacter&quot;:-2147483648,&quot;TextFrameTextRangeParagraphFormatBulletFontName&quot;:&quot;&quot;,&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1,&quot;FillForeColorHexa&quot;:&quot;#FFFFFF&quot;,&quot;FillTransparency&quot;:0.0,&quot;LineVisible&quot;:-1,&quot;LineForeColorHexa&quot;:&quot;#2EC4B6&quot;,&quot;LineWeight&quot;:2.0,&quot;LineDashStyle&quot;:1,&quot;LineEndArrowheadStyle&quot;:1,&quot;LineBeginArrowheadStyle&quot;:1,&quot;ShouldSendToBack&quot;:false,&quot;NeedsApplyToAll&quot;:false},&quot;CoverPage&quot;:{&quot;AutoShapeType&quot;:9,&quot;CalloutType&quot;:1,&quot;CalloutAngle&quot;:2,&quot;CalloutGap&quot;:-3.40282347E+38,&quot;Visible&quot;:-1,&quot;LockAspectRatio&quot;:0,&quot;CanUpdateAdjustments&quot;:true,&quot;Adjustment1&quot;:-1.0,&quot;Adjustment2&quot;:-1.0,&quot;Adjustment3&quot;:-1.0,&quot;Adjustment4&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FFFFFF&quot;,&quot;TextFrameTextRangeFontBold&quot;:-1,&quot;TextFrameTextRangeFontItalic&quot;:0,&quot;TextFrameTextRangeFontUnderline&quot;:0,&quot;TextFrameVerticalAnchor&quot;:3,&quot;TextFrameHorizontalAnchor&quot;:1,&quot;TextFrameTextRangeParagraphFormatBulletType&quot;:0,&quot;TextFrameTextRangeParagraphFormatBulletRelativeSize&quot;:-3.40282347E+38,&quot;TextFrameTextRangeParagraphFormatBulletCharacter&quot;:-2147483648,&quot;TextFrameTextRangeParagraphFormatBulletFontName&quot;:&quot;&quot;,&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1,&quot;FillForeColorHexa&quot;:&quot;#2EC4B6&quot;,&quot;FillTransparency&quot;:0.0,&quot;LineVisible&quot;:-1,&quot;LineForeColorHexa&quot;:&quot;#2EC4B6&quot;,&quot;LineWeight&quot;:2.0,&quot;LineDashStyle&quot;:1,&quot;LineEndArrowheadStyle&quot;:1,&quot;LineBeginArrowheadStyle&quot;:1,&quot;ShouldSendToBack&quot;:false,&quot;NeedsApplyToAll&quot;:false}},&quot;SlideIndex&quot;:{&quot;Active&quot;:{&quot;AutoShapeType&quot;:1,&quot;CalloutType&quot;:1,&quot;CalloutAngle&quot;:2,&quot;CalloutGap&quot;:-3.40282347E+38,&quot;Visible&quot;:-1,&quot;LockAspectRatio&quot;:0,&quot;CanUpdateAdjustments&quot;:true,&quot;Adjustment1&quot;:-1.0,&quot;Adjustment2&quot;:-1.0,&quot;Adjustment3&quot;:-1.0,&quot;Adjustment4&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BulletRelativeSize&quot;:-3.40282347E+38,&quot;TextFrameTextRangeParagraphFormatBulletCharacter&quot;:-2147483648,&quot;TextFrameTextRangeParagraphFormatBulletFontName&quot;:&quot;&quot;,&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false},&quot;Inactive&quot;:{&quot;AutoShapeType&quot;:1,&quot;CalloutType&quot;:1,&quot;CalloutAngle&quot;:2,&quot;CalloutGap&quot;:-3.40282347E+38,&quot;Visible&quot;:-1,&quot;LockAspectRatio&quot;:0,&quot;CanUpdateAdjustments&quot;:true,&quot;Adjustment1&quot;:-1.0,&quot;Adjustment2&quot;:-1.0,&quot;Adjustment3&quot;:-1.0,&quot;Adjustment4&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BulletRelativeSize&quot;:-3.40282347E+38,&quot;TextFrameTextRangeParagraphFormatBulletCharacter&quot;:-2147483648,&quot;TextFrameTextRangeParagraphFormatBulletFontName&quot;:&quot;&quot;,&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false},&quot;CoverPage&quot;:{&quot;AutoShapeType&quot;:1,&quot;CalloutType&quot;:1,&quot;CalloutAngle&quot;:2,&quot;CalloutGap&quot;:-3.40282347E+38,&quot;Visible&quot;:-1,&quot;LockAspectRatio&quot;:0,&quot;CanUpdateAdjustments&quot;:true,&quot;Adjustment1&quot;:-1.0,&quot;Adjustment2&quot;:-1.0,&quot;Adjustment3&quot;:-1.0,&quot;Adjustment4&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BulletRelativeSize&quot;:-3.40282347E+38,&quot;TextFrameTextRangeParagraphFormatBulletCharacter&quot;:-2147483648,&quot;TextFrameTextRangeParagraphFormatBulletFontName&quot;:&quot;&quot;,&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false}},&quot;Line&quot;:{&quot;AutoShapeType&quot;:1,&quot;CalloutType&quot;:1,&quot;CalloutAngle&quot;:2,&quot;CalloutGap&quot;:-3.40282347E+38,&quot;Visible&quot;:-1,&quot;LockAspectRatio&quot;:0,&quot;CanUpdateAdjustments&quot;:true,&quot;Adjustment1&quot;:-1.0,&quot;Adjustment2&quot;:-1.0,&quot;Adjustment3&quot;:-1.0,&quot;Adjustment4&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1,&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BulletRelativeSize&quot;:-3.40282347E+38,&quot;TextFrameTextRangeParagraphFormatBulletCharacter&quot;:-2147483648,&quot;TextFrameTextRangeParagraphFormatBulletFontName&quot;:&quot;&quot;,&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0,&quot;FillForeColorHexa&quot;:null,&quot;FillTransparency&quot;:0.0,&quot;LineVisible&quot;:-1,&quot;LineForeColorHexa&quot;:&quot;#2EC4B6&quot;,&quot;LineWeight&quot;:2.0,&quot;LineDashStyle&quot;:1,&quot;LineEndArrowheadStyle&quot;:1,&quot;LineBeginArrowheadStyle&quot;:1,&quot;ShouldSendToBack&quot;:true,&quot;NeedsApplyToAll&quot;:false}},&quot;TableOfContent4&quot;:{&quot;MarginLeft&quot;:76.8,&quot;MarginRight&quot;:76.8,&quot;MarginTop&quot;:86.4,&quot;MarginBottom&quot;:21.6,&quot;ShouldVerticalCenter&quot;:true,&quot;Title&quot;:{&quot;AutoShapeType&quot;:1,&quot;CalloutType&quot;:1,&quot;CalloutAngle&quot;:2,&quot;CalloutGap&quot;:-3.40282347E+38,&quot;Visible&quot;:-1,&quot;LockAspectRatio&quot;:0,&quot;CanUpdateAdjustments&quot;:true,&quot;Adjustment1&quot;:-1.0,&quot;Adjustment2&quot;:-1.0,&quot;Adjustment3&quot;:-1.0,&quot;Adjustment4&quot;:-1.0,&quot;CanManagePosition&quot;:true,&quot;Left&quot;:76.8,&quot;Top&quot;:54.0,&quot;Width&quot;:768.0,&quot;Height&quot;:30.0,&quot;Rotation&quot;:0.0,&quot;TextFrame2AutoSize&quot;:0,&quot;TextFrame2TextRangeFontName&quot;:&quot;&quot;,&quot;TextFrameMarginTop&quot;:0.0,&quot;TextFrameMarginLeft&quot;:0.0,&quot;TextFrameMarginRight&quot;:0.0,&quot;TextFrameMarginBottom&quot;:0.0,&quot;TextFrameWordWrap&quot;:-1,&quot;TextFrameTextRangeFontSize&quot;:32.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BulletRelativeSize&quot;:-3.40282347E+38,&quot;TextFrameTextRangeParagraphFormatBulletCharacter&quot;:-2147483648,&quot;TextFrameTextRangeParagraphFormatBulletFontName&quot;:&quot;&quot;,&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1,&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true},&quot;SectionTitle&quot;:{&quot;Active&quot;:{&quot;AutoShapeType&quot;:1,&quot;CalloutType&quot;:1,&quot;CalloutAngle&quot;:2,&quot;CalloutGap&quot;:-3.40282347E+38,&quot;Visible&quot;:-1,&quot;LockAspectRatio&quot;:0,&quot;CanUpdateAdjustments&quot;:true,&quot;Adjustment1&quot;:-1.0,&quot;Adjustment2&quot;:-1.0,&quot;Adjustment3&quot;:-1.0,&quot;Adjustment4&quot;:-1.0,&quot;CanManagePosition&quot;:false,&quot;Left&quot;:-1.0,&quot;Top&quot;:-1.0,&quot;Width&quot;:-1.0,&quot;Height&quot;:-1.0,&quot;Rotation&quot;:-1.0,&quot;TextFrame2AutoSize&quot;:0,&quot;TextFrame2TextRangeFontName&quot;:&quot;&quot;,&quot;TextFrameMarginTop&quot;:0.0,&quot;TextFrameMarginLeft&quot;:7.0,&quot;TextFrameMarginRight&quot;:0.0,&quot;TextFrameMarginBottom&quot;:0.0,&quot;TextFrameWordWrap&quot;:-1,&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BulletRelativeSize&quot;:-3.40282347E+38,&quot;TextFrameTextRangeParagraphFormatBulletCharacter&quot;:-2147483648,&quot;TextFrameTextRangeParagraphFormatBulletFontName&quot;:&quot;&quot;,&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1,&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false},&quot;Inactive&quot;:{&quot;AutoShapeType&quot;:1,&quot;CalloutType&quot;:1,&quot;CalloutAngle&quot;:2,&quot;CalloutGap&quot;:-3.40282347E+38,&quot;Visible&quot;:-1,&quot;LockAspectRatio&quot;:0,&quot;CanUpdateAdjustments&quot;:true,&quot;Adjustment1&quot;:-1.0,&quot;Adjustment2&quot;:-1.0,&quot;Adjustment3&quot;:-1.0,&quot;Adjustment4&quot;:-1.0,&quot;CanManagePosition&quot;:false,&quot;Left&quot;:-1.0,&quot;Top&quot;:-1.0,&quot;Width&quot;:-1.0,&quot;Height&quot;:-1.0,&quot;Rotation&quot;:-1.0,&quot;TextFrame2AutoSize&quot;:0,&quot;TextFrame2TextRangeFontName&quot;:&quot;&quot;,&quot;TextFrameMarginTop&quot;:0.0,&quot;TextFrameMarginLeft&quot;:7.0,&quot;TextFrameMarginRight&quot;:0.0,&quot;TextFrameMarginBottom&quot;:0.0,&quot;TextFrameWordWrap&quot;:-1,&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BulletRelativeSize&quot;:-3.40282347E+38,&quot;TextFrameTextRangeParagraphFormatBulletCharacter&quot;:-2147483648,&quot;TextFrameTextRangeParagraphFormatBulletFontName&quot;:&quot;&quot;,&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1,&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false},&quot;CoverPage&quot;:{&quot;AutoShapeType&quot;:1,&quot;CalloutType&quot;:1,&quot;CalloutAngle&quot;:2,&quot;CalloutGap&quot;:-3.40282347E+38,&quot;Visible&quot;:-1,&quot;LockAspectRatio&quot;:0,&quot;CanUpdateAdjustments&quot;:true,&quot;Adjustment1&quot;:-1.0,&quot;Adjustment2&quot;:-1.0,&quot;Adjustment3&quot;:-1.0,&quot;Adjustment4&quot;:-1.0,&quot;CanManagePosition&quot;:false,&quot;Left&quot;:-1.0,&quot;Top&quot;:-1.0,&quot;Width&quot;:-1.0,&quot;Height&quot;:-1.0,&quot;Rotation&quot;:-1.0,&quot;TextFrame2AutoSize&quot;:0,&quot;TextFrame2TextRangeFontName&quot;:&quot;&quot;,&quot;TextFrameMarginTop&quot;:0.0,&quot;TextFrameMarginLeft&quot;:7.0,&quot;TextFrameMarginRight&quot;:0.0,&quot;TextFrameMarginBottom&quot;:0.0,&quot;TextFrameWordWrap&quot;:-1,&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BulletRelativeSize&quot;:-3.40282347E+38,&quot;TextFrameTextRangeParagraphFormatBulletCharacter&quot;:-2147483648,&quot;TextFrameTextRangeParagraphFormatBulletFontName&quot;:&quot;&quot;,&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1,&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false}},&quot;Number&quot;:{&quot;Active&quot;:{&quot;AutoShapeType&quot;:9,&quot;CalloutType&quot;:1,&quot;CalloutAngle&quot;:2,&quot;CalloutGap&quot;:-3.40282347E+38,&quot;Visible&quot;:-1,&quot;LockAspectRatio&quot;:-1,&quot;CanUpdateAdjustments&quot;:true,&quot;Adjustment1&quot;:-1.0,&quot;Adjustment2&quot;:-1.0,&quot;Adjustment3&quot;:-1.0,&quot;Adjustment4&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FFFFFF&quot;,&quot;TextFrameTextRangeFontBold&quot;:-1,&quot;TextFrameTextRangeFontItalic&quot;:0,&quot;TextFrameTextRangeFontUnderline&quot;:0,&quot;TextFrameVerticalAnchor&quot;:3,&quot;TextFrameHorizontalAnchor&quot;:1,&quot;TextFrameTextRangeParagraphFormatBulletType&quot;:0,&quot;TextFrameTextRangeParagraphFormatBulletRelativeSize&quot;:-3.40282347E+38,&quot;TextFrameTextRangeParagraphFormatBulletCharacter&quot;:-2147483648,&quot;TextFrameTextRangeParagraphFormatBulletFontName&quot;:&quot;&quot;,&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1,&quot;FillForeColorHexa&quot;:&quot;#2EC4B6&quot;,&quot;FillTransparency&quot;:0.0,&quot;LineVisible&quot;:-1,&quot;LineForeColorHexa&quot;:&quot;#2EC4B6&quot;,&quot;LineWeight&quot;:2.0,&quot;LineDashStyle&quot;:1,&quot;LineEndArrowheadStyle&quot;:1,&quot;LineBeginArrowheadStyle&quot;:1,&quot;ShouldSendToBack&quot;:false,&quot;NeedsApplyToAll&quot;:false},&quot;Inactive&quot;:{&quot;AutoShapeType&quot;:9,&quot;CalloutType&quot;:1,&quot;CalloutAngle&quot;:2,&quot;CalloutGap&quot;:-3.40282347E+38,&quot;Visible&quot;:-1,&quot;LockAspectRatio&quot;:-1,&quot;CanUpdateAdjustments&quot;:true,&quot;Adjustment1&quot;:-1.0,&quot;Adjustment2&quot;:-1.0,&quot;Adjustment3&quot;:-1.0,&quot;Adjustment4&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2EC4B6&quot;,&quot;TextFrameTextRangeFontBold&quot;:-1,&quot;TextFrameTextRangeFontItalic&quot;:0,&quot;TextFrameTextRangeFontUnderline&quot;:0,&quot;TextFrameVerticalAnchor&quot;:3,&quot;TextFrameHorizontalAnchor&quot;:1,&quot;TextFrameTextRangeParagraphFormatBulletType&quot;:0,&quot;TextFrameTextRangeParagraphFormatBulletRelativeSize&quot;:-3.40282347E+38,&quot;TextFrameTextRangeParagraphFormatBulletCharacter&quot;:-2147483648,&quot;TextFrameTextRangeParagraphFormatBulletFontName&quot;:&quot;&quot;,&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1,&quot;FillForeColorHexa&quot;:&quot;#FFFFFF&quot;,&quot;FillTransparency&quot;:0.0,&quot;LineVisible&quot;:-1,&quot;LineForeColorHexa&quot;:&quot;#2EC4B6&quot;,&quot;LineWeight&quot;:2.0,&quot;LineDashStyle&quot;:1,&quot;LineEndArrowheadStyle&quot;:1,&quot;LineBeginArrowheadStyle&quot;:1,&quot;ShouldSendToBack&quot;:false,&quot;NeedsApplyToAll&quot;:false},&quot;CoverPage&quot;:{&quot;AutoShapeType&quot;:9,&quot;CalloutType&quot;:1,&quot;CalloutAngle&quot;:2,&quot;CalloutGap&quot;:-3.40282347E+38,&quot;Visible&quot;:-1,&quot;LockAspectRatio&quot;:-1,&quot;CanUpdateAdjustments&quot;:true,&quot;Adjustment1&quot;:-1.0,&quot;Adjustment2&quot;:-1.0,&quot;Adjustment3&quot;:-1.0,&quot;Adjustment4&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FFFFFF&quot;,&quot;TextFrameTextRangeFontBold&quot;:-1,&quot;TextFrameTextRangeFontItalic&quot;:0,&quot;TextFrameTextRangeFontUnderline&quot;:0,&quot;TextFrameVerticalAnchor&quot;:3,&quot;TextFrameHorizontalAnchor&quot;:1,&quot;TextFrameTextRangeParagraphFormatBulletType&quot;:0,&quot;TextFrameTextRangeParagraphFormatBulletRelativeSize&quot;:-3.40282347E+38,&quot;TextFrameTextRangeParagraphFormatBulletCharacter&quot;:-2147483648,&quot;TextFrameTextRangeParagraphFormatBulletFontName&quot;:&quot;&quot;,&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1,&quot;FillForeColorHexa&quot;:&quot;#2EC4B6&quot;,&quot;FillTransparency&quot;:0.0,&quot;LineVisible&quot;:-1,&quot;LineForeColorHexa&quot;:&quot;#2EC4B6&quot;,&quot;LineWeight&quot;:2.0,&quot;LineDashStyle&quot;:1,&quot;LineEndArrowheadStyle&quot;:1,&quot;LineBeginArrowheadStyle&quot;:1,&quot;ShouldSendToBack&quot;:false,&quot;NeedsApplyToAll&quot;:false}},&quot;SlideIndex&quot;:{&quot;Active&quot;:{&quot;AutoShapeType&quot;:1,&quot;CalloutType&quot;:1,&quot;CalloutAngle&quot;:2,&quot;CalloutGap&quot;:-3.40282347E+38,&quot;Visible&quot;:-1,&quot;LockAspectRatio&quot;:0,&quot;CanUpdateAdjustments&quot;:true,&quot;Adjustment1&quot;:-1.0,&quot;Adjustment2&quot;:-1.0,&quot;Adjustment3&quot;:-1.0,&quot;Adjustment4&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BulletRelativeSize&quot;:-3.40282347E+38,&quot;TextFrameTextRangeParagraphFormatBulletCharacter&quot;:-2147483648,&quot;TextFrameTextRangeParagraphFormatBulletFontName&quot;:&quot;&quot;,&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false},&quot;Inactive&quot;:{&quot;AutoShapeType&quot;:1,&quot;CalloutType&quot;:1,&quot;CalloutAngle&quot;:2,&quot;CalloutGap&quot;:-3.40282347E+38,&quot;Visible&quot;:-1,&quot;LockAspectRatio&quot;:0,&quot;CanUpdateAdjustments&quot;:true,&quot;Adjustment1&quot;:-1.0,&quot;Adjustment2&quot;:-1.0,&quot;Adjustment3&quot;:-1.0,&quot;Adjustment4&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BulletRelativeSize&quot;:-3.40282347E+38,&quot;TextFrameTextRangeParagraphFormatBulletCharacter&quot;:-2147483648,&quot;TextFrameTextRangeParagraphFormatBulletFontName&quot;:&quot;&quot;,&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false},&quot;CoverPage&quot;:{&quot;AutoShapeType&quot;:1,&quot;CalloutType&quot;:1,&quot;CalloutAngle&quot;:2,&quot;CalloutGap&quot;:-3.40282347E+38,&quot;Visible&quot;:-1,&quot;LockAspectRatio&quot;:0,&quot;CanUpdateAdjustments&quot;:true,&quot;Adjustment1&quot;:-1.0,&quot;Adjustment2&quot;:-1.0,&quot;Adjustment3&quot;:-1.0,&quot;Adjustment4&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BulletRelativeSize&quot;:-3.40282347E+38,&quot;TextFrameTextRangeParagraphFormatBulletCharacter&quot;:-2147483648,&quot;TextFrameTextRangeParagraphFormatBulletFontName&quot;:&quot;&quot;,&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false}},&quot;Arc&quot;:{&quot;AutoShapeType&quot;:25,&quot;CalloutType&quot;:1,&quot;CalloutAngle&quot;:2,&quot;CalloutGap&quot;:-3.40282347E+38,&quot;Visible&quot;:-1,&quot;LockAspectRatio&quot;:0,&quot;CanUpdateAdjustments&quot;:false,&quot;Adjustment1&quot;:-1.0,&quot;Adjustment2&quot;:-1.0,&quot;Adjustment3&quot;:-1.0,&quot;Adjustment4&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1,&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BulletRelativeSize&quot;:-3.40282347E+38,&quot;TextFrameTextRangeParagraphFormatBulletCharacter&quot;:-2147483648,&quot;TextFrameTextRangeParagraphFormatBulletFontName&quot;:&quot;&quot;,&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0,&quot;FillForeColorHexa&quot;:null,&quot;FillTransparency&quot;:0.0,&quot;LineVisible&quot;:-1,&quot;LineForeColorHexa&quot;:&quot;#2EC4B6&quot;,&quot;LineWeight&quot;:2.0,&quot;LineDashStyle&quot;:1,&quot;LineEndArrowheadStyle&quot;:1,&quot;LineBeginArrowheadStyle&quot;:1,&quot;ShouldSendToBack&quot;:true,&quot;NeedsApplyToAll&quot;:false}}}"/>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SUBGRID]" val="[SubGrid]"/>
</p:tagLst>
</file>

<file path=ppt/tags/tag14.xml><?xml version="1.0" encoding="utf-8"?>
<p:tagLst xmlns:a="http://schemas.openxmlformats.org/drawingml/2006/main" xmlns:r="http://schemas.openxmlformats.org/officeDocument/2006/relationships" xmlns:p="http://schemas.openxmlformats.org/presentationml/2006/main">
  <p:tag name="[SUBGRID]" val="[SubGrid]"/>
</p:tagLst>
</file>

<file path=ppt/tags/tag15.xml><?xml version="1.0" encoding="utf-8"?>
<p:tagLst xmlns:a="http://schemas.openxmlformats.org/drawingml/2006/main" xmlns:r="http://schemas.openxmlformats.org/officeDocument/2006/relationships" xmlns:p="http://schemas.openxmlformats.org/presentationml/2006/main">
  <p:tag name="[SUBGRID]" val="[SubGrid]"/>
</p:tagLst>
</file>

<file path=ppt/tags/tag16.xml><?xml version="1.0" encoding="utf-8"?>
<p:tagLst xmlns:a="http://schemas.openxmlformats.org/drawingml/2006/main" xmlns:r="http://schemas.openxmlformats.org/officeDocument/2006/relationships" xmlns:p="http://schemas.openxmlformats.org/presentationml/2006/main">
  <p:tag name="[SUBGRID]" val="[SubGrid]"/>
</p:tagLst>
</file>

<file path=ppt/tags/tag17.xml><?xml version="1.0" encoding="utf-8"?>
<p:tagLst xmlns:a="http://schemas.openxmlformats.org/drawingml/2006/main" xmlns:r="http://schemas.openxmlformats.org/officeDocument/2006/relationships" xmlns:p="http://schemas.openxmlformats.org/presentationml/2006/main">
  <p:tag name="[SUBGRID]" val="[SubGrid]"/>
</p:tagLst>
</file>

<file path=ppt/tags/tag18.xml><?xml version="1.0" encoding="utf-8"?>
<p:tagLst xmlns:a="http://schemas.openxmlformats.org/drawingml/2006/main" xmlns:r="http://schemas.openxmlformats.org/officeDocument/2006/relationships" xmlns:p="http://schemas.openxmlformats.org/presentationml/2006/main">
  <p:tag name="[SUBGRID]" val="[SubGrid]"/>
</p:tagLst>
</file>

<file path=ppt/tags/tag19.xml><?xml version="1.0" encoding="utf-8"?>
<p:tagLst xmlns:a="http://schemas.openxmlformats.org/drawingml/2006/main" xmlns:r="http://schemas.openxmlformats.org/officeDocument/2006/relationships" xmlns:p="http://schemas.openxmlformats.org/presentationml/2006/main">
  <p:tag name="[SUBGRID]" val="[SubGrid]"/>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20.xml><?xml version="1.0" encoding="utf-8"?>
<p:tagLst xmlns:a="http://schemas.openxmlformats.org/drawingml/2006/main" xmlns:r="http://schemas.openxmlformats.org/officeDocument/2006/relationships" xmlns:p="http://schemas.openxmlformats.org/presentationml/2006/main">
  <p:tag name="[SUBGRID]" val="[SubGrid]"/>
</p:tagLst>
</file>

<file path=ppt/tags/tag21.xml><?xml version="1.0" encoding="utf-8"?>
<p:tagLst xmlns:a="http://schemas.openxmlformats.org/drawingml/2006/main" xmlns:r="http://schemas.openxmlformats.org/officeDocument/2006/relationships" xmlns:p="http://schemas.openxmlformats.org/presentationml/2006/main">
  <p:tag name="[SUBGRID]" val="[SubGrid]"/>
</p:tagLst>
</file>

<file path=ppt/tags/tag22.xml><?xml version="1.0" encoding="utf-8"?>
<p:tagLst xmlns:a="http://schemas.openxmlformats.org/drawingml/2006/main" xmlns:r="http://schemas.openxmlformats.org/officeDocument/2006/relationships" xmlns:p="http://schemas.openxmlformats.org/presentationml/2006/main">
  <p:tag name="[SUBGRID]" val="[SubGrid]"/>
</p:tagLst>
</file>

<file path=ppt/tags/tag23.xml><?xml version="1.0" encoding="utf-8"?>
<p:tagLst xmlns:a="http://schemas.openxmlformats.org/drawingml/2006/main" xmlns:r="http://schemas.openxmlformats.org/officeDocument/2006/relationships" xmlns:p="http://schemas.openxmlformats.org/presentationml/2006/main">
  <p:tag name="[SUBGRID]" val="[SubGrid]"/>
</p:tagLst>
</file>

<file path=ppt/tags/tag24.xml><?xml version="1.0" encoding="utf-8"?>
<p:tagLst xmlns:a="http://schemas.openxmlformats.org/drawingml/2006/main" xmlns:r="http://schemas.openxmlformats.org/officeDocument/2006/relationships" xmlns:p="http://schemas.openxmlformats.org/presentationml/2006/main">
  <p:tag name="[SUBGRID]" val="[SubGrid]"/>
</p:tagLst>
</file>

<file path=ppt/tags/tag25.xml><?xml version="1.0" encoding="utf-8"?>
<p:tagLst xmlns:a="http://schemas.openxmlformats.org/drawingml/2006/main" xmlns:r="http://schemas.openxmlformats.org/officeDocument/2006/relationships" xmlns:p="http://schemas.openxmlformats.org/presentationml/2006/main">
  <p:tag name="[SUBGRID]" val="[SubGrid]"/>
</p:tagLst>
</file>

<file path=ppt/tags/tag26.xml><?xml version="1.0" encoding="utf-8"?>
<p:tagLst xmlns:a="http://schemas.openxmlformats.org/drawingml/2006/main" xmlns:r="http://schemas.openxmlformats.org/officeDocument/2006/relationships" xmlns:p="http://schemas.openxmlformats.org/presentationml/2006/main">
  <p:tag name="[SUBGRID]" val="[SubGrid]"/>
</p:tagLst>
</file>

<file path=ppt/tags/tag27.xml><?xml version="1.0" encoding="utf-8"?>
<p:tagLst xmlns:a="http://schemas.openxmlformats.org/drawingml/2006/main" xmlns:r="http://schemas.openxmlformats.org/officeDocument/2006/relationships" xmlns:p="http://schemas.openxmlformats.org/presentationml/2006/main">
  <p:tag name="[SUBGRID]" val="[SubGrid]"/>
</p:tagLst>
</file>

<file path=ppt/tags/tag28.xml><?xml version="1.0" encoding="utf-8"?>
<p:tagLst xmlns:a="http://schemas.openxmlformats.org/drawingml/2006/main" xmlns:r="http://schemas.openxmlformats.org/officeDocument/2006/relationships" xmlns:p="http://schemas.openxmlformats.org/presentationml/2006/main">
  <p:tag name="[SUBGRID]" val="[SubGrid]"/>
</p:tagLst>
</file>

<file path=ppt/tags/tag29.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30.xml><?xml version="1.0" encoding="utf-8"?>
<p:tagLst xmlns:a="http://schemas.openxmlformats.org/drawingml/2006/main" xmlns:r="http://schemas.openxmlformats.org/officeDocument/2006/relationships" xmlns:p="http://schemas.openxmlformats.org/presentationml/2006/main">
  <p:tag name="[SUBGRID]" val="[SubGrid]"/>
</p:tagLst>
</file>

<file path=ppt/tags/tag31.xml><?xml version="1.0" encoding="utf-8"?>
<p:tagLst xmlns:a="http://schemas.openxmlformats.org/drawingml/2006/main" xmlns:r="http://schemas.openxmlformats.org/officeDocument/2006/relationships" xmlns:p="http://schemas.openxmlformats.org/presentationml/2006/main">
  <p:tag name="[SUBGRID]" val="[SubGrid]"/>
</p:tagLst>
</file>

<file path=ppt/tags/tag32.xml><?xml version="1.0" encoding="utf-8"?>
<p:tagLst xmlns:a="http://schemas.openxmlformats.org/drawingml/2006/main" xmlns:r="http://schemas.openxmlformats.org/officeDocument/2006/relationships" xmlns:p="http://schemas.openxmlformats.org/presentationml/2006/main">
  <p:tag name="[SUBGRID]" val="[SubGrid]"/>
</p:tagLst>
</file>

<file path=ppt/tags/tag33.xml><?xml version="1.0" encoding="utf-8"?>
<p:tagLst xmlns:a="http://schemas.openxmlformats.org/drawingml/2006/main" xmlns:r="http://schemas.openxmlformats.org/officeDocument/2006/relationships" xmlns:p="http://schemas.openxmlformats.org/presentationml/2006/main">
  <p:tag name="[SUBGRID]" val="[SubGrid]"/>
</p:tagLst>
</file>

<file path=ppt/tags/tag34.xml><?xml version="1.0" encoding="utf-8"?>
<p:tagLst xmlns:a="http://schemas.openxmlformats.org/drawingml/2006/main" xmlns:r="http://schemas.openxmlformats.org/officeDocument/2006/relationships" xmlns:p="http://schemas.openxmlformats.org/presentationml/2006/main">
  <p:tag name="[SUBGRID]" val="[SubGrid]"/>
</p:tagLst>
</file>

<file path=ppt/tags/tag35.xml><?xml version="1.0" encoding="utf-8"?>
<p:tagLst xmlns:a="http://schemas.openxmlformats.org/drawingml/2006/main" xmlns:r="http://schemas.openxmlformats.org/officeDocument/2006/relationships" xmlns:p="http://schemas.openxmlformats.org/presentationml/2006/main">
  <p:tag name="[SUBGRID]" val="[SubGrid]"/>
</p:tagLst>
</file>

<file path=ppt/tags/tag36.xml><?xml version="1.0" encoding="utf-8"?>
<p:tagLst xmlns:a="http://schemas.openxmlformats.org/drawingml/2006/main" xmlns:r="http://schemas.openxmlformats.org/officeDocument/2006/relationships" xmlns:p="http://schemas.openxmlformats.org/presentationml/2006/main">
  <p:tag name="[SUBGRID]" val="[SubGrid]"/>
</p:tagLst>
</file>

<file path=ppt/tags/tag37.xml><?xml version="1.0" encoding="utf-8"?>
<p:tagLst xmlns:a="http://schemas.openxmlformats.org/drawingml/2006/main" xmlns:r="http://schemas.openxmlformats.org/officeDocument/2006/relationships" xmlns:p="http://schemas.openxmlformats.org/presentationml/2006/main">
  <p:tag name="[SUBGRID]" val="[SubGrid]"/>
</p:tagLst>
</file>

<file path=ppt/tags/tag38.xml><?xml version="1.0" encoding="utf-8"?>
<p:tagLst xmlns:a="http://schemas.openxmlformats.org/drawingml/2006/main" xmlns:r="http://schemas.openxmlformats.org/officeDocument/2006/relationships" xmlns:p="http://schemas.openxmlformats.org/presentationml/2006/main">
  <p:tag name="[SUBGRID]" val="[SubGrid]"/>
</p:tagLst>
</file>

<file path=ppt/tags/tag39.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40.xml><?xml version="1.0" encoding="utf-8"?>
<p:tagLst xmlns:a="http://schemas.openxmlformats.org/drawingml/2006/main" xmlns:r="http://schemas.openxmlformats.org/officeDocument/2006/relationships" xmlns:p="http://schemas.openxmlformats.org/presentationml/2006/main">
  <p:tag name="[SUBGRID]" val="[SubGrid]"/>
</p:tagLst>
</file>

<file path=ppt/tags/tag41.xml><?xml version="1.0" encoding="utf-8"?>
<p:tagLst xmlns:a="http://schemas.openxmlformats.org/drawingml/2006/main" xmlns:r="http://schemas.openxmlformats.org/officeDocument/2006/relationships" xmlns:p="http://schemas.openxmlformats.org/presentationml/2006/main">
  <p:tag name="[SUBGRID]" val="[SubGrid]"/>
</p:tagLst>
</file>

<file path=ppt/tags/tag42.xml><?xml version="1.0" encoding="utf-8"?>
<p:tagLst xmlns:a="http://schemas.openxmlformats.org/drawingml/2006/main" xmlns:r="http://schemas.openxmlformats.org/officeDocument/2006/relationships" xmlns:p="http://schemas.openxmlformats.org/presentationml/2006/main">
  <p:tag name="[SUBGRID]" val="[SubGrid]"/>
</p:tagLst>
</file>

<file path=ppt/tags/tag43.xml><?xml version="1.0" encoding="utf-8"?>
<p:tagLst xmlns:a="http://schemas.openxmlformats.org/drawingml/2006/main" xmlns:r="http://schemas.openxmlformats.org/officeDocument/2006/relationships" xmlns:p="http://schemas.openxmlformats.org/presentationml/2006/main">
  <p:tag name="[SUBGRID]" val="[SubGrid]"/>
</p:tagLst>
</file>

<file path=ppt/tags/tag44.xml><?xml version="1.0" encoding="utf-8"?>
<p:tagLst xmlns:a="http://schemas.openxmlformats.org/drawingml/2006/main" xmlns:r="http://schemas.openxmlformats.org/officeDocument/2006/relationships" xmlns:p="http://schemas.openxmlformats.org/presentationml/2006/main">
  <p:tag name="[SUBGRID]" val="[SubGrid]"/>
</p:tagLst>
</file>

<file path=ppt/tags/tag45.xml><?xml version="1.0" encoding="utf-8"?>
<p:tagLst xmlns:a="http://schemas.openxmlformats.org/drawingml/2006/main" xmlns:r="http://schemas.openxmlformats.org/officeDocument/2006/relationships" xmlns:p="http://schemas.openxmlformats.org/presentationml/2006/main">
  <p:tag name="[SUBGRID]" val="[SubGrid]"/>
</p:tagLst>
</file>

<file path=ppt/tags/tag46.xml><?xml version="1.0" encoding="utf-8"?>
<p:tagLst xmlns:a="http://schemas.openxmlformats.org/drawingml/2006/main" xmlns:r="http://schemas.openxmlformats.org/officeDocument/2006/relationships" xmlns:p="http://schemas.openxmlformats.org/presentationml/2006/main">
  <p:tag name="[SUBGRID]" val="[SubGrid]"/>
</p:tagLst>
</file>

<file path=ppt/tags/tag47.xml><?xml version="1.0" encoding="utf-8"?>
<p:tagLst xmlns:a="http://schemas.openxmlformats.org/drawingml/2006/main" xmlns:r="http://schemas.openxmlformats.org/officeDocument/2006/relationships" xmlns:p="http://schemas.openxmlformats.org/presentationml/2006/main">
  <p:tag name="[SUBGRID]" val="[SubGrid]"/>
</p:tagLst>
</file>

<file path=ppt/tags/tag48.xml><?xml version="1.0" encoding="utf-8"?>
<p:tagLst xmlns:a="http://schemas.openxmlformats.org/drawingml/2006/main" xmlns:r="http://schemas.openxmlformats.org/officeDocument/2006/relationships" xmlns:p="http://schemas.openxmlformats.org/presentationml/2006/main">
  <p:tag name="[SUBGRID]" val="[SubGrid]"/>
</p:tagLst>
</file>

<file path=ppt/tags/tag49.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50.xml><?xml version="1.0" encoding="utf-8"?>
<p:tagLst xmlns:a="http://schemas.openxmlformats.org/drawingml/2006/main" xmlns:r="http://schemas.openxmlformats.org/officeDocument/2006/relationships" xmlns:p="http://schemas.openxmlformats.org/presentationml/2006/main">
  <p:tag name="[SUBGRID]" val="[SubGrid]"/>
</p:tagLst>
</file>

<file path=ppt/tags/tag51.xml><?xml version="1.0" encoding="utf-8"?>
<p:tagLst xmlns:a="http://schemas.openxmlformats.org/drawingml/2006/main" xmlns:r="http://schemas.openxmlformats.org/officeDocument/2006/relationships" xmlns:p="http://schemas.openxmlformats.org/presentationml/2006/main">
  <p:tag name="[SUBGRID]" val="[SubGrid]"/>
</p:tagLst>
</file>

<file path=ppt/tags/tag52.xml><?xml version="1.0" encoding="utf-8"?>
<p:tagLst xmlns:a="http://schemas.openxmlformats.org/drawingml/2006/main" xmlns:r="http://schemas.openxmlformats.org/officeDocument/2006/relationships" xmlns:p="http://schemas.openxmlformats.org/presentationml/2006/main">
  <p:tag name="[SUBGRID]" val="[SubGrid]"/>
</p:tagLst>
</file>

<file path=ppt/tags/tag53.xml><?xml version="1.0" encoding="utf-8"?>
<p:tagLst xmlns:a="http://schemas.openxmlformats.org/drawingml/2006/main" xmlns:r="http://schemas.openxmlformats.org/officeDocument/2006/relationships" xmlns:p="http://schemas.openxmlformats.org/presentationml/2006/main">
  <p:tag name="[SUBGRID]" val="[SubGrid]"/>
</p:tagLst>
</file>

<file path=ppt/tags/tag54.xml><?xml version="1.0" encoding="utf-8"?>
<p:tagLst xmlns:a="http://schemas.openxmlformats.org/drawingml/2006/main" xmlns:r="http://schemas.openxmlformats.org/officeDocument/2006/relationships" xmlns:p="http://schemas.openxmlformats.org/presentationml/2006/main">
  <p:tag name="[SUBGRID]" val="[SubGrid]"/>
</p:tagLst>
</file>

<file path=ppt/tags/tag55.xml><?xml version="1.0" encoding="utf-8"?>
<p:tagLst xmlns:a="http://schemas.openxmlformats.org/drawingml/2006/main" xmlns:r="http://schemas.openxmlformats.org/officeDocument/2006/relationships" xmlns:p="http://schemas.openxmlformats.org/presentationml/2006/main">
  <p:tag name="[SUBGRID]" val="[SubGrid]"/>
</p:tagLst>
</file>

<file path=ppt/tags/tag56.xml><?xml version="1.0" encoding="utf-8"?>
<p:tagLst xmlns:a="http://schemas.openxmlformats.org/drawingml/2006/main" xmlns:r="http://schemas.openxmlformats.org/officeDocument/2006/relationships" xmlns:p="http://schemas.openxmlformats.org/presentationml/2006/main">
  <p:tag name="[SUBGRID]" val="[SubGrid]"/>
</p:tagLst>
</file>

<file path=ppt/tags/tag57.xml><?xml version="1.0" encoding="utf-8"?>
<p:tagLst xmlns:a="http://schemas.openxmlformats.org/drawingml/2006/main" xmlns:r="http://schemas.openxmlformats.org/officeDocument/2006/relationships" xmlns:p="http://schemas.openxmlformats.org/presentationml/2006/main">
  <p:tag name="[SUBGRID]" val="[SubGrid]"/>
</p:tagLst>
</file>

<file path=ppt/tags/tag58.xml><?xml version="1.0" encoding="utf-8"?>
<p:tagLst xmlns:a="http://schemas.openxmlformats.org/drawingml/2006/main" xmlns:r="http://schemas.openxmlformats.org/officeDocument/2006/relationships" xmlns:p="http://schemas.openxmlformats.org/presentationml/2006/main">
  <p:tag name="[SUBGRID]" val="[SubGrid]"/>
</p:tagLst>
</file>

<file path=ppt/tags/tag59.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60.xml><?xml version="1.0" encoding="utf-8"?>
<p:tagLst xmlns:a="http://schemas.openxmlformats.org/drawingml/2006/main" xmlns:r="http://schemas.openxmlformats.org/officeDocument/2006/relationships" xmlns:p="http://schemas.openxmlformats.org/presentationml/2006/main">
  <p:tag name="[SUBGRID]" val="[SubGrid]"/>
</p:tagLst>
</file>

<file path=ppt/tags/tag61.xml><?xml version="1.0" encoding="utf-8"?>
<p:tagLst xmlns:a="http://schemas.openxmlformats.org/drawingml/2006/main" xmlns:r="http://schemas.openxmlformats.org/officeDocument/2006/relationships" xmlns:p="http://schemas.openxmlformats.org/presentationml/2006/main">
  <p:tag name="[SUBGRID]" val="[SubGrid]"/>
</p:tagLst>
</file>

<file path=ppt/tags/tag62.xml><?xml version="1.0" encoding="utf-8"?>
<p:tagLst xmlns:a="http://schemas.openxmlformats.org/drawingml/2006/main" xmlns:r="http://schemas.openxmlformats.org/officeDocument/2006/relationships" xmlns:p="http://schemas.openxmlformats.org/presentationml/2006/main">
  <p:tag name="[SUBGRID]" val="[SubGrid]"/>
</p:tagLst>
</file>

<file path=ppt/tags/tag63.xml><?xml version="1.0" encoding="utf-8"?>
<p:tagLst xmlns:a="http://schemas.openxmlformats.org/drawingml/2006/main" xmlns:r="http://schemas.openxmlformats.org/officeDocument/2006/relationships" xmlns:p="http://schemas.openxmlformats.org/presentationml/2006/main">
  <p:tag name="[SUBGRID]" val="[SubGrid]"/>
</p:tagLst>
</file>

<file path=ppt/tags/tag64.xml><?xml version="1.0" encoding="utf-8"?>
<p:tagLst xmlns:a="http://schemas.openxmlformats.org/drawingml/2006/main" xmlns:r="http://schemas.openxmlformats.org/officeDocument/2006/relationships" xmlns:p="http://schemas.openxmlformats.org/presentationml/2006/main">
  <p:tag name="[SUBGRID]" val="[SubGrid]"/>
</p:tagLst>
</file>

<file path=ppt/tags/tag65.xml><?xml version="1.0" encoding="utf-8"?>
<p:tagLst xmlns:a="http://schemas.openxmlformats.org/drawingml/2006/main" xmlns:r="http://schemas.openxmlformats.org/officeDocument/2006/relationships" xmlns:p="http://schemas.openxmlformats.org/presentationml/2006/main">
  <p:tag name="[SUBGRID]" val="[SubGrid]"/>
</p:tagLst>
</file>

<file path=ppt/tags/tag66.xml><?xml version="1.0" encoding="utf-8"?>
<p:tagLst xmlns:a="http://schemas.openxmlformats.org/drawingml/2006/main" xmlns:r="http://schemas.openxmlformats.org/officeDocument/2006/relationships" xmlns:p="http://schemas.openxmlformats.org/presentationml/2006/main">
  <p:tag name="[SUBGRID]" val="[SubGrid]"/>
</p:tagLst>
</file>

<file path=ppt/tags/tag67.xml><?xml version="1.0" encoding="utf-8"?>
<p:tagLst xmlns:a="http://schemas.openxmlformats.org/drawingml/2006/main" xmlns:r="http://schemas.openxmlformats.org/officeDocument/2006/relationships" xmlns:p="http://schemas.openxmlformats.org/presentationml/2006/main">
  <p:tag name="[SUBGRID]" val="[SubGrid]"/>
</p:tagLst>
</file>

<file path=ppt/tags/tag68.xml><?xml version="1.0" encoding="utf-8"?>
<p:tagLst xmlns:a="http://schemas.openxmlformats.org/drawingml/2006/main" xmlns:r="http://schemas.openxmlformats.org/officeDocument/2006/relationships" xmlns:p="http://schemas.openxmlformats.org/presentationml/2006/main">
  <p:tag name="[SUBGRID]" val="[SubGrid]"/>
</p:tagLst>
</file>

<file path=ppt/tags/tag69.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70.xml><?xml version="1.0" encoding="utf-8"?>
<p:tagLst xmlns:a="http://schemas.openxmlformats.org/drawingml/2006/main" xmlns:r="http://schemas.openxmlformats.org/officeDocument/2006/relationships" xmlns:p="http://schemas.openxmlformats.org/presentationml/2006/main">
  <p:tag name="[SUBGRID]" val="[SubGrid]"/>
</p:tagLst>
</file>

<file path=ppt/tags/tag71.xml><?xml version="1.0" encoding="utf-8"?>
<p:tagLst xmlns:a="http://schemas.openxmlformats.org/drawingml/2006/main" xmlns:r="http://schemas.openxmlformats.org/officeDocument/2006/relationships" xmlns:p="http://schemas.openxmlformats.org/presentationml/2006/main">
  <p:tag name="[SUBGRID]" val="[SubGrid]"/>
</p:tagLst>
</file>

<file path=ppt/tags/tag72.xml><?xml version="1.0" encoding="utf-8"?>
<p:tagLst xmlns:a="http://schemas.openxmlformats.org/drawingml/2006/main" xmlns:r="http://schemas.openxmlformats.org/officeDocument/2006/relationships" xmlns:p="http://schemas.openxmlformats.org/presentationml/2006/main">
  <p:tag name="[SUBGRID]" val="[SubGrid]"/>
</p:tagLst>
</file>

<file path=ppt/tags/tag73.xml><?xml version="1.0" encoding="utf-8"?>
<p:tagLst xmlns:a="http://schemas.openxmlformats.org/drawingml/2006/main" xmlns:r="http://schemas.openxmlformats.org/officeDocument/2006/relationships" xmlns:p="http://schemas.openxmlformats.org/presentationml/2006/main">
  <p:tag name="[SUBGRID]" val="[SubGrid]"/>
</p:tagLst>
</file>

<file path=ppt/tags/tag74.xml><?xml version="1.0" encoding="utf-8"?>
<p:tagLst xmlns:a="http://schemas.openxmlformats.org/drawingml/2006/main" xmlns:r="http://schemas.openxmlformats.org/officeDocument/2006/relationships" xmlns:p="http://schemas.openxmlformats.org/presentationml/2006/main">
  <p:tag name="[SUBGRID]" val="[SubGrid]"/>
</p:tagLst>
</file>

<file path=ppt/tags/tag75.xml><?xml version="1.0" encoding="utf-8"?>
<p:tagLst xmlns:a="http://schemas.openxmlformats.org/drawingml/2006/main" xmlns:r="http://schemas.openxmlformats.org/officeDocument/2006/relationships" xmlns:p="http://schemas.openxmlformats.org/presentationml/2006/main">
  <p:tag name="[SUBGRID]" val="[SubGrid]"/>
</p:tagLst>
</file>

<file path=ppt/tags/tag76.xml><?xml version="1.0" encoding="utf-8"?>
<p:tagLst xmlns:a="http://schemas.openxmlformats.org/drawingml/2006/main" xmlns:r="http://schemas.openxmlformats.org/officeDocument/2006/relationships" xmlns:p="http://schemas.openxmlformats.org/presentationml/2006/main">
  <p:tag name="[SUBGRID]" val="[SubGrid]"/>
</p:tagLst>
</file>

<file path=ppt/tags/tag77.xml><?xml version="1.0" encoding="utf-8"?>
<p:tagLst xmlns:a="http://schemas.openxmlformats.org/drawingml/2006/main" xmlns:r="http://schemas.openxmlformats.org/officeDocument/2006/relationships" xmlns:p="http://schemas.openxmlformats.org/presentationml/2006/main">
  <p:tag name="[SUBGRID]" val="[SubGrid]"/>
</p:tagLst>
</file>

<file path=ppt/tags/tag78.xml><?xml version="1.0" encoding="utf-8"?>
<p:tagLst xmlns:a="http://schemas.openxmlformats.org/drawingml/2006/main" xmlns:r="http://schemas.openxmlformats.org/officeDocument/2006/relationships" xmlns:p="http://schemas.openxmlformats.org/presentationml/2006/main">
  <p:tag name="[SUBGRID]" val="[SubGrid]"/>
</p:tagLst>
</file>

<file path=ppt/tags/tag79.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80.xml><?xml version="1.0" encoding="utf-8"?>
<p:tagLst xmlns:a="http://schemas.openxmlformats.org/drawingml/2006/main" xmlns:r="http://schemas.openxmlformats.org/officeDocument/2006/relationships" xmlns:p="http://schemas.openxmlformats.org/presentationml/2006/main">
  <p:tag name="[SUBGRID]" val="[SubGrid]"/>
</p:tagLst>
</file>

<file path=ppt/tags/tag81.xml><?xml version="1.0" encoding="utf-8"?>
<p:tagLst xmlns:a="http://schemas.openxmlformats.org/drawingml/2006/main" xmlns:r="http://schemas.openxmlformats.org/officeDocument/2006/relationships" xmlns:p="http://schemas.openxmlformats.org/presentationml/2006/main">
  <p:tag name="[SUBGRID]" val="[SubGrid]"/>
</p:tagLst>
</file>

<file path=ppt/tags/tag82.xml><?xml version="1.0" encoding="utf-8"?>
<p:tagLst xmlns:a="http://schemas.openxmlformats.org/drawingml/2006/main" xmlns:r="http://schemas.openxmlformats.org/officeDocument/2006/relationships" xmlns:p="http://schemas.openxmlformats.org/presentationml/2006/main">
  <p:tag name="[SUBGRID]" val="[SubGrid]"/>
</p:tagLst>
</file>

<file path=ppt/tags/tag83.xml><?xml version="1.0" encoding="utf-8"?>
<p:tagLst xmlns:a="http://schemas.openxmlformats.org/drawingml/2006/main" xmlns:r="http://schemas.openxmlformats.org/officeDocument/2006/relationships" xmlns:p="http://schemas.openxmlformats.org/presentationml/2006/main">
  <p:tag name="[SUBGRID]" val="[SubGrid]"/>
</p:tagLst>
</file>

<file path=ppt/tags/tag84.xml><?xml version="1.0" encoding="utf-8"?>
<p:tagLst xmlns:a="http://schemas.openxmlformats.org/drawingml/2006/main" xmlns:r="http://schemas.openxmlformats.org/officeDocument/2006/relationships" xmlns:p="http://schemas.openxmlformats.org/presentationml/2006/main">
  <p:tag name="[SUBGRID]" val="[SubGrid]"/>
</p:tagLst>
</file>

<file path=ppt/tags/tag85.xml><?xml version="1.0" encoding="utf-8"?>
<p:tagLst xmlns:a="http://schemas.openxmlformats.org/drawingml/2006/main" xmlns:r="http://schemas.openxmlformats.org/officeDocument/2006/relationships" xmlns:p="http://schemas.openxmlformats.org/presentationml/2006/main">
  <p:tag name="[SUBGRID]" val="[SubGrid]"/>
</p:tagLst>
</file>

<file path=ppt/tags/tag86.xml><?xml version="1.0" encoding="utf-8"?>
<p:tagLst xmlns:a="http://schemas.openxmlformats.org/drawingml/2006/main" xmlns:r="http://schemas.openxmlformats.org/officeDocument/2006/relationships" xmlns:p="http://schemas.openxmlformats.org/presentationml/2006/main">
  <p:tag name="[SUBGRID]" val="[SubGrid]"/>
</p:tagLst>
</file>

<file path=ppt/tags/tag87.xml><?xml version="1.0" encoding="utf-8"?>
<p:tagLst xmlns:a="http://schemas.openxmlformats.org/drawingml/2006/main" xmlns:r="http://schemas.openxmlformats.org/officeDocument/2006/relationships" xmlns:p="http://schemas.openxmlformats.org/presentationml/2006/main">
  <p:tag name="[SUBGRID]" val="[SubGrid]"/>
</p:tagLst>
</file>

<file path=ppt/tags/tag88.xml><?xml version="1.0" encoding="utf-8"?>
<p:tagLst xmlns:a="http://schemas.openxmlformats.org/drawingml/2006/main" xmlns:r="http://schemas.openxmlformats.org/officeDocument/2006/relationships" xmlns:p="http://schemas.openxmlformats.org/presentationml/2006/main">
  <p:tag name="[SUBGRID]" val="[SubGrid]"/>
</p:tagLst>
</file>

<file path=ppt/tags/tag89.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1_FORWARD Master Template">
  <a:themeElements>
    <a:clrScheme name="Custom 6">
      <a:dk1>
        <a:srgbClr val="001965"/>
      </a:dk1>
      <a:lt1>
        <a:srgbClr val="FFFFFF"/>
      </a:lt1>
      <a:dk2>
        <a:srgbClr val="001965"/>
      </a:dk2>
      <a:lt2>
        <a:srgbClr val="BEC0D0"/>
      </a:lt2>
      <a:accent1>
        <a:srgbClr val="2A918B"/>
      </a:accent1>
      <a:accent2>
        <a:srgbClr val="939AA7"/>
      </a:accent2>
      <a:accent3>
        <a:srgbClr val="3B97DE"/>
      </a:accent3>
      <a:accent4>
        <a:srgbClr val="005AD2"/>
      </a:accent4>
      <a:accent5>
        <a:srgbClr val="CCC5BD"/>
      </a:accent5>
      <a:accent6>
        <a:srgbClr val="EEA7BF"/>
      </a:accent6>
      <a:hlink>
        <a:srgbClr val="001965"/>
      </a:hlink>
      <a:folHlink>
        <a:srgbClr val="00196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lnSpc>
            <a:spcPct val="120000"/>
          </a:lnSpc>
          <a:defRPr sz="2000" dirty="0" err="1" smtClean="0">
            <a:solidFill>
              <a:schemeClr val="tx2"/>
            </a:solidFill>
          </a:defRPr>
        </a:defPPr>
      </a:lstStyle>
    </a:txDef>
  </a:objectDefaults>
  <a:extraClrSchemeLst/>
  <a:custClrLst>
    <a:custClr name="Accent 1">
      <a:srgbClr val="001965"/>
    </a:custClr>
    <a:custClr name="Accent 2">
      <a:srgbClr val="005AD2"/>
    </a:custClr>
    <a:custClr name="Accent 3">
      <a:srgbClr val="3B97DE"/>
    </a:custClr>
    <a:custClr name="Accent 4">
      <a:srgbClr val="EEA7BF"/>
    </a:custClr>
    <a:custClr name="Accent 5">
      <a:srgbClr val="2A918B"/>
    </a:custClr>
    <a:custClr name="Accent 6">
      <a:srgbClr val="939AA7"/>
    </a:custClr>
    <a:custClr name="Light 2">
      <a:srgbClr val="CCC5BD"/>
    </a:custClr>
    <a:custClr name="Dark 1">
      <a:srgbClr val="000000"/>
    </a:custClr>
    <a:custClr>
      <a:srgbClr val="FFFFFF"/>
    </a:custClr>
    <a:custClr name="Color has no name">
      <a:srgbClr val="FFFFFF"/>
    </a:custClr>
    <a:custClr name="Color has no name">
      <a:srgbClr val="FFFFFF"/>
    </a:custClr>
    <a:custClr name="Accent 2">
      <a:srgbClr val="99BDED"/>
    </a:custClr>
    <a:custClr name="Accent 3">
      <a:srgbClr val="B1D5F2"/>
    </a:custClr>
    <a:custClr name="Accent 4">
      <a:srgbClr val="F8DCE5"/>
    </a:custClr>
    <a:custClr name="Accent 5">
      <a:srgbClr val="AAD3D1"/>
    </a:custClr>
    <a:custClr name="Accent 6">
      <a:srgbClr val="D4D7DC"/>
    </a:custClr>
    <a:custClr name="Light 2">
      <a:srgbClr val="EBE8E5"/>
    </a:custClr>
    <a:custClr name="Color has no name">
      <a:srgbClr val="FFFFFF"/>
    </a:custClr>
    <a:custClr name="Color has no name">
      <a:srgbClr val="FFFFFF"/>
    </a:custClr>
    <a:custClr name="Color has no name">
      <a:srgbClr val="FFFFFF"/>
    </a:custClr>
    <a:custClr name="Color has no name">
      <a:srgbClr val="FFFFFF"/>
    </a:custClr>
    <a:custClr name="Accent 2">
      <a:srgbClr val="CCDEF6"/>
    </a:custClr>
    <a:custClr name="Accent 3">
      <a:srgbClr val="D8EAF8"/>
    </a:custClr>
    <a:custClr name="Accent 4">
      <a:srgbClr val="FCEDF2"/>
    </a:custClr>
    <a:custClr name="Accent 5">
      <a:srgbClr val="D4E9E8"/>
    </a:custClr>
    <a:custClr name="Accent 6">
      <a:srgbClr val="E9EBED"/>
    </a:custClr>
    <a:custClr name="Light 2">
      <a:srgbClr val="F5F3F2"/>
    </a:custClr>
    <a:custClr name="Color has no name">
      <a:srgbClr val="FFFFFF"/>
    </a:custClr>
    <a:custClr name="Color has no name">
      <a:srgbClr val="FFFFFF"/>
    </a:custClr>
    <a:custClr name="Color has no name">
      <a:srgbClr val="FFFFFF"/>
    </a:custClr>
    <a:custClr name="Color has no name">
      <a:srgbClr val="FFFFFF"/>
    </a:custClr>
    <a:custClr name="Golden Sun">
      <a:srgbClr val="EAAB00"/>
    </a:custClr>
    <a:custClr name="Lava Red">
      <a:srgbClr val="E6553F"/>
    </a:custClr>
    <a:custClr name="Forest Green">
      <a:srgbClr val="3F9C35"/>
    </a:custClr>
  </a:custClrLst>
  <a:extLst>
    <a:ext uri="{05A4C25C-085E-4340-85A3-A5531E510DB2}">
      <thm15:themeFamily xmlns:thm15="http://schemas.microsoft.com/office/thememl/2012/main" name="Blank.potx" id="{909C29A5-E88E-48A9-8FEA-98397920CF68}" vid="{8A5C03E6-BC19-4ABC-A5C6-B7977B8DD4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AD8D124E0800B41AC6992D4AE29DBB9" ma:contentTypeVersion="7" ma:contentTypeDescription="Create a new document." ma:contentTypeScope="" ma:versionID="ebda63115d353fdd9f538140f29f2121">
  <xsd:schema xmlns:xsd="http://www.w3.org/2001/XMLSchema" xmlns:xs="http://www.w3.org/2001/XMLSchema" xmlns:p="http://schemas.microsoft.com/office/2006/metadata/properties" xmlns:ns2="3d6b1136-a40e-46b2-9d95-1587dba324ed" targetNamespace="http://schemas.microsoft.com/office/2006/metadata/properties" ma:root="true" ma:fieldsID="0aca85efbb106e4c21e24b51e537fa18" ns2:_="">
    <xsd:import namespace="3d6b1136-a40e-46b2-9d95-1587dba324e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6b1136-a40e-46b2-9d95-1587dba324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9786B1F-88E1-45A0-82F9-20D7FD34F087}">
  <ds:schemaRefs>
    <ds:schemaRef ds:uri="http://purl.org/dc/elements/1.1/"/>
    <ds:schemaRef ds:uri="http://schemas.openxmlformats.org/package/2006/metadata/core-properties"/>
    <ds:schemaRef ds:uri="http://purl.org/dc/dcmitype/"/>
    <ds:schemaRef ds:uri="3d6b1136-a40e-46b2-9d95-1587dba324ed"/>
    <ds:schemaRef ds:uri="http://schemas.microsoft.com/office/infopath/2007/PartnerControls"/>
    <ds:schemaRef ds:uri="http://www.w3.org/XML/1998/namespace"/>
    <ds:schemaRef ds:uri="http://purl.org/dc/terms/"/>
    <ds:schemaRef ds:uri="http://schemas.microsoft.com/office/2006/documentManagement/types"/>
    <ds:schemaRef ds:uri="http://schemas.microsoft.com/office/2006/metadata/properties"/>
  </ds:schemaRefs>
</ds:datastoreItem>
</file>

<file path=customXml/itemProps2.xml><?xml version="1.0" encoding="utf-8"?>
<ds:datastoreItem xmlns:ds="http://schemas.openxmlformats.org/officeDocument/2006/customXml" ds:itemID="{E9467549-E608-4F63-9243-0DF9B9414D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6b1136-a40e-46b2-9d95-1587dba324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BA78137-979B-4722-9C51-24558B5218AB}">
  <ds:schemaRefs>
    <ds:schemaRef ds:uri="http://schemas.microsoft.com/sharepoint/v3/contenttype/forms"/>
  </ds:schemaRefs>
</ds:datastoreItem>
</file>

<file path=docMetadata/LabelInfo.xml><?xml version="1.0" encoding="utf-8"?>
<clbl:labelList xmlns:clbl="http://schemas.microsoft.com/office/2020/mipLabelMetadata">
  <clbl:label id="{f743b317-4758-44cb-8b65-8b43e4619766}" enabled="1" method="Standard" siteId="{fdfed7bd-9f6a-44a1-b694-6e39c468c150}" removed="0"/>
</clbl:labelList>
</file>

<file path=docProps/app.xml><?xml version="1.0" encoding="utf-8"?>
<Properties xmlns="http://schemas.openxmlformats.org/officeDocument/2006/extended-properties" xmlns:vt="http://schemas.openxmlformats.org/officeDocument/2006/docPropsVTypes">
  <Template/>
  <TotalTime>686</TotalTime>
  <Words>3717</Words>
  <Application>Microsoft Office PowerPoint</Application>
  <PresentationFormat>Widescreen</PresentationFormat>
  <Paragraphs>343</Paragraphs>
  <Slides>23</Slides>
  <Notes>23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1" baseType="lpstr">
      <vt:lpstr>arial</vt:lpstr>
      <vt:lpstr>arial</vt:lpstr>
      <vt:lpstr>Arial Nova Light</vt:lpstr>
      <vt:lpstr>Calibri</vt:lpstr>
      <vt:lpstr>Times New Roman</vt:lpstr>
      <vt:lpstr>Wingdings 2</vt:lpstr>
      <vt:lpstr>1_FORWARD Master Template</vt:lpstr>
      <vt:lpstr>Acrobat Document</vt:lpstr>
      <vt:lpstr>PowerPoint Presentation</vt:lpstr>
      <vt:lpstr>PowerPoint Presentation</vt:lpstr>
      <vt:lpstr>Learning  outcomes</vt:lpstr>
      <vt:lpstr>Treatment interventions for obesity</vt:lpstr>
      <vt:lpstr>Clinical guidelines Lifestyle intervention is the foundation of obesity treatment</vt:lpstr>
      <vt:lpstr>Dietary recommendations for patients with obesity1,2</vt:lpstr>
      <vt:lpstr>Structured weight loss programs</vt:lpstr>
      <vt:lpstr>Structured weight loss programs</vt:lpstr>
      <vt:lpstr>Structured weight loss programs</vt:lpstr>
      <vt:lpstr>Clinical effects of improved diet on weight management</vt:lpstr>
      <vt:lpstr>Weight loss through lifestyle modifications reduces the incidence of diabetes1,2</vt:lpstr>
      <vt:lpstr>Fad diets Negative health consequences</vt:lpstr>
      <vt:lpstr>Recommendations for physical activity1,2</vt:lpstr>
      <vt:lpstr>Vigorous* physical activity is effective in  reducing modest body weight </vt:lpstr>
      <vt:lpstr>Clinical effects of exercise</vt:lpstr>
      <vt:lpstr>Non–weight-related benefits of physical activity</vt:lpstr>
      <vt:lpstr>How to motivate patients to increase physical activity</vt:lpstr>
      <vt:lpstr>Use SMART Goals to support patients to  increase physical activity</vt:lpstr>
      <vt:lpstr>Behavioral strategies for unhealthy eating patterns</vt:lpstr>
      <vt:lpstr>Sleep hygiene and stress management</vt:lpstr>
      <vt:lpstr>Patient-led health tracking</vt:lpstr>
      <vt:lpstr>Key  takeaways</vt:lpstr>
      <vt:lpstr>Assessments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Obesity</dc:title>
  <dc:creator>SAYG (Samantha Yang)</dc:creator>
  <cp:lastModifiedBy>SAYG (Samantha Yang)</cp:lastModifiedBy>
  <cp:revision>43</cp:revision>
  <dcterms:created xsi:type="dcterms:W3CDTF">2022-03-01T17:08:55Z</dcterms:created>
  <dcterms:modified xsi:type="dcterms:W3CDTF">2026-03-06T18:05:45Z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0x0101009AD8D124E0800B41AC6992D4AE29DBB9</vt:lpwstr>
  </property>
  <property fmtid="{D5CDD505-2E9C-101B-9397-08002B2CF9AE}" pid="3" name="MediaServiceImageTags">
    <vt:lpwstr/>
  </property>
</Properties>
</file>